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72" r:id="rId5"/>
    <p:sldId id="275" r:id="rId6"/>
    <p:sldId id="276" r:id="rId7"/>
    <p:sldId id="257" r:id="rId8"/>
    <p:sldId id="258" r:id="rId9"/>
    <p:sldId id="259" r:id="rId10"/>
    <p:sldId id="277" r:id="rId11"/>
    <p:sldId id="278" r:id="rId12"/>
    <p:sldId id="260" r:id="rId13"/>
    <p:sldId id="266" r:id="rId14"/>
    <p:sldId id="279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a4tkmUIPNoWq4Ci64IJ2bpGST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AEE8E-7F6B-26AE-CA81-1098E8FA3623}" v="21" dt="2022-12-05T20:20:26.552"/>
    <p1510:client id="{73E91687-CDD7-4F3F-4186-6CF04A5280E0}" v="256" dt="2022-12-05T20:18:05.235"/>
    <p1510:client id="{A19F83E2-4726-A574-0FFF-2C8EEB8FD99A}" v="161" dt="2022-12-05T21:44:39.407"/>
    <p1510:client id="{C05A5D26-5B88-CFD9-2B6E-990A00D6DA3B}" v="2219" dt="2022-12-08T19:28:0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75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57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8" descr="campus-aeri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/>
          <p:nvPr/>
        </p:nvSpPr>
        <p:spPr>
          <a:xfrm>
            <a:off x="0" y="4037015"/>
            <a:ext cx="9144000" cy="2820987"/>
          </a:xfrm>
          <a:prstGeom prst="rect">
            <a:avLst/>
          </a:prstGeom>
          <a:solidFill>
            <a:schemeClr val="lt1">
              <a:alpha val="64705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4114802"/>
            <a:ext cx="7772400" cy="118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5519740"/>
            <a:ext cx="6400800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lvl="1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2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2324100" y="-647700"/>
            <a:ext cx="45720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 rot="5400000">
            <a:off x="5067300" y="1790700"/>
            <a:ext cx="5867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 rot="5400000">
            <a:off x="419100" y="-419100"/>
            <a:ext cx="58674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685800" lvl="1" indent="-23812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028700" lvl="2" indent="-23812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371600" lvl="3" indent="-23812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1714500" lvl="4" indent="-23812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057400" lvl="5" indent="-2381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2400300" lvl="6" indent="-2381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2743200" lvl="7" indent="-2381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3086100" lvl="8" indent="-2381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1"/>
              </a:buClr>
              <a:buSzPts val="140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4152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4686300" y="1295400"/>
            <a:ext cx="4152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2400"/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176" y="0"/>
            <a:ext cx="9140826" cy="685800"/>
          </a:xfrm>
          <a:prstGeom prst="rect">
            <a:avLst/>
          </a:prstGeom>
          <a:solidFill>
            <a:schemeClr val="dk1">
              <a:alpha val="53725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3810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6" name="Google Shape;16;p17" descr="idbar-for-PP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791200"/>
            <a:ext cx="9144000" cy="102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train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jjneb/dada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/>
              <a:t>Microbiome (16S rRNA) Analysis Pipeline : The Basics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Bef>
                <a:spcPts val="0"/>
              </a:spcBef>
              <a:buSzPts val="3067"/>
            </a:pPr>
            <a:r>
              <a:rPr lang="en" sz="2300"/>
              <a:t>Nevada Center for Bioinformatics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A324-4F45-B12B-CA12-22A1395A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2" y="-131373"/>
            <a:ext cx="8520600" cy="763600"/>
          </a:xfrm>
        </p:spPr>
        <p:txBody>
          <a:bodyPr/>
          <a:lstStyle/>
          <a:p>
            <a:r>
              <a:rPr lang="en-US" dirty="0"/>
              <a:t>DADA2 pipeline: Learn error rates and separation into amplicons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FCF2-398F-AB30-D904-79FEC065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36" y="732761"/>
            <a:ext cx="8520600" cy="4555200"/>
          </a:xfrm>
        </p:spPr>
        <p:txBody>
          <a:bodyPr/>
          <a:lstStyle/>
          <a:p>
            <a:r>
              <a:rPr lang="en-US" sz="2000" b="0" dirty="0"/>
              <a:t>The error rate algorithm is what separates DADA2 from previous methodologies</a:t>
            </a:r>
          </a:p>
          <a:p>
            <a:pPr>
              <a:buSzPts val="1800"/>
            </a:pPr>
            <a:r>
              <a:rPr lang="en-US" sz="2000" b="0" dirty="0"/>
              <a:t>Instead of focusing on phylogeny similarities to known species, DADA2 samples from the sequences to calculate error rates</a:t>
            </a:r>
          </a:p>
          <a:p>
            <a:r>
              <a:rPr lang="en-US" sz="2000" b="0" dirty="0"/>
              <a:t>Errors depend on nucleotide substitutions, quality scores, and batch runs</a:t>
            </a:r>
          </a:p>
          <a:p>
            <a:r>
              <a:rPr lang="en-US" sz="2000" b="0" dirty="0"/>
              <a:t>Error rates are then used to separate reads into Amplicon Sequence Variants (ASVs)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E0FAEDD-0BD7-7F6E-EDA9-166504E4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2" y="3428676"/>
            <a:ext cx="4133709" cy="2126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C83B2-96F8-BDE8-FEEB-A554C9630CED}"/>
              </a:ext>
            </a:extLst>
          </p:cNvPr>
          <p:cNvSpPr txBox="1"/>
          <p:nvPr/>
        </p:nvSpPr>
        <p:spPr>
          <a:xfrm>
            <a:off x="2888146" y="5726307"/>
            <a:ext cx="1992853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dirty="0"/>
              <a:t>Callahan, et al., Nature Methods (2016)</a:t>
            </a:r>
            <a:endParaRPr lang="en-US" dirty="0"/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DB480E-8DB5-5EA2-FAAB-2224F85E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42" y="3012740"/>
            <a:ext cx="4062371" cy="2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A324-4F45-B12B-CA12-22A1395A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2" y="-993"/>
            <a:ext cx="8520600" cy="763600"/>
          </a:xfrm>
        </p:spPr>
        <p:txBody>
          <a:bodyPr/>
          <a:lstStyle/>
          <a:p>
            <a:r>
              <a:rPr lang="en-US" dirty="0"/>
              <a:t>DADA2 pipeline: Merge reads and remove chimeras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FCF2-398F-AB30-D904-79FEC065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28" y="880525"/>
            <a:ext cx="8520600" cy="4555200"/>
          </a:xfrm>
        </p:spPr>
        <p:txBody>
          <a:bodyPr/>
          <a:lstStyle/>
          <a:p>
            <a:r>
              <a:rPr lang="en-US" b="0" dirty="0"/>
              <a:t>Forward and reverse reads are merged following separation into amplicons </a:t>
            </a:r>
          </a:p>
          <a:p>
            <a:r>
              <a:rPr lang="en-US" b="0" dirty="0"/>
              <a:t>After merging, chimeric sequences can be removed </a:t>
            </a:r>
          </a:p>
          <a:p>
            <a:r>
              <a:rPr lang="en-US" b="0" dirty="0"/>
              <a:t>Quality check: Compare input reads with filtered, merged, non-chimeric reads to make sure one step didn't cause too large of a loss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CC0E8CE8-95B9-A98D-0443-F2A12381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5" y="4352556"/>
            <a:ext cx="6498150" cy="8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51248" y="-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DADA2 pipeline: Assign Taxonomy</a:t>
            </a:r>
            <a:endParaRPr lang="en-US" sz="3200" b="0"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276932" y="8455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1800" b="0" dirty="0">
                <a:solidFill>
                  <a:srgbClr val="000000"/>
                </a:solidFill>
              </a:rPr>
              <a:t>DADA2 maintains </a:t>
            </a:r>
            <a:r>
              <a:rPr lang="en" sz="1800" b="0" dirty="0">
                <a:solidFill>
                  <a:srgbClr val="000000"/>
                </a:solidFill>
                <a:hlinkClick r:id="rId3"/>
              </a:rPr>
              <a:t>training fastas</a:t>
            </a:r>
            <a:r>
              <a:rPr lang="en" sz="1800" b="0" dirty="0">
                <a:solidFill>
                  <a:srgbClr val="000000"/>
                </a:solidFill>
              </a:rPr>
              <a:t> for three databases: SILVA, RDP, and </a:t>
            </a:r>
            <a:r>
              <a:rPr lang="en" sz="1800" b="0" dirty="0" err="1">
                <a:solidFill>
                  <a:srgbClr val="000000"/>
                </a:solidFill>
              </a:rPr>
              <a:t>Greengenes</a:t>
            </a:r>
            <a:r>
              <a:rPr lang="en" sz="1800" b="0" dirty="0">
                <a:solidFill>
                  <a:srgbClr val="000000"/>
                </a:solidFill>
              </a:rPr>
              <a:t>. Many others have contributed databases that can be used.</a:t>
            </a:r>
            <a:endParaRPr lang="en-US" sz="1800" b="0" dirty="0" err="1">
              <a:solidFill>
                <a:srgbClr val="000000"/>
              </a:solidFill>
            </a:endParaRP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We typically use SILVA as it is common among microbiome analyses and is regularly updated. </a:t>
            </a:r>
          </a:p>
          <a:p>
            <a:pPr marL="456565" indent="-342265">
              <a:buClr>
                <a:srgbClr val="000000"/>
              </a:buClr>
              <a:buFont typeface="Arial,Sans-Serif"/>
              <a:buChar char="•"/>
            </a:pPr>
            <a:r>
              <a:rPr lang="en-US" sz="1800" b="0" dirty="0"/>
              <a:t>Two options for Taxonomy assignment </a:t>
            </a:r>
          </a:p>
          <a:p>
            <a:pPr marL="904240" lvl="1" indent="-342900">
              <a:buClr>
                <a:srgbClr val="000000"/>
              </a:buClr>
              <a:buAutoNum type="arabicPeriod"/>
            </a:pPr>
            <a:r>
              <a:rPr lang="en-US" sz="1800" b="0" dirty="0"/>
              <a:t>Native Bayesian assignment using the DADA2 </a:t>
            </a:r>
            <a:r>
              <a:rPr lang="en-US" sz="1800" b="0" dirty="0" err="1"/>
              <a:t>assignTaxonomy</a:t>
            </a:r>
            <a:r>
              <a:rPr lang="en-US" sz="1800" b="0" dirty="0"/>
              <a:t>() function</a:t>
            </a:r>
          </a:p>
          <a:p>
            <a:pPr marL="904240" lvl="1" indent="-342900">
              <a:buClr>
                <a:srgbClr val="000000"/>
              </a:buClr>
              <a:buAutoNum type="arabicPeriod"/>
            </a:pPr>
            <a:r>
              <a:rPr lang="en-US" sz="1800" b="0" dirty="0"/>
              <a:t>ML assignment using DECIPHER Package</a:t>
            </a:r>
            <a:endParaRPr lang="en-US" dirty="0"/>
          </a:p>
          <a:p>
            <a:pPr marL="456565" indent="-342265">
              <a:buFont typeface="Arial"/>
              <a:buChar char="•"/>
            </a:pPr>
            <a:r>
              <a:rPr lang="en-US" sz="1800" b="0" dirty="0"/>
              <a:t>Taxonomy is assigned down to the genus level with the option to go down to the sequence/variant level if it is needed for the analysis</a:t>
            </a:r>
          </a:p>
          <a:p>
            <a:pPr marL="456565" indent="-342265">
              <a:buFont typeface="Arial"/>
              <a:buChar char="•"/>
            </a:pPr>
            <a:endParaRPr lang="en-US" sz="1800" b="0" dirty="0"/>
          </a:p>
          <a:p>
            <a:pPr marL="504825" indent="-285750"/>
            <a:endParaRPr lang="en-US" sz="1800" b="0" dirty="0"/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216088" y="-21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Preparing for analysis: Controls</a:t>
            </a:r>
            <a:endParaRPr lang="en-US" sz="3200" b="0" dirty="0"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172628" y="695900"/>
            <a:ext cx="8737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b="0" dirty="0" err="1">
                <a:solidFill>
                  <a:srgbClr val="000000"/>
                </a:solidFill>
              </a:rPr>
              <a:t>Decontam</a:t>
            </a:r>
            <a:r>
              <a:rPr lang="en" b="0" dirty="0">
                <a:solidFill>
                  <a:srgbClr val="000000"/>
                </a:solidFill>
              </a:rPr>
              <a:t> is a package that statistically finds ASVs that are likely to be contaminants </a:t>
            </a:r>
          </a:p>
          <a:p>
            <a:pPr marL="799465" lvl="1" indent="-342265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Uses either negative controls or DNA quantification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For water controls; check number of reads in each sample. For a full </a:t>
            </a:r>
            <a:r>
              <a:rPr lang="en" b="0" dirty="0" err="1">
                <a:solidFill>
                  <a:srgbClr val="000000"/>
                </a:solidFill>
              </a:rPr>
              <a:t>MiSeq</a:t>
            </a:r>
            <a:r>
              <a:rPr lang="en" b="0" dirty="0">
                <a:solidFill>
                  <a:srgbClr val="000000"/>
                </a:solidFill>
              </a:rPr>
              <a:t> run, &lt;1000 reads in water samples is usually ok.</a:t>
            </a:r>
            <a:endParaRPr b="0" dirty="0">
              <a:solidFill>
                <a:srgbClr val="000000"/>
              </a:solidFill>
            </a:endParaRP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For mock communities, if included; calculate error rate derived from PCR, sequencing. How ‘noisy’ is our data?</a:t>
            </a:r>
            <a:endParaRPr b="0" i="1" dirty="0">
              <a:solidFill>
                <a:srgbClr val="000000"/>
              </a:solidFill>
            </a:endParaRP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Any control groups are removed from downstream analysis</a:t>
            </a:r>
          </a:p>
          <a:p>
            <a:pPr marL="456565" indent="-342265">
              <a:buFont typeface="Arial"/>
              <a:buChar char="•"/>
            </a:pPr>
            <a:endParaRPr lang="en" b="0" dirty="0"/>
          </a:p>
          <a:p>
            <a:pPr marL="114300" indent="0">
              <a:buNone/>
            </a:pPr>
            <a:endParaRPr lang="en" b="0" dirty="0"/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C8D-CD62-D041-0F06-E9DB7A05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4" y="89230"/>
            <a:ext cx="8520600" cy="763600"/>
          </a:xfrm>
        </p:spPr>
        <p:txBody>
          <a:bodyPr/>
          <a:lstStyle/>
          <a:p>
            <a:r>
              <a:rPr lang="en-US" sz="3200" b="0" dirty="0"/>
              <a:t>Diversity Metrics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83A1A4-7D3F-E573-6DD2-D606365B6B79}"/>
              </a:ext>
            </a:extLst>
          </p:cNvPr>
          <p:cNvGrpSpPr/>
          <p:nvPr/>
        </p:nvGrpSpPr>
        <p:grpSpPr>
          <a:xfrm>
            <a:off x="3342928" y="2095376"/>
            <a:ext cx="2459840" cy="2216463"/>
            <a:chOff x="313513" y="2067498"/>
            <a:chExt cx="2459840" cy="2216463"/>
          </a:xfrm>
        </p:grpSpPr>
        <p:pic>
          <p:nvPicPr>
            <p:cNvPr id="4" name="Graphic 4" descr="Alien Face with solid fill">
              <a:extLst>
                <a:ext uri="{FF2B5EF4-FFF2-40B4-BE49-F238E27FC236}">
                  <a16:creationId xmlns:a16="http://schemas.microsoft.com/office/drawing/2014/main" id="{B16E3BF2-C88A-9949-55FF-CD2C44B0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39" y="2489852"/>
              <a:ext cx="914400" cy="914400"/>
            </a:xfrm>
            <a:prstGeom prst="rect">
              <a:avLst/>
            </a:prstGeom>
          </p:spPr>
        </p:pic>
        <p:pic>
          <p:nvPicPr>
            <p:cNvPr id="7" name="Graphic 7" descr="Anemone and clownfish with solid fill">
              <a:extLst>
                <a:ext uri="{FF2B5EF4-FFF2-40B4-BE49-F238E27FC236}">
                  <a16:creationId xmlns:a16="http://schemas.microsoft.com/office/drawing/2014/main" id="{3BEF0711-DC9B-F39D-2FC1-54B7B75BE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201" y="3100493"/>
              <a:ext cx="914400" cy="914400"/>
            </a:xfrm>
            <a:prstGeom prst="rect">
              <a:avLst/>
            </a:prstGeom>
          </p:spPr>
        </p:pic>
        <p:pic>
          <p:nvPicPr>
            <p:cNvPr id="14" name="Graphic 7" descr="Anemone and clownfish with solid fill">
              <a:extLst>
                <a:ext uri="{FF2B5EF4-FFF2-40B4-BE49-F238E27FC236}">
                  <a16:creationId xmlns:a16="http://schemas.microsoft.com/office/drawing/2014/main" id="{E6C4F5F7-61CD-5D77-65F9-D288B807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0405" y="2460886"/>
              <a:ext cx="914400" cy="9144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7276E7-8613-2FAD-B8ED-C325A528E809}"/>
                </a:ext>
              </a:extLst>
            </p:cNvPr>
            <p:cNvSpPr/>
            <p:nvPr/>
          </p:nvSpPr>
          <p:spPr>
            <a:xfrm>
              <a:off x="313513" y="2067498"/>
              <a:ext cx="2459840" cy="221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3D8B50-30CE-50EB-F102-2BA294A9F9C7}"/>
              </a:ext>
            </a:extLst>
          </p:cNvPr>
          <p:cNvGrpSpPr/>
          <p:nvPr/>
        </p:nvGrpSpPr>
        <p:grpSpPr>
          <a:xfrm>
            <a:off x="-1060" y="2068558"/>
            <a:ext cx="2459840" cy="2216463"/>
            <a:chOff x="3511573" y="3146509"/>
            <a:chExt cx="2459840" cy="2216463"/>
          </a:xfrm>
        </p:grpSpPr>
        <p:pic>
          <p:nvPicPr>
            <p:cNvPr id="5" name="Graphic 5" descr="Alien Face with solid fill">
              <a:extLst>
                <a:ext uri="{FF2B5EF4-FFF2-40B4-BE49-F238E27FC236}">
                  <a16:creationId xmlns:a16="http://schemas.microsoft.com/office/drawing/2014/main" id="{81D6C5A9-606C-BB32-E28C-FCE6DAB5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3902" y="357303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7" descr="Anemone and clownfish with solid fill">
              <a:extLst>
                <a:ext uri="{FF2B5EF4-FFF2-40B4-BE49-F238E27FC236}">
                  <a16:creationId xmlns:a16="http://schemas.microsoft.com/office/drawing/2014/main" id="{D28F15AA-CBAD-5236-1B31-2CF90BEA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3951" y="357046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Ant outline">
              <a:extLst>
                <a:ext uri="{FF2B5EF4-FFF2-40B4-BE49-F238E27FC236}">
                  <a16:creationId xmlns:a16="http://schemas.microsoft.com/office/drawing/2014/main" id="{C6B93DDA-B026-5075-43CC-240DF99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90870" y="4251156"/>
              <a:ext cx="914400" cy="91440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CBE39-2F7D-9EE8-2239-733F97368F86}"/>
                </a:ext>
              </a:extLst>
            </p:cNvPr>
            <p:cNvSpPr/>
            <p:nvPr/>
          </p:nvSpPr>
          <p:spPr>
            <a:xfrm>
              <a:off x="3511573" y="3146509"/>
              <a:ext cx="2459840" cy="221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0B957-A7C9-F02B-7555-AAEE420CB424}"/>
              </a:ext>
            </a:extLst>
          </p:cNvPr>
          <p:cNvGrpSpPr/>
          <p:nvPr/>
        </p:nvGrpSpPr>
        <p:grpSpPr>
          <a:xfrm>
            <a:off x="6681862" y="2069688"/>
            <a:ext cx="2459840" cy="2216463"/>
            <a:chOff x="5910569" y="1382029"/>
            <a:chExt cx="2459840" cy="2216463"/>
          </a:xfrm>
        </p:grpSpPr>
        <p:pic>
          <p:nvPicPr>
            <p:cNvPr id="10" name="Graphic 10" descr="Ant outline">
              <a:extLst>
                <a:ext uri="{FF2B5EF4-FFF2-40B4-BE49-F238E27FC236}">
                  <a16:creationId xmlns:a16="http://schemas.microsoft.com/office/drawing/2014/main" id="{27B54ADC-16E2-3A12-40BC-946B54AD1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4322" y="17391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nt outline">
              <a:extLst>
                <a:ext uri="{FF2B5EF4-FFF2-40B4-BE49-F238E27FC236}">
                  <a16:creationId xmlns:a16="http://schemas.microsoft.com/office/drawing/2014/main" id="{6DF56C09-1F12-7BA5-A0E8-1C371BB38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86863" y="255172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0" descr="Ant outline">
              <a:extLst>
                <a:ext uri="{FF2B5EF4-FFF2-40B4-BE49-F238E27FC236}">
                  <a16:creationId xmlns:a16="http://schemas.microsoft.com/office/drawing/2014/main" id="{FBE03A23-6A37-D081-D101-50B85BC8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3823" y="1739164"/>
              <a:ext cx="914400" cy="91440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27B696-B10B-CF45-847C-347D01A9D4C8}"/>
                </a:ext>
              </a:extLst>
            </p:cNvPr>
            <p:cNvSpPr/>
            <p:nvPr/>
          </p:nvSpPr>
          <p:spPr>
            <a:xfrm>
              <a:off x="5910569" y="1382029"/>
              <a:ext cx="2459840" cy="2216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4B8AB96-0F8E-D6D7-6934-5146BD80B512}"/>
              </a:ext>
            </a:extLst>
          </p:cNvPr>
          <p:cNvSpPr txBox="1"/>
          <p:nvPr/>
        </p:nvSpPr>
        <p:spPr>
          <a:xfrm>
            <a:off x="669073" y="854926"/>
            <a:ext cx="7805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Alpha </a:t>
            </a:r>
            <a:r>
              <a:rPr lang="en-US" dirty="0"/>
              <a:t>diversity tells you how much variance there is among one sample</a:t>
            </a:r>
          </a:p>
          <a:p>
            <a:pPr algn="ctr"/>
            <a:r>
              <a:rPr lang="en-US" b="1" dirty="0"/>
              <a:t>Beta </a:t>
            </a:r>
            <a:r>
              <a:rPr lang="en-US" dirty="0"/>
              <a:t>diversity tell you how similar or dissimilar one sample is from another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25D44-934F-3BAF-C30B-1CDC081D692C}"/>
              </a:ext>
            </a:extLst>
          </p:cNvPr>
          <p:cNvSpPr txBox="1"/>
          <p:nvPr/>
        </p:nvSpPr>
        <p:spPr>
          <a:xfrm>
            <a:off x="3772829" y="4414024"/>
            <a:ext cx="1905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B has medium alpha diversity since there are 2 species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CEAFF-FFC4-9612-2171-046C486728DC}"/>
              </a:ext>
            </a:extLst>
          </p:cNvPr>
          <p:cNvSpPr txBox="1"/>
          <p:nvPr/>
        </p:nvSpPr>
        <p:spPr>
          <a:xfrm>
            <a:off x="6783658" y="4414024"/>
            <a:ext cx="1905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C has the lowest alpha diversity since there is 1 species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D2A76-3120-04A4-48AD-4CE55305F5F2}"/>
              </a:ext>
            </a:extLst>
          </p:cNvPr>
          <p:cNvSpPr txBox="1"/>
          <p:nvPr/>
        </p:nvSpPr>
        <p:spPr>
          <a:xfrm>
            <a:off x="511097" y="4460487"/>
            <a:ext cx="1905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A has the highest alpha diversity since there are 3 species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19CF9-FDE8-029A-D3BF-E5CB7BF25A51}"/>
              </a:ext>
            </a:extLst>
          </p:cNvPr>
          <p:cNvSpPr txBox="1"/>
          <p:nvPr/>
        </p:nvSpPr>
        <p:spPr>
          <a:xfrm>
            <a:off x="5742878" y="2025805"/>
            <a:ext cx="11938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There is high beta diversity </a:t>
            </a:r>
            <a:endParaRPr lang="en-US" dirty="0"/>
          </a:p>
          <a:p>
            <a:pPr algn="ctr"/>
            <a:r>
              <a:rPr lang="en-US" sz="1200" dirty="0"/>
              <a:t>between </a:t>
            </a:r>
            <a:endParaRPr lang="en-US" dirty="0"/>
          </a:p>
          <a:p>
            <a:pPr algn="ctr"/>
            <a:r>
              <a:rPr lang="en-US" sz="1200" dirty="0"/>
              <a:t>B and C 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D966E-F667-EDCE-85BC-D5130ED2BEC1}"/>
              </a:ext>
            </a:extLst>
          </p:cNvPr>
          <p:cNvSpPr txBox="1"/>
          <p:nvPr/>
        </p:nvSpPr>
        <p:spPr>
          <a:xfrm>
            <a:off x="2351048" y="2072268"/>
            <a:ext cx="11938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Beta diversity is the higher between </a:t>
            </a:r>
            <a:endParaRPr lang="en-US"/>
          </a:p>
          <a:p>
            <a:pPr algn="ctr"/>
            <a:r>
              <a:rPr lang="en-US" sz="1200" dirty="0"/>
              <a:t>A and B </a:t>
            </a:r>
            <a:endParaRPr lang="en-US"/>
          </a:p>
          <a:p>
            <a:pPr algn="ctr"/>
            <a:r>
              <a:rPr lang="en-US" sz="1200" dirty="0"/>
              <a:t>than</a:t>
            </a:r>
            <a:endParaRPr lang="en-US" dirty="0"/>
          </a:p>
          <a:p>
            <a:pPr algn="ctr"/>
            <a:r>
              <a:rPr lang="en-US" sz="1200" dirty="0"/>
              <a:t>A and C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259548" y="25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Alpha Diversity Analysis</a:t>
            </a:r>
            <a:endParaRPr lang="en-US" sz="3200" b="0" dirty="0"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86909" y="54079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400" b="0" dirty="0">
                <a:solidFill>
                  <a:srgbClr val="000000"/>
                </a:solidFill>
              </a:rPr>
              <a:t>Richness: Total number of species in a sample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400" b="0" dirty="0">
                <a:solidFill>
                  <a:srgbClr val="000000"/>
                </a:solidFill>
              </a:rPr>
              <a:t>Evenness: Similar abundance of species in a sample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400" b="0" dirty="0">
                <a:solidFill>
                  <a:srgbClr val="000000"/>
                </a:solidFill>
              </a:rPr>
              <a:t>Typical Measures of Alpha Diversity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Rarefaction curves: show richness of the samples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Shannon-Weaver Index: Σ(abundance)*ln(abundance)</a:t>
            </a:r>
          </a:p>
          <a:p>
            <a:pPr marL="1142365" lvl="2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This gives an index of the richness in a sample while attempting to account for evenness</a:t>
            </a:r>
            <a:endParaRPr lang="en" sz="2000"/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Inverse Simpson Index: 1/Σ(abundance)</a:t>
            </a:r>
            <a:r>
              <a:rPr lang="en" sz="2000" b="0" baseline="30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2</a:t>
            </a:r>
          </a:p>
          <a:p>
            <a:pPr marL="1142365" lvl="2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This gives an index of the richness of a sample with a higher focus on evenness. 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" sz="2000" b="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</a:rPr>
              <a:t>    </a:t>
            </a:r>
            <a:endParaRPr lang="en" sz="200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2AB8E6-F3B3-1C00-70F1-2B10197F1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7" r="31525" b="351"/>
          <a:stretch/>
        </p:blipFill>
        <p:spPr>
          <a:xfrm>
            <a:off x="6341327" y="3689196"/>
            <a:ext cx="1739006" cy="2315428"/>
          </a:xfrm>
          <a:prstGeom prst="rect">
            <a:avLst/>
          </a:prstGeom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4A467FD-A95C-23D2-BD46-FFB5D2E54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16" b="8439"/>
          <a:stretch/>
        </p:blipFill>
        <p:spPr>
          <a:xfrm>
            <a:off x="1444084" y="3808877"/>
            <a:ext cx="2064536" cy="2195920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E1E951-FC17-9E77-E4B3-358EF5643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7" t="6137" r="46441" b="8088"/>
          <a:stretch/>
        </p:blipFill>
        <p:spPr>
          <a:xfrm>
            <a:off x="4185425" y="3961310"/>
            <a:ext cx="1218277" cy="20069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265237" y="-13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Beta Diversity Analysis</a:t>
            </a:r>
            <a:endParaRPr lang="en-US" sz="3200" b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646237" y="976041"/>
            <a:ext cx="7861214" cy="41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Clr>
                <a:srgbClr val="000000"/>
              </a:buClr>
              <a:buFont typeface="Arial"/>
              <a:buChar char="•"/>
            </a:pPr>
            <a:r>
              <a:rPr lang="en" sz="1700" b="0" dirty="0">
                <a:solidFill>
                  <a:srgbClr val="000000"/>
                </a:solidFill>
              </a:rPr>
              <a:t>Beta diversity is usually visualized using a distance calculation</a:t>
            </a:r>
          </a:p>
          <a:p>
            <a:pPr marL="742950" lvl="1" indent="-285750">
              <a:buClr>
                <a:srgbClr val="000000"/>
              </a:buClr>
              <a:buFont typeface="Arial"/>
              <a:buChar char="•"/>
            </a:pPr>
            <a:r>
              <a:rPr lang="en" sz="1300" b="0" dirty="0">
                <a:solidFill>
                  <a:srgbClr val="000000"/>
                </a:solidFill>
              </a:rPr>
              <a:t>Bray-Curtis</a:t>
            </a:r>
          </a:p>
          <a:p>
            <a:pPr marL="742950" lvl="1" indent="-285750">
              <a:buClr>
                <a:srgbClr val="000000"/>
              </a:buClr>
              <a:buFont typeface="Arial"/>
              <a:buChar char="•"/>
            </a:pPr>
            <a:r>
              <a:rPr lang="en" sz="1300" b="0" dirty="0">
                <a:solidFill>
                  <a:srgbClr val="000000"/>
                </a:solidFill>
              </a:rPr>
              <a:t>Euclidean</a:t>
            </a:r>
          </a:p>
          <a:p>
            <a:pPr marL="742950" lvl="1" indent="-285750">
              <a:buClr>
                <a:srgbClr val="000000"/>
              </a:buClr>
              <a:buFont typeface="Arial"/>
              <a:buChar char="•"/>
            </a:pPr>
            <a:r>
              <a:rPr lang="en" sz="1300" b="0" dirty="0">
                <a:solidFill>
                  <a:srgbClr val="000000"/>
                </a:solidFill>
              </a:rPr>
              <a:t>Hellinger</a:t>
            </a:r>
          </a:p>
          <a:p>
            <a:pPr marL="400050" indent="-285750">
              <a:buClr>
                <a:srgbClr val="000000"/>
              </a:buClr>
              <a:buFont typeface="Arial"/>
              <a:buChar char="•"/>
            </a:pPr>
            <a:r>
              <a:rPr lang="en" sz="1700" b="0" dirty="0" err="1">
                <a:solidFill>
                  <a:srgbClr val="000000"/>
                </a:solidFill>
              </a:rPr>
              <a:t>PCoA</a:t>
            </a:r>
            <a:r>
              <a:rPr lang="en" sz="1700" b="0" dirty="0">
                <a:solidFill>
                  <a:srgbClr val="000000"/>
                </a:solidFill>
              </a:rPr>
              <a:t> and/or NMDS is used to visualize the dissimilarity</a:t>
            </a:r>
            <a:endParaRPr lang="en-US" sz="1700" b="0" dirty="0"/>
          </a:p>
          <a:p>
            <a:pPr marL="400050" indent="-285750">
              <a:buClr>
                <a:srgbClr val="000000"/>
              </a:buClr>
              <a:buFont typeface="Arial"/>
              <a:buChar char="•"/>
            </a:pPr>
            <a:r>
              <a:rPr lang="en" sz="1700" b="0" dirty="0">
                <a:solidFill>
                  <a:srgbClr val="000000"/>
                </a:solidFill>
              </a:rPr>
              <a:t>PERMANOVA can be ran to see if sample cluster by a certain identifier (sample site, treatment, etc.) within each ordination are statistically significant.</a:t>
            </a:r>
            <a:endParaRPr sz="1700" b="0"/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1700" b="0" dirty="0">
                <a:solidFill>
                  <a:srgbClr val="000000"/>
                </a:solidFill>
              </a:rPr>
              <a:t>Correspondence of relative abundance of each OTU or environment gradients can be measured along the two axes and plotted as a biplot</a:t>
            </a:r>
            <a:endParaRPr lang="en" sz="135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15F2984-84A4-E488-333D-9B509F83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205" y="3608913"/>
            <a:ext cx="2464420" cy="2362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190895" y="-28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Compositional Analyses</a:t>
            </a:r>
            <a:endParaRPr lang="en-US" sz="3200" b="0"/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1"/>
          </p:nvPr>
        </p:nvSpPr>
        <p:spPr>
          <a:xfrm>
            <a:off x="73694" y="735303"/>
            <a:ext cx="5667747" cy="308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</a:rPr>
              <a:t>Stacked bar plots give insights into the relative abundance of each taxa group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sz="1800" b="0" dirty="0">
                <a:solidFill>
                  <a:srgbClr val="000000"/>
                </a:solidFill>
              </a:rPr>
              <a:t>These can be used to form testable hypothesis about specific taxa that are playing a role in the environment being studied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</a:rPr>
              <a:t>Abundance of certain taxa can also be compared across treatment groups, sampling location, etc. 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sz="2000" b="0" dirty="0">
                <a:solidFill>
                  <a:srgbClr val="000000"/>
                </a:solidFill>
              </a:rPr>
              <a:t>Differential abundance analysis finds ASVs that are significantly changed in abundance across a certain factors without rarefying the data</a:t>
            </a: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DEB02FE-31AD-1E52-A18E-F574DBA0A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9" t="8000" r="-635" b="11200"/>
          <a:stretch/>
        </p:blipFill>
        <p:spPr>
          <a:xfrm>
            <a:off x="2907962" y="4127132"/>
            <a:ext cx="2950273" cy="1879841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2408AE-E5C7-E529-8AEB-E4C689B3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8" t="4294" r="2148"/>
          <a:stretch/>
        </p:blipFill>
        <p:spPr>
          <a:xfrm>
            <a:off x="5681547" y="692306"/>
            <a:ext cx="3461355" cy="43508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311700" y="-12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0" dirty="0"/>
              <a:t>Further Biological Analyses</a:t>
            </a:r>
            <a:endParaRPr lang="en-US" sz="3200" b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1"/>
          </p:nvPr>
        </p:nvSpPr>
        <p:spPr>
          <a:xfrm>
            <a:off x="200188" y="82955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457200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Potential Analyses include: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Constrained Correspondence Analysis: explaining community variance using environmental gradients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Tracking particular genera capable of a specific metabolism (i.e. Manganese reducers)</a:t>
            </a:r>
          </a:p>
          <a:p>
            <a:pPr marL="799465" lvl="1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Review of most abundant genera to help develop new hypotheses</a:t>
            </a:r>
          </a:p>
          <a:p>
            <a:pPr marL="456565" indent="-342265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Analyses are dependent on the client's needs and the amount of collected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2E91-1D53-BFDF-5D6F-D9D49404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0493"/>
            <a:ext cx="8520600" cy="763600"/>
          </a:xfrm>
        </p:spPr>
        <p:txBody>
          <a:bodyPr/>
          <a:lstStyle/>
          <a:p>
            <a:r>
              <a:rPr lang="en-US" sz="2200" dirty="0"/>
              <a:t>Microbiome analysis gives insights into microbial populations in many different ecosystems</a:t>
            </a:r>
          </a:p>
        </p:txBody>
      </p:sp>
      <p:pic>
        <p:nvPicPr>
          <p:cNvPr id="4" name="Google Shape;77;p16">
            <a:extLst>
              <a:ext uri="{FF2B5EF4-FFF2-40B4-BE49-F238E27FC236}">
                <a16:creationId xmlns:a16="http://schemas.microsoft.com/office/drawing/2014/main" id="{50A14F24-DD44-3971-4988-4A2F7E340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97" y="703107"/>
            <a:ext cx="7051410" cy="507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6">
            <a:extLst>
              <a:ext uri="{FF2B5EF4-FFF2-40B4-BE49-F238E27FC236}">
                <a16:creationId xmlns:a16="http://schemas.microsoft.com/office/drawing/2014/main" id="{ADF571D2-F423-5B5F-8F04-1D53E4FBC998}"/>
              </a:ext>
            </a:extLst>
          </p:cNvPr>
          <p:cNvSpPr txBox="1">
            <a:spLocks/>
          </p:cNvSpPr>
          <p:nvPr/>
        </p:nvSpPr>
        <p:spPr>
          <a:xfrm>
            <a:off x="7614938" y="5773093"/>
            <a:ext cx="141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Pieterse et al. 2018</a:t>
            </a:r>
          </a:p>
        </p:txBody>
      </p:sp>
    </p:spTree>
    <p:extLst>
      <p:ext uri="{BB962C8B-B14F-4D97-AF65-F5344CB8AC3E}">
        <p14:creationId xmlns:p14="http://schemas.microsoft.com/office/powerpoint/2010/main" val="37881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FA8B-88CD-C8A9-0808-D0ECE04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67"/>
            <a:ext cx="8520600" cy="763600"/>
          </a:xfrm>
        </p:spPr>
        <p:txBody>
          <a:bodyPr/>
          <a:lstStyle/>
          <a:p>
            <a:r>
              <a:rPr lang="en-US" dirty="0"/>
              <a:t>Benefits of microbiome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C217-13DE-16CC-3331-A9284C6E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4481"/>
            <a:ext cx="8520600" cy="4555200"/>
          </a:xfrm>
        </p:spPr>
        <p:txBody>
          <a:bodyPr/>
          <a:lstStyle/>
          <a:p>
            <a:r>
              <a:rPr lang="en-US" b="0" dirty="0"/>
              <a:t>Microbes impact on human health by causing disease, regulating our immune system, and producing vitamins</a:t>
            </a:r>
          </a:p>
          <a:p>
            <a:r>
              <a:rPr lang="en-US" b="0" dirty="0"/>
              <a:t>They also are major contributors to geochemical cycling in bodies of water and nutrient cycling in agricultural fields</a:t>
            </a:r>
          </a:p>
          <a:p>
            <a:r>
              <a:rPr lang="en-US" b="0" dirty="0"/>
              <a:t>Microbiome studies can help identify populations trends or new uncultured bacteria</a:t>
            </a:r>
          </a:p>
        </p:txBody>
      </p:sp>
    </p:spTree>
    <p:extLst>
      <p:ext uri="{BB962C8B-B14F-4D97-AF65-F5344CB8AC3E}">
        <p14:creationId xmlns:p14="http://schemas.microsoft.com/office/powerpoint/2010/main" val="2164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80BC-6D68-51B8-482C-4EB5DC23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097"/>
            <a:ext cx="8520600" cy="763600"/>
          </a:xfrm>
        </p:spPr>
        <p:txBody>
          <a:bodyPr/>
          <a:lstStyle/>
          <a:p>
            <a:r>
              <a:rPr lang="en-US" sz="3200" dirty="0"/>
              <a:t>16S rRNA Gene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775FA-460D-4AEC-BC50-A2F0CCC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16522"/>
            <a:ext cx="5731748" cy="4555200"/>
          </a:xfrm>
        </p:spPr>
        <p:txBody>
          <a:bodyPr/>
          <a:lstStyle/>
          <a:p>
            <a:r>
              <a:rPr lang="en-US" sz="2400" b="0" dirty="0"/>
              <a:t>The 16S rRNA gene encodes the small subunit in prokaryotic ribosomes</a:t>
            </a:r>
          </a:p>
          <a:p>
            <a:r>
              <a:rPr lang="en-US" sz="2400" b="0" dirty="0"/>
              <a:t>It is used to understand microbial (Bacteria and Archaea) populations</a:t>
            </a:r>
          </a:p>
          <a:p>
            <a:r>
              <a:rPr lang="en-US" sz="2400" b="0" dirty="0"/>
              <a:t>Some regions are conserved while others are variable making a good marker gene to explore evolutionary relationships</a:t>
            </a:r>
          </a:p>
          <a:p>
            <a:r>
              <a:rPr lang="en-US" sz="2400" b="0" dirty="0"/>
              <a:t>16S rRNA analysis is a relatively cheap and quick way to gain insights into microbial populations</a:t>
            </a:r>
          </a:p>
        </p:txBody>
      </p:sp>
      <p:pic>
        <p:nvPicPr>
          <p:cNvPr id="1026" name="Picture 2" descr="Uniting the classification of cultured and uncultured bacteria and archaea  using 16S rRNA gene sequences | Nature Reviews Microbiology">
            <a:extLst>
              <a:ext uri="{FF2B5EF4-FFF2-40B4-BE49-F238E27FC236}">
                <a16:creationId xmlns:a16="http://schemas.microsoft.com/office/drawing/2014/main" id="{1FD235B5-E4D3-BA3A-2D09-3231D805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34" y="797696"/>
            <a:ext cx="3488207" cy="467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DACFE-9DF1-6386-3C79-7F5F856A79BA}"/>
              </a:ext>
            </a:extLst>
          </p:cNvPr>
          <p:cNvSpPr txBox="1"/>
          <p:nvPr/>
        </p:nvSpPr>
        <p:spPr>
          <a:xfrm>
            <a:off x="8050847" y="5467552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Yarza, et al., 2014 </a:t>
            </a:r>
          </a:p>
        </p:txBody>
      </p:sp>
    </p:spTree>
    <p:extLst>
      <p:ext uri="{BB962C8B-B14F-4D97-AF65-F5344CB8AC3E}">
        <p14:creationId xmlns:p14="http://schemas.microsoft.com/office/powerpoint/2010/main" val="27425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052C-352A-1395-D77A-2B1F4A2F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65"/>
            <a:ext cx="8520600" cy="763600"/>
          </a:xfrm>
        </p:spPr>
        <p:txBody>
          <a:bodyPr/>
          <a:lstStyle/>
          <a:p>
            <a:r>
              <a:rPr lang="en-US" dirty="0"/>
              <a:t>Typical 16S rRNA analysis pipeline</a:t>
            </a:r>
          </a:p>
        </p:txBody>
      </p:sp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7F09F420-3B44-F25F-1672-A165EE7C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160" y="249007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ADC93C-13AD-465D-B5EE-83B1C0E3AC31}"/>
              </a:ext>
            </a:extLst>
          </p:cNvPr>
          <p:cNvCxnSpPr/>
          <p:nvPr/>
        </p:nvCxnSpPr>
        <p:spPr>
          <a:xfrm>
            <a:off x="1867560" y="2947275"/>
            <a:ext cx="4414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Photocopier outline">
            <a:extLst>
              <a:ext uri="{FF2B5EF4-FFF2-40B4-BE49-F238E27FC236}">
                <a16:creationId xmlns:a16="http://schemas.microsoft.com/office/drawing/2014/main" id="{B805BBAA-5EA6-2905-3493-F42A4F7B4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760" y="249007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E1D-998B-FEBE-8372-660141435A70}"/>
              </a:ext>
            </a:extLst>
          </p:cNvPr>
          <p:cNvCxnSpPr/>
          <p:nvPr/>
        </p:nvCxnSpPr>
        <p:spPr>
          <a:xfrm>
            <a:off x="3302220" y="2947275"/>
            <a:ext cx="4414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DADA2 logo · Issue #352 · benjjneb/dada2 · GitHub">
            <a:extLst>
              <a:ext uri="{FF2B5EF4-FFF2-40B4-BE49-F238E27FC236}">
                <a16:creationId xmlns:a16="http://schemas.microsoft.com/office/drawing/2014/main" id="{441403E9-2076-70B1-1CBC-DAC9A63D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15" y="2743199"/>
            <a:ext cx="1530570" cy="4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D588A-3F8B-D4A6-9D9D-AA453D60A79C}"/>
              </a:ext>
            </a:extLst>
          </p:cNvPr>
          <p:cNvCxnSpPr/>
          <p:nvPr/>
        </p:nvCxnSpPr>
        <p:spPr>
          <a:xfrm>
            <a:off x="5451585" y="2947275"/>
            <a:ext cx="4414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ie chart with solid fill">
            <a:extLst>
              <a:ext uri="{FF2B5EF4-FFF2-40B4-BE49-F238E27FC236}">
                <a16:creationId xmlns:a16="http://schemas.microsoft.com/office/drawing/2014/main" id="{94B22E20-44D9-8D04-12D6-2A1F15964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8943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32CB72E1-FAF7-7A9B-2BCC-A98A2D6AA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7248" y="25146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3BC7C4-DD28-6A61-2779-1CE1D3AE0627}"/>
              </a:ext>
            </a:extLst>
          </p:cNvPr>
          <p:cNvSpPr txBox="1"/>
          <p:nvPr/>
        </p:nvSpPr>
        <p:spPr>
          <a:xfrm>
            <a:off x="738602" y="3326525"/>
            <a:ext cx="1343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is extracted from samples and the 16S rRNA gene is amplified through PCR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FE0A0-0DD8-A953-D1CF-29714878AE4D}"/>
              </a:ext>
            </a:extLst>
          </p:cNvPr>
          <p:cNvSpPr txBox="1"/>
          <p:nvPr/>
        </p:nvSpPr>
        <p:spPr>
          <a:xfrm>
            <a:off x="2129413" y="3326525"/>
            <a:ext cx="13935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Amplicons are sequenced using an Illumina MiSeq Sequencer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AF01A-42DC-1FA9-5862-0D9D68129549}"/>
              </a:ext>
            </a:extLst>
          </p:cNvPr>
          <p:cNvSpPr txBox="1"/>
          <p:nvPr/>
        </p:nvSpPr>
        <p:spPr>
          <a:xfrm>
            <a:off x="3682978" y="3326525"/>
            <a:ext cx="17672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Sequences, stored </a:t>
            </a:r>
            <a:r>
              <a:rPr lang="en-US" dirty="0" err="1"/>
              <a:t>fastq</a:t>
            </a:r>
            <a:r>
              <a:rPr lang="en-US" dirty="0"/>
              <a:t> files, are separated into Amplicon Sequence Variants (ASVs) using the DADA2 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0B44D-8FE4-A69A-BD3A-041D8C3A9008}"/>
              </a:ext>
            </a:extLst>
          </p:cNvPr>
          <p:cNvSpPr txBox="1"/>
          <p:nvPr/>
        </p:nvSpPr>
        <p:spPr>
          <a:xfrm>
            <a:off x="6057249" y="3404475"/>
            <a:ext cx="18760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 of ASVs provides insights into sample diversity, populations, and correlations with environmental </a:t>
            </a:r>
          </a:p>
        </p:txBody>
      </p:sp>
    </p:spTree>
    <p:extLst>
      <p:ext uri="{BB962C8B-B14F-4D97-AF65-F5344CB8AC3E}">
        <p14:creationId xmlns:p14="http://schemas.microsoft.com/office/powerpoint/2010/main" val="411462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F5FC-D399-A360-45D3-EB8FAE35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33"/>
            <a:ext cx="8520600" cy="763600"/>
          </a:xfrm>
        </p:spPr>
        <p:txBody>
          <a:bodyPr/>
          <a:lstStyle/>
          <a:p>
            <a:r>
              <a:rPr lang="en-US" dirty="0"/>
              <a:t>DNA extraction and PCR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9FFE-0126-6D85-03BA-CB543452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63600"/>
            <a:ext cx="9144000" cy="4555200"/>
          </a:xfrm>
        </p:spPr>
        <p:txBody>
          <a:bodyPr/>
          <a:lstStyle/>
          <a:p>
            <a:r>
              <a:rPr lang="en-US" sz="2200" b="0" dirty="0"/>
              <a:t>DNA can be extracted using commercial kits or phenol-chloroform. How you extract is usually dependent on the sample</a:t>
            </a:r>
          </a:p>
          <a:p>
            <a:pPr lvl="1"/>
            <a:r>
              <a:rPr lang="en-US" sz="1600" b="0" dirty="0"/>
              <a:t>Note: extraction method and PCR primers cause some biases </a:t>
            </a:r>
          </a:p>
          <a:p>
            <a:r>
              <a:rPr lang="en-US" sz="2200" b="0" dirty="0"/>
              <a:t>Generally, microbiome studies will use primers that amplify the V4 region of the 16S rRNA which produces ~300bp product</a:t>
            </a:r>
          </a:p>
          <a:p>
            <a:pPr lvl="1"/>
            <a:r>
              <a:rPr lang="en-US" sz="1600" b="0" dirty="0"/>
              <a:t>Water studies may want to use V4V5 primers as they remove biases against the SAR11 clade but this requires more expensive sequencing</a:t>
            </a:r>
          </a:p>
          <a:p>
            <a:r>
              <a:rPr lang="en-US" sz="2200" b="0" dirty="0"/>
              <a:t>PCR products will need to be barcoded so multiple samples can be analyzed in one sequencing run</a:t>
            </a:r>
          </a:p>
          <a:p>
            <a:endParaRPr lang="en-US" sz="2000" b="0" dirty="0"/>
          </a:p>
        </p:txBody>
      </p:sp>
      <p:pic>
        <p:nvPicPr>
          <p:cNvPr id="3074" name="Picture 2" descr="Strategies for microbiome sequencing analysis">
            <a:extLst>
              <a:ext uri="{FF2B5EF4-FFF2-40B4-BE49-F238E27FC236}">
                <a16:creationId xmlns:a16="http://schemas.microsoft.com/office/drawing/2014/main" id="{547E3646-D1EF-1DC5-F104-936FBD5C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55" y="3712780"/>
            <a:ext cx="4677103" cy="22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85575" y="735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Illumina MiSeq Sequencer</a:t>
            </a:r>
            <a:endParaRPr sz="3200"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85575" y="86409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Illumina MiSeq platform is capable of generating 8.5 </a:t>
            </a:r>
            <a:r>
              <a:rPr lang="en" b="0" dirty="0" err="1">
                <a:solidFill>
                  <a:srgbClr val="000000"/>
                </a:solidFill>
              </a:rPr>
              <a:t>Gbp</a:t>
            </a:r>
            <a:r>
              <a:rPr lang="en" b="0" dirty="0">
                <a:solidFill>
                  <a:srgbClr val="000000"/>
                </a:solidFill>
              </a:rPr>
              <a:t> of 250bp reads. </a:t>
            </a:r>
            <a:endParaRPr b="0" dirty="0">
              <a:solidFill>
                <a:srgbClr val="000000"/>
              </a:solidFill>
            </a:endParaRPr>
          </a:p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Each read is sequenced twice because of the nature of the paired end primers</a:t>
            </a:r>
          </a:p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b="0" dirty="0">
                <a:solidFill>
                  <a:srgbClr val="000000"/>
                </a:solidFill>
              </a:rPr>
              <a:t>Reads are demultiplexed (separated into samples) and returned in </a:t>
            </a:r>
            <a:r>
              <a:rPr lang="en" b="0" dirty="0" err="1">
                <a:solidFill>
                  <a:srgbClr val="000000"/>
                </a:solidFill>
              </a:rPr>
              <a:t>fastq</a:t>
            </a:r>
            <a:r>
              <a:rPr lang="en" b="0" dirty="0">
                <a:solidFill>
                  <a:srgbClr val="000000"/>
                </a:solidFill>
              </a:rPr>
              <a:t> files</a:t>
            </a:r>
          </a:p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b="0" dirty="0" err="1">
                <a:solidFill>
                  <a:srgbClr val="000000"/>
                </a:solidFill>
              </a:rPr>
              <a:t>Fastq</a:t>
            </a:r>
            <a:r>
              <a:rPr lang="en" b="0" dirty="0">
                <a:solidFill>
                  <a:srgbClr val="000000"/>
                </a:solidFill>
              </a:rPr>
              <a:t> files contained t</a:t>
            </a:r>
            <a:r>
              <a:rPr lang="en-US" b="0" dirty="0">
                <a:solidFill>
                  <a:srgbClr val="000000"/>
                </a:solidFill>
              </a:rPr>
              <a:t>he</a:t>
            </a:r>
            <a:r>
              <a:rPr lang="en" b="0" dirty="0">
                <a:solidFill>
                  <a:srgbClr val="000000"/>
                </a:solidFill>
              </a:rPr>
              <a:t> generated sequence with a quality score assigned to each base pair</a:t>
            </a:r>
          </a:p>
        </p:txBody>
      </p:sp>
      <p:pic>
        <p:nvPicPr>
          <p:cNvPr id="4098" name="Picture 2" descr="MiSeq System | Focused power for targeted gene and small genome sequencing">
            <a:extLst>
              <a:ext uri="{FF2B5EF4-FFF2-40B4-BE49-F238E27FC236}">
                <a16:creationId xmlns:a16="http://schemas.microsoft.com/office/drawing/2014/main" id="{76AB73EC-4000-639A-08DD-093C36B4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84" y="4405267"/>
            <a:ext cx="2120911" cy="15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A5A54-5168-7C34-8F1B-82F0A46C77F7}"/>
              </a:ext>
            </a:extLst>
          </p:cNvPr>
          <p:cNvSpPr txBox="1"/>
          <p:nvPr/>
        </p:nvSpPr>
        <p:spPr>
          <a:xfrm>
            <a:off x="4887310" y="5778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Illumina.com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27617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975" dirty="0"/>
              <a:t>Sequence Analysis: DADA2</a:t>
            </a:r>
            <a:endParaRPr sz="3975"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0" y="939766"/>
            <a:ext cx="9144000" cy="361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sz="2400" b="0" dirty="0">
                <a:solidFill>
                  <a:srgbClr val="000000"/>
                </a:solidFill>
              </a:rPr>
              <a:t>3 main ways to analyze the sequence data:</a:t>
            </a:r>
          </a:p>
          <a:p>
            <a:pPr marL="800089" lvl="1" indent="-342891">
              <a:buClr>
                <a:srgbClr val="000000"/>
              </a:buClr>
              <a:buFont typeface="Arial"/>
              <a:buChar char="•"/>
            </a:pPr>
            <a:r>
              <a:rPr lang="en" sz="1800" b="0" dirty="0">
                <a:solidFill>
                  <a:srgbClr val="000000"/>
                </a:solidFill>
              </a:rPr>
              <a:t>DADA2: </a:t>
            </a:r>
            <a:r>
              <a:rPr lang="en-US" sz="1800" b="0" dirty="0">
                <a:solidFill>
                  <a:srgbClr val="000000"/>
                </a:solidFill>
              </a:rPr>
              <a:t>Divisive Amplicon Denoising Algorithm- R package</a:t>
            </a:r>
          </a:p>
          <a:p>
            <a:pPr marL="800089" lvl="1" indent="-342891">
              <a:buClr>
                <a:srgbClr val="000000"/>
              </a:buClr>
              <a:buFont typeface="Arial"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QIIME2: End-to-end sequencing analysis pipeline- Python wrapper </a:t>
            </a:r>
          </a:p>
          <a:p>
            <a:pPr marL="800089" lvl="1" indent="-342891">
              <a:buClr>
                <a:srgbClr val="000000"/>
              </a:buClr>
              <a:buFont typeface="Arial"/>
              <a:buChar char="•"/>
            </a:pPr>
            <a:r>
              <a:rPr lang="en-US" sz="1800" b="0" dirty="0" err="1">
                <a:solidFill>
                  <a:srgbClr val="000000"/>
                </a:solidFill>
              </a:rPr>
              <a:t>Mothur</a:t>
            </a:r>
            <a:r>
              <a:rPr lang="en-US" sz="1800" b="0" dirty="0">
                <a:solidFill>
                  <a:srgbClr val="000000"/>
                </a:solidFill>
              </a:rPr>
              <a:t>: Microbiome analysis into Operational Taxonomic Units- R package</a:t>
            </a:r>
          </a:p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sz="2200" b="0" dirty="0">
                <a:solidFill>
                  <a:srgbClr val="000000"/>
                </a:solidFill>
              </a:rPr>
              <a:t>Which one to use is personal preference, QIIME2 uses the DADA2 algorithm to separate sequences but downstream analysis is less customizable </a:t>
            </a:r>
          </a:p>
          <a:p>
            <a:pPr marL="457189" indent="-342891">
              <a:buClr>
                <a:srgbClr val="000000"/>
              </a:buClr>
              <a:buFont typeface="Arial"/>
              <a:buChar char="•"/>
            </a:pPr>
            <a:r>
              <a:rPr lang="en" sz="2200" b="0" dirty="0">
                <a:solidFill>
                  <a:srgbClr val="000000"/>
                </a:solidFill>
              </a:rPr>
              <a:t>We use DADA2 because it is well documented, report issues (</a:t>
            </a:r>
            <a:r>
              <a:rPr lang="en-US" sz="2200" b="0" dirty="0">
                <a:solidFill>
                  <a:srgbClr val="000000"/>
                </a:solidFill>
                <a:hlinkClick r:id="rId3"/>
              </a:rPr>
              <a:t>https://github.com/benjjneb/dada2</a:t>
            </a:r>
            <a:r>
              <a:rPr lang="en" sz="2200" b="0" dirty="0">
                <a:solidFill>
                  <a:srgbClr val="000000"/>
                </a:solidFill>
              </a:rPr>
              <a:t>), and uses error rates rather than phylogeny to assign separate taxonomic units</a:t>
            </a:r>
          </a:p>
          <a:p>
            <a:pPr marL="114298" indent="0">
              <a:buClr>
                <a:srgbClr val="000000"/>
              </a:buClr>
              <a:buNone/>
            </a:pPr>
            <a:endParaRPr lang="en" sz="2200" b="0" dirty="0">
              <a:solidFill>
                <a:srgbClr val="0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318A2E-D260-B81A-BE20-E5406F3E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4432962"/>
            <a:ext cx="2207360" cy="7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IIME 2">
            <a:extLst>
              <a:ext uri="{FF2B5EF4-FFF2-40B4-BE49-F238E27FC236}">
                <a16:creationId xmlns:a16="http://schemas.microsoft.com/office/drawing/2014/main" id="{70E4BA61-72B5-27C6-8BC3-0B3A0AFB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04" y="4259427"/>
            <a:ext cx="2377391" cy="107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othur website">
            <a:extLst>
              <a:ext uri="{FF2B5EF4-FFF2-40B4-BE49-F238E27FC236}">
                <a16:creationId xmlns:a16="http://schemas.microsoft.com/office/drawing/2014/main" id="{CC159FC2-5B02-E785-647B-017CF174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80" y="4089702"/>
            <a:ext cx="1649052" cy="16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950" dirty="0"/>
              <a:t>DADA2 </a:t>
            </a:r>
            <a:r>
              <a:rPr lang="en" sz="3200" dirty="0"/>
              <a:t>pipeline</a:t>
            </a:r>
            <a:r>
              <a:rPr lang="en" sz="3950" dirty="0"/>
              <a:t>: Filter and Trim</a:t>
            </a:r>
            <a:endParaRPr sz="39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A9830-1BF3-3AE8-4B2B-D13D41C3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8" y="979584"/>
            <a:ext cx="8520600" cy="4555200"/>
          </a:xfrm>
        </p:spPr>
        <p:txBody>
          <a:bodyPr/>
          <a:lstStyle/>
          <a:p>
            <a:r>
              <a:rPr lang="en-US" sz="2400" b="0" dirty="0" err="1"/>
              <a:t>Fastq</a:t>
            </a:r>
            <a:r>
              <a:rPr lang="en-US" sz="2400" b="0" dirty="0"/>
              <a:t> files contain quality scores and the sequence generated</a:t>
            </a:r>
          </a:p>
          <a:p>
            <a:r>
              <a:rPr lang="en-US" sz="2400" b="0" dirty="0"/>
              <a:t>First step is to filter out low-quality reads and trim off the primers and ends of the reads which are usually low quality</a:t>
            </a:r>
          </a:p>
          <a:p>
            <a:pPr lvl="1"/>
            <a:r>
              <a:rPr lang="en-US" sz="2000" b="0" dirty="0"/>
              <a:t>You want the length of your forward and reverse reads to at least be [expected product + 20bp] in length so the reads can be merged later</a:t>
            </a:r>
          </a:p>
          <a:p>
            <a:pPr lvl="1">
              <a:buNone/>
            </a:pPr>
            <a:endParaRPr lang="en-US" sz="2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00AD1-D93A-76FB-FF9E-0F58AA5AC152}"/>
              </a:ext>
            </a:extLst>
          </p:cNvPr>
          <p:cNvSpPr txBox="1"/>
          <p:nvPr/>
        </p:nvSpPr>
        <p:spPr>
          <a:xfrm>
            <a:off x="1188582" y="3432299"/>
            <a:ext cx="67093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8" indent="-457200"/>
            <a:r>
              <a:rPr lang="en-US" dirty="0">
                <a:latin typeface="Times New Roman"/>
              </a:rPr>
              <a:t>out &lt;- </a:t>
            </a:r>
            <a:r>
              <a:rPr lang="en-US" err="1">
                <a:latin typeface="Times New Roman"/>
              </a:rPr>
              <a:t>filterAndTrim</a:t>
            </a:r>
            <a:r>
              <a:rPr lang="en-US" dirty="0">
                <a:latin typeface="Times New Roman"/>
              </a:rPr>
              <a:t>(</a:t>
            </a:r>
            <a:r>
              <a:rPr lang="en-US" err="1">
                <a:latin typeface="Times New Roman"/>
              </a:rPr>
              <a:t>forward_reads</a:t>
            </a:r>
            <a:r>
              <a:rPr lang="en-US" dirty="0">
                <a:latin typeface="Times New Roman"/>
              </a:rPr>
              <a:t>, path/to/</a:t>
            </a:r>
            <a:r>
              <a:rPr lang="en-US" err="1">
                <a:latin typeface="Times New Roman"/>
              </a:rPr>
              <a:t>placeFfilteredreads</a:t>
            </a:r>
            <a:r>
              <a:rPr lang="en-US" dirty="0">
                <a:latin typeface="Times New Roman"/>
              </a:rPr>
              <a:t>, </a:t>
            </a:r>
            <a:r>
              <a:rPr lang="en-US" err="1">
                <a:latin typeface="Times New Roman"/>
              </a:rPr>
              <a:t>reverse_reads</a:t>
            </a:r>
            <a:r>
              <a:rPr lang="en-US" dirty="0">
                <a:latin typeface="Times New Roman"/>
              </a:rPr>
              <a:t>, path/to/</a:t>
            </a:r>
            <a:r>
              <a:rPr lang="en-US" err="1">
                <a:latin typeface="Times New Roman"/>
              </a:rPr>
              <a:t>placeRfilteredreads</a:t>
            </a:r>
            <a:r>
              <a:rPr lang="en-US" dirty="0">
                <a:latin typeface="Times New Roman"/>
              </a:rPr>
              <a:t>, </a:t>
            </a:r>
            <a:r>
              <a:rPr lang="en-US" err="1">
                <a:latin typeface="Times New Roman"/>
              </a:rPr>
              <a:t>truncLen</a:t>
            </a:r>
            <a:r>
              <a:rPr lang="en-US" dirty="0">
                <a:latin typeface="Times New Roman"/>
              </a:rPr>
              <a:t>=c(180,120), </a:t>
            </a:r>
            <a:r>
              <a:rPr lang="en-US" err="1">
                <a:latin typeface="Times New Roman"/>
              </a:rPr>
              <a:t>maxN</a:t>
            </a:r>
            <a:r>
              <a:rPr lang="en-US" dirty="0">
                <a:latin typeface="Times New Roman"/>
              </a:rPr>
              <a:t>=0, </a:t>
            </a:r>
            <a:r>
              <a:rPr lang="en-US" err="1">
                <a:latin typeface="Times New Roman"/>
              </a:rPr>
              <a:t>maxEE</a:t>
            </a:r>
            <a:r>
              <a:rPr lang="en-US" dirty="0">
                <a:latin typeface="Times New Roman"/>
              </a:rPr>
              <a:t>=c(2,2), </a:t>
            </a:r>
            <a:r>
              <a:rPr lang="en-US" err="1">
                <a:latin typeface="Times New Roman"/>
              </a:rPr>
              <a:t>trimLeft</a:t>
            </a:r>
            <a:r>
              <a:rPr lang="en-US" dirty="0">
                <a:latin typeface="Times New Roman"/>
              </a:rPr>
              <a:t> = c(19,20), </a:t>
            </a:r>
            <a:r>
              <a:rPr lang="en-US" err="1">
                <a:latin typeface="Times New Roman"/>
              </a:rPr>
              <a:t>truncQ</a:t>
            </a:r>
            <a:r>
              <a:rPr lang="en-US" dirty="0">
                <a:latin typeface="Times New Roman"/>
              </a:rPr>
              <a:t>=2, </a:t>
            </a:r>
            <a:r>
              <a:rPr lang="en-US" err="1">
                <a:latin typeface="Times New Roman"/>
              </a:rPr>
              <a:t>rm.phix</a:t>
            </a:r>
            <a:r>
              <a:rPr lang="en-US" dirty="0">
                <a:latin typeface="Times New Roman"/>
              </a:rPr>
              <a:t>=TRUE, compress=TRUE) 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06A7BE0-29DE-AE26-6DDB-CC9F8FF20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" b="3209"/>
          <a:stretch/>
        </p:blipFill>
        <p:spPr>
          <a:xfrm>
            <a:off x="1500709" y="4290893"/>
            <a:ext cx="1958963" cy="1653453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186FCD0-15CC-7741-6670-AAD565D9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615" y="4289008"/>
            <a:ext cx="1954976" cy="1657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8FD8B-B6FE-4D42-5A00-7F5641BD96D1}"/>
              </a:ext>
            </a:extLst>
          </p:cNvPr>
          <p:cNvSpPr txBox="1"/>
          <p:nvPr/>
        </p:nvSpPr>
        <p:spPr>
          <a:xfrm>
            <a:off x="1748636" y="4249828"/>
            <a:ext cx="1664824" cy="2308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Forward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A545F-99D5-C128-135A-54D1F519E3AD}"/>
              </a:ext>
            </a:extLst>
          </p:cNvPr>
          <p:cNvSpPr txBox="1"/>
          <p:nvPr/>
        </p:nvSpPr>
        <p:spPr>
          <a:xfrm>
            <a:off x="3876439" y="4240684"/>
            <a:ext cx="1685860" cy="2308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Reverse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1CE3-700C-133E-0002-179F11C4D41A}"/>
              </a:ext>
            </a:extLst>
          </p:cNvPr>
          <p:cNvSpPr txBox="1"/>
          <p:nvPr/>
        </p:nvSpPr>
        <p:spPr>
          <a:xfrm>
            <a:off x="5974453" y="4747306"/>
            <a:ext cx="25384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*Note: Reverse reads have a sharper decline in quality at the ends of the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1595</Words>
  <Application>Microsoft Office PowerPoint</Application>
  <PresentationFormat>On-screen Show (4:3)</PresentationFormat>
  <Paragraphs>106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Microbiome (16S rRNA) Analysis Pipeline : The Basics</vt:lpstr>
      <vt:lpstr>Microbiome analysis gives insights into microbial populations in many different ecosystems</vt:lpstr>
      <vt:lpstr>Benefits of microbiome studies</vt:lpstr>
      <vt:lpstr>16S rRNA Gene</vt:lpstr>
      <vt:lpstr>Typical 16S rRNA analysis pipeline</vt:lpstr>
      <vt:lpstr>DNA extraction and PCR </vt:lpstr>
      <vt:lpstr>Illumina MiSeq Sequencer</vt:lpstr>
      <vt:lpstr>Sequence Analysis: DADA2</vt:lpstr>
      <vt:lpstr>DADA2 pipeline: Filter and Trim</vt:lpstr>
      <vt:lpstr>DADA2 pipeline: Learn error rates and separation into amplicons</vt:lpstr>
      <vt:lpstr>DADA2 pipeline: Merge reads and remove chimeras</vt:lpstr>
      <vt:lpstr>DADA2 pipeline: Assign Taxonomy</vt:lpstr>
      <vt:lpstr>Preparing for analysis: Controls</vt:lpstr>
      <vt:lpstr>Diversity Metrics</vt:lpstr>
      <vt:lpstr>Alpha Diversity Analysis</vt:lpstr>
      <vt:lpstr>Beta Diversity Analysis</vt:lpstr>
      <vt:lpstr>Compositional Analyses</vt:lpstr>
      <vt:lpstr>Further Biological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Analysis Pipeline : The Basics</dc:title>
  <dc:creator>Lucas Bishop</dc:creator>
  <cp:lastModifiedBy>Nicole Schrad</cp:lastModifiedBy>
  <cp:revision>659</cp:revision>
  <dcterms:created xsi:type="dcterms:W3CDTF">2021-05-26T22:08:04Z</dcterms:created>
  <dcterms:modified xsi:type="dcterms:W3CDTF">2023-03-03T23:17:14Z</dcterms:modified>
</cp:coreProperties>
</file>