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
  </p:notesMasterIdLst>
  <p:sldIdLst>
    <p:sldId id="256" r:id="rId2"/>
    <p:sldId id="257" r:id="rId3"/>
    <p:sldId id="258" r:id="rId4"/>
    <p:sldId id="261" r:id="rId5"/>
    <p:sldId id="259" r:id="rId6"/>
    <p:sldId id="260" r:id="rId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74"/>
  </p:normalViewPr>
  <p:slideViewPr>
    <p:cSldViewPr snapToGrid="0">
      <p:cViewPr varScale="1">
        <p:scale>
          <a:sx n="102" d="100"/>
          <a:sy n="102" d="100"/>
        </p:scale>
        <p:origin x="95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0" name="Shape 100"/>
          <p:cNvSpPr>
            <a:spLocks noGrp="1" noRot="1" noChangeAspect="1"/>
          </p:cNvSpPr>
          <p:nvPr>
            <p:ph type="sldImg"/>
          </p:nvPr>
        </p:nvSpPr>
        <p:spPr>
          <a:xfrm>
            <a:off x="1143000" y="685800"/>
            <a:ext cx="4572000" cy="3429000"/>
          </a:xfrm>
          <a:prstGeom prst="rect">
            <a:avLst/>
          </a:prstGeom>
        </p:spPr>
        <p:txBody>
          <a:bodyPr/>
          <a:lstStyle/>
          <a:p>
            <a:endParaRPr/>
          </a:p>
        </p:txBody>
      </p:sp>
      <p:sp>
        <p:nvSpPr>
          <p:cNvPr id="101" name="Shape 101"/>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pic>
        <p:nvPicPr>
          <p:cNvPr id="92" name="Picture 6" descr="Picture 6"/>
          <p:cNvPicPr>
            <a:picLocks noChangeAspect="1"/>
          </p:cNvPicPr>
          <p:nvPr/>
        </p:nvPicPr>
        <p:blipFill>
          <a:blip r:embed="rId2"/>
          <a:stretch>
            <a:fillRect/>
          </a:stretch>
        </p:blipFill>
        <p:spPr>
          <a:xfrm>
            <a:off x="0" y="6049583"/>
            <a:ext cx="12192000" cy="808417"/>
          </a:xfrm>
          <a:prstGeom prst="rect">
            <a:avLst/>
          </a:prstGeom>
          <a:ln w="12700">
            <a:miter lim="400000"/>
          </a:ln>
        </p:spPr>
      </p:pic>
      <p:sp>
        <p:nvSpPr>
          <p:cNvPr id="93" name="Rectangle 7"/>
          <p:cNvSpPr/>
          <p:nvPr/>
        </p:nvSpPr>
        <p:spPr>
          <a:xfrm>
            <a:off x="0" y="0"/>
            <a:ext cx="12192000" cy="808418"/>
          </a:xfrm>
          <a:prstGeom prst="rect">
            <a:avLst/>
          </a:prstGeom>
          <a:solidFill>
            <a:srgbClr val="203864"/>
          </a:solidFill>
          <a:ln w="12700">
            <a:solidFill>
              <a:srgbClr val="32538F"/>
            </a:solidFill>
            <a:miter/>
          </a:ln>
        </p:spPr>
        <p:txBody>
          <a:bodyPr lIns="45719" rIns="45719" anchor="ctr"/>
          <a:lstStyle/>
          <a:p>
            <a:pPr algn="ctr">
              <a:defRPr sz="2400">
                <a:solidFill>
                  <a:srgbClr val="FFFFFF"/>
                </a:solidFill>
                <a:latin typeface="Times New Roman"/>
                <a:ea typeface="Times New Roman"/>
                <a:cs typeface="Times New Roman"/>
                <a:sym typeface="Times New Roman"/>
              </a:defRPr>
            </a:pPr>
            <a:endParaRPr/>
          </a:p>
        </p:txBody>
      </p:sp>
      <p:sp>
        <p:nvSpPr>
          <p:cNvPr id="94" name="Slide Number"/>
          <p:cNvSpPr txBox="1">
            <a:spLocks noGrp="1"/>
          </p:cNvSpPr>
          <p:nvPr>
            <p:ph type="sldNum" sz="quarter" idx="2"/>
          </p:nvPr>
        </p:nvSpPr>
        <p:spPr>
          <a:xfrm>
            <a:off x="5892800" y="6172200"/>
            <a:ext cx="2844800" cy="368301"/>
          </a:xfrm>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29" name="Title Text"/>
          <p:cNvSpPr txBox="1">
            <a:spLocks noGrp="1"/>
          </p:cNvSpPr>
          <p:nvPr>
            <p:ph type="title"/>
          </p:nvPr>
        </p:nvSpPr>
        <p:spPr>
          <a:xfrm>
            <a:off x="831850" y="1709738"/>
            <a:ext cx="10515600" cy="2852737"/>
          </a:xfrm>
          <a:prstGeom prst="rect">
            <a:avLst/>
          </a:prstGeom>
        </p:spPr>
        <p:txBody>
          <a:bodyPr anchor="b"/>
          <a:lstStyle>
            <a:lvl1pPr>
              <a:defRPr sz="6000"/>
            </a:lvl1pPr>
          </a:lstStyle>
          <a:p>
            <a:r>
              <a:t>Title Text</a:t>
            </a:r>
          </a:p>
        </p:txBody>
      </p:sp>
      <p:sp>
        <p:nvSpPr>
          <p:cNvPr id="30"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38" name="Title Text"/>
          <p:cNvSpPr txBox="1">
            <a:spLocks noGrp="1"/>
          </p:cNvSpPr>
          <p:nvPr>
            <p:ph type="title"/>
          </p:nvPr>
        </p:nvSpPr>
        <p:spPr>
          <a:prstGeom prst="rect">
            <a:avLst/>
          </a:prstGeom>
        </p:spPr>
        <p:txBody>
          <a:bodyPr/>
          <a:lstStyle/>
          <a:p>
            <a:r>
              <a:t>Title Text</a:t>
            </a:r>
          </a:p>
        </p:txBody>
      </p:sp>
      <p:sp>
        <p:nvSpPr>
          <p:cNvPr id="39" name="Body Level One…"/>
          <p:cNvSpPr txBox="1">
            <a:spLocks noGrp="1"/>
          </p:cNvSpPr>
          <p:nvPr>
            <p:ph type="body" sz="half" idx="1"/>
          </p:nvPr>
        </p:nvSpPr>
        <p:spPr>
          <a:xfrm>
            <a:off x="838200" y="1825625"/>
            <a:ext cx="5181600" cy="43513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21"/>
          </p:nvPr>
        </p:nvSpPr>
        <p:spPr>
          <a:xfrm>
            <a:off x="839787" y="2057400"/>
            <a:ext cx="3932239"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ransition spd="med"/>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100000">
              <a:srgbClr val="7CBCE3"/>
            </a:gs>
          </a:gsLst>
          <a:lin ang="5418713" scaled="0"/>
        </a:gradFill>
        <a:effectLst/>
      </p:bgPr>
    </p:bg>
    <p:spTree>
      <p:nvGrpSpPr>
        <p:cNvPr id="1" name=""/>
        <p:cNvGrpSpPr/>
        <p:nvPr/>
      </p:nvGrpSpPr>
      <p:grpSpPr>
        <a:xfrm>
          <a:off x="0" y="0"/>
          <a:ext cx="0" cy="0"/>
          <a:chOff x="0" y="0"/>
          <a:chExt cx="0" cy="0"/>
        </a:xfrm>
      </p:grpSpPr>
      <p:sp>
        <p:nvSpPr>
          <p:cNvPr id="103" name="Freeform: Shape 50"/>
          <p:cNvSpPr/>
          <p:nvPr/>
        </p:nvSpPr>
        <p:spPr>
          <a:xfrm flipV="1">
            <a:off x="-2" y="-1"/>
            <a:ext cx="4403711" cy="6858001"/>
          </a:xfrm>
          <a:custGeom>
            <a:avLst/>
            <a:gdLst/>
            <a:ahLst/>
            <a:cxnLst>
              <a:cxn ang="0">
                <a:pos x="wd2" y="hd2"/>
              </a:cxn>
              <a:cxn ang="5400000">
                <a:pos x="wd2" y="hd2"/>
              </a:cxn>
              <a:cxn ang="10800000">
                <a:pos x="wd2" y="hd2"/>
              </a:cxn>
              <a:cxn ang="16200000">
                <a:pos x="wd2" y="hd2"/>
              </a:cxn>
            </a:cxnLst>
            <a:rect l="0" t="0" r="r" b="b"/>
            <a:pathLst>
              <a:path w="21600" h="21600" extrusionOk="0">
                <a:moveTo>
                  <a:pt x="15813" y="21600"/>
                </a:moveTo>
                <a:lnTo>
                  <a:pt x="20120" y="21600"/>
                </a:lnTo>
                <a:lnTo>
                  <a:pt x="15965" y="5037"/>
                </a:lnTo>
                <a:lnTo>
                  <a:pt x="15965" y="5021"/>
                </a:lnTo>
                <a:lnTo>
                  <a:pt x="21600" y="0"/>
                </a:lnTo>
                <a:lnTo>
                  <a:pt x="0" y="0"/>
                </a:lnTo>
                <a:lnTo>
                  <a:pt x="0" y="21600"/>
                </a:lnTo>
                <a:lnTo>
                  <a:pt x="15813" y="21600"/>
                </a:lnTo>
                <a:close/>
              </a:path>
            </a:pathLst>
          </a:custGeom>
          <a:solidFill>
            <a:srgbClr val="414141"/>
          </a:solidFill>
          <a:ln w="12700">
            <a:miter lim="400000"/>
          </a:ln>
        </p:spPr>
        <p:txBody>
          <a:bodyPr lIns="45719" rIns="45719" anchor="ctr"/>
          <a:lstStyle/>
          <a:p>
            <a:pPr algn="ctr" defTabSz="457200"/>
            <a:endParaRPr/>
          </a:p>
        </p:txBody>
      </p:sp>
      <p:grpSp>
        <p:nvGrpSpPr>
          <p:cNvPr id="110" name="Group 52"/>
          <p:cNvGrpSpPr/>
          <p:nvPr/>
        </p:nvGrpSpPr>
        <p:grpSpPr>
          <a:xfrm>
            <a:off x="3315291" y="-1"/>
            <a:ext cx="2436814" cy="6858002"/>
            <a:chOff x="0" y="0"/>
            <a:chExt cx="2436813" cy="6858000"/>
          </a:xfrm>
        </p:grpSpPr>
        <p:sp>
          <p:nvSpPr>
            <p:cNvPr id="104" name="Freeform 6"/>
            <p:cNvSpPr/>
            <p:nvPr/>
          </p:nvSpPr>
          <p:spPr>
            <a:xfrm>
              <a:off x="306388" y="0"/>
              <a:ext cx="1122364" cy="5329238"/>
            </a:xfrm>
            <a:custGeom>
              <a:avLst/>
              <a:gdLst/>
              <a:ahLst/>
              <a:cxnLst>
                <a:cxn ang="0">
                  <a:pos x="wd2" y="hd2"/>
                </a:cxn>
                <a:cxn ang="5400000">
                  <a:pos x="wd2" y="hd2"/>
                </a:cxn>
                <a:cxn ang="10800000">
                  <a:pos x="wd2" y="hd2"/>
                </a:cxn>
                <a:cxn ang="16200000">
                  <a:pos x="wd2" y="hd2"/>
                </a:cxn>
              </a:cxnLst>
              <a:rect l="0" t="0" r="r" b="b"/>
              <a:pathLst>
                <a:path w="21600" h="21600" extrusionOk="0">
                  <a:moveTo>
                    <a:pt x="0" y="21426"/>
                  </a:moveTo>
                  <a:lnTo>
                    <a:pt x="4766" y="21600"/>
                  </a:lnTo>
                  <a:lnTo>
                    <a:pt x="21600" y="0"/>
                  </a:lnTo>
                  <a:lnTo>
                    <a:pt x="16712" y="0"/>
                  </a:lnTo>
                  <a:lnTo>
                    <a:pt x="0" y="21426"/>
                  </a:lnTo>
                  <a:close/>
                </a:path>
              </a:pathLst>
            </a:custGeom>
            <a:solidFill>
              <a:schemeClr val="accent1"/>
            </a:solidFill>
            <a:ln w="12700" cap="flat">
              <a:noFill/>
              <a:miter lim="400000"/>
            </a:ln>
            <a:effectLst/>
          </p:spPr>
          <p:txBody>
            <a:bodyPr wrap="square" lIns="45719" tIns="45719" rIns="45719" bIns="45719" numCol="1" anchor="t">
              <a:noAutofit/>
            </a:bodyPr>
            <a:lstStyle/>
            <a:p>
              <a:endParaRPr/>
            </a:p>
          </p:txBody>
        </p:sp>
        <p:sp>
          <p:nvSpPr>
            <p:cNvPr id="105" name="Freeform 7"/>
            <p:cNvSpPr/>
            <p:nvPr/>
          </p:nvSpPr>
          <p:spPr>
            <a:xfrm>
              <a:off x="0" y="0"/>
              <a:ext cx="1117601" cy="5276850"/>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16722" y="0"/>
                  </a:lnTo>
                  <a:lnTo>
                    <a:pt x="0" y="21444"/>
                  </a:lnTo>
                  <a:lnTo>
                    <a:pt x="4817" y="21600"/>
                  </a:lnTo>
                  <a:lnTo>
                    <a:pt x="21600" y="0"/>
                  </a:lnTo>
                  <a:close/>
                </a:path>
              </a:pathLst>
            </a:custGeom>
            <a:solidFill>
              <a:srgbClr val="595959"/>
            </a:solidFill>
            <a:ln w="12700" cap="flat">
              <a:noFill/>
              <a:miter lim="400000"/>
            </a:ln>
            <a:effectLst/>
          </p:spPr>
          <p:txBody>
            <a:bodyPr wrap="square" lIns="45719" tIns="45719" rIns="45719" bIns="45719" numCol="1" anchor="t">
              <a:noAutofit/>
            </a:bodyPr>
            <a:lstStyle/>
            <a:p>
              <a:endParaRPr/>
            </a:p>
          </p:txBody>
        </p:sp>
        <p:sp>
          <p:nvSpPr>
            <p:cNvPr id="106" name="Freeform 8"/>
            <p:cNvSpPr/>
            <p:nvPr/>
          </p:nvSpPr>
          <p:spPr>
            <a:xfrm>
              <a:off x="0" y="5238749"/>
              <a:ext cx="1228726" cy="161925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651" y="21600"/>
                  </a:lnTo>
                  <a:lnTo>
                    <a:pt x="21600" y="21600"/>
                  </a:lnTo>
                  <a:lnTo>
                    <a:pt x="0" y="0"/>
                  </a:lnTo>
                  <a:close/>
                </a:path>
              </a:pathLst>
            </a:custGeom>
            <a:solidFill>
              <a:srgbClr val="262626"/>
            </a:solidFill>
            <a:ln w="12700" cap="flat">
              <a:noFill/>
              <a:miter lim="400000"/>
            </a:ln>
            <a:effectLst/>
          </p:spPr>
          <p:txBody>
            <a:bodyPr wrap="square" lIns="45719" tIns="45719" rIns="45719" bIns="45719" numCol="1" anchor="t">
              <a:noAutofit/>
            </a:bodyPr>
            <a:lstStyle/>
            <a:p>
              <a:endParaRPr/>
            </a:p>
          </p:txBody>
        </p:sp>
        <p:sp>
          <p:nvSpPr>
            <p:cNvPr id="107" name="Freeform 9"/>
            <p:cNvSpPr/>
            <p:nvPr/>
          </p:nvSpPr>
          <p:spPr>
            <a:xfrm>
              <a:off x="306388" y="5291137"/>
              <a:ext cx="1495426" cy="156686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20843" y="21600"/>
                  </a:lnTo>
                  <a:lnTo>
                    <a:pt x="21600" y="21600"/>
                  </a:lnTo>
                  <a:lnTo>
                    <a:pt x="0" y="0"/>
                  </a:lnTo>
                  <a:close/>
                </a:path>
              </a:pathLst>
            </a:custGeom>
            <a:solidFill>
              <a:srgbClr val="203864"/>
            </a:solidFill>
            <a:ln w="12700" cap="flat">
              <a:noFill/>
              <a:miter lim="400000"/>
            </a:ln>
            <a:effectLst/>
          </p:spPr>
          <p:txBody>
            <a:bodyPr wrap="square" lIns="45719" tIns="45719" rIns="45719" bIns="45719" numCol="1" anchor="t">
              <a:noAutofit/>
            </a:bodyPr>
            <a:lstStyle/>
            <a:p>
              <a:endParaRPr/>
            </a:p>
          </p:txBody>
        </p:sp>
        <p:sp>
          <p:nvSpPr>
            <p:cNvPr id="108" name="Freeform 10"/>
            <p:cNvSpPr/>
            <p:nvPr/>
          </p:nvSpPr>
          <p:spPr>
            <a:xfrm>
              <a:off x="306388" y="5286374"/>
              <a:ext cx="2130426" cy="1571626"/>
            </a:xfrm>
            <a:custGeom>
              <a:avLst/>
              <a:gdLst/>
              <a:ahLst/>
              <a:cxnLst>
                <a:cxn ang="0">
                  <a:pos x="wd2" y="hd2"/>
                </a:cxn>
                <a:cxn ang="5400000">
                  <a:pos x="wd2" y="hd2"/>
                </a:cxn>
                <a:cxn ang="10800000">
                  <a:pos x="wd2" y="hd2"/>
                </a:cxn>
                <a:cxn ang="16200000">
                  <a:pos x="wd2" y="hd2"/>
                </a:cxn>
              </a:cxnLst>
              <a:rect l="0" t="0" r="r" b="b"/>
              <a:pathLst>
                <a:path w="21600" h="21600" extrusionOk="0">
                  <a:moveTo>
                    <a:pt x="0" y="65"/>
                  </a:moveTo>
                  <a:lnTo>
                    <a:pt x="15162" y="21600"/>
                  </a:lnTo>
                  <a:lnTo>
                    <a:pt x="21600" y="21600"/>
                  </a:lnTo>
                  <a:lnTo>
                    <a:pt x="2511" y="589"/>
                  </a:lnTo>
                  <a:lnTo>
                    <a:pt x="0" y="0"/>
                  </a:lnTo>
                  <a:lnTo>
                    <a:pt x="0" y="65"/>
                  </a:lnTo>
                  <a:close/>
                </a:path>
              </a:pathLst>
            </a:custGeom>
            <a:solidFill>
              <a:srgbClr val="2F5597"/>
            </a:solidFill>
            <a:ln w="12700" cap="flat">
              <a:noFill/>
              <a:miter lim="400000"/>
            </a:ln>
            <a:effectLst/>
          </p:spPr>
          <p:txBody>
            <a:bodyPr wrap="square" lIns="45719" tIns="45719" rIns="45719" bIns="45719" numCol="1" anchor="t">
              <a:noAutofit/>
            </a:bodyPr>
            <a:lstStyle/>
            <a:p>
              <a:endParaRPr/>
            </a:p>
          </p:txBody>
        </p:sp>
        <p:sp>
          <p:nvSpPr>
            <p:cNvPr id="109" name="Freeform 11"/>
            <p:cNvSpPr/>
            <p:nvPr/>
          </p:nvSpPr>
          <p:spPr>
            <a:xfrm>
              <a:off x="0" y="5238749"/>
              <a:ext cx="1695451" cy="161925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3721" y="1271"/>
                  </a:lnTo>
                  <a:lnTo>
                    <a:pt x="3115" y="572"/>
                  </a:lnTo>
                  <a:lnTo>
                    <a:pt x="3175" y="572"/>
                  </a:lnTo>
                  <a:lnTo>
                    <a:pt x="3175" y="508"/>
                  </a:lnTo>
                  <a:lnTo>
                    <a:pt x="3115" y="508"/>
                  </a:lnTo>
                  <a:lnTo>
                    <a:pt x="0" y="0"/>
                  </a:lnTo>
                  <a:lnTo>
                    <a:pt x="15654" y="21600"/>
                  </a:lnTo>
                  <a:lnTo>
                    <a:pt x="21600" y="21600"/>
                  </a:lnTo>
                  <a:close/>
                </a:path>
              </a:pathLst>
            </a:custGeom>
            <a:solidFill>
              <a:srgbClr val="404040"/>
            </a:solidFill>
            <a:ln w="12700" cap="flat">
              <a:noFill/>
              <a:miter lim="400000"/>
            </a:ln>
            <a:effectLst/>
          </p:spPr>
          <p:txBody>
            <a:bodyPr wrap="square" lIns="45719" tIns="45719" rIns="45719" bIns="45719" numCol="1" anchor="t">
              <a:noAutofit/>
            </a:bodyPr>
            <a:lstStyle/>
            <a:p>
              <a:endParaRPr/>
            </a:p>
          </p:txBody>
        </p:sp>
      </p:grpSp>
      <p:sp>
        <p:nvSpPr>
          <p:cNvPr id="111" name="TextBox 4"/>
          <p:cNvSpPr txBox="1"/>
          <p:nvPr/>
        </p:nvSpPr>
        <p:spPr>
          <a:xfrm>
            <a:off x="580740" y="685800"/>
            <a:ext cx="2688832" cy="51054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lvl1pPr>
              <a:lnSpc>
                <a:spcPct val="90000"/>
              </a:lnSpc>
              <a:spcBef>
                <a:spcPts val="600"/>
              </a:spcBef>
              <a:defRPr sz="4000">
                <a:solidFill>
                  <a:srgbClr val="FFFFFF"/>
                </a:solidFill>
                <a:latin typeface="Calibri Light"/>
                <a:ea typeface="Calibri Light"/>
                <a:cs typeface="Calibri Light"/>
                <a:sym typeface="Calibri Light"/>
              </a:defRPr>
            </a:lvl1pPr>
          </a:lstStyle>
          <a:p>
            <a:r>
              <a:t>Project Evaluation Phase 1 </a:t>
            </a:r>
          </a:p>
        </p:txBody>
      </p:sp>
      <p:pic>
        <p:nvPicPr>
          <p:cNvPr id="112" name="Picture 3" descr="Picture 3"/>
          <p:cNvPicPr>
            <a:picLocks noChangeAspect="1"/>
          </p:cNvPicPr>
          <p:nvPr/>
        </p:nvPicPr>
        <p:blipFill>
          <a:blip r:embed="rId2"/>
          <a:stretch>
            <a:fillRect/>
          </a:stretch>
        </p:blipFill>
        <p:spPr>
          <a:xfrm>
            <a:off x="0" y="6049583"/>
            <a:ext cx="12192000" cy="808417"/>
          </a:xfrm>
          <a:prstGeom prst="rect">
            <a:avLst/>
          </a:prstGeom>
          <a:ln w="12700">
            <a:miter lim="400000"/>
          </a:ln>
        </p:spPr>
      </p:pic>
      <p:grpSp>
        <p:nvGrpSpPr>
          <p:cNvPr id="115" name="TextBox 7"/>
          <p:cNvGrpSpPr/>
          <p:nvPr/>
        </p:nvGrpSpPr>
        <p:grpSpPr>
          <a:xfrm>
            <a:off x="3929654" y="1786606"/>
            <a:ext cx="8146278" cy="3352739"/>
            <a:chOff x="-286651" y="0"/>
            <a:chExt cx="8146277" cy="3352737"/>
          </a:xfrm>
        </p:grpSpPr>
        <p:sp>
          <p:nvSpPr>
            <p:cNvPr id="113" name="Line"/>
            <p:cNvSpPr/>
            <p:nvPr/>
          </p:nvSpPr>
          <p:spPr>
            <a:xfrm>
              <a:off x="0" y="0"/>
              <a:ext cx="7859626" cy="0"/>
            </a:xfrm>
            <a:prstGeom prst="line">
              <a:avLst/>
            </a:prstGeom>
            <a:solidFill>
              <a:schemeClr val="accent2"/>
            </a:solidFill>
            <a:ln w="12700" cap="flat">
              <a:solidFill>
                <a:schemeClr val="accent2"/>
              </a:solidFill>
              <a:prstDash val="solid"/>
              <a:miter lim="800000"/>
            </a:ln>
            <a:effectLst/>
          </p:spPr>
          <p:txBody>
            <a:bodyPr wrap="square" lIns="45719" tIns="45719" rIns="45719" bIns="45719" numCol="1" anchor="t">
              <a:noAutofit/>
            </a:bodyPr>
            <a:lstStyle/>
            <a:p>
              <a:endParaRPr/>
            </a:p>
          </p:txBody>
        </p:sp>
        <p:sp>
          <p:nvSpPr>
            <p:cNvPr id="114" name="EchoBrief: From Text to Talk and Beyond…"/>
            <p:cNvSpPr txBox="1"/>
            <p:nvPr/>
          </p:nvSpPr>
          <p:spPr>
            <a:xfrm>
              <a:off x="-286651" y="42550"/>
              <a:ext cx="7859626" cy="3310187"/>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182879" tIns="182879" rIns="182879" bIns="182879" numCol="1" anchor="t">
              <a:noAutofit/>
            </a:bodyPr>
            <a:lstStyle/>
            <a:p>
              <a:pPr algn="ctr" defTabSz="2133600">
                <a:lnSpc>
                  <a:spcPct val="90000"/>
                </a:lnSpc>
                <a:spcBef>
                  <a:spcPts val="2000"/>
                </a:spcBef>
                <a:defRPr sz="4900">
                  <a:latin typeface="Times New Roman"/>
                  <a:ea typeface="Times New Roman"/>
                  <a:cs typeface="Times New Roman"/>
                  <a:sym typeface="Times New Roman"/>
                </a:defRPr>
              </a:pPr>
              <a:r>
                <a:rPr lang="en-IN" dirty="0">
                  <a:latin typeface="-webkit-standard"/>
                </a:rPr>
                <a:t>Dog Vision </a:t>
              </a:r>
              <a:r>
                <a:rPr dirty="0"/>
                <a:t>:</a:t>
              </a:r>
              <a:r>
                <a:rPr lang="en-US" dirty="0"/>
                <a:t> </a:t>
              </a:r>
              <a:r>
                <a:rPr lang="en-IN" b="0" i="0" u="none" strike="noStrike" dirty="0">
                  <a:solidFill>
                    <a:srgbClr val="000000"/>
                  </a:solidFill>
                  <a:effectLst/>
                  <a:latin typeface="-webkit-standard"/>
                </a:rPr>
                <a:t>Identify Any Breed</a:t>
              </a:r>
              <a:endParaRPr dirty="0"/>
            </a:p>
            <a:p>
              <a:pPr>
                <a:lnSpc>
                  <a:spcPct val="90000"/>
                </a:lnSpc>
                <a:spcBef>
                  <a:spcPts val="1000"/>
                </a:spcBef>
                <a:defRPr sz="1600"/>
              </a:pPr>
              <a:r>
                <a:rPr dirty="0"/>
                <a:t>                          </a:t>
              </a:r>
              <a:r>
                <a:rPr sz="1700" dirty="0"/>
                <a:t> </a:t>
              </a:r>
            </a:p>
            <a:p>
              <a:pPr>
                <a:lnSpc>
                  <a:spcPct val="90000"/>
                </a:lnSpc>
                <a:spcBef>
                  <a:spcPts val="1000"/>
                </a:spcBef>
                <a:defRPr sz="1600"/>
              </a:pPr>
              <a:endParaRPr sz="1700" dirty="0"/>
            </a:p>
            <a:p>
              <a:pPr algn="r">
                <a:lnSpc>
                  <a:spcPct val="90000"/>
                </a:lnSpc>
                <a:spcBef>
                  <a:spcPts val="1000"/>
                </a:spcBef>
                <a:defRPr sz="1600"/>
              </a:pPr>
              <a:r>
                <a:rPr sz="1600" i="1" dirty="0">
                  <a:solidFill>
                    <a:schemeClr val="bg2"/>
                  </a:solidFill>
                  <a:latin typeface="Arial" panose="020B0604020202020204" pitchFamily="34" charset="0"/>
                  <a:cs typeface="Arial" panose="020B0604020202020204" pitchFamily="34" charset="0"/>
                </a:rPr>
                <a:t>      </a:t>
              </a:r>
              <a:r>
                <a:rPr i="1" dirty="0">
                  <a:solidFill>
                    <a:schemeClr val="bg2"/>
                  </a:solidFill>
                  <a:latin typeface="Arial" panose="020B0604020202020204" pitchFamily="34" charset="0"/>
                  <a:cs typeface="Arial" panose="020B0604020202020204" pitchFamily="34" charset="0"/>
                </a:rPr>
                <a:t>-  </a:t>
              </a:r>
              <a:r>
                <a:rPr i="1" dirty="0" err="1">
                  <a:solidFill>
                    <a:schemeClr val="bg2"/>
                  </a:solidFill>
                  <a:latin typeface="Arial" panose="020B0604020202020204" pitchFamily="34" charset="0"/>
                  <a:cs typeface="Arial" panose="020B0604020202020204" pitchFamily="34" charset="0"/>
                </a:rPr>
                <a:t>N</a:t>
              </a:r>
              <a:r>
                <a:rPr lang="en-US" i="1" dirty="0" err="1">
                  <a:solidFill>
                    <a:schemeClr val="bg2"/>
                  </a:solidFill>
                  <a:latin typeface="Arial" panose="020B0604020202020204" pitchFamily="34" charset="0"/>
                  <a:cs typeface="Arial" panose="020B0604020202020204" pitchFamily="34" charset="0"/>
                </a:rPr>
                <a:t>amish</a:t>
              </a:r>
              <a:r>
                <a:rPr lang="en-US" i="1" dirty="0">
                  <a:solidFill>
                    <a:schemeClr val="bg2"/>
                  </a:solidFill>
                  <a:latin typeface="Arial" panose="020B0604020202020204" pitchFamily="34" charset="0"/>
                  <a:cs typeface="Arial" panose="020B0604020202020204" pitchFamily="34" charset="0"/>
                </a:rPr>
                <a:t> </a:t>
              </a:r>
              <a:r>
                <a:rPr lang="en-US" i="1" dirty="0" err="1">
                  <a:solidFill>
                    <a:schemeClr val="bg2"/>
                  </a:solidFill>
                  <a:latin typeface="Arial" panose="020B0604020202020204" pitchFamily="34" charset="0"/>
                  <a:cs typeface="Arial" panose="020B0604020202020204" pitchFamily="34" charset="0"/>
                </a:rPr>
                <a:t>Rathy</a:t>
              </a:r>
              <a:r>
                <a:rPr lang="en-US" i="1" dirty="0">
                  <a:solidFill>
                    <a:schemeClr val="bg2"/>
                  </a:solidFill>
                  <a:latin typeface="Arial" panose="020B0604020202020204" pitchFamily="34" charset="0"/>
                  <a:cs typeface="Arial" panose="020B0604020202020204" pitchFamily="34" charset="0"/>
                </a:rPr>
                <a:t> </a:t>
              </a:r>
              <a:r>
                <a:rPr i="1" dirty="0">
                  <a:solidFill>
                    <a:schemeClr val="bg2"/>
                  </a:solidFill>
                  <a:latin typeface="Arial" panose="020B0604020202020204" pitchFamily="34" charset="0"/>
                  <a:cs typeface="Arial" panose="020B0604020202020204" pitchFamily="34" charset="0"/>
                </a:rPr>
                <a:t>, </a:t>
              </a:r>
              <a:r>
                <a:rPr lang="en-US" i="1" dirty="0">
                  <a:solidFill>
                    <a:schemeClr val="bg2"/>
                  </a:solidFill>
                  <a:latin typeface="Arial" panose="020B0604020202020204" pitchFamily="34" charset="0"/>
                  <a:cs typeface="Arial" panose="020B0604020202020204" pitchFamily="34" charset="0"/>
                </a:rPr>
                <a:t>Aryan Manchanda , Manan Sharma</a:t>
              </a:r>
              <a:endParaRPr i="1" dirty="0">
                <a:solidFill>
                  <a:schemeClr val="bg2"/>
                </a:solidFill>
                <a:latin typeface="Arial" panose="020B0604020202020204" pitchFamily="34" charset="0"/>
                <a:cs typeface="Arial" panose="020B0604020202020204" pitchFamily="34" charset="0"/>
              </a:endParaRP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100000">
              <a:srgbClr val="7CBCE3"/>
            </a:gs>
          </a:gsLst>
          <a:lin ang="5539074" scaled="0"/>
        </a:gradFill>
        <a:effectLst/>
      </p:bgPr>
    </p:bg>
    <p:spTree>
      <p:nvGrpSpPr>
        <p:cNvPr id="1" name=""/>
        <p:cNvGrpSpPr/>
        <p:nvPr/>
      </p:nvGrpSpPr>
      <p:grpSpPr>
        <a:xfrm>
          <a:off x="0" y="0"/>
          <a:ext cx="0" cy="0"/>
          <a:chOff x="0" y="0"/>
          <a:chExt cx="0" cy="0"/>
        </a:xfrm>
      </p:grpSpPr>
      <p:sp>
        <p:nvSpPr>
          <p:cNvPr id="117" name="TextBox 2"/>
          <p:cNvSpPr txBox="1"/>
          <p:nvPr/>
        </p:nvSpPr>
        <p:spPr>
          <a:xfrm>
            <a:off x="883919" y="-1"/>
            <a:ext cx="10424161" cy="7428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lvl1pPr algn="ctr">
              <a:lnSpc>
                <a:spcPct val="90000"/>
              </a:lnSpc>
              <a:spcBef>
                <a:spcPts val="600"/>
              </a:spcBef>
              <a:defRPr sz="4600">
                <a:solidFill>
                  <a:srgbClr val="FFFFFF"/>
                </a:solidFill>
                <a:latin typeface="Times New Roman"/>
                <a:ea typeface="Times New Roman"/>
                <a:cs typeface="Times New Roman"/>
                <a:sym typeface="Times New Roman"/>
              </a:defRPr>
            </a:lvl1pPr>
          </a:lstStyle>
          <a:p>
            <a:r>
              <a:rPr u="sng" dirty="0"/>
              <a:t>Idea</a:t>
            </a:r>
          </a:p>
        </p:txBody>
      </p:sp>
      <p:sp>
        <p:nvSpPr>
          <p:cNvPr id="118" name="An innovative bot designed to serve as a virtual information assistant. This sophisticated tool doesn't merely tackle extensive articles; it meticulously condenses them into succinct, coherent summaries. Yet, its capabilities extend further. It transform"/>
          <p:cNvSpPr txBox="1">
            <a:spLocks noGrp="1"/>
          </p:cNvSpPr>
          <p:nvPr>
            <p:ph type="body" idx="4294967295"/>
          </p:nvPr>
        </p:nvSpPr>
        <p:spPr>
          <a:xfrm>
            <a:off x="734860" y="2020554"/>
            <a:ext cx="10722279" cy="3732756"/>
          </a:xfrm>
          <a:prstGeom prst="rect">
            <a:avLst/>
          </a:prstGeom>
        </p:spPr>
        <p:txBody>
          <a:bodyPr>
            <a:normAutofit/>
          </a:bodyPr>
          <a:lstStyle/>
          <a:p>
            <a:pPr marL="0" indent="0" algn="just">
              <a:buSzTx/>
              <a:buFontTx/>
              <a:buNone/>
              <a:defRPr sz="2400" i="1"/>
            </a:pPr>
            <a:r>
              <a:rPr lang="en-IN" sz="2000" b="1" u="none" strike="noStrike" dirty="0">
                <a:solidFill>
                  <a:schemeClr val="tx1"/>
                </a:solidFill>
                <a:effectLst/>
                <a:latin typeface="Arial" panose="020B0604020202020204" pitchFamily="34" charset="0"/>
                <a:ea typeface="Apple Symbols" panose="02000000000000000000" pitchFamily="2" charset="-79"/>
                <a:cs typeface="Arial" panose="020B0604020202020204" pitchFamily="34" charset="0"/>
              </a:rPr>
              <a:t>Dog Vision</a:t>
            </a:r>
            <a:r>
              <a:rPr lang="en-IN" sz="2000" b="0" u="none" strike="noStrike" dirty="0">
                <a:solidFill>
                  <a:schemeClr val="tx1"/>
                </a:solidFill>
                <a:effectLst/>
                <a:latin typeface="Arial" panose="020B0604020202020204" pitchFamily="34" charset="0"/>
                <a:ea typeface="Apple Symbols" panose="02000000000000000000" pitchFamily="2" charset="-79"/>
                <a:cs typeface="Arial" panose="020B0604020202020204" pitchFamily="34" charset="0"/>
              </a:rPr>
              <a:t> </a:t>
            </a:r>
            <a:r>
              <a:rPr lang="en-IN" sz="2000" u="none" strike="noStrike" dirty="0">
                <a:solidFill>
                  <a:schemeClr val="tx1"/>
                </a:solidFill>
                <a:effectLst/>
                <a:latin typeface="Arial" panose="020B0604020202020204" pitchFamily="34" charset="0"/>
                <a:ea typeface="Apple Symbols" panose="02000000000000000000" pitchFamily="2" charset="-79"/>
                <a:cs typeface="Arial" panose="020B0604020202020204" pitchFamily="34" charset="0"/>
              </a:rPr>
              <a:t>is a statistical machine learning project designed to accurately identify various dog breeds from images. Utilizing the versatile programming language Python and libraries like TensorFlow and </a:t>
            </a:r>
            <a:r>
              <a:rPr lang="en-IN" sz="2000" u="none" strike="noStrike" dirty="0" err="1">
                <a:solidFill>
                  <a:schemeClr val="tx1"/>
                </a:solidFill>
                <a:effectLst/>
                <a:latin typeface="Arial" panose="020B0604020202020204" pitchFamily="34" charset="0"/>
                <a:ea typeface="Apple Symbols" panose="02000000000000000000" pitchFamily="2" charset="-79"/>
                <a:cs typeface="Arial" panose="020B0604020202020204" pitchFamily="34" charset="0"/>
              </a:rPr>
              <a:t>PyTorch</a:t>
            </a:r>
            <a:r>
              <a:rPr lang="en-IN" sz="2000" u="none" strike="noStrike" dirty="0">
                <a:solidFill>
                  <a:schemeClr val="tx1"/>
                </a:solidFill>
                <a:effectLst/>
                <a:latin typeface="Arial" panose="020B0604020202020204" pitchFamily="34" charset="0"/>
                <a:ea typeface="Apple Symbols" panose="02000000000000000000" pitchFamily="2" charset="-79"/>
                <a:cs typeface="Arial" panose="020B0604020202020204" pitchFamily="34" charset="0"/>
              </a:rPr>
              <a:t>, Dog Vision leverages advanced machine learning algorithms to </a:t>
            </a:r>
            <a:r>
              <a:rPr lang="en-IN" sz="2000" u="none" strike="noStrike" dirty="0" err="1">
                <a:solidFill>
                  <a:schemeClr val="tx1"/>
                </a:solidFill>
                <a:effectLst/>
                <a:latin typeface="Arial" panose="020B0604020202020204" pitchFamily="34" charset="0"/>
                <a:ea typeface="Apple Symbols" panose="02000000000000000000" pitchFamily="2" charset="-79"/>
                <a:cs typeface="Arial" panose="020B0604020202020204" pitchFamily="34" charset="0"/>
              </a:rPr>
              <a:t>analyze</a:t>
            </a:r>
            <a:r>
              <a:rPr lang="en-IN" sz="2000" u="none" strike="noStrike" dirty="0">
                <a:solidFill>
                  <a:schemeClr val="tx1"/>
                </a:solidFill>
                <a:effectLst/>
                <a:latin typeface="Arial" panose="020B0604020202020204" pitchFamily="34" charset="0"/>
                <a:ea typeface="Apple Symbols" panose="02000000000000000000" pitchFamily="2" charset="-79"/>
                <a:cs typeface="Arial" panose="020B0604020202020204" pitchFamily="34" charset="0"/>
              </a:rPr>
              <a:t> visual features in dog images. The project incorporates image processing techniques using OpenCV and data manipulation with Pandas, ensuring a robust dataset sourced from platforms like Kaggle. With tools for visualization like Matplotlib and Seaborn, Dog Vision provides intuitive insights into breed classifications. This innovative tool aims to assist pet adoption </a:t>
            </a:r>
            <a:r>
              <a:rPr lang="en-IN" sz="2000" u="none" strike="noStrike" dirty="0" err="1">
                <a:solidFill>
                  <a:schemeClr val="tx1"/>
                </a:solidFill>
                <a:effectLst/>
                <a:latin typeface="Arial" panose="020B0604020202020204" pitchFamily="34" charset="0"/>
                <a:ea typeface="Apple Symbols" panose="02000000000000000000" pitchFamily="2" charset="-79"/>
                <a:cs typeface="Arial" panose="020B0604020202020204" pitchFamily="34" charset="0"/>
              </a:rPr>
              <a:t>centers</a:t>
            </a:r>
            <a:r>
              <a:rPr lang="en-IN" sz="2000" u="none" strike="noStrike" dirty="0">
                <a:solidFill>
                  <a:schemeClr val="tx1"/>
                </a:solidFill>
                <a:effectLst/>
                <a:latin typeface="Arial" panose="020B0604020202020204" pitchFamily="34" charset="0"/>
                <a:ea typeface="Apple Symbols" panose="02000000000000000000" pitchFamily="2" charset="-79"/>
                <a:cs typeface="Arial" panose="020B0604020202020204" pitchFamily="34" charset="0"/>
              </a:rPr>
              <a:t>, veterinary clinics, dog training programs, and research organizations in promoting responsible pet ownership and understanding canine diversity</a:t>
            </a:r>
            <a:endParaRPr sz="2000" dirty="0">
              <a:solidFill>
                <a:schemeClr val="tx1"/>
              </a:solidFill>
              <a:latin typeface="Arial" panose="020B0604020202020204" pitchFamily="34" charset="0"/>
              <a:ea typeface="Apple Symbols" panose="02000000000000000000" pitchFamily="2" charset="-79"/>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14="http://schemas.microsoft.com/office/drawing/2010/main" xmlns:m="http://schemas.openxmlformats.org/officeDocument/2006/math"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100000">
              <a:srgbClr val="7CBCE3"/>
            </a:gs>
          </a:gsLst>
          <a:lin ang="5400000" scaled="0"/>
        </a:gradFill>
        <a:effectLst/>
      </p:bgPr>
    </p:bg>
    <p:spTree>
      <p:nvGrpSpPr>
        <p:cNvPr id="1" name=""/>
        <p:cNvGrpSpPr/>
        <p:nvPr/>
      </p:nvGrpSpPr>
      <p:grpSpPr>
        <a:xfrm>
          <a:off x="0" y="0"/>
          <a:ext cx="0" cy="0"/>
          <a:chOff x="0" y="0"/>
          <a:chExt cx="0" cy="0"/>
        </a:xfrm>
      </p:grpSpPr>
      <p:sp>
        <p:nvSpPr>
          <p:cNvPr id="120" name="TextBox 2"/>
          <p:cNvSpPr txBox="1"/>
          <p:nvPr/>
        </p:nvSpPr>
        <p:spPr>
          <a:xfrm>
            <a:off x="883919" y="-1"/>
            <a:ext cx="10424161" cy="7428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lvl1pPr algn="ctr">
              <a:lnSpc>
                <a:spcPct val="90000"/>
              </a:lnSpc>
              <a:spcBef>
                <a:spcPts val="600"/>
              </a:spcBef>
              <a:defRPr sz="4600">
                <a:solidFill>
                  <a:srgbClr val="FFFFFF"/>
                </a:solidFill>
                <a:latin typeface="Times New Roman"/>
                <a:ea typeface="Times New Roman"/>
                <a:cs typeface="Times New Roman"/>
                <a:sym typeface="Times New Roman"/>
              </a:defRPr>
            </a:lvl1pPr>
          </a:lstStyle>
          <a:p>
            <a:r>
              <a:rPr u="sng" dirty="0"/>
              <a:t>Application Area</a:t>
            </a:r>
          </a:p>
        </p:txBody>
      </p:sp>
      <p:sp>
        <p:nvSpPr>
          <p:cNvPr id="121" name="TextBox 1"/>
          <p:cNvSpPr txBox="1"/>
          <p:nvPr/>
        </p:nvSpPr>
        <p:spPr>
          <a:xfrm>
            <a:off x="883919" y="1036037"/>
            <a:ext cx="9752419" cy="478592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l"/>
            <a:endParaRPr lang="en-IN" b="0" i="0" u="none" strike="noStrike" dirty="0">
              <a:solidFill>
                <a:srgbClr val="000000"/>
              </a:solidFill>
              <a:effectLst/>
            </a:endParaRPr>
          </a:p>
          <a:p>
            <a:pPr algn="l">
              <a:buFont typeface="+mj-lt"/>
              <a:buAutoNum type="arabicPeriod"/>
            </a:pPr>
            <a:r>
              <a:rPr lang="en-IN" b="1" i="0" u="none" strike="noStrike" dirty="0">
                <a:solidFill>
                  <a:srgbClr val="000000"/>
                </a:solidFill>
                <a:effectLst/>
              </a:rPr>
              <a:t>Pet Adoption </a:t>
            </a:r>
            <a:r>
              <a:rPr lang="en-IN" b="1" i="0" u="none" strike="noStrike" dirty="0" err="1">
                <a:solidFill>
                  <a:srgbClr val="000000"/>
                </a:solidFill>
                <a:effectLst/>
              </a:rPr>
              <a:t>Centers</a:t>
            </a:r>
            <a:r>
              <a:rPr lang="en-IN" b="0" i="0" u="none" strike="noStrike" dirty="0">
                <a:solidFill>
                  <a:srgbClr val="000000"/>
                </a:solidFill>
                <a:effectLst/>
              </a:rPr>
              <a:t>: Help shelters and adoption agencies identify dog breeds for potential adopters, ensuring they match the right dog with the right home based on breed characteristics.</a:t>
            </a:r>
          </a:p>
          <a:p>
            <a:pPr algn="l">
              <a:buFont typeface="+mj-lt"/>
              <a:buAutoNum type="arabicPeriod"/>
            </a:pPr>
            <a:endParaRPr lang="en-IN" dirty="0"/>
          </a:p>
          <a:p>
            <a:pPr algn="l">
              <a:buFont typeface="+mj-lt"/>
              <a:buAutoNum type="arabicPeriod"/>
            </a:pPr>
            <a:endParaRPr lang="en-IN" b="0" i="0" u="none" strike="noStrike" dirty="0">
              <a:solidFill>
                <a:srgbClr val="000000"/>
              </a:solidFill>
              <a:effectLst/>
            </a:endParaRPr>
          </a:p>
          <a:p>
            <a:pPr algn="l">
              <a:buFont typeface="+mj-lt"/>
              <a:buAutoNum type="arabicPeriod"/>
            </a:pPr>
            <a:r>
              <a:rPr lang="en-IN" b="1" i="0" u="none" strike="noStrike" dirty="0">
                <a:solidFill>
                  <a:srgbClr val="000000"/>
                </a:solidFill>
                <a:effectLst/>
              </a:rPr>
              <a:t>Veterinary Clinics</a:t>
            </a:r>
            <a:r>
              <a:rPr lang="en-IN" b="0" i="0" u="none" strike="noStrike" dirty="0">
                <a:solidFill>
                  <a:srgbClr val="000000"/>
                </a:solidFill>
                <a:effectLst/>
              </a:rPr>
              <a:t>: Assist veterinarians in quickly identifying breeds during examinations, enabling tailored healthcare recommendations and treatments specific to breed-related health issues.</a:t>
            </a:r>
          </a:p>
          <a:p>
            <a:pPr algn="l">
              <a:buFont typeface="+mj-lt"/>
              <a:buAutoNum type="arabicPeriod"/>
            </a:pPr>
            <a:endParaRPr lang="en-IN" dirty="0"/>
          </a:p>
          <a:p>
            <a:pPr algn="l">
              <a:buFont typeface="+mj-lt"/>
              <a:buAutoNum type="arabicPeriod"/>
            </a:pPr>
            <a:endParaRPr lang="en-IN" b="0" i="0" u="none" strike="noStrike" dirty="0">
              <a:solidFill>
                <a:srgbClr val="000000"/>
              </a:solidFill>
              <a:effectLst/>
            </a:endParaRPr>
          </a:p>
          <a:p>
            <a:pPr algn="l">
              <a:buFont typeface="+mj-lt"/>
              <a:buAutoNum type="arabicPeriod"/>
            </a:pPr>
            <a:r>
              <a:rPr lang="en-IN" b="1" i="0" u="none" strike="noStrike" dirty="0">
                <a:solidFill>
                  <a:srgbClr val="000000"/>
                </a:solidFill>
                <a:effectLst/>
              </a:rPr>
              <a:t>Dog Training Programs</a:t>
            </a:r>
            <a:r>
              <a:rPr lang="en-IN" b="0" i="0" u="none" strike="noStrike" dirty="0">
                <a:solidFill>
                  <a:srgbClr val="000000"/>
                </a:solidFill>
                <a:effectLst/>
              </a:rPr>
              <a:t>: Aid trainers in understanding a dog's breed traits and </a:t>
            </a:r>
            <a:r>
              <a:rPr lang="en-IN" b="0" i="0" u="none" strike="noStrike" dirty="0" err="1">
                <a:solidFill>
                  <a:srgbClr val="000000"/>
                </a:solidFill>
                <a:effectLst/>
              </a:rPr>
              <a:t>behaviors</a:t>
            </a:r>
            <a:r>
              <a:rPr lang="en-IN" b="0" i="0" u="none" strike="noStrike" dirty="0">
                <a:solidFill>
                  <a:srgbClr val="000000"/>
                </a:solidFill>
                <a:effectLst/>
              </a:rPr>
              <a:t>, allowing for customized training approaches that cater to the specific needs of different breeds.</a:t>
            </a:r>
          </a:p>
          <a:p>
            <a:pPr algn="l">
              <a:buFont typeface="+mj-lt"/>
              <a:buAutoNum type="arabicPeriod"/>
            </a:pPr>
            <a:endParaRPr lang="en-IN" dirty="0"/>
          </a:p>
          <a:p>
            <a:pPr algn="l">
              <a:buFont typeface="+mj-lt"/>
              <a:buAutoNum type="arabicPeriod"/>
            </a:pPr>
            <a:endParaRPr lang="en-IN" b="0" i="0" u="none" strike="noStrike" dirty="0">
              <a:solidFill>
                <a:srgbClr val="000000"/>
              </a:solidFill>
              <a:effectLst/>
            </a:endParaRPr>
          </a:p>
          <a:p>
            <a:pPr algn="l">
              <a:buFont typeface="+mj-lt"/>
              <a:buAutoNum type="arabicPeriod"/>
            </a:pPr>
            <a:r>
              <a:rPr lang="en-IN" b="1" i="0" u="none" strike="noStrike" dirty="0">
                <a:solidFill>
                  <a:srgbClr val="000000"/>
                </a:solidFill>
                <a:effectLst/>
              </a:rPr>
              <a:t>Research and Conservation</a:t>
            </a:r>
            <a:r>
              <a:rPr lang="en-IN" b="0" i="0" u="none" strike="noStrike" dirty="0">
                <a:solidFill>
                  <a:srgbClr val="000000"/>
                </a:solidFill>
                <a:effectLst/>
              </a:rPr>
              <a:t>: Support researchers and conservationists in studying breed diversity, genetics, and population dynamics, contributing to efforts in breed preservation and responsible breeding practices.</a:t>
            </a:r>
          </a:p>
          <a:p>
            <a:pPr>
              <a:defRPr sz="1700" b="1">
                <a:latin typeface="Arial"/>
                <a:ea typeface="Arial"/>
                <a:cs typeface="Arial"/>
                <a:sym typeface="Arial"/>
              </a:defRPr>
            </a:pPr>
            <a:endParaRPr b="0" dirty="0"/>
          </a:p>
        </p:txBody>
      </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14="http://schemas.microsoft.com/office/drawing/2010/main" xmlns:m="http://schemas.openxmlformats.org/officeDocument/2006/math"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45000">
              <a:schemeClr val="accent5">
                <a:lumMod val="0"/>
                <a:lumOff val="100000"/>
              </a:schemeClr>
            </a:gs>
            <a:gs pos="27000">
              <a:schemeClr val="accent5">
                <a:lumMod val="0"/>
                <a:lumOff val="100000"/>
              </a:schemeClr>
            </a:gs>
            <a:gs pos="100000">
              <a:schemeClr val="accent5">
                <a:lumMod val="100000"/>
              </a:schemeClr>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06B768-2710-04FE-B5D9-6F4F5CC1BE87}"/>
              </a:ext>
            </a:extLst>
          </p:cNvPr>
          <p:cNvSpPr txBox="1"/>
          <p:nvPr/>
        </p:nvSpPr>
        <p:spPr>
          <a:xfrm>
            <a:off x="4177527" y="-100208"/>
            <a:ext cx="3836946" cy="8309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4400" b="0" i="0" u="sng" strike="noStrike" cap="none" spc="0" normalizeH="0" baseline="0" dirty="0">
                <a:ln>
                  <a:noFill/>
                </a:ln>
                <a:solidFill>
                  <a:schemeClr val="bg1"/>
                </a:solidFill>
                <a:effectLst/>
                <a:uFillTx/>
                <a:latin typeface="+mn-lt"/>
                <a:ea typeface="+mn-ea"/>
                <a:cs typeface="+mn-cs"/>
                <a:sym typeface="Calibri"/>
              </a:rPr>
              <a:t>Recourses</a:t>
            </a:r>
            <a:r>
              <a:rPr kumimoji="0" lang="en-US" sz="4800" b="0" i="0" u="sng" strike="noStrike" cap="none" spc="0" normalizeH="0" baseline="0" dirty="0">
                <a:ln>
                  <a:noFill/>
                </a:ln>
                <a:solidFill>
                  <a:schemeClr val="bg1"/>
                </a:solidFill>
                <a:effectLst/>
                <a:uFillTx/>
                <a:latin typeface="+mn-lt"/>
                <a:ea typeface="+mn-ea"/>
                <a:cs typeface="+mn-cs"/>
                <a:sym typeface="Calibri"/>
              </a:rPr>
              <a:t> Used</a:t>
            </a:r>
          </a:p>
        </p:txBody>
      </p:sp>
      <p:sp>
        <p:nvSpPr>
          <p:cNvPr id="3" name="TextBox 2">
            <a:extLst>
              <a:ext uri="{FF2B5EF4-FFF2-40B4-BE49-F238E27FC236}">
                <a16:creationId xmlns:a16="http://schemas.microsoft.com/office/drawing/2014/main" id="{7CC7CE4A-DEAD-89DD-D22D-C8B7751F75A8}"/>
              </a:ext>
            </a:extLst>
          </p:cNvPr>
          <p:cNvSpPr txBox="1"/>
          <p:nvPr/>
        </p:nvSpPr>
        <p:spPr>
          <a:xfrm>
            <a:off x="993511" y="1351509"/>
            <a:ext cx="7020962" cy="415498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l"/>
            <a:endParaRPr lang="en-IN" sz="2400" b="0" u="none" strike="noStrike" dirty="0">
              <a:solidFill>
                <a:srgbClr val="000000"/>
              </a:solidFill>
              <a:effectLst/>
            </a:endParaRPr>
          </a:p>
          <a:p>
            <a:pPr algn="l">
              <a:buFont typeface="Arial" panose="020B0604020202020204" pitchFamily="34" charset="0"/>
              <a:buChar char="•"/>
            </a:pPr>
            <a:r>
              <a:rPr lang="en-IN" sz="2400" b="1" u="none" strike="noStrike" dirty="0">
                <a:solidFill>
                  <a:srgbClr val="000000"/>
                </a:solidFill>
                <a:effectLst/>
              </a:rPr>
              <a:t>Programming Language</a:t>
            </a:r>
            <a:r>
              <a:rPr lang="en-IN" sz="2400" b="0" u="none" strike="noStrike" dirty="0">
                <a:solidFill>
                  <a:srgbClr val="000000"/>
                </a:solidFill>
                <a:effectLst/>
              </a:rPr>
              <a:t>: Python</a:t>
            </a:r>
          </a:p>
          <a:p>
            <a:pPr algn="l">
              <a:buFont typeface="Arial" panose="020B0604020202020204" pitchFamily="34" charset="0"/>
              <a:buChar char="•"/>
            </a:pPr>
            <a:r>
              <a:rPr lang="en-IN" sz="2400" b="1" u="none" strike="noStrike" dirty="0">
                <a:solidFill>
                  <a:srgbClr val="000000"/>
                </a:solidFill>
                <a:effectLst/>
              </a:rPr>
              <a:t>Machine Learning Libraries</a:t>
            </a:r>
            <a:r>
              <a:rPr lang="en-IN" sz="2400" b="0" u="none" strike="noStrike" dirty="0">
                <a:solidFill>
                  <a:srgbClr val="000000"/>
                </a:solidFill>
                <a:effectLst/>
              </a:rPr>
              <a:t>: TensorFlow, </a:t>
            </a:r>
            <a:r>
              <a:rPr lang="en-IN" sz="2400" b="0" u="none" strike="noStrike" dirty="0" err="1">
                <a:solidFill>
                  <a:srgbClr val="000000"/>
                </a:solidFill>
                <a:effectLst/>
              </a:rPr>
              <a:t>PyTorch</a:t>
            </a:r>
            <a:endParaRPr lang="en-IN" sz="2400" b="0" u="none" strike="noStrike" dirty="0">
              <a:solidFill>
                <a:srgbClr val="000000"/>
              </a:solidFill>
              <a:effectLst/>
            </a:endParaRPr>
          </a:p>
          <a:p>
            <a:pPr algn="l">
              <a:buFont typeface="Arial" panose="020B0604020202020204" pitchFamily="34" charset="0"/>
              <a:buChar char="•"/>
            </a:pPr>
            <a:r>
              <a:rPr lang="en-IN" sz="2400" b="1" u="none" strike="noStrike" dirty="0">
                <a:solidFill>
                  <a:srgbClr val="000000"/>
                </a:solidFill>
                <a:effectLst/>
              </a:rPr>
              <a:t>Image Processing</a:t>
            </a:r>
            <a:r>
              <a:rPr lang="en-IN" sz="2400" b="0" u="none" strike="noStrike" dirty="0">
                <a:solidFill>
                  <a:srgbClr val="000000"/>
                </a:solidFill>
                <a:effectLst/>
              </a:rPr>
              <a:t>: OpenCV</a:t>
            </a:r>
          </a:p>
          <a:p>
            <a:pPr algn="l">
              <a:buFont typeface="Arial" panose="020B0604020202020204" pitchFamily="34" charset="0"/>
              <a:buChar char="•"/>
            </a:pPr>
            <a:r>
              <a:rPr lang="en-IN" sz="2400" b="1" u="none" strike="noStrike" dirty="0">
                <a:solidFill>
                  <a:srgbClr val="000000"/>
                </a:solidFill>
                <a:effectLst/>
              </a:rPr>
              <a:t>Data Handling</a:t>
            </a:r>
            <a:r>
              <a:rPr lang="en-IN" sz="2400" b="0" u="none" strike="noStrike" dirty="0">
                <a:solidFill>
                  <a:srgbClr val="000000"/>
                </a:solidFill>
                <a:effectLst/>
              </a:rPr>
              <a:t>: Pandas</a:t>
            </a:r>
          </a:p>
          <a:p>
            <a:pPr algn="l">
              <a:buFont typeface="Arial" panose="020B0604020202020204" pitchFamily="34" charset="0"/>
              <a:buChar char="•"/>
            </a:pPr>
            <a:r>
              <a:rPr lang="en-IN" sz="2400" b="1" u="none" strike="noStrike" dirty="0">
                <a:solidFill>
                  <a:srgbClr val="000000"/>
                </a:solidFill>
                <a:effectLst/>
              </a:rPr>
              <a:t>Visualization</a:t>
            </a:r>
            <a:r>
              <a:rPr lang="en-IN" sz="2400" b="0" u="none" strike="noStrike" dirty="0">
                <a:solidFill>
                  <a:srgbClr val="000000"/>
                </a:solidFill>
                <a:effectLst/>
              </a:rPr>
              <a:t>: Matplotlib, Seaborn</a:t>
            </a:r>
          </a:p>
          <a:p>
            <a:pPr algn="l">
              <a:buFont typeface="Arial" panose="020B0604020202020204" pitchFamily="34" charset="0"/>
              <a:buChar char="•"/>
            </a:pPr>
            <a:r>
              <a:rPr lang="en-IN" sz="2400" b="1" u="none" strike="noStrike" dirty="0">
                <a:solidFill>
                  <a:srgbClr val="000000"/>
                </a:solidFill>
                <a:effectLst/>
              </a:rPr>
              <a:t>Datasets</a:t>
            </a:r>
            <a:r>
              <a:rPr lang="en-IN" sz="2400" b="0" u="none" strike="noStrike" dirty="0">
                <a:solidFill>
                  <a:srgbClr val="000000"/>
                </a:solidFill>
                <a:effectLst/>
              </a:rPr>
              <a:t>: Kaggle Datasets</a:t>
            </a:r>
          </a:p>
          <a:p>
            <a:pPr algn="l">
              <a:buFont typeface="Arial" panose="020B0604020202020204" pitchFamily="34" charset="0"/>
              <a:buChar char="•"/>
            </a:pPr>
            <a:r>
              <a:rPr lang="en-IN" sz="2400" b="1" u="none" strike="noStrike" dirty="0">
                <a:solidFill>
                  <a:srgbClr val="000000"/>
                </a:solidFill>
                <a:effectLst/>
              </a:rPr>
              <a:t>Model Evaluation</a:t>
            </a:r>
            <a:r>
              <a:rPr lang="en-IN" sz="2400" b="0" u="none" strike="noStrike" dirty="0">
                <a:solidFill>
                  <a:srgbClr val="000000"/>
                </a:solidFill>
                <a:effectLst/>
              </a:rPr>
              <a:t>: Scikit-learn</a:t>
            </a:r>
          </a:p>
          <a:p>
            <a:pPr algn="l">
              <a:buFont typeface="Arial" panose="020B0604020202020204" pitchFamily="34" charset="0"/>
              <a:buChar char="•"/>
            </a:pPr>
            <a:r>
              <a:rPr lang="en-IN" sz="2400" b="1" u="none" strike="noStrike" dirty="0">
                <a:solidFill>
                  <a:srgbClr val="000000"/>
                </a:solidFill>
                <a:effectLst/>
              </a:rPr>
              <a:t>IDE</a:t>
            </a:r>
            <a:r>
              <a:rPr lang="en-IN" sz="2400" b="0" u="none" strike="noStrike" dirty="0">
                <a:solidFill>
                  <a:srgbClr val="000000"/>
                </a:solidFill>
                <a:effectLst/>
              </a:rPr>
              <a:t>: </a:t>
            </a:r>
            <a:r>
              <a:rPr lang="en-IN" sz="2400" b="0" u="none" strike="noStrike" dirty="0" err="1">
                <a:solidFill>
                  <a:srgbClr val="000000"/>
                </a:solidFill>
                <a:effectLst/>
              </a:rPr>
              <a:t>Jupyter</a:t>
            </a:r>
            <a:r>
              <a:rPr lang="en-IN" sz="2400" b="0" u="none" strike="noStrike" dirty="0">
                <a:solidFill>
                  <a:srgbClr val="000000"/>
                </a:solidFill>
                <a:effectLst/>
              </a:rPr>
              <a:t> Notebook, PyCharm</a:t>
            </a:r>
          </a:p>
          <a:p>
            <a:pPr algn="l">
              <a:buFont typeface="Arial" panose="020B0604020202020204" pitchFamily="34" charset="0"/>
              <a:buChar char="•"/>
            </a:pPr>
            <a:r>
              <a:rPr lang="en-IN" sz="2400" b="1" u="none" strike="noStrike" dirty="0">
                <a:solidFill>
                  <a:srgbClr val="000000"/>
                </a:solidFill>
                <a:effectLst/>
              </a:rPr>
              <a:t>Version Control</a:t>
            </a:r>
            <a:r>
              <a:rPr lang="en-IN" sz="2400" b="0" u="none" strike="noStrike" dirty="0">
                <a:solidFill>
                  <a:srgbClr val="000000"/>
                </a:solidFill>
                <a:effectLst/>
              </a:rPr>
              <a:t>: Git, GitHub</a:t>
            </a:r>
          </a:p>
          <a:p>
            <a:pPr marL="0" marR="0" indent="0" algn="l" defTabSz="914400" rtl="0" fontAlgn="auto" latinLnBrk="0" hangingPunct="0">
              <a:lnSpc>
                <a:spcPct val="100000"/>
              </a:lnSpc>
              <a:spcBef>
                <a:spcPts val="0"/>
              </a:spcBef>
              <a:spcAft>
                <a:spcPts val="0"/>
              </a:spcAft>
              <a:buClrTx/>
              <a:buSzTx/>
              <a:buFontTx/>
              <a:buNone/>
              <a:tabLst/>
            </a:pPr>
            <a:endParaRPr kumimoji="0" lang="en-US" sz="2400" b="0" u="none" strike="noStrike" cap="none" spc="0" normalizeH="0" baseline="0" dirty="0">
              <a:ln>
                <a:noFill/>
              </a:ln>
              <a:solidFill>
                <a:srgbClr val="000000"/>
              </a:solidFill>
              <a:effectLst/>
              <a:uFillTx/>
              <a:latin typeface="+mn-lt"/>
              <a:ea typeface="+mn-ea"/>
              <a:cs typeface="+mn-cs"/>
              <a:sym typeface="Calibri"/>
            </a:endParaRPr>
          </a:p>
        </p:txBody>
      </p:sp>
      <p:pic>
        <p:nvPicPr>
          <p:cNvPr id="1026" name="Picture 2" descr="Imagewoof - Ultralytics YOLO Docs">
            <a:extLst>
              <a:ext uri="{FF2B5EF4-FFF2-40B4-BE49-F238E27FC236}">
                <a16:creationId xmlns:a16="http://schemas.microsoft.com/office/drawing/2014/main" id="{F5E6AD88-820C-BCCB-1447-022359B97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14473" y="1574544"/>
            <a:ext cx="3647096" cy="37089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34992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100000">
              <a:srgbClr val="7CBCE3"/>
            </a:gs>
          </a:gsLst>
          <a:lin ang="5400000" scaled="0"/>
        </a:gradFill>
        <a:effectLst/>
      </p:bgPr>
    </p:bg>
    <p:spTree>
      <p:nvGrpSpPr>
        <p:cNvPr id="1" name=""/>
        <p:cNvGrpSpPr/>
        <p:nvPr/>
      </p:nvGrpSpPr>
      <p:grpSpPr>
        <a:xfrm>
          <a:off x="0" y="0"/>
          <a:ext cx="0" cy="0"/>
          <a:chOff x="0" y="0"/>
          <a:chExt cx="0" cy="0"/>
        </a:xfrm>
      </p:grpSpPr>
      <p:sp>
        <p:nvSpPr>
          <p:cNvPr id="123" name="TextBox 2"/>
          <p:cNvSpPr txBox="1"/>
          <p:nvPr/>
        </p:nvSpPr>
        <p:spPr>
          <a:xfrm>
            <a:off x="883919" y="-1"/>
            <a:ext cx="10424161" cy="7428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lvl1pPr algn="ctr">
              <a:lnSpc>
                <a:spcPct val="90000"/>
              </a:lnSpc>
              <a:spcBef>
                <a:spcPts val="600"/>
              </a:spcBef>
              <a:defRPr sz="4600">
                <a:solidFill>
                  <a:srgbClr val="FFFFFF"/>
                </a:solidFill>
                <a:latin typeface="Times New Roman"/>
                <a:ea typeface="Times New Roman"/>
                <a:cs typeface="Times New Roman"/>
                <a:sym typeface="Times New Roman"/>
              </a:defRPr>
            </a:lvl1pPr>
          </a:lstStyle>
          <a:p>
            <a:r>
              <a:rPr u="sng" dirty="0"/>
              <a:t> Team Details and Work Distribution</a:t>
            </a:r>
          </a:p>
        </p:txBody>
      </p:sp>
      <p:sp>
        <p:nvSpPr>
          <p:cNvPr id="124" name="1. NAMISH RATHY -…"/>
          <p:cNvSpPr txBox="1">
            <a:spLocks noGrp="1"/>
          </p:cNvSpPr>
          <p:nvPr>
            <p:ph type="title" idx="4294967295"/>
          </p:nvPr>
        </p:nvSpPr>
        <p:spPr>
          <a:xfrm>
            <a:off x="526661" y="1102016"/>
            <a:ext cx="12040453" cy="4575843"/>
          </a:xfrm>
          <a:prstGeom prst="rect">
            <a:avLst/>
          </a:prstGeom>
        </p:spPr>
        <p:txBody>
          <a:bodyPr/>
          <a:lstStyle/>
          <a:p>
            <a:pPr defTabSz="649223">
              <a:defRPr sz="3124" b="1">
                <a:latin typeface="Carlito"/>
                <a:ea typeface="Carlito"/>
                <a:cs typeface="Carlito"/>
                <a:sym typeface="Carlito"/>
              </a:defRPr>
            </a:pPr>
            <a:r>
              <a:rPr dirty="0"/>
              <a:t>1. NAMISH RATHY - </a:t>
            </a:r>
          </a:p>
          <a:p>
            <a:pPr defTabSz="649223">
              <a:spcBef>
                <a:spcPts val="700"/>
              </a:spcBef>
              <a:defRPr sz="1703" b="1">
                <a:latin typeface="+mn-lt"/>
                <a:ea typeface="+mn-ea"/>
                <a:cs typeface="+mn-cs"/>
                <a:sym typeface="Calibri"/>
              </a:defRPr>
            </a:pPr>
            <a:r>
              <a:rPr dirty="0"/>
              <a:t> </a:t>
            </a:r>
            <a:r>
              <a:rPr sz="2130" b="0" dirty="0"/>
              <a:t>PROJECT PLANNING (IDEATION)</a:t>
            </a:r>
          </a:p>
          <a:p>
            <a:pPr defTabSz="649223">
              <a:spcBef>
                <a:spcPts val="700"/>
              </a:spcBef>
              <a:defRPr sz="2130">
                <a:latin typeface="+mn-lt"/>
                <a:ea typeface="+mn-ea"/>
                <a:cs typeface="+mn-cs"/>
                <a:sym typeface="Calibri"/>
              </a:defRPr>
            </a:pPr>
            <a:r>
              <a:rPr dirty="0"/>
              <a:t> CODE DESIGN</a:t>
            </a:r>
          </a:p>
          <a:p>
            <a:pPr defTabSz="649223">
              <a:defRPr sz="3124" b="1">
                <a:latin typeface="Carlito"/>
                <a:ea typeface="Carlito"/>
                <a:cs typeface="Carlito"/>
                <a:sym typeface="Carlito"/>
              </a:defRPr>
            </a:pPr>
            <a:endParaRPr dirty="0"/>
          </a:p>
          <a:p>
            <a:pPr defTabSz="649223">
              <a:defRPr sz="3124" b="1">
                <a:latin typeface="Carlito"/>
                <a:ea typeface="Carlito"/>
                <a:cs typeface="Carlito"/>
                <a:sym typeface="Carlito"/>
              </a:defRPr>
            </a:pPr>
            <a:r>
              <a:rPr dirty="0"/>
              <a:t>2. ARYAN MANCHANDA - </a:t>
            </a:r>
          </a:p>
          <a:p>
            <a:pPr lvl="1" defTabSz="649223">
              <a:spcBef>
                <a:spcPts val="700"/>
              </a:spcBef>
              <a:defRPr sz="1703" b="1">
                <a:latin typeface="+mn-lt"/>
                <a:ea typeface="+mn-ea"/>
                <a:cs typeface="+mn-cs"/>
                <a:sym typeface="Calibri"/>
              </a:defRPr>
            </a:pPr>
            <a:r>
              <a:rPr dirty="0"/>
              <a:t> </a:t>
            </a:r>
            <a:r>
              <a:rPr sz="2626" dirty="0"/>
              <a:t> </a:t>
            </a:r>
            <a:r>
              <a:rPr sz="1987" b="0" dirty="0"/>
              <a:t>CODE DESIGN</a:t>
            </a:r>
          </a:p>
          <a:p>
            <a:pPr lvl="1" defTabSz="649223">
              <a:spcBef>
                <a:spcPts val="700"/>
              </a:spcBef>
              <a:defRPr sz="1987" b="1">
                <a:latin typeface="+mn-lt"/>
                <a:ea typeface="+mn-ea"/>
                <a:cs typeface="+mn-cs"/>
                <a:sym typeface="Calibri"/>
              </a:defRPr>
            </a:pPr>
            <a:r>
              <a:rPr dirty="0"/>
              <a:t>  </a:t>
            </a:r>
            <a:r>
              <a:rPr b="0" dirty="0"/>
              <a:t>GUI DESIGN </a:t>
            </a:r>
          </a:p>
          <a:p>
            <a:pPr defTabSz="649223">
              <a:spcBef>
                <a:spcPts val="700"/>
              </a:spcBef>
              <a:defRPr sz="1987">
                <a:latin typeface="+mn-lt"/>
                <a:ea typeface="+mn-ea"/>
                <a:cs typeface="+mn-cs"/>
                <a:sym typeface="Calibri"/>
              </a:defRPr>
            </a:pPr>
            <a:r>
              <a:rPr dirty="0"/>
              <a:t> </a:t>
            </a:r>
          </a:p>
          <a:p>
            <a:pPr defTabSz="649223">
              <a:defRPr sz="3124" b="1">
                <a:latin typeface="Carlito"/>
                <a:ea typeface="Carlito"/>
                <a:cs typeface="Carlito"/>
                <a:sym typeface="Carlito"/>
              </a:defRPr>
            </a:pPr>
            <a:r>
              <a:rPr dirty="0"/>
              <a:t>3.</a:t>
            </a:r>
            <a:r>
              <a:rPr lang="en-US" dirty="0"/>
              <a:t> Manan Sharma</a:t>
            </a:r>
            <a:r>
              <a:rPr dirty="0"/>
              <a:t>-</a:t>
            </a:r>
          </a:p>
          <a:p>
            <a:pPr defTabSz="649223">
              <a:spcBef>
                <a:spcPts val="700"/>
              </a:spcBef>
              <a:defRPr sz="1703">
                <a:latin typeface="+mn-lt"/>
                <a:ea typeface="+mn-ea"/>
                <a:cs typeface="+mn-cs"/>
                <a:sym typeface="Calibri"/>
              </a:defRPr>
            </a:pPr>
            <a:r>
              <a:rPr dirty="0"/>
              <a:t> </a:t>
            </a:r>
            <a:r>
              <a:rPr sz="1987" dirty="0"/>
              <a:t>DATABASE MANAGEMENT</a:t>
            </a:r>
            <a:endParaRPr sz="2484" dirty="0"/>
          </a:p>
          <a:p>
            <a:pPr defTabSz="649223">
              <a:spcBef>
                <a:spcPts val="700"/>
              </a:spcBef>
              <a:defRPr sz="1703">
                <a:latin typeface="+mn-lt"/>
                <a:ea typeface="+mn-ea"/>
                <a:cs typeface="+mn-cs"/>
                <a:sym typeface="Calibri"/>
              </a:defRPr>
            </a:pPr>
            <a:r>
              <a:rPr dirty="0"/>
              <a:t> CODE DESIGN </a:t>
            </a:r>
          </a:p>
        </p:txBody>
      </p:sp>
      <p:pic>
        <p:nvPicPr>
          <p:cNvPr id="125" name="Image Gallery" descr="Image Gallery"/>
          <p:cNvPicPr>
            <a:picLocks noChangeAspect="1"/>
          </p:cNvPicPr>
          <p:nvPr/>
        </p:nvPicPr>
        <p:blipFill>
          <a:blip r:embed="rId2"/>
          <a:srcRect l="3889" r="3889"/>
          <a:stretch>
            <a:fillRect/>
          </a:stretch>
        </p:blipFill>
        <p:spPr>
          <a:xfrm>
            <a:off x="5455823" y="1102016"/>
            <a:ext cx="4377135" cy="2076530"/>
          </a:xfrm>
          <a:prstGeom prst="rect">
            <a:avLst/>
          </a:prstGeom>
          <a:ln w="12700">
            <a:miter lim="400000"/>
          </a:ln>
        </p:spPr>
      </p:pic>
      <p:pic>
        <p:nvPicPr>
          <p:cNvPr id="126" name="Image Gallery" descr="Image Gallery"/>
          <p:cNvPicPr>
            <a:picLocks noChangeAspect="1"/>
          </p:cNvPicPr>
          <p:nvPr/>
        </p:nvPicPr>
        <p:blipFill>
          <a:blip r:embed="rId3"/>
          <a:srcRect t="6803" b="6803"/>
          <a:stretch>
            <a:fillRect/>
          </a:stretch>
        </p:blipFill>
        <p:spPr>
          <a:xfrm>
            <a:off x="6647444" y="3550270"/>
            <a:ext cx="5121871" cy="2074169"/>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14="http://schemas.microsoft.com/office/drawing/2010/main" xmlns:m="http://schemas.openxmlformats.org/officeDocument/2006/math"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rgbClr val="FFFFFF"/>
            </a:gs>
            <a:gs pos="100000">
              <a:srgbClr val="7CBCE3"/>
            </a:gs>
          </a:gsLst>
          <a:lin ang="5418713" scaled="0"/>
        </a:gradFill>
        <a:effectLst/>
      </p:bgPr>
    </p:bg>
    <p:spTree>
      <p:nvGrpSpPr>
        <p:cNvPr id="1" name=""/>
        <p:cNvGrpSpPr/>
        <p:nvPr/>
      </p:nvGrpSpPr>
      <p:grpSpPr>
        <a:xfrm>
          <a:off x="0" y="0"/>
          <a:ext cx="0" cy="0"/>
          <a:chOff x="0" y="0"/>
          <a:chExt cx="0" cy="0"/>
        </a:xfrm>
      </p:grpSpPr>
      <p:sp>
        <p:nvSpPr>
          <p:cNvPr id="128" name="Rectangle 14"/>
          <p:cNvSpPr/>
          <p:nvPr/>
        </p:nvSpPr>
        <p:spPr>
          <a:xfrm>
            <a:off x="-1" y="0"/>
            <a:ext cx="12191697"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29" name="Rectangle 16"/>
          <p:cNvSpPr/>
          <p:nvPr/>
        </p:nvSpPr>
        <p:spPr>
          <a:xfrm>
            <a:off x="304" y="0"/>
            <a:ext cx="12191697" cy="6858000"/>
          </a:xfrm>
          <a:prstGeom prst="rect">
            <a:avLst/>
          </a:prstGeom>
          <a:solidFill>
            <a:srgbClr val="FFFFFF"/>
          </a:solidFill>
          <a:ln w="12700">
            <a:miter lim="400000"/>
          </a:ln>
        </p:spPr>
        <p:txBody>
          <a:bodyPr lIns="45719" rIns="45719" anchor="ctr"/>
          <a:lstStyle/>
          <a:p>
            <a:pPr algn="ctr">
              <a:defRPr>
                <a:solidFill>
                  <a:srgbClr val="FFFFFF"/>
                </a:solidFill>
              </a:defRPr>
            </a:pPr>
            <a:endParaRPr/>
          </a:p>
        </p:txBody>
      </p:sp>
      <p:sp>
        <p:nvSpPr>
          <p:cNvPr id="130" name="TextBox 2"/>
          <p:cNvSpPr txBox="1"/>
          <p:nvPr/>
        </p:nvSpPr>
        <p:spPr>
          <a:xfrm>
            <a:off x="821189" y="3729805"/>
            <a:ext cx="10549316" cy="9478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spAutoFit/>
          </a:bodyPr>
          <a:lstStyle>
            <a:lvl1pPr algn="ctr">
              <a:lnSpc>
                <a:spcPct val="90000"/>
              </a:lnSpc>
              <a:spcBef>
                <a:spcPts val="600"/>
              </a:spcBef>
              <a:defRPr sz="6600">
                <a:solidFill>
                  <a:srgbClr val="44546A"/>
                </a:solidFill>
                <a:latin typeface="Calibri Light"/>
                <a:ea typeface="Calibri Light"/>
                <a:cs typeface="Calibri Light"/>
                <a:sym typeface="Calibri Light"/>
              </a:defRPr>
            </a:lvl1pPr>
          </a:lstStyle>
          <a:p>
            <a:r>
              <a:t>Thank You</a:t>
            </a:r>
          </a:p>
        </p:txBody>
      </p:sp>
      <p:grpSp>
        <p:nvGrpSpPr>
          <p:cNvPr id="135" name="Group 18"/>
          <p:cNvGrpSpPr/>
          <p:nvPr/>
        </p:nvGrpSpPr>
        <p:grpSpPr>
          <a:xfrm>
            <a:off x="9676747" y="-1"/>
            <a:ext cx="2514949" cy="2174334"/>
            <a:chOff x="0" y="0"/>
            <a:chExt cx="2514948" cy="2174333"/>
          </a:xfrm>
        </p:grpSpPr>
        <p:sp>
          <p:nvSpPr>
            <p:cNvPr id="131" name="Freeform: Shape 19"/>
            <p:cNvSpPr/>
            <p:nvPr/>
          </p:nvSpPr>
          <p:spPr>
            <a:xfrm flipH="1">
              <a:off x="0" y="4155"/>
              <a:ext cx="2514949" cy="2170179"/>
            </a:xfrm>
            <a:custGeom>
              <a:avLst/>
              <a:gdLst/>
              <a:ahLst/>
              <a:cxnLst>
                <a:cxn ang="0">
                  <a:pos x="wd2" y="hd2"/>
                </a:cxn>
                <a:cxn ang="5400000">
                  <a:pos x="wd2" y="hd2"/>
                </a:cxn>
                <a:cxn ang="10800000">
                  <a:pos x="wd2" y="hd2"/>
                </a:cxn>
                <a:cxn ang="16200000">
                  <a:pos x="wd2" y="hd2"/>
                </a:cxn>
              </a:cxnLst>
              <a:rect l="0" t="0" r="r" b="b"/>
              <a:pathLst>
                <a:path w="21600" h="21600" extrusionOk="0">
                  <a:moveTo>
                    <a:pt x="21180" y="0"/>
                  </a:moveTo>
                  <a:lnTo>
                    <a:pt x="21600" y="0"/>
                  </a:lnTo>
                  <a:lnTo>
                    <a:pt x="21577" y="123"/>
                  </a:lnTo>
                  <a:cubicBezTo>
                    <a:pt x="21315" y="1325"/>
                    <a:pt x="20978" y="2511"/>
                    <a:pt x="20569" y="3669"/>
                  </a:cubicBezTo>
                  <a:cubicBezTo>
                    <a:pt x="20296" y="4441"/>
                    <a:pt x="20000" y="5206"/>
                    <a:pt x="19666" y="5953"/>
                  </a:cubicBezTo>
                  <a:cubicBezTo>
                    <a:pt x="19337" y="6702"/>
                    <a:pt x="18974" y="7436"/>
                    <a:pt x="18584" y="8152"/>
                  </a:cubicBezTo>
                  <a:cubicBezTo>
                    <a:pt x="17801" y="9585"/>
                    <a:pt x="16908" y="10954"/>
                    <a:pt x="15908" y="12232"/>
                  </a:cubicBezTo>
                  <a:cubicBezTo>
                    <a:pt x="15406" y="12868"/>
                    <a:pt x="14882" y="13486"/>
                    <a:pt x="14328" y="14072"/>
                  </a:cubicBezTo>
                  <a:cubicBezTo>
                    <a:pt x="14190" y="14220"/>
                    <a:pt x="14052" y="14366"/>
                    <a:pt x="13909" y="14509"/>
                  </a:cubicBezTo>
                  <a:cubicBezTo>
                    <a:pt x="13768" y="14652"/>
                    <a:pt x="13629" y="14799"/>
                    <a:pt x="13483" y="14937"/>
                  </a:cubicBezTo>
                  <a:cubicBezTo>
                    <a:pt x="13195" y="15217"/>
                    <a:pt x="12899" y="15489"/>
                    <a:pt x="12601" y="15758"/>
                  </a:cubicBezTo>
                  <a:cubicBezTo>
                    <a:pt x="11403" y="16828"/>
                    <a:pt x="10110" y="17775"/>
                    <a:pt x="8747" y="18588"/>
                  </a:cubicBezTo>
                  <a:cubicBezTo>
                    <a:pt x="6703" y="19808"/>
                    <a:pt x="4488" y="20711"/>
                    <a:pt x="2197" y="21230"/>
                  </a:cubicBezTo>
                  <a:lnTo>
                    <a:pt x="0" y="21600"/>
                  </a:lnTo>
                  <a:lnTo>
                    <a:pt x="0" y="19310"/>
                  </a:lnTo>
                  <a:lnTo>
                    <a:pt x="1732" y="18939"/>
                  </a:lnTo>
                  <a:cubicBezTo>
                    <a:pt x="2424" y="18754"/>
                    <a:pt x="3110" y="18543"/>
                    <a:pt x="3787" y="18298"/>
                  </a:cubicBezTo>
                  <a:cubicBezTo>
                    <a:pt x="4465" y="18055"/>
                    <a:pt x="5134" y="17782"/>
                    <a:pt x="5794" y="17481"/>
                  </a:cubicBezTo>
                  <a:cubicBezTo>
                    <a:pt x="6452" y="17179"/>
                    <a:pt x="7102" y="16849"/>
                    <a:pt x="7740" y="16494"/>
                  </a:cubicBezTo>
                  <a:cubicBezTo>
                    <a:pt x="9017" y="15783"/>
                    <a:pt x="10251" y="14973"/>
                    <a:pt x="11431" y="14068"/>
                  </a:cubicBezTo>
                  <a:cubicBezTo>
                    <a:pt x="11725" y="13840"/>
                    <a:pt x="12018" y="13610"/>
                    <a:pt x="12304" y="13369"/>
                  </a:cubicBezTo>
                  <a:cubicBezTo>
                    <a:pt x="12449" y="13251"/>
                    <a:pt x="12590" y="13129"/>
                    <a:pt x="12733" y="13008"/>
                  </a:cubicBezTo>
                  <a:cubicBezTo>
                    <a:pt x="12876" y="12888"/>
                    <a:pt x="13017" y="12764"/>
                    <a:pt x="13156" y="12638"/>
                  </a:cubicBezTo>
                  <a:cubicBezTo>
                    <a:pt x="13716" y="12136"/>
                    <a:pt x="14263" y="11616"/>
                    <a:pt x="14790" y="11069"/>
                  </a:cubicBezTo>
                  <a:cubicBezTo>
                    <a:pt x="15846" y="9978"/>
                    <a:pt x="16825" y="8788"/>
                    <a:pt x="17705" y="7508"/>
                  </a:cubicBezTo>
                  <a:cubicBezTo>
                    <a:pt x="18145" y="6868"/>
                    <a:pt x="18561" y="6206"/>
                    <a:pt x="18948" y="5522"/>
                  </a:cubicBezTo>
                  <a:cubicBezTo>
                    <a:pt x="19329" y="4835"/>
                    <a:pt x="19689" y="4131"/>
                    <a:pt x="20007" y="3403"/>
                  </a:cubicBezTo>
                  <a:cubicBezTo>
                    <a:pt x="20089" y="3222"/>
                    <a:pt x="20166" y="3038"/>
                    <a:pt x="20241" y="2855"/>
                  </a:cubicBezTo>
                  <a:lnTo>
                    <a:pt x="20355" y="2578"/>
                  </a:lnTo>
                  <a:lnTo>
                    <a:pt x="20464" y="2299"/>
                  </a:lnTo>
                  <a:cubicBezTo>
                    <a:pt x="20534" y="2113"/>
                    <a:pt x="20606" y="1927"/>
                    <a:pt x="20670" y="1737"/>
                  </a:cubicBezTo>
                  <a:cubicBezTo>
                    <a:pt x="20735" y="1547"/>
                    <a:pt x="20806" y="1360"/>
                    <a:pt x="20864" y="1168"/>
                  </a:cubicBezTo>
                  <a:close/>
                </a:path>
              </a:pathLst>
            </a:custGeom>
            <a:gradFill flip="none" rotWithShape="1">
              <a:gsLst>
                <a:gs pos="2000">
                  <a:srgbClr val="FFFFFF">
                    <a:alpha val="10000"/>
                  </a:srgbClr>
                </a:gs>
                <a:gs pos="16000">
                  <a:schemeClr val="accent6">
                    <a:alpha val="10000"/>
                  </a:schemeClr>
                </a:gs>
                <a:gs pos="85000">
                  <a:schemeClr val="accent1">
                    <a:alpha val="10000"/>
                  </a:schemeClr>
                </a:gs>
                <a:gs pos="100000">
                  <a:srgbClr val="FFFFFF">
                    <a:alpha val="10000"/>
                  </a:srgbClr>
                </a:gs>
              </a:gsLst>
              <a:lin ang="120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2" name="Freeform: Shape 20"/>
            <p:cNvSpPr/>
            <p:nvPr/>
          </p:nvSpPr>
          <p:spPr>
            <a:xfrm flipH="1">
              <a:off x="21885" y="0"/>
              <a:ext cx="2493063" cy="1947897"/>
            </a:xfrm>
            <a:custGeom>
              <a:avLst/>
              <a:gdLst/>
              <a:ahLst/>
              <a:cxnLst>
                <a:cxn ang="0">
                  <a:pos x="wd2" y="hd2"/>
                </a:cxn>
                <a:cxn ang="5400000">
                  <a:pos x="wd2" y="hd2"/>
                </a:cxn>
                <a:cxn ang="10800000">
                  <a:pos x="wd2" y="hd2"/>
                </a:cxn>
                <a:cxn ang="16200000">
                  <a:pos x="wd2" y="hd2"/>
                </a:cxn>
              </a:cxnLst>
              <a:rect l="0" t="0" r="r" b="b"/>
              <a:pathLst>
                <a:path w="21600" h="21600" extrusionOk="0">
                  <a:moveTo>
                    <a:pt x="16435" y="0"/>
                  </a:moveTo>
                  <a:lnTo>
                    <a:pt x="21600" y="0"/>
                  </a:lnTo>
                  <a:lnTo>
                    <a:pt x="21100" y="1976"/>
                  </a:lnTo>
                  <a:cubicBezTo>
                    <a:pt x="18092" y="11885"/>
                    <a:pt x="9788" y="19495"/>
                    <a:pt x="806" y="21467"/>
                  </a:cubicBezTo>
                  <a:lnTo>
                    <a:pt x="0" y="21600"/>
                  </a:lnTo>
                  <a:lnTo>
                    <a:pt x="0" y="15577"/>
                  </a:lnTo>
                  <a:lnTo>
                    <a:pt x="151" y="15551"/>
                  </a:lnTo>
                  <a:cubicBezTo>
                    <a:pt x="1453" y="15248"/>
                    <a:pt x="2756" y="14797"/>
                    <a:pt x="4022" y="14207"/>
                  </a:cubicBezTo>
                  <a:cubicBezTo>
                    <a:pt x="6528" y="13041"/>
                    <a:pt x="8914" y="11326"/>
                    <a:pt x="10922" y="9246"/>
                  </a:cubicBezTo>
                  <a:cubicBezTo>
                    <a:pt x="12926" y="7170"/>
                    <a:pt x="14566" y="4713"/>
                    <a:pt x="15664" y="2143"/>
                  </a:cubicBezTo>
                  <a:cubicBezTo>
                    <a:pt x="15875" y="1648"/>
                    <a:pt x="16067" y="1149"/>
                    <a:pt x="16240" y="647"/>
                  </a:cubicBezTo>
                  <a:close/>
                </a:path>
              </a:pathLst>
            </a:custGeom>
            <a:gradFill flip="none" rotWithShape="1">
              <a:gsLst>
                <a:gs pos="2000">
                  <a:srgbClr val="FFFFFF">
                    <a:alpha val="10000"/>
                  </a:srgbClr>
                </a:gs>
                <a:gs pos="16000">
                  <a:schemeClr val="accent6">
                    <a:alpha val="10000"/>
                  </a:schemeClr>
                </a:gs>
                <a:gs pos="85000">
                  <a:schemeClr val="accent1">
                    <a:alpha val="10000"/>
                  </a:schemeClr>
                </a:gs>
                <a:gs pos="100000">
                  <a:srgbClr val="FFFFFF">
                    <a:alpha val="10000"/>
                  </a:srgbClr>
                </a:gs>
              </a:gsLst>
              <a:lin ang="120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3" name="Freeform: Shape 21"/>
            <p:cNvSpPr/>
            <p:nvPr/>
          </p:nvSpPr>
          <p:spPr>
            <a:xfrm flipH="1">
              <a:off x="13858" y="4154"/>
              <a:ext cx="2501090" cy="1972703"/>
            </a:xfrm>
            <a:custGeom>
              <a:avLst/>
              <a:gdLst/>
              <a:ahLst/>
              <a:cxnLst>
                <a:cxn ang="0">
                  <a:pos x="wd2" y="hd2"/>
                </a:cxn>
                <a:cxn ang="5400000">
                  <a:pos x="wd2" y="hd2"/>
                </a:cxn>
                <a:cxn ang="10800000">
                  <a:pos x="wd2" y="hd2"/>
                </a:cxn>
                <a:cxn ang="16200000">
                  <a:pos x="wd2" y="hd2"/>
                </a:cxn>
              </a:cxnLst>
              <a:rect l="0" t="0" r="r" b="b"/>
              <a:pathLst>
                <a:path w="21600" h="21600" extrusionOk="0">
                  <a:moveTo>
                    <a:pt x="20025" y="0"/>
                  </a:moveTo>
                  <a:lnTo>
                    <a:pt x="21600" y="0"/>
                  </a:lnTo>
                  <a:lnTo>
                    <a:pt x="21193" y="1838"/>
                  </a:lnTo>
                  <a:cubicBezTo>
                    <a:pt x="20965" y="2673"/>
                    <a:pt x="20698" y="3494"/>
                    <a:pt x="20391" y="4293"/>
                  </a:cubicBezTo>
                  <a:cubicBezTo>
                    <a:pt x="19159" y="7489"/>
                    <a:pt x="17374" y="10350"/>
                    <a:pt x="15271" y="12785"/>
                  </a:cubicBezTo>
                  <a:cubicBezTo>
                    <a:pt x="14217" y="14003"/>
                    <a:pt x="13079" y="15114"/>
                    <a:pt x="11876" y="16112"/>
                  </a:cubicBezTo>
                  <a:cubicBezTo>
                    <a:pt x="10672" y="17109"/>
                    <a:pt x="9404" y="17997"/>
                    <a:pt x="8081" y="18753"/>
                  </a:cubicBezTo>
                  <a:cubicBezTo>
                    <a:pt x="6094" y="19879"/>
                    <a:pt x="3993" y="20719"/>
                    <a:pt x="1834" y="21245"/>
                  </a:cubicBezTo>
                  <a:lnTo>
                    <a:pt x="0" y="21600"/>
                  </a:lnTo>
                  <a:lnTo>
                    <a:pt x="0" y="18966"/>
                  </a:lnTo>
                  <a:lnTo>
                    <a:pt x="1392" y="18686"/>
                  </a:lnTo>
                  <a:cubicBezTo>
                    <a:pt x="2052" y="18520"/>
                    <a:pt x="2707" y="18321"/>
                    <a:pt x="3355" y="18091"/>
                  </a:cubicBezTo>
                  <a:cubicBezTo>
                    <a:pt x="4651" y="17635"/>
                    <a:pt x="5915" y="17043"/>
                    <a:pt x="7140" y="16358"/>
                  </a:cubicBezTo>
                  <a:cubicBezTo>
                    <a:pt x="9597" y="15002"/>
                    <a:pt x="11891" y="13204"/>
                    <a:pt x="13903" y="11032"/>
                  </a:cubicBezTo>
                  <a:cubicBezTo>
                    <a:pt x="14906" y="9943"/>
                    <a:pt x="15835" y="8754"/>
                    <a:pt x="16668" y="7478"/>
                  </a:cubicBezTo>
                  <a:cubicBezTo>
                    <a:pt x="17502" y="6203"/>
                    <a:pt x="18238" y="4836"/>
                    <a:pt x="18854" y="3396"/>
                  </a:cubicBezTo>
                  <a:cubicBezTo>
                    <a:pt x="19162" y="2676"/>
                    <a:pt x="19444" y="1940"/>
                    <a:pt x="19693" y="1187"/>
                  </a:cubicBezTo>
                  <a:close/>
                </a:path>
              </a:pathLst>
            </a:custGeom>
            <a:gradFill flip="none" rotWithShape="1">
              <a:gsLst>
                <a:gs pos="2000">
                  <a:srgbClr val="FFFFFF">
                    <a:alpha val="10000"/>
                  </a:srgbClr>
                </a:gs>
                <a:gs pos="16000">
                  <a:schemeClr val="accent6">
                    <a:alpha val="10000"/>
                  </a:schemeClr>
                </a:gs>
                <a:gs pos="85000">
                  <a:schemeClr val="accent1">
                    <a:alpha val="10000"/>
                  </a:schemeClr>
                </a:gs>
                <a:gs pos="100000">
                  <a:srgbClr val="FFFFFF">
                    <a:alpha val="10000"/>
                  </a:srgbClr>
                </a:gs>
              </a:gsLst>
              <a:lin ang="12000000" scaled="0"/>
            </a:gradFill>
            <a:ln w="12700" cap="flat">
              <a:noFill/>
              <a:miter lim="400000"/>
            </a:ln>
            <a:effectLst/>
          </p:spPr>
          <p:txBody>
            <a:bodyPr wrap="square" lIns="45719" tIns="45719" rIns="45719" bIns="45719" numCol="1" anchor="ctr">
              <a:noAutofit/>
            </a:bodyPr>
            <a:lstStyle/>
            <a:p>
              <a:pPr algn="ctr">
                <a:defRPr sz="800">
                  <a:solidFill>
                    <a:srgbClr val="FFFFFF"/>
                  </a:solidFill>
                </a:defRPr>
              </a:pPr>
              <a:endParaRPr/>
            </a:p>
          </p:txBody>
        </p:sp>
        <p:sp>
          <p:nvSpPr>
            <p:cNvPr id="134" name="Freeform: Shape 22"/>
            <p:cNvSpPr/>
            <p:nvPr/>
          </p:nvSpPr>
          <p:spPr>
            <a:xfrm flipH="1">
              <a:off x="23233" y="4156"/>
              <a:ext cx="2491106" cy="1943662"/>
            </a:xfrm>
            <a:custGeom>
              <a:avLst/>
              <a:gdLst/>
              <a:ahLst/>
              <a:cxnLst>
                <a:cxn ang="0">
                  <a:pos x="wd2" y="hd2"/>
                </a:cxn>
                <a:cxn ang="5400000">
                  <a:pos x="wd2" y="hd2"/>
                </a:cxn>
                <a:cxn ang="10800000">
                  <a:pos x="wd2" y="hd2"/>
                </a:cxn>
                <a:cxn ang="16200000">
                  <a:pos x="wd2" y="hd2"/>
                </a:cxn>
              </a:cxnLst>
              <a:rect l="0" t="0" r="r" b="b"/>
              <a:pathLst>
                <a:path w="21600" h="21600" extrusionOk="0">
                  <a:moveTo>
                    <a:pt x="17302" y="0"/>
                  </a:moveTo>
                  <a:lnTo>
                    <a:pt x="21600" y="0"/>
                  </a:lnTo>
                  <a:lnTo>
                    <a:pt x="21111" y="1934"/>
                  </a:lnTo>
                  <a:cubicBezTo>
                    <a:pt x="18101" y="11865"/>
                    <a:pt x="9790" y="19491"/>
                    <a:pt x="802" y="21467"/>
                  </a:cubicBezTo>
                  <a:lnTo>
                    <a:pt x="0" y="21600"/>
                  </a:lnTo>
                  <a:lnTo>
                    <a:pt x="0" y="16575"/>
                  </a:lnTo>
                  <a:lnTo>
                    <a:pt x="296" y="16523"/>
                  </a:lnTo>
                  <a:cubicBezTo>
                    <a:pt x="1639" y="16211"/>
                    <a:pt x="2982" y="15742"/>
                    <a:pt x="4314" y="15120"/>
                  </a:cubicBezTo>
                  <a:cubicBezTo>
                    <a:pt x="6909" y="13912"/>
                    <a:pt x="9379" y="12133"/>
                    <a:pt x="11459" y="9976"/>
                  </a:cubicBezTo>
                  <a:cubicBezTo>
                    <a:pt x="13575" y="7781"/>
                    <a:pt x="15238" y="5285"/>
                    <a:pt x="16401" y="2557"/>
                  </a:cubicBezTo>
                  <a:cubicBezTo>
                    <a:pt x="16624" y="2034"/>
                    <a:pt x="16826" y="1507"/>
                    <a:pt x="17008" y="977"/>
                  </a:cubicBezTo>
                  <a:close/>
                </a:path>
              </a:pathLst>
            </a:custGeom>
            <a:gradFill flip="none" rotWithShape="1">
              <a:gsLst>
                <a:gs pos="2000">
                  <a:srgbClr val="FFFFFF">
                    <a:alpha val="10000"/>
                  </a:srgbClr>
                </a:gs>
                <a:gs pos="16000">
                  <a:schemeClr val="accent6">
                    <a:alpha val="10000"/>
                  </a:schemeClr>
                </a:gs>
                <a:gs pos="85000">
                  <a:schemeClr val="accent1">
                    <a:alpha val="10000"/>
                  </a:schemeClr>
                </a:gs>
                <a:gs pos="100000">
                  <a:srgbClr val="FFFFFF">
                    <a:alpha val="10000"/>
                  </a:srgbClr>
                </a:gs>
              </a:gsLst>
              <a:lin ang="120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pic>
        <p:nvPicPr>
          <p:cNvPr id="136" name="Graphic 6" descr="Graphic 6"/>
          <p:cNvPicPr>
            <a:picLocks noChangeAspect="1"/>
          </p:cNvPicPr>
          <p:nvPr/>
        </p:nvPicPr>
        <p:blipFill>
          <a:blip r:embed="rId2"/>
          <a:stretch>
            <a:fillRect/>
          </a:stretch>
        </p:blipFill>
        <p:spPr>
          <a:xfrm>
            <a:off x="4646989" y="320231"/>
            <a:ext cx="2836568" cy="2836567"/>
          </a:xfrm>
          <a:prstGeom prst="rect">
            <a:avLst/>
          </a:prstGeom>
          <a:ln w="12700">
            <a:miter lim="400000"/>
          </a:ln>
        </p:spPr>
      </p:pic>
      <p:grpSp>
        <p:nvGrpSpPr>
          <p:cNvPr id="141" name="Group 24"/>
          <p:cNvGrpSpPr/>
          <p:nvPr/>
        </p:nvGrpSpPr>
        <p:grpSpPr>
          <a:xfrm>
            <a:off x="-306" y="4322879"/>
            <a:ext cx="3378430" cy="2535122"/>
            <a:chOff x="0" y="0"/>
            <a:chExt cx="3378428" cy="2535121"/>
          </a:xfrm>
        </p:grpSpPr>
        <p:sp>
          <p:nvSpPr>
            <p:cNvPr id="137" name="Freeform: Shape 25"/>
            <p:cNvSpPr/>
            <p:nvPr/>
          </p:nvSpPr>
          <p:spPr>
            <a:xfrm rot="10800000" flipH="1">
              <a:off x="537" y="196096"/>
              <a:ext cx="3363043" cy="2339024"/>
            </a:xfrm>
            <a:custGeom>
              <a:avLst/>
              <a:gdLst/>
              <a:ahLst/>
              <a:cxnLst>
                <a:cxn ang="0">
                  <a:pos x="wd2" y="hd2"/>
                </a:cxn>
                <a:cxn ang="5400000">
                  <a:pos x="wd2" y="hd2"/>
                </a:cxn>
                <a:cxn ang="10800000">
                  <a:pos x="wd2" y="hd2"/>
                </a:cxn>
                <a:cxn ang="16200000">
                  <a:pos x="wd2" y="hd2"/>
                </a:cxn>
              </a:cxnLst>
              <a:rect l="0" t="0" r="r" b="b"/>
              <a:pathLst>
                <a:path w="21600" h="21600" extrusionOk="0">
                  <a:moveTo>
                    <a:pt x="18133" y="0"/>
                  </a:moveTo>
                  <a:lnTo>
                    <a:pt x="21600" y="0"/>
                  </a:lnTo>
                  <a:lnTo>
                    <a:pt x="21518" y="1744"/>
                  </a:lnTo>
                  <a:cubicBezTo>
                    <a:pt x="20473" y="12897"/>
                    <a:pt x="11841" y="21600"/>
                    <a:pt x="3324" y="21600"/>
                  </a:cubicBezTo>
                  <a:cubicBezTo>
                    <a:pt x="2266" y="21600"/>
                    <a:pt x="1257" y="21464"/>
                    <a:pt x="302" y="21204"/>
                  </a:cubicBezTo>
                  <a:lnTo>
                    <a:pt x="0" y="21107"/>
                  </a:lnTo>
                  <a:lnTo>
                    <a:pt x="0" y="16237"/>
                  </a:lnTo>
                  <a:lnTo>
                    <a:pt x="904" y="16565"/>
                  </a:lnTo>
                  <a:cubicBezTo>
                    <a:pt x="1673" y="16782"/>
                    <a:pt x="2481" y="16891"/>
                    <a:pt x="3324" y="16891"/>
                  </a:cubicBezTo>
                  <a:cubicBezTo>
                    <a:pt x="5105" y="16891"/>
                    <a:pt x="6989" y="16399"/>
                    <a:pt x="8771" y="15467"/>
                  </a:cubicBezTo>
                  <a:cubicBezTo>
                    <a:pt x="10534" y="14545"/>
                    <a:pt x="12213" y="13189"/>
                    <a:pt x="13625" y="11546"/>
                  </a:cubicBezTo>
                  <a:cubicBezTo>
                    <a:pt x="15035" y="9905"/>
                    <a:pt x="16189" y="7963"/>
                    <a:pt x="16961" y="5931"/>
                  </a:cubicBezTo>
                  <a:cubicBezTo>
                    <a:pt x="17556" y="4366"/>
                    <a:pt x="17931" y="2754"/>
                    <a:pt x="18082" y="1121"/>
                  </a:cubicBezTo>
                  <a:close/>
                </a:path>
              </a:pathLst>
            </a:custGeom>
            <a:gradFill flip="none" rotWithShape="1">
              <a:gsLst>
                <a:gs pos="2000">
                  <a:srgbClr val="FFFFFF">
                    <a:alpha val="10000"/>
                  </a:srgbClr>
                </a:gs>
                <a:gs pos="16000">
                  <a:schemeClr val="accent6">
                    <a:alpha val="10000"/>
                  </a:schemeClr>
                </a:gs>
                <a:gs pos="85000">
                  <a:schemeClr val="accent1">
                    <a:alpha val="10000"/>
                  </a:schemeClr>
                </a:gs>
                <a:gs pos="100000">
                  <a:srgbClr val="FFFFFF">
                    <a:alpha val="10000"/>
                  </a:srgbClr>
                </a:gs>
              </a:gsLst>
              <a:lin ang="120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8" name="Freeform: Shape 26"/>
            <p:cNvSpPr/>
            <p:nvPr/>
          </p:nvSpPr>
          <p:spPr>
            <a:xfrm rot="10800000" flipH="1">
              <a:off x="537" y="196097"/>
              <a:ext cx="3363043" cy="2339024"/>
            </a:xfrm>
            <a:custGeom>
              <a:avLst/>
              <a:gdLst/>
              <a:ahLst/>
              <a:cxnLst>
                <a:cxn ang="0">
                  <a:pos x="wd2" y="hd2"/>
                </a:cxn>
                <a:cxn ang="5400000">
                  <a:pos x="wd2" y="hd2"/>
                </a:cxn>
                <a:cxn ang="10800000">
                  <a:pos x="wd2" y="hd2"/>
                </a:cxn>
                <a:cxn ang="16200000">
                  <a:pos x="wd2" y="hd2"/>
                </a:cxn>
              </a:cxnLst>
              <a:rect l="0" t="0" r="r" b="b"/>
              <a:pathLst>
                <a:path w="21600" h="21600" extrusionOk="0">
                  <a:moveTo>
                    <a:pt x="18711" y="0"/>
                  </a:moveTo>
                  <a:lnTo>
                    <a:pt x="21600" y="0"/>
                  </a:lnTo>
                  <a:lnTo>
                    <a:pt x="21518" y="1744"/>
                  </a:lnTo>
                  <a:cubicBezTo>
                    <a:pt x="20473" y="12897"/>
                    <a:pt x="11841" y="21600"/>
                    <a:pt x="3324" y="21600"/>
                  </a:cubicBezTo>
                  <a:cubicBezTo>
                    <a:pt x="2266" y="21600"/>
                    <a:pt x="1257" y="21464"/>
                    <a:pt x="302" y="21204"/>
                  </a:cubicBezTo>
                  <a:lnTo>
                    <a:pt x="0" y="21107"/>
                  </a:lnTo>
                  <a:lnTo>
                    <a:pt x="0" y="17048"/>
                  </a:lnTo>
                  <a:lnTo>
                    <a:pt x="779" y="17331"/>
                  </a:lnTo>
                  <a:cubicBezTo>
                    <a:pt x="1589" y="17560"/>
                    <a:pt x="2439" y="17676"/>
                    <a:pt x="3324" y="17676"/>
                  </a:cubicBezTo>
                  <a:cubicBezTo>
                    <a:pt x="5202" y="17676"/>
                    <a:pt x="7104" y="17180"/>
                    <a:pt x="8978" y="16199"/>
                  </a:cubicBezTo>
                  <a:cubicBezTo>
                    <a:pt x="10802" y="15246"/>
                    <a:pt x="12538" y="13843"/>
                    <a:pt x="14000" y="12141"/>
                  </a:cubicBezTo>
                  <a:cubicBezTo>
                    <a:pt x="15488" y="10411"/>
                    <a:pt x="16657" y="8442"/>
                    <a:pt x="17475" y="6291"/>
                  </a:cubicBezTo>
                  <a:cubicBezTo>
                    <a:pt x="18101" y="4641"/>
                    <a:pt x="18497" y="2940"/>
                    <a:pt x="18655" y="1215"/>
                  </a:cubicBezTo>
                  <a:close/>
                </a:path>
              </a:pathLst>
            </a:custGeom>
            <a:gradFill flip="none" rotWithShape="1">
              <a:gsLst>
                <a:gs pos="2000">
                  <a:srgbClr val="FFFFFF">
                    <a:alpha val="10000"/>
                  </a:srgbClr>
                </a:gs>
                <a:gs pos="16000">
                  <a:schemeClr val="accent6">
                    <a:alpha val="10000"/>
                  </a:schemeClr>
                </a:gs>
                <a:gs pos="85000">
                  <a:schemeClr val="accent1">
                    <a:alpha val="10000"/>
                  </a:schemeClr>
                </a:gs>
                <a:gs pos="100000">
                  <a:srgbClr val="FFFFFF">
                    <a:alpha val="10000"/>
                  </a:srgbClr>
                </a:gs>
              </a:gsLst>
              <a:lin ang="120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39" name="Freeform: Shape 27"/>
            <p:cNvSpPr/>
            <p:nvPr/>
          </p:nvSpPr>
          <p:spPr>
            <a:xfrm rot="10800000" flipH="1">
              <a:off x="0" y="176461"/>
              <a:ext cx="3363537" cy="2358659"/>
            </a:xfrm>
            <a:custGeom>
              <a:avLst/>
              <a:gdLst/>
              <a:ahLst/>
              <a:cxnLst>
                <a:cxn ang="0">
                  <a:pos x="wd2" y="hd2"/>
                </a:cxn>
                <a:cxn ang="5400000">
                  <a:pos x="wd2" y="hd2"/>
                </a:cxn>
                <a:cxn ang="10800000">
                  <a:pos x="wd2" y="hd2"/>
                </a:cxn>
                <a:cxn ang="16200000">
                  <a:pos x="wd2" y="hd2"/>
                </a:cxn>
              </a:cxnLst>
              <a:rect l="0" t="0" r="r" b="b"/>
              <a:pathLst>
                <a:path w="21600" h="21590" extrusionOk="0">
                  <a:moveTo>
                    <a:pt x="20653" y="0"/>
                  </a:moveTo>
                  <a:lnTo>
                    <a:pt x="21600" y="0"/>
                  </a:lnTo>
                  <a:lnTo>
                    <a:pt x="21536" y="1614"/>
                  </a:lnTo>
                  <a:cubicBezTo>
                    <a:pt x="21483" y="2305"/>
                    <a:pt x="21403" y="2994"/>
                    <a:pt x="21298" y="3675"/>
                  </a:cubicBezTo>
                  <a:cubicBezTo>
                    <a:pt x="21088" y="5038"/>
                    <a:pt x="20767" y="6375"/>
                    <a:pt x="20334" y="7643"/>
                  </a:cubicBezTo>
                  <a:cubicBezTo>
                    <a:pt x="19464" y="10179"/>
                    <a:pt x="18204" y="12448"/>
                    <a:pt x="16721" y="14380"/>
                  </a:cubicBezTo>
                  <a:cubicBezTo>
                    <a:pt x="15977" y="15346"/>
                    <a:pt x="15173" y="16228"/>
                    <a:pt x="14325" y="17020"/>
                  </a:cubicBezTo>
                  <a:cubicBezTo>
                    <a:pt x="13475" y="17811"/>
                    <a:pt x="12580" y="18516"/>
                    <a:pt x="11647" y="19115"/>
                  </a:cubicBezTo>
                  <a:cubicBezTo>
                    <a:pt x="9777" y="20306"/>
                    <a:pt x="7764" y="21094"/>
                    <a:pt x="5702" y="21427"/>
                  </a:cubicBezTo>
                  <a:cubicBezTo>
                    <a:pt x="5187" y="21509"/>
                    <a:pt x="4667" y="21560"/>
                    <a:pt x="4148" y="21580"/>
                  </a:cubicBezTo>
                  <a:cubicBezTo>
                    <a:pt x="3628" y="21600"/>
                    <a:pt x="3108" y="21589"/>
                    <a:pt x="2591" y="21549"/>
                  </a:cubicBezTo>
                  <a:cubicBezTo>
                    <a:pt x="2072" y="21506"/>
                    <a:pt x="1554" y="21433"/>
                    <a:pt x="1039" y="21327"/>
                  </a:cubicBezTo>
                  <a:lnTo>
                    <a:pt x="0" y="21040"/>
                  </a:lnTo>
                  <a:lnTo>
                    <a:pt x="0" y="19014"/>
                  </a:lnTo>
                  <a:lnTo>
                    <a:pt x="1258" y="19339"/>
                  </a:lnTo>
                  <a:cubicBezTo>
                    <a:pt x="1726" y="19428"/>
                    <a:pt x="2199" y="19487"/>
                    <a:pt x="2674" y="19518"/>
                  </a:cubicBezTo>
                  <a:cubicBezTo>
                    <a:pt x="3625" y="19582"/>
                    <a:pt x="4575" y="19539"/>
                    <a:pt x="5519" y="19381"/>
                  </a:cubicBezTo>
                  <a:cubicBezTo>
                    <a:pt x="6462" y="19221"/>
                    <a:pt x="7397" y="18954"/>
                    <a:pt x="8311" y="18590"/>
                  </a:cubicBezTo>
                  <a:cubicBezTo>
                    <a:pt x="9226" y="18228"/>
                    <a:pt x="10118" y="17759"/>
                    <a:pt x="10982" y="17215"/>
                  </a:cubicBezTo>
                  <a:cubicBezTo>
                    <a:pt x="12716" y="16139"/>
                    <a:pt x="14335" y="14712"/>
                    <a:pt x="15755" y="12989"/>
                  </a:cubicBezTo>
                  <a:cubicBezTo>
                    <a:pt x="16463" y="12125"/>
                    <a:pt x="17119" y="11182"/>
                    <a:pt x="17706" y="10169"/>
                  </a:cubicBezTo>
                  <a:cubicBezTo>
                    <a:pt x="18295" y="9158"/>
                    <a:pt x="18814" y="8074"/>
                    <a:pt x="19249" y="6931"/>
                  </a:cubicBezTo>
                  <a:cubicBezTo>
                    <a:pt x="19683" y="5789"/>
                    <a:pt x="20045" y="4593"/>
                    <a:pt x="20296" y="3351"/>
                  </a:cubicBezTo>
                  <a:cubicBezTo>
                    <a:pt x="20422" y="2731"/>
                    <a:pt x="20517" y="2100"/>
                    <a:pt x="20581" y="1461"/>
                  </a:cubicBezTo>
                  <a:close/>
                </a:path>
              </a:pathLst>
            </a:custGeom>
            <a:gradFill flip="none" rotWithShape="1">
              <a:gsLst>
                <a:gs pos="2000">
                  <a:srgbClr val="FFFFFF">
                    <a:alpha val="10000"/>
                  </a:srgbClr>
                </a:gs>
                <a:gs pos="16000">
                  <a:schemeClr val="accent6">
                    <a:alpha val="10000"/>
                  </a:schemeClr>
                </a:gs>
                <a:gs pos="85000">
                  <a:schemeClr val="accent1">
                    <a:alpha val="10000"/>
                  </a:schemeClr>
                </a:gs>
                <a:gs pos="100000">
                  <a:srgbClr val="FFFFFF">
                    <a:alpha val="10000"/>
                  </a:srgbClr>
                </a:gs>
              </a:gsLst>
              <a:lin ang="120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sp>
          <p:nvSpPr>
            <p:cNvPr id="140" name="Freeform: Shape 28"/>
            <p:cNvSpPr/>
            <p:nvPr/>
          </p:nvSpPr>
          <p:spPr>
            <a:xfrm rot="10800000" flipH="1">
              <a:off x="537" y="0"/>
              <a:ext cx="3377892" cy="2535121"/>
            </a:xfrm>
            <a:custGeom>
              <a:avLst/>
              <a:gdLst/>
              <a:ahLst/>
              <a:cxnLst>
                <a:cxn ang="0">
                  <a:pos x="wd2" y="hd2"/>
                </a:cxn>
                <a:cxn ang="5400000">
                  <a:pos x="wd2" y="hd2"/>
                </a:cxn>
                <a:cxn ang="10800000">
                  <a:pos x="wd2" y="hd2"/>
                </a:cxn>
                <a:cxn ang="16200000">
                  <a:pos x="wd2" y="hd2"/>
                </a:cxn>
              </a:cxnLst>
              <a:rect l="0" t="0" r="r" b="b"/>
              <a:pathLst>
                <a:path w="21600" h="21593" extrusionOk="0">
                  <a:moveTo>
                    <a:pt x="21422" y="0"/>
                  </a:moveTo>
                  <a:lnTo>
                    <a:pt x="21600" y="0"/>
                  </a:lnTo>
                  <a:lnTo>
                    <a:pt x="21557" y="1079"/>
                  </a:lnTo>
                  <a:cubicBezTo>
                    <a:pt x="21402" y="3072"/>
                    <a:pt x="21027" y="5040"/>
                    <a:pt x="20450" y="6922"/>
                  </a:cubicBezTo>
                  <a:cubicBezTo>
                    <a:pt x="20256" y="7549"/>
                    <a:pt x="20047" y="8170"/>
                    <a:pt x="19811" y="8777"/>
                  </a:cubicBezTo>
                  <a:cubicBezTo>
                    <a:pt x="19579" y="9386"/>
                    <a:pt x="19322" y="9981"/>
                    <a:pt x="19046" y="10563"/>
                  </a:cubicBezTo>
                  <a:cubicBezTo>
                    <a:pt x="18493" y="11727"/>
                    <a:pt x="17862" y="12839"/>
                    <a:pt x="17156" y="13877"/>
                  </a:cubicBezTo>
                  <a:cubicBezTo>
                    <a:pt x="16801" y="14393"/>
                    <a:pt x="16430" y="14895"/>
                    <a:pt x="16039" y="15371"/>
                  </a:cubicBezTo>
                  <a:cubicBezTo>
                    <a:pt x="15942" y="15491"/>
                    <a:pt x="15844" y="15610"/>
                    <a:pt x="15743" y="15726"/>
                  </a:cubicBezTo>
                  <a:cubicBezTo>
                    <a:pt x="15643" y="15843"/>
                    <a:pt x="15545" y="15961"/>
                    <a:pt x="15442" y="16073"/>
                  </a:cubicBezTo>
                  <a:cubicBezTo>
                    <a:pt x="15238" y="16301"/>
                    <a:pt x="15029" y="16522"/>
                    <a:pt x="14819" y="16741"/>
                  </a:cubicBezTo>
                  <a:cubicBezTo>
                    <a:pt x="13973" y="17610"/>
                    <a:pt x="13058" y="18379"/>
                    <a:pt x="12095" y="19039"/>
                  </a:cubicBezTo>
                  <a:cubicBezTo>
                    <a:pt x="10170" y="20360"/>
                    <a:pt x="8030" y="21224"/>
                    <a:pt x="5834" y="21501"/>
                  </a:cubicBezTo>
                  <a:cubicBezTo>
                    <a:pt x="5286" y="21571"/>
                    <a:pt x="4733" y="21600"/>
                    <a:pt x="4182" y="21591"/>
                  </a:cubicBezTo>
                  <a:cubicBezTo>
                    <a:pt x="3630" y="21583"/>
                    <a:pt x="3080" y="21536"/>
                    <a:pt x="2538" y="21453"/>
                  </a:cubicBezTo>
                  <a:cubicBezTo>
                    <a:pt x="1722" y="21327"/>
                    <a:pt x="914" y="21125"/>
                    <a:pt x="125" y="20840"/>
                  </a:cubicBezTo>
                  <a:lnTo>
                    <a:pt x="0" y="20790"/>
                  </a:lnTo>
                  <a:lnTo>
                    <a:pt x="0" y="19449"/>
                  </a:lnTo>
                  <a:lnTo>
                    <a:pt x="1122" y="19725"/>
                  </a:lnTo>
                  <a:cubicBezTo>
                    <a:pt x="1625" y="19814"/>
                    <a:pt x="2132" y="19869"/>
                    <a:pt x="2639" y="19893"/>
                  </a:cubicBezTo>
                  <a:cubicBezTo>
                    <a:pt x="3654" y="19946"/>
                    <a:pt x="4659" y="19874"/>
                    <a:pt x="5657" y="19688"/>
                  </a:cubicBezTo>
                  <a:cubicBezTo>
                    <a:pt x="6155" y="19592"/>
                    <a:pt x="6649" y="19473"/>
                    <a:pt x="7138" y="19324"/>
                  </a:cubicBezTo>
                  <a:cubicBezTo>
                    <a:pt x="7627" y="19174"/>
                    <a:pt x="8112" y="19002"/>
                    <a:pt x="8591" y="18804"/>
                  </a:cubicBezTo>
                  <a:cubicBezTo>
                    <a:pt x="9070" y="18606"/>
                    <a:pt x="9543" y="18385"/>
                    <a:pt x="10009" y="18140"/>
                  </a:cubicBezTo>
                  <a:cubicBezTo>
                    <a:pt x="10474" y="17895"/>
                    <a:pt x="10933" y="17627"/>
                    <a:pt x="11384" y="17338"/>
                  </a:cubicBezTo>
                  <a:cubicBezTo>
                    <a:pt x="12286" y="16761"/>
                    <a:pt x="13159" y="16103"/>
                    <a:pt x="13992" y="15368"/>
                  </a:cubicBezTo>
                  <a:cubicBezTo>
                    <a:pt x="14200" y="15183"/>
                    <a:pt x="14407" y="14996"/>
                    <a:pt x="14609" y="14800"/>
                  </a:cubicBezTo>
                  <a:cubicBezTo>
                    <a:pt x="14711" y="14705"/>
                    <a:pt x="14811" y="14605"/>
                    <a:pt x="14912" y="14507"/>
                  </a:cubicBezTo>
                  <a:cubicBezTo>
                    <a:pt x="15013" y="14409"/>
                    <a:pt x="15113" y="14309"/>
                    <a:pt x="15211" y="14207"/>
                  </a:cubicBezTo>
                  <a:cubicBezTo>
                    <a:pt x="15606" y="13799"/>
                    <a:pt x="15993" y="13376"/>
                    <a:pt x="16365" y="12932"/>
                  </a:cubicBezTo>
                  <a:cubicBezTo>
                    <a:pt x="17112" y="12046"/>
                    <a:pt x="17804" y="11080"/>
                    <a:pt x="18426" y="10040"/>
                  </a:cubicBezTo>
                  <a:cubicBezTo>
                    <a:pt x="18736" y="9520"/>
                    <a:pt x="19030" y="8983"/>
                    <a:pt x="19304" y="8427"/>
                  </a:cubicBezTo>
                  <a:cubicBezTo>
                    <a:pt x="19573" y="7869"/>
                    <a:pt x="19828" y="7297"/>
                    <a:pt x="20052" y="6706"/>
                  </a:cubicBezTo>
                  <a:cubicBezTo>
                    <a:pt x="20110" y="6559"/>
                    <a:pt x="20164" y="6410"/>
                    <a:pt x="20218" y="6261"/>
                  </a:cubicBezTo>
                  <a:lnTo>
                    <a:pt x="20298" y="6036"/>
                  </a:lnTo>
                  <a:lnTo>
                    <a:pt x="20375" y="5810"/>
                  </a:lnTo>
                  <a:cubicBezTo>
                    <a:pt x="20425" y="5659"/>
                    <a:pt x="20475" y="5507"/>
                    <a:pt x="20521" y="5353"/>
                  </a:cubicBezTo>
                  <a:cubicBezTo>
                    <a:pt x="20566" y="5199"/>
                    <a:pt x="20616" y="5047"/>
                    <a:pt x="20658" y="4891"/>
                  </a:cubicBezTo>
                  <a:cubicBezTo>
                    <a:pt x="20835" y="4273"/>
                    <a:pt x="20985" y="3642"/>
                    <a:pt x="21103" y="3000"/>
                  </a:cubicBezTo>
                  <a:cubicBezTo>
                    <a:pt x="21223" y="2359"/>
                    <a:pt x="21313" y="1709"/>
                    <a:pt x="21374" y="1054"/>
                  </a:cubicBezTo>
                  <a:close/>
                </a:path>
              </a:pathLst>
            </a:custGeom>
            <a:gradFill flip="none" rotWithShape="1">
              <a:gsLst>
                <a:gs pos="2000">
                  <a:srgbClr val="FFFFFF">
                    <a:alpha val="10000"/>
                  </a:srgbClr>
                </a:gs>
                <a:gs pos="16000">
                  <a:schemeClr val="accent6">
                    <a:alpha val="10000"/>
                  </a:schemeClr>
                </a:gs>
                <a:gs pos="85000">
                  <a:schemeClr val="accent1">
                    <a:alpha val="10000"/>
                  </a:schemeClr>
                </a:gs>
                <a:gs pos="100000">
                  <a:srgbClr val="FFFFFF">
                    <a:alpha val="10000"/>
                  </a:srgbClr>
                </a:gs>
              </a:gsLst>
              <a:lin ang="12000000" scaled="0"/>
            </a:gradFill>
            <a:ln w="12700" cap="flat">
              <a:noFill/>
              <a:miter lim="400000"/>
            </a:ln>
            <a:effectLst/>
          </p:spPr>
          <p:txBody>
            <a:bodyPr wrap="square" lIns="45719" tIns="45719" rIns="45719" bIns="45719" numCol="1" anchor="ctr">
              <a:noAutofit/>
            </a:bodyPr>
            <a:lstStyle/>
            <a:p>
              <a:pPr algn="ctr">
                <a:defRPr>
                  <a:solidFill>
                    <a:srgbClr val="FFFFFF"/>
                  </a:solidFill>
                </a:defRPr>
              </a:pPr>
              <a:endParaRPr/>
            </a:p>
          </p:txBody>
        </p:sp>
      </p:grpSp>
    </p:spTree>
  </p:cSld>
  <p:clrMapOvr>
    <a:masterClrMapping/>
  </p:clrMapOvr>
  <mc:AlternateContent xmlns:mc="http://schemas.openxmlformats.org/markup-compatibility/2006" xmlns:p14="http://schemas.microsoft.com/office/powerpoint/2010/main">
    <mc:Choice Requires="p14">
      <p:transition spd="slow" p14:dur="1500">
        <p:push/>
      </p:transition>
    </mc:Choice>
    <mc:Fallback xmlns:a14="http://schemas.microsoft.com/office/drawing/2010/main" xmlns:m="http://schemas.openxmlformats.org/officeDocument/2006/math" xmlns="">
      <p:transition spd="slow">
        <p:fade/>
      </p:transition>
    </mc:Fallback>
  </mc:AlternateContent>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fill="hold" grpId="1" nodeType="afterEffect">
                                  <p:stCondLst>
                                    <p:cond delay="500"/>
                                  </p:stCondLst>
                                  <p:iterate>
                                    <p:tmAbs val="0"/>
                                  </p:iterate>
                                  <p:childTnLst>
                                    <p:set>
                                      <p:cBhvr>
                                        <p:cTn id="6" fill="hold"/>
                                        <p:tgtEl>
                                          <p:spTgt spid="136"/>
                                        </p:tgtEl>
                                        <p:attrNameLst>
                                          <p:attrName>style.visibility</p:attrName>
                                        </p:attrNameLst>
                                      </p:cBhvr>
                                      <p:to>
                                        <p:strVal val="visible"/>
                                      </p:to>
                                    </p:set>
                                    <p:animEffect transition="in" filter="fade">
                                      <p:cBhvr>
                                        <p:cTn id="7" dur="7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1" animBg="1" advAuto="0"/>
    </p:bldLst>
  </p:timing>
</p:sld>
</file>

<file path=ppt/theme/theme1.xml><?xml version="1.0" encoding="utf-8"?>
<a:theme xmlns:a="http://schemas.openxmlformats.org/drawingml/2006/main"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Helvetica"/>
        <a:ea typeface="Helvetica"/>
        <a:cs typeface="Helvetica"/>
      </a:majorFont>
      <a:minorFont>
        <a:latin typeface="Calibri"/>
        <a:ea typeface="Calibri"/>
        <a:cs typeface="Calibri"/>
      </a:minorFont>
    </a:fontScheme>
    <a:fmtScheme name="1_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EchoBrief- From Text to Talk and Beyond (1)" id="{6C898CB2-72AC-4F4D-B96D-C8721AB1F992}" vid="{B7116E88-DD76-6447-B09F-BA7B810BD451}"/>
    </a:ext>
  </a:extLst>
</a:theme>
</file>

<file path=ppt/theme/theme2.xml><?xml version="1.0" encoding="utf-8"?>
<a:theme xmlns:a="http://schemas.openxmlformats.org/drawingml/2006/main" name="1_Custom Design">
  <a:themeElements>
    <a:clrScheme name="1_Custom Design">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1_Custom Design">
      <a:majorFont>
        <a:latin typeface="Helvetica"/>
        <a:ea typeface="Helvetica"/>
        <a:cs typeface="Helvetica"/>
      </a:majorFont>
      <a:minorFont>
        <a:latin typeface="Calibri"/>
        <a:ea typeface="Calibri"/>
        <a:cs typeface="Calibri"/>
      </a:minorFont>
    </a:fontScheme>
    <a:fmtScheme name="1_Custom 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
  <TotalTime>31</TotalTime>
  <Words>348</Words>
  <Application>Microsoft Macintosh PowerPoint</Application>
  <PresentationFormat>Widescreen</PresentationFormat>
  <Paragraphs>43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-webkit-standard</vt:lpstr>
      <vt:lpstr>Arial</vt:lpstr>
      <vt:lpstr>Calibri</vt:lpstr>
      <vt:lpstr>Calibri Light</vt:lpstr>
      <vt:lpstr>1_Custom Design</vt:lpstr>
      <vt:lpstr>PowerPoint Presentation</vt:lpstr>
      <vt:lpstr>PowerPoint Presentation</vt:lpstr>
      <vt:lpstr>PowerPoint Presentation</vt:lpstr>
      <vt:lpstr>PowerPoint Presentation</vt:lpstr>
      <vt:lpstr>1. NAMISH RATHY -   PROJECT PLANNING (IDEATION)  CODE DESIGN  2. ARYAN MANCHANDA -    CODE DESIGN   GUI DESIGN    3. Manan Sharma-  DATABASE MANAGEMENT  CODE DESIGN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NAMISH  RATHY</cp:lastModifiedBy>
  <cp:revision>4</cp:revision>
  <dcterms:modified xsi:type="dcterms:W3CDTF">2024-08-28T19:39:09Z</dcterms:modified>
</cp:coreProperties>
</file>