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d917cc84e866d25/Documents/naan%20mudalvan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mudalvan project.xlsx]Sheet2!PivotTable1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1-4E86-88E5-914EEE2BD36E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C1-4E86-88E5-914EEE2BD36E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23</c:v>
                </c:pt>
                <c:pt idx="1">
                  <c:v>18</c:v>
                </c:pt>
                <c:pt idx="2">
                  <c:v>19</c:v>
                </c:pt>
                <c:pt idx="3">
                  <c:v>25</c:v>
                </c:pt>
                <c:pt idx="4">
                  <c:v>24</c:v>
                </c:pt>
                <c:pt idx="5">
                  <c:v>20</c:v>
                </c:pt>
                <c:pt idx="6">
                  <c:v>13</c:v>
                </c:pt>
                <c:pt idx="7">
                  <c:v>25</c:v>
                </c:pt>
                <c:pt idx="8">
                  <c:v>19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C1-4E86-88E5-914EEE2BD36E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2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C1-4E86-88E5-914EEE2BD3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401049167"/>
        <c:axId val="1401052527"/>
      </c:barChart>
      <c:catAx>
        <c:axId val="1401049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052527"/>
        <c:crosses val="autoZero"/>
        <c:auto val="1"/>
        <c:lblAlgn val="ctr"/>
        <c:lblOffset val="100"/>
        <c:noMultiLvlLbl val="0"/>
      </c:catAx>
      <c:valAx>
        <c:axId val="1401052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049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1021221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90637" y="200055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0752" y="354663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" y="186296"/>
            <a:ext cx="10506075" cy="1740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Sitka Small Semibold" pitchFamily="2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925557" y="21336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STUDENT NAME : NEVATHIKA.U</a:t>
            </a:r>
          </a:p>
          <a:p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REG NO : 312209321</a:t>
            </a:r>
          </a:p>
          <a:p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DEPARTMENT : BCOM (GEN) COMMERCE</a:t>
            </a:r>
          </a:p>
          <a:p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COLLEGE : ANNA ADARSH COLLEGE FOR WOMEN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465BF-827E-E2DE-8204-FEC78C5C51E3}"/>
              </a:ext>
            </a:extLst>
          </p:cNvPr>
          <p:cNvSpPr txBox="1"/>
          <p:nvPr/>
        </p:nvSpPr>
        <p:spPr>
          <a:xfrm>
            <a:off x="1295400" y="1174217"/>
            <a:ext cx="78559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DATA SCREENING </a:t>
            </a:r>
            <a:r>
              <a:rPr lang="en-US" dirty="0"/>
              <a:t>: Downloaded an employee dataset from Kaggle , and saved the dataset in an folder then inserted the same in excel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DATA CLEANING </a:t>
            </a:r>
            <a:r>
              <a:rPr lang="en-US" dirty="0"/>
              <a:t>: Using conditional formatting from home identified and removed the missing data and selected 9 </a:t>
            </a:r>
            <a:r>
              <a:rPr lang="en-US" dirty="0" err="1"/>
              <a:t>datas</a:t>
            </a:r>
            <a:r>
              <a:rPr lang="en-US" dirty="0"/>
              <a:t>  from the data set like (emp id , name , gender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DATA FORMULATING </a:t>
            </a:r>
            <a:r>
              <a:rPr lang="en-US" dirty="0"/>
              <a:t>: Using  “IFS” condition created an column of performance level using data from current employee rating which gave an </a:t>
            </a:r>
            <a:r>
              <a:rPr lang="en-US"/>
              <a:t>output as </a:t>
            </a:r>
            <a:r>
              <a:rPr lang="en-US" dirty="0"/>
              <a:t>medium , low , high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PIVOT TABLE CREATION </a:t>
            </a:r>
            <a:r>
              <a:rPr lang="en-US" dirty="0"/>
              <a:t>: Select pivot table from insert and an pivot table is enabled , now select the required data. An pivot table is now created , We can also create pivot table through Queries and Connection icon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GRAPHICAL REPRESENTATION </a:t>
            </a:r>
            <a:r>
              <a:rPr lang="en-US" dirty="0"/>
              <a:t>: After creating an pivot table select the pivot table and go to insert icon and select recommendation chart and an visual representation is created 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4037" y="135107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22C9C6-D2F9-F5B2-64F9-435F052E5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20906"/>
              </p:ext>
            </p:extLst>
          </p:nvPr>
        </p:nvGraphicFramePr>
        <p:xfrm>
          <a:off x="1347325" y="1512995"/>
          <a:ext cx="5348750" cy="39702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0514">
                  <a:extLst>
                    <a:ext uri="{9D8B030D-6E8A-4147-A177-3AD203B41FA5}">
                      <a16:colId xmlns:a16="http://schemas.microsoft.com/office/drawing/2014/main" val="336050869"/>
                    </a:ext>
                  </a:extLst>
                </a:gridCol>
                <a:gridCol w="1287451">
                  <a:extLst>
                    <a:ext uri="{9D8B030D-6E8A-4147-A177-3AD203B41FA5}">
                      <a16:colId xmlns:a16="http://schemas.microsoft.com/office/drawing/2014/main" val="3110309292"/>
                    </a:ext>
                  </a:extLst>
                </a:gridCol>
                <a:gridCol w="413823">
                  <a:extLst>
                    <a:ext uri="{9D8B030D-6E8A-4147-A177-3AD203B41FA5}">
                      <a16:colId xmlns:a16="http://schemas.microsoft.com/office/drawing/2014/main" val="1023718168"/>
                    </a:ext>
                  </a:extLst>
                </a:gridCol>
                <a:gridCol w="720359">
                  <a:extLst>
                    <a:ext uri="{9D8B030D-6E8A-4147-A177-3AD203B41FA5}">
                      <a16:colId xmlns:a16="http://schemas.microsoft.com/office/drawing/2014/main" val="2648022380"/>
                    </a:ext>
                  </a:extLst>
                </a:gridCol>
                <a:gridCol w="827648">
                  <a:extLst>
                    <a:ext uri="{9D8B030D-6E8A-4147-A177-3AD203B41FA5}">
                      <a16:colId xmlns:a16="http://schemas.microsoft.com/office/drawing/2014/main" val="1446682590"/>
                    </a:ext>
                  </a:extLst>
                </a:gridCol>
                <a:gridCol w="888955">
                  <a:extLst>
                    <a:ext uri="{9D8B030D-6E8A-4147-A177-3AD203B41FA5}">
                      <a16:colId xmlns:a16="http://schemas.microsoft.com/office/drawing/2014/main" val="4075422385"/>
                    </a:ext>
                  </a:extLst>
                </a:gridCol>
              </a:tblGrid>
              <a:tr h="22353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 err="1">
                          <a:effectLst/>
                          <a:highlight>
                            <a:srgbClr val="D9E1F2"/>
                          </a:highlight>
                        </a:rPr>
                        <a:t>GenderCode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highlight>
                            <a:srgbClr val="D9E1F2"/>
                          </a:highlight>
                        </a:rPr>
                        <a:t>(All)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7548430"/>
                  </a:ext>
                </a:extLst>
              </a:tr>
              <a:tr h="233254"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8467838"/>
                  </a:ext>
                </a:extLst>
              </a:tr>
              <a:tr h="43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highlight>
                            <a:srgbClr val="D9E1F2"/>
                          </a:highlight>
                        </a:rPr>
                        <a:t>Count of FirstName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highlight>
                            <a:srgbClr val="D9E1F2"/>
                          </a:highlight>
                        </a:rPr>
                        <a:t>Column Labels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5668303"/>
                  </a:ext>
                </a:extLst>
              </a:tr>
              <a:tr h="43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highlight>
                            <a:srgbClr val="D9E1F2"/>
                          </a:highlight>
                        </a:rPr>
                        <a:t>HIGH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highlight>
                            <a:srgbClr val="D9E1F2"/>
                          </a:highlight>
                        </a:rPr>
                        <a:t>LOW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highlight>
                            <a:srgbClr val="D9E1F2"/>
                          </a:highlight>
                        </a:rPr>
                        <a:t>MEDIUM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highlight>
                            <a:srgbClr val="D9E1F2"/>
                          </a:highlight>
                        </a:rPr>
                        <a:t>VERY HIGH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3959546"/>
                  </a:ext>
                </a:extLst>
              </a:tr>
              <a:tr h="23325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BPC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24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3069954"/>
                  </a:ext>
                </a:extLst>
              </a:tr>
              <a:tr h="23325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CCDR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21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908764"/>
                  </a:ext>
                </a:extLst>
              </a:tr>
              <a:tr h="23325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EW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8554059"/>
                  </a:ext>
                </a:extLst>
              </a:tr>
              <a:tr h="23325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MSC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31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0611987"/>
                  </a:ext>
                </a:extLst>
              </a:tr>
              <a:tr h="23325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NEL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6129139"/>
                  </a:ext>
                </a:extLst>
              </a:tr>
              <a:tr h="23325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PL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6017223"/>
                  </a:ext>
                </a:extLst>
              </a:tr>
              <a:tr h="23325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PYZ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793769"/>
                  </a:ext>
                </a:extLst>
              </a:tr>
              <a:tr h="23325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SVG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2415784"/>
                  </a:ext>
                </a:extLst>
              </a:tr>
              <a:tr h="23325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TNS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4543369"/>
                  </a:ext>
                </a:extLst>
              </a:tr>
              <a:tr h="305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WBL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31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8521507"/>
                  </a:ext>
                </a:extLst>
              </a:tr>
              <a:tr h="23325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  <a:highlight>
                            <a:srgbClr val="D9E1F2"/>
                          </a:highlight>
                        </a:rPr>
                        <a:t>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  <a:highlight>
                            <a:srgbClr val="D9E1F2"/>
                          </a:highlight>
                        </a:rPr>
                        <a:t>19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  <a:highlight>
                            <a:srgbClr val="D9E1F2"/>
                          </a:highlight>
                        </a:rPr>
                        <a:t>214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  <a:highlight>
                            <a:srgbClr val="D9E1F2"/>
                          </a:highlight>
                        </a:rPr>
                        <a:t>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  <a:highlight>
                            <a:srgbClr val="D9E1F2"/>
                          </a:highlight>
                        </a:rPr>
                        <a:t>245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402753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C733AC-FBF5-B049-43EE-A0E818E4D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89044"/>
              </p:ext>
            </p:extLst>
          </p:nvPr>
        </p:nvGraphicFramePr>
        <p:xfrm>
          <a:off x="1705897" y="1943664"/>
          <a:ext cx="5019368" cy="3108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32880399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340263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529108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0547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11046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3376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05798114"/>
                    </a:ext>
                  </a:extLst>
                </a:gridCol>
                <a:gridCol w="625168">
                  <a:extLst>
                    <a:ext uri="{9D8B030D-6E8A-4147-A177-3AD203B41FA5}">
                      <a16:colId xmlns:a16="http://schemas.microsoft.com/office/drawing/2014/main" val="170574312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1176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14644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1962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51937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9678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42400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9670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5180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4594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18040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16014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5777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831994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56720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4963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72953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45453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621725F-CF75-7F2D-CF93-E781E19029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611367"/>
              </p:ext>
            </p:extLst>
          </p:nvPr>
        </p:nvGraphicFramePr>
        <p:xfrm>
          <a:off x="533400" y="1524000"/>
          <a:ext cx="5410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table">
            <a:extLst>
              <a:ext uri="{FF2B5EF4-FFF2-40B4-BE49-F238E27FC236}">
                <a16:creationId xmlns:a16="http://schemas.microsoft.com/office/drawing/2014/main" id="{04CC7E05-1F52-04E2-49E3-21B820B08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133600"/>
            <a:ext cx="2005779" cy="2115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F65C4-1C85-1C42-7869-5AF1C43C1E22}"/>
              </a:ext>
            </a:extLst>
          </p:cNvPr>
          <p:cNvSpPr txBox="1"/>
          <p:nvPr/>
        </p:nvSpPr>
        <p:spPr>
          <a:xfrm>
            <a:off x="7391400" y="1764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slicer</a:t>
            </a:r>
          </a:p>
        </p:txBody>
      </p:sp>
    </p:spTree>
    <p:extLst>
      <p:ext uri="{BB962C8B-B14F-4D97-AF65-F5344CB8AC3E}">
        <p14:creationId xmlns:p14="http://schemas.microsoft.com/office/powerpoint/2010/main" val="279301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D7742-AB34-7937-08C2-32FBD865D7B0}"/>
              </a:ext>
            </a:extLst>
          </p:cNvPr>
          <p:cNvSpPr txBox="1"/>
          <p:nvPr/>
        </p:nvSpPr>
        <p:spPr>
          <a:xfrm>
            <a:off x="1066800" y="1676400"/>
            <a:ext cx="80845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end output is created as employee performance analyses using various functions such as pivot table , graph etc . This helps to easily analyse the data . This performance analysis is used to find the employees with greater efficiency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19239146">
            <a:off x="8676351" y="280349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372600" y="10382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10C11-439C-1D6F-54CF-32EDE6173B01}"/>
              </a:ext>
            </a:extLst>
          </p:cNvPr>
          <p:cNvSpPr txBox="1"/>
          <p:nvPr/>
        </p:nvSpPr>
        <p:spPr>
          <a:xfrm>
            <a:off x="1177413" y="1752600"/>
            <a:ext cx="72807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ptos Narrow" panose="020B0004020202020204" pitchFamily="34" charset="0"/>
              </a:rPr>
              <a:t>To analyse and optimize the performance of the employees by evaluating the key metrics such as emp id , employee status , employee level , performance level etc . The analysis aims to identify the employees with greater efficiencies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424987" y="8763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F9277-F08D-9C28-F8DD-5A7B2E1FE356}"/>
              </a:ext>
            </a:extLst>
          </p:cNvPr>
          <p:cNvSpPr txBox="1"/>
          <p:nvPr/>
        </p:nvSpPr>
        <p:spPr>
          <a:xfrm>
            <a:off x="1902542" y="2034220"/>
            <a:ext cx="61009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Aptos Display" panose="020B0004020202020204" pitchFamily="34" charset="0"/>
              </a:rPr>
              <a:t>The prime objective is to  create an employee performance analysis using excel with the help of various functions such as conditional formatting , pivot table creation , chart etc..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61243" y="13902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31E5B-79AE-8EF5-99E8-AB77A56E1002}"/>
              </a:ext>
            </a:extLst>
          </p:cNvPr>
          <p:cNvSpPr txBox="1"/>
          <p:nvPr/>
        </p:nvSpPr>
        <p:spPr>
          <a:xfrm>
            <a:off x="3045542" y="22098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dirty="0"/>
              <a:t>Employers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dirty="0"/>
              <a:t>Employees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dirty="0"/>
              <a:t>organization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48A69-3E12-7DD8-6543-C115D3F64711}"/>
              </a:ext>
            </a:extLst>
          </p:cNvPr>
          <p:cNvSpPr txBox="1"/>
          <p:nvPr/>
        </p:nvSpPr>
        <p:spPr>
          <a:xfrm>
            <a:off x="3045541" y="2284013"/>
            <a:ext cx="648898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/>
              <a:t>Filtering : </a:t>
            </a:r>
            <a:r>
              <a:rPr lang="en-US" sz="2800" dirty="0"/>
              <a:t>To find the missing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/>
              <a:t>Chart : </a:t>
            </a:r>
            <a:r>
              <a:rPr lang="en-US" sz="2800" dirty="0"/>
              <a:t>To get an graphical representation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/>
              <a:t>Pivot table : </a:t>
            </a:r>
            <a:r>
              <a:rPr lang="en-US" sz="2800" dirty="0"/>
              <a:t>To summarize the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/>
              <a:t>Conditional technique : </a:t>
            </a:r>
            <a:r>
              <a:rPr lang="en-US" sz="2800" dirty="0"/>
              <a:t>Used to identify the missing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1A4E7-2A6C-D85B-1669-5FE9B9BC1063}"/>
              </a:ext>
            </a:extLst>
          </p:cNvPr>
          <p:cNvSpPr txBox="1"/>
          <p:nvPr/>
        </p:nvSpPr>
        <p:spPr>
          <a:xfrm>
            <a:off x="1828800" y="1447800"/>
            <a:ext cx="739877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Employee dataset : </a:t>
            </a:r>
            <a:r>
              <a:rPr lang="en-US" sz="2800" dirty="0"/>
              <a:t>Kaggle</a:t>
            </a:r>
          </a:p>
          <a:p>
            <a:r>
              <a:rPr lang="en-US" sz="2800" b="1" dirty="0"/>
              <a:t>Total : </a:t>
            </a:r>
            <a:r>
              <a:rPr lang="en-US" sz="2800" dirty="0"/>
              <a:t>26 Feature</a:t>
            </a:r>
            <a:endParaRPr lang="en-US" sz="2000" dirty="0"/>
          </a:p>
          <a:p>
            <a:r>
              <a:rPr lang="en-US" sz="3200" b="1" dirty="0"/>
              <a:t>Used : </a:t>
            </a:r>
            <a:r>
              <a:rPr lang="en-US" sz="2800" dirty="0"/>
              <a:t>9 features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   Employee id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   First name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   Last name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  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  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   Gender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   Performance score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   Current employee rating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20306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B133E-15CA-1524-7110-E882121CB81F}"/>
              </a:ext>
            </a:extLst>
          </p:cNvPr>
          <p:cNvSpPr txBox="1"/>
          <p:nvPr/>
        </p:nvSpPr>
        <p:spPr>
          <a:xfrm>
            <a:off x="1981200" y="1616985"/>
            <a:ext cx="853401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</a:rPr>
              <a:t>Formula : </a:t>
            </a:r>
          </a:p>
          <a:p>
            <a:r>
              <a:rPr lang="en-US" sz="2000" b="1" dirty="0">
                <a:latin typeface="Candara" panose="020E0502030303020204" pitchFamily="34" charset="0"/>
              </a:rPr>
              <a:t>“=IFS(Z2&gt;=5,"VERY HIGH",Z2&gt;=4,"HIGH",Z2&gt;=3,"MEDIUM","TRUE","LOW")”</a:t>
            </a:r>
          </a:p>
          <a:p>
            <a:endParaRPr lang="en-US" sz="2000" b="1" dirty="0">
              <a:latin typeface="Candara" panose="020E0502030303020204" pitchFamily="34" charset="0"/>
            </a:endParaRPr>
          </a:p>
          <a:p>
            <a:r>
              <a:rPr lang="en-US" sz="2000" b="1" dirty="0">
                <a:latin typeface="Candara" panose="020E0502030303020204" pitchFamily="34" charset="0"/>
              </a:rPr>
              <a:t>          </a:t>
            </a:r>
            <a:r>
              <a:rPr lang="en-US" sz="2000" dirty="0">
                <a:latin typeface="Candara" panose="020E0502030303020204" pitchFamily="34" charset="0"/>
              </a:rPr>
              <a:t>This formula is used to find the performance level of the employees which is derived as “medium , low and high” . And this performance level is used to get an graphical representation of the employees performance</a:t>
            </a:r>
          </a:p>
          <a:p>
            <a:endParaRPr lang="en-US" sz="2000" dirty="0">
              <a:latin typeface="Candara" panose="020E0502030303020204" pitchFamily="34" charset="0"/>
            </a:endParaRPr>
          </a:p>
          <a:p>
            <a:r>
              <a:rPr lang="en-US" sz="2000" dirty="0">
                <a:latin typeface="Candara" panose="020E0502030303020204" pitchFamily="34" charset="0"/>
              </a:rPr>
              <a:t>                    </a:t>
            </a:r>
            <a:r>
              <a:rPr lang="en-US" sz="2000" b="1" dirty="0">
                <a:latin typeface="Candara" panose="020E0502030303020204" pitchFamily="34" charset="0"/>
              </a:rPr>
              <a:t>CONDITIONAL FORMATTING : </a:t>
            </a:r>
          </a:p>
          <a:p>
            <a:r>
              <a:rPr lang="en-US" sz="2000" dirty="0">
                <a:latin typeface="Candara" panose="020E0502030303020204" pitchFamily="34" charset="0"/>
              </a:rPr>
              <a:t>                                        The conditional formatting is used to identify the missing data in a cell , highlight the missing cells and also to remove the missing cell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608</Words>
  <Application>Microsoft Office PowerPoint</Application>
  <PresentationFormat>Widescreen</PresentationFormat>
  <Paragraphs>149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Aptos Display</vt:lpstr>
      <vt:lpstr>Aptos Narrow</vt:lpstr>
      <vt:lpstr>Arial</vt:lpstr>
      <vt:lpstr>Calibri</vt:lpstr>
      <vt:lpstr>Cambria</vt:lpstr>
      <vt:lpstr>Cambria Math</vt:lpstr>
      <vt:lpstr>Candara</vt:lpstr>
      <vt:lpstr>Roboto</vt:lpstr>
      <vt:lpstr>Sitka Small Semibold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Nevathika U</cp:lastModifiedBy>
  <cp:revision>14</cp:revision>
  <dcterms:created xsi:type="dcterms:W3CDTF">2024-03-29T15:07:22Z</dcterms:created>
  <dcterms:modified xsi:type="dcterms:W3CDTF">2024-08-26T16:39:41Z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