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0771F9-7084-420B-A0F6-F47DC4B2C1B8}">
  <a:tblStyle styleId="{080771F9-7084-420B-A0F6-F47DC4B2C1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11d67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11d67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4e6373a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4e6373a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da5b15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da5b15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9da5b151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9da5b151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3aa9e9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3aa9e9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4e6373a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4e6373a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4e6373aa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4e6373aa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4e6373aa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4e6373a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b62f0b8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b62f0b8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b62f0b8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b62f0b8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4e6373aa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4e6373aa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4e6373a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4e6373a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4e6373aa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4e6373a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b62f0b8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b62f0b8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62f0b8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62f0b8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62f0b89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62f0b8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e6373a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4e6373a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1C458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ieeexplore.ieee.org/abstract/document/8270309" TargetMode="External"/><Relationship Id="rId4" Type="http://schemas.openxmlformats.org/officeDocument/2006/relationships/hyperlink" Target="https://iajit.org/PDF/May%202020,%20No.%203/16418.pdf" TargetMode="External"/><Relationship Id="rId5" Type="http://schemas.openxmlformats.org/officeDocument/2006/relationships/hyperlink" Target="https://ieeexplore.ieee.org/abstract/document/9266005" TargetMode="External"/><Relationship Id="rId6" Type="http://schemas.openxmlformats.org/officeDocument/2006/relationships/hyperlink" Target="https://github.com/arthurflor23/handwritten-text-recognition" TargetMode="External"/><Relationship Id="rId7" Type="http://schemas.openxmlformats.org/officeDocument/2006/relationships/hyperlink" Target="https://keras.io/zh/examples/image_ocr/" TargetMode="External"/><Relationship Id="rId8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6CwevibPBod2xh6PW-tPNerkJ3SPkHmt?usp=sharing" TargetMode="External"/><Relationship Id="rId4" Type="http://schemas.openxmlformats.org/officeDocument/2006/relationships/hyperlink" Target="https://colab.research.google.com/drive/1jrCe3_QKUPhzlNpif8oZfg721V2OgFyK?usp=sharing" TargetMode="External"/><Relationship Id="rId5" Type="http://schemas.openxmlformats.org/officeDocument/2006/relationships/hyperlink" Target="https://colab.research.google.com/drive/1T6UiOQFzUFpK0fSygLVmawl1sdIzDffi?usp=sharing" TargetMode="External"/><Relationship Id="rId6" Type="http://schemas.openxmlformats.org/officeDocument/2006/relationships/hyperlink" Target="https://colab.research.google.com/drive/1-SnXmo_S8N9D6eDGy-3dXWxSY0WQlXoc?usp=sharing" TargetMode="External"/><Relationship Id="rId7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994550"/>
            <a:ext cx="82221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Handwritten</a:t>
            </a:r>
            <a:r>
              <a:rPr b="1" lang="en" sz="4300"/>
              <a:t> Arabic Text Recognition</a:t>
            </a:r>
            <a:endParaRPr b="1" sz="43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71350" y="25114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Milestone 1</a:t>
            </a:r>
            <a:endParaRPr b="1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0150" y="3536725"/>
            <a:ext cx="630600" cy="6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26078" y="1669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Progress cont.</a:t>
            </a:r>
            <a:endParaRPr u="sng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150" y="0"/>
            <a:ext cx="582885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26075" y="1451850"/>
            <a:ext cx="2918400" cy="3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Model 2 Architecture</a:t>
            </a:r>
            <a:endParaRPr b="1" sz="14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Input Layer.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2 CONV Layer with Max-Pooling.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Dense Layer with Dropout.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2 GRU Layer.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Add Layer.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2 GRU Layer.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Concatenation</a:t>
            </a:r>
            <a:r>
              <a:rPr lang="en" sz="1100"/>
              <a:t> Layer.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Dense Layer (Output Layer).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Output Layer contains 87 units: 86 units which represent number of classes (number of characters) + 1 unit for class blank space.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Comparison</a:t>
            </a:r>
            <a:endParaRPr u="sng"/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84413" y="171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{080771F9-7084-420B-A0F6-F47DC4B2C1B8}</a:tableStyleId>
              </a:tblPr>
              <a:tblGrid>
                <a:gridCol w="2453225"/>
                <a:gridCol w="3447725"/>
                <a:gridCol w="3088300"/>
              </a:tblGrid>
              <a:tr h="38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</a:rPr>
                        <a:t>Model 1</a:t>
                      </a:r>
                      <a:endParaRPr b="1" sz="16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</a:rPr>
                        <a:t>Model 2</a:t>
                      </a:r>
                      <a:endParaRPr b="1" sz="16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4"/>
                          </a:solidFill>
                        </a:rPr>
                        <a:t>Number of parameters</a:t>
                      </a:r>
                      <a:endParaRPr b="1" sz="15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919,527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1,640,279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4"/>
                          </a:solidFill>
                        </a:rPr>
                        <a:t>Total time</a:t>
                      </a:r>
                      <a:endParaRPr b="1" sz="15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3:09:23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1:23:26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4"/>
                          </a:solidFill>
                        </a:rPr>
                        <a:t>Time per epoch</a:t>
                      </a:r>
                      <a:endParaRPr b="1" sz="15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0:01:54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0:01:04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4"/>
                          </a:solidFill>
                        </a:rPr>
                        <a:t>Train loss</a:t>
                      </a:r>
                      <a:endParaRPr b="1" sz="15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172.22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32.3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4"/>
                          </a:solidFill>
                        </a:rPr>
                        <a:t>Best validation loss</a:t>
                      </a:r>
                      <a:endParaRPr b="1" sz="15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173.15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36.74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4"/>
                          </a:solidFill>
                        </a:rPr>
                        <a:t>CER</a:t>
                      </a:r>
                      <a:endParaRPr b="1" sz="15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1.0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0.189</a:t>
                      </a: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8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4"/>
                          </a:solidFill>
                        </a:rPr>
                        <a:t>WER</a:t>
                      </a:r>
                      <a:endParaRPr b="1" sz="15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1.0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0.5981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Comparison cont.</a:t>
            </a:r>
            <a:endParaRPr u="sng"/>
          </a:p>
        </p:txBody>
      </p:sp>
      <p:graphicFrame>
        <p:nvGraphicFramePr>
          <p:cNvPr id="146" name="Google Shape;146;p24"/>
          <p:cNvGraphicFramePr/>
          <p:nvPr/>
        </p:nvGraphicFramePr>
        <p:xfrm>
          <a:off x="963450" y="19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{080771F9-7084-420B-A0F6-F47DC4B2C1B8}</a:tableStyleId>
              </a:tblPr>
              <a:tblGrid>
                <a:gridCol w="3619500"/>
                <a:gridCol w="3619500"/>
              </a:tblGrid>
              <a:tr h="57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Model 1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Model 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</a:tr>
              <a:tr h="218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800" y="2571745"/>
            <a:ext cx="2616430" cy="185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825" y="2611775"/>
            <a:ext cx="2616425" cy="186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Comparison cont.</a:t>
            </a:r>
            <a:endParaRPr u="sng"/>
          </a:p>
        </p:txBody>
      </p:sp>
      <p:graphicFrame>
        <p:nvGraphicFramePr>
          <p:cNvPr id="154" name="Google Shape;154;p25"/>
          <p:cNvGraphicFramePr/>
          <p:nvPr/>
        </p:nvGraphicFramePr>
        <p:xfrm>
          <a:off x="1378775" y="19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{080771F9-7084-420B-A0F6-F47DC4B2C1B8}</a:tableStyleId>
              </a:tblPr>
              <a:tblGrid>
                <a:gridCol w="1198925"/>
                <a:gridCol w="1198925"/>
                <a:gridCol w="1198925"/>
                <a:gridCol w="1198925"/>
                <a:gridCol w="1198925"/>
              </a:tblGrid>
              <a:tr h="99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4"/>
                          </a:solidFill>
                        </a:rPr>
                        <a:t>NOE to get best result</a:t>
                      </a:r>
                      <a:endParaRPr b="1" sz="13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4"/>
                          </a:solidFill>
                        </a:rPr>
                        <a:t>CER (%)</a:t>
                      </a:r>
                      <a:endParaRPr b="1" sz="13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4"/>
                          </a:solidFill>
                        </a:rPr>
                        <a:t>WER(%)</a:t>
                      </a:r>
                      <a:endParaRPr b="1" sz="13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4"/>
                          </a:solidFill>
                        </a:rPr>
                        <a:t>Recognition Rate (%)</a:t>
                      </a:r>
                      <a:endParaRPr b="1" sz="13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</a:tr>
              <a:tr h="73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4"/>
                          </a:solidFill>
                        </a:rPr>
                        <a:t>Related Work</a:t>
                      </a:r>
                      <a:endParaRPr b="1" sz="1300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4"/>
                          </a:solidFill>
                        </a:rPr>
                        <a:t>(1)</a:t>
                      </a:r>
                      <a:endParaRPr b="1" sz="13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19.98%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_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80.02%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4"/>
                          </a:solidFill>
                        </a:rPr>
                        <a:t>Our Progress</a:t>
                      </a:r>
                      <a:endParaRPr b="1" sz="1300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4"/>
                          </a:solidFill>
                        </a:rPr>
                        <a:t>(2)</a:t>
                      </a:r>
                      <a:endParaRPr b="1" sz="13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18.93%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59.81%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81.07%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5"/>
          <p:cNvSpPr txBox="1"/>
          <p:nvPr/>
        </p:nvSpPr>
        <p:spPr>
          <a:xfrm>
            <a:off x="807975" y="4527900"/>
            <a:ext cx="386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NOE → number of epochs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CER → character error rate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Results</a:t>
            </a:r>
            <a:endParaRPr u="sng"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30651" l="0" r="0" t="0"/>
          <a:stretch/>
        </p:blipFill>
        <p:spPr>
          <a:xfrm>
            <a:off x="152400" y="1778337"/>
            <a:ext cx="8839201" cy="79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900" y="2751650"/>
            <a:ext cx="44100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5">
            <a:alphaModFix/>
          </a:blip>
          <a:srcRect b="35525" l="-2320" r="2320" t="0"/>
          <a:stretch/>
        </p:blipFill>
        <p:spPr>
          <a:xfrm>
            <a:off x="427975" y="3550675"/>
            <a:ext cx="8309950" cy="66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9325" y="4344100"/>
            <a:ext cx="35619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To do next</a:t>
            </a:r>
            <a:endParaRPr u="sng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71900" y="1919075"/>
            <a:ext cx="8222100" cy="28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try to tune the hyper parameters of the model to get better results on KHATT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attention layer in model 2, we assume that we will get more improvement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052" y="3189925"/>
            <a:ext cx="1621123" cy="16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 Members contribution</a:t>
            </a:r>
            <a:endParaRPr u="sng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71900" y="1919075"/>
            <a:ext cx="39999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Nunito"/>
                <a:ea typeface="Nunito"/>
                <a:cs typeface="Nunito"/>
                <a:sym typeface="Nunito"/>
              </a:rPr>
              <a:t>          </a:t>
            </a:r>
            <a:r>
              <a:rPr b="1" i="1" lang="en" sz="1600">
                <a:latin typeface="Nunito"/>
                <a:ea typeface="Nunito"/>
                <a:cs typeface="Nunito"/>
                <a:sym typeface="Nunito"/>
              </a:rPr>
              <a:t>Merna El-Refaie (57)</a:t>
            </a:r>
            <a:endParaRPr b="1" i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Preprocess KHATT dataset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Train Model 1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8"/>
          <p:cNvSpPr txBox="1"/>
          <p:nvPr>
            <p:ph idx="2" type="body"/>
          </p:nvPr>
        </p:nvSpPr>
        <p:spPr>
          <a:xfrm>
            <a:off x="4945400" y="1919075"/>
            <a:ext cx="39999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Nunito"/>
                <a:ea typeface="Nunito"/>
                <a:cs typeface="Nunito"/>
                <a:sym typeface="Nunito"/>
              </a:rPr>
              <a:t>          </a:t>
            </a:r>
            <a:r>
              <a:rPr b="1" i="1" lang="en" sz="1600">
                <a:latin typeface="Nunito"/>
                <a:ea typeface="Nunito"/>
                <a:cs typeface="Nunito"/>
                <a:sym typeface="Nunito"/>
              </a:rPr>
              <a:t>Neveen S.Nagy (61)</a:t>
            </a:r>
            <a:endParaRPr b="1" i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Filter KHATT dataset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Train Model 2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8"/>
          <p:cNvSpPr txBox="1"/>
          <p:nvPr>
            <p:ph idx="2" type="body"/>
          </p:nvPr>
        </p:nvSpPr>
        <p:spPr>
          <a:xfrm>
            <a:off x="2385400" y="3285050"/>
            <a:ext cx="46971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Nunito"/>
                <a:ea typeface="Nunito"/>
                <a:cs typeface="Nunito"/>
                <a:sym typeface="Nunito"/>
              </a:rPr>
              <a:t>                            We Both</a:t>
            </a:r>
            <a:endParaRPr b="1" i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Implement and build Model 1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Search for other models to get best result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425" y="4443900"/>
            <a:ext cx="432875" cy="4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References</a:t>
            </a:r>
            <a:endParaRPr u="sng"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[1] </a:t>
            </a:r>
            <a:r>
              <a:rPr lang="en" sz="1600" u="sng">
                <a:hlinkClick r:id="rId3"/>
              </a:rPr>
              <a:t>KHATT: A Deep Learning Benchmark on Arabic Script</a:t>
            </a:r>
            <a:endParaRPr sz="16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[2] </a:t>
            </a:r>
            <a:r>
              <a:rPr lang="en" sz="1600" u="sng">
                <a:hlinkClick r:id="rId4"/>
              </a:rPr>
              <a:t>A Deep Learning based Arabic Script Recognition  System: Benchmark on KHAT</a:t>
            </a:r>
            <a:endParaRPr sz="16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[3] </a:t>
            </a:r>
            <a:r>
              <a:rPr lang="en" sz="1600" u="sng">
                <a:hlinkClick r:id="rId5"/>
              </a:rPr>
              <a:t>HTR-Flor: A Deep Learning System for Offline Handwritten Text Recognition</a:t>
            </a:r>
            <a:endParaRPr sz="21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[4]</a:t>
            </a:r>
            <a:r>
              <a:rPr lang="en" sz="2100"/>
              <a:t> </a:t>
            </a:r>
            <a:r>
              <a:rPr lang="en" sz="1600" u="sng">
                <a:hlinkClick r:id="rId6"/>
              </a:rPr>
              <a:t>Handwritten-text-recognition Model  1</a:t>
            </a:r>
            <a:endParaRPr sz="23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[5]</a:t>
            </a:r>
            <a:r>
              <a:rPr lang="en" sz="1500"/>
              <a:t> </a:t>
            </a:r>
            <a:r>
              <a:rPr lang="en" sz="1600" u="sng">
                <a:hlinkClick r:id="rId7"/>
              </a:rPr>
              <a:t>Image OCR Model 2</a:t>
            </a:r>
            <a:endParaRPr sz="22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86650" y="4392775"/>
            <a:ext cx="452576" cy="45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Notebooks</a:t>
            </a:r>
            <a:endParaRPr u="sng"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[1]  </a:t>
            </a:r>
            <a:r>
              <a:rPr lang="en" sz="1700" u="sng">
                <a:hlinkClick r:id="rId3"/>
              </a:rPr>
              <a:t>Filter KHATT Dataset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[2] </a:t>
            </a:r>
            <a:r>
              <a:rPr lang="en" sz="1700" u="sng">
                <a:hlinkClick r:id="rId4"/>
              </a:rPr>
              <a:t>Preprocess KHATT Dataset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[3] </a:t>
            </a:r>
            <a:r>
              <a:rPr lang="en" sz="1700" u="sng">
                <a:hlinkClick r:id="rId5"/>
              </a:rPr>
              <a:t>FlorModel_ArabicText --&gt; Model 1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[4] </a:t>
            </a:r>
            <a:r>
              <a:rPr lang="en" sz="1700" u="sng">
                <a:hlinkClick r:id="rId6"/>
              </a:rPr>
              <a:t>HTRModel_ArabicText --&gt; Model 2</a:t>
            </a:r>
            <a:endParaRPr sz="1700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37150" y="4404500"/>
            <a:ext cx="472275" cy="4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ctrTitle"/>
          </p:nvPr>
        </p:nvSpPr>
        <p:spPr>
          <a:xfrm>
            <a:off x="2204563" y="1156125"/>
            <a:ext cx="4734900" cy="8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Questions?!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438" y="2237850"/>
            <a:ext cx="3947386" cy="25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6375" y="3693425"/>
            <a:ext cx="472275" cy="4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340300" y="3023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Outline</a:t>
            </a:r>
            <a:endParaRPr u="sng"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410625" y="1322402"/>
            <a:ext cx="82221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Summary of proposal</a:t>
            </a:r>
            <a:endParaRPr sz="2900"/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Problem </a:t>
            </a:r>
            <a:r>
              <a:rPr lang="en" sz="2900"/>
              <a:t>statement</a:t>
            </a:r>
            <a:endParaRPr sz="2900"/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Related work</a:t>
            </a:r>
            <a:endParaRPr sz="2900"/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Progress</a:t>
            </a:r>
            <a:endParaRPr sz="2900"/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Comparison</a:t>
            </a:r>
            <a:endParaRPr sz="2900"/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To do next</a:t>
            </a:r>
            <a:endParaRPr sz="2900"/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Team members contribution</a:t>
            </a:r>
            <a:endParaRPr sz="29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325" y="3582900"/>
            <a:ext cx="584425" cy="5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Thanks!</a:t>
            </a:r>
            <a:endParaRPr sz="3000" u="sng"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226075" y="1311200"/>
            <a:ext cx="28080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 us: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Merna El-Refaie</a:t>
            </a:r>
            <a:endParaRPr b="1"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u="sng"/>
              <a:t>mernamustafa1997@gamil.com</a:t>
            </a:r>
            <a:endParaRPr u="sng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/>
              <a:t>eng-merna.mustafa1621@alexu.edu.eg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______________________________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Neveen S.Nagy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/>
              <a:t>neveensamirnagy@gmail.com</a:t>
            </a:r>
            <a:endParaRPr u="sng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/>
              <a:t>es-neveensamirnagy@alexu.edu.eg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875" y="0"/>
            <a:ext cx="5867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Summary of </a:t>
            </a:r>
            <a:r>
              <a:rPr lang="en" u="sng"/>
              <a:t>proposal</a:t>
            </a:r>
            <a:endParaRPr u="sng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776725"/>
            <a:ext cx="8222100" cy="31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>
                <a:solidFill>
                  <a:srgbClr val="000000"/>
                </a:solidFill>
              </a:rPr>
              <a:t>Problem </a:t>
            </a:r>
            <a:r>
              <a:rPr b="1" lang="en">
                <a:solidFill>
                  <a:srgbClr val="000000"/>
                </a:solidFill>
              </a:rPr>
              <a:t>statement</a:t>
            </a:r>
            <a:r>
              <a:rPr b="1" lang="en">
                <a:solidFill>
                  <a:srgbClr val="000000"/>
                </a:solidFill>
              </a:rPr>
              <a:t>:</a:t>
            </a:r>
            <a:r>
              <a:rPr lang="en"/>
              <a:t> </a:t>
            </a:r>
            <a:r>
              <a:rPr lang="en" sz="1600"/>
              <a:t>Handwritten Arabic Text Recognition.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>
                <a:solidFill>
                  <a:srgbClr val="000000"/>
                </a:solidFill>
              </a:rPr>
              <a:t>Available Datasets:</a:t>
            </a:r>
            <a:r>
              <a:rPr lang="en"/>
              <a:t> </a:t>
            </a:r>
            <a:r>
              <a:rPr lang="en" sz="1600"/>
              <a:t>IFN/ENIT, AlexU-Word and </a:t>
            </a:r>
            <a:r>
              <a:rPr b="1" lang="en" sz="1600"/>
              <a:t>KHATT.</a:t>
            </a:r>
            <a:endParaRPr b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>
                <a:solidFill>
                  <a:srgbClr val="000000"/>
                </a:solidFill>
              </a:rPr>
              <a:t>Selected Dataset:</a:t>
            </a:r>
            <a:r>
              <a:rPr b="1" lang="en" sz="1600"/>
              <a:t> </a:t>
            </a:r>
            <a:r>
              <a:rPr lang="en" sz="1600"/>
              <a:t>KHATT dataset </a:t>
            </a:r>
            <a:r>
              <a:rPr lang="en" sz="1600"/>
              <a:t>because</a:t>
            </a:r>
            <a:r>
              <a:rPr lang="en" sz="1600"/>
              <a:t> It is the largest dataset, provides text lines images, not just words, has a simple ground truth and it is a well-organized dataset and divided into train, validation and test sets.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>
                <a:solidFill>
                  <a:srgbClr val="000000"/>
                </a:solidFill>
              </a:rPr>
              <a:t>Available</a:t>
            </a:r>
            <a:r>
              <a:rPr b="1" lang="en">
                <a:solidFill>
                  <a:srgbClr val="000000"/>
                </a:solidFill>
              </a:rPr>
              <a:t> Models: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600"/>
              <a:t>discussed in Related Work.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>
                <a:solidFill>
                  <a:srgbClr val="000000"/>
                </a:solidFill>
              </a:rPr>
              <a:t>Selected Model:</a:t>
            </a:r>
            <a:r>
              <a:rPr lang="en"/>
              <a:t> </a:t>
            </a:r>
            <a:r>
              <a:rPr lang="en" sz="1600"/>
              <a:t>HTR-Flor Model which is used to </a:t>
            </a:r>
            <a:r>
              <a:rPr lang="en" sz="1600"/>
              <a:t>recognize</a:t>
            </a:r>
            <a:r>
              <a:rPr lang="en" sz="1600"/>
              <a:t> English text with </a:t>
            </a:r>
            <a:r>
              <a:rPr lang="en" sz="1600"/>
              <a:t>cursive</a:t>
            </a:r>
            <a:r>
              <a:rPr lang="en" sz="1600"/>
              <a:t> letters like Arabic text.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>
                <a:solidFill>
                  <a:srgbClr val="000000"/>
                </a:solidFill>
              </a:rPr>
              <a:t>Evaluation Metrics:</a:t>
            </a:r>
            <a:r>
              <a:rPr lang="en" sz="1600"/>
              <a:t> character error rate (CER) and word error rate (WER).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>
                <a:solidFill>
                  <a:srgbClr val="000000"/>
                </a:solidFill>
              </a:rPr>
              <a:t>Graduation Project:</a:t>
            </a:r>
            <a:r>
              <a:rPr lang="en"/>
              <a:t> </a:t>
            </a:r>
            <a:r>
              <a:rPr lang="en" sz="1600"/>
              <a:t>An OCR system to read medical prescriptions.</a:t>
            </a:r>
            <a:endParaRPr sz="16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300" y="4524450"/>
            <a:ext cx="443675" cy="4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 </a:t>
            </a:r>
            <a:r>
              <a:rPr lang="en" u="sng"/>
              <a:t>Statement</a:t>
            </a:r>
            <a:endParaRPr u="sng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92725" y="1465800"/>
            <a:ext cx="3074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Arabic </a:t>
            </a:r>
            <a:r>
              <a:rPr lang="en" sz="1400"/>
              <a:t>Handwriting Text Recognition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 challenging problem !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complex </a:t>
            </a:r>
            <a:r>
              <a:rPr lang="en" sz="1400"/>
              <a:t>compared to handwritten Latin text recognition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Cursive script and joined writing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</a:t>
            </a:r>
            <a:r>
              <a:rPr lang="en" sz="1400"/>
              <a:t>ame character variations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Large number of words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Variations in font style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328" y="900113"/>
            <a:ext cx="54102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26075" y="243000"/>
            <a:ext cx="2808000" cy="5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Related Work</a:t>
            </a:r>
            <a:endParaRPr u="sng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26075" y="758100"/>
            <a:ext cx="2808000" cy="4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[1] KHATT: a Deep Learning Benchmark on Arabic Script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Model Architecture</a:t>
            </a:r>
            <a:endParaRPr b="1"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Input Layer.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3 </a:t>
            </a:r>
            <a:r>
              <a:rPr lang="en"/>
              <a:t>MD-LSTM</a:t>
            </a:r>
            <a:r>
              <a:rPr lang="en"/>
              <a:t> with Tanh layer.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Output Layer (CTC).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In the notation MD-LSTM-4x4,  the first 4 represents the number of directions to be  scan, while the 20 represents the number of LSTM  units.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In the output layer (0-95) units represents number of classes(number of characters) + 96 unit for blank space.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- Recognition rate was 75.8%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200" y="61975"/>
            <a:ext cx="5796800" cy="50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26075" y="502950"/>
            <a:ext cx="28080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Related Work cont.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97375" y="1452050"/>
            <a:ext cx="3065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[2] A Deep Learning based Arabic Script Recognition System: Benchmark on KHAT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Same model used in the previous paper are used here but with adding data-augmentation techniques as they added 4 extra samples for each original KHATT instance and which make the results to be improved.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300"/>
              <a:t>Recognition rate increased to 80.02%</a:t>
            </a:r>
            <a:endParaRPr b="1" sz="13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425" y="0"/>
            <a:ext cx="5852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/>
              <a:t>Progress</a:t>
            </a:r>
            <a:endParaRPr sz="2800" u="sng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799850"/>
            <a:ext cx="8222100" cy="29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Filter KHATT dataset:</a:t>
            </a:r>
            <a:endParaRPr b="1" sz="17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Remove extra text files from ground truth to make number of images equal number of text files in the ground truth.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Find images that don’t contain text files in the ground truth and build their ground truth by hand.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Applying</a:t>
            </a:r>
            <a:r>
              <a:rPr b="1" lang="en" sz="1700"/>
              <a:t> preprocessing on KHATT dataset:</a:t>
            </a:r>
            <a:endParaRPr b="1"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prune the extra white regions that are present in Arabic text-lines.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de-skewe some of the Arabic text-lines that are skewed using skew detection and correction techniques.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Resize image</a:t>
            </a:r>
            <a:r>
              <a:rPr lang="en" sz="1500"/>
              <a:t>s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/>
              <a:t>Progress cont.</a:t>
            </a:r>
            <a:endParaRPr/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963450" y="1964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{080771F9-7084-420B-A0F6-F47DC4B2C1B8}</a:tableStyleId>
              </a:tblPr>
              <a:tblGrid>
                <a:gridCol w="3619500"/>
                <a:gridCol w="3619500"/>
              </a:tblGrid>
              <a:tr h="33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Before Preprocessing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After Preprocessing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</a:tr>
              <a:tr h="11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298" y="3824399"/>
            <a:ext cx="3405976" cy="5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900" y="3890850"/>
            <a:ext cx="3365851" cy="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6550" y="2500375"/>
            <a:ext cx="2932351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7450" y="2571750"/>
            <a:ext cx="3365850" cy="5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26075" y="276550"/>
            <a:ext cx="28080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/>
              <a:t>Progress cont.</a:t>
            </a:r>
            <a:endParaRPr sz="2800" u="sng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975" y="0"/>
            <a:ext cx="5847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26075" y="760750"/>
            <a:ext cx="2918400" cy="4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Model 1 Architecture</a:t>
            </a:r>
            <a:endParaRPr b="1" sz="14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Input Layer.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6 CONV Layer with 5 Gated CONV Layer.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Max-Pooling Layer.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2 </a:t>
            </a:r>
            <a:r>
              <a:rPr lang="en" sz="1000"/>
              <a:t>Bidirectional</a:t>
            </a:r>
            <a:r>
              <a:rPr lang="en" sz="1000"/>
              <a:t> GRU Layer with Dropout.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2 Dense Layer.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sz="1100"/>
              <a:t>Gated CONV Layer → This gated mechanism, uses all input features (x) to perform a sigmoid activation (s) and the result is a pointwise multiplication between input (original features) and output features (y = s(x) .  x). Gates-CNN extracts the features from the images first before enter them to the recurrent layers.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- Output Layer contains 87 units: 86 units which represent number of classes (number of characters) + 1 unit for class blank space.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