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8" r:id="rId3"/>
    <p:sldId id="259" r:id="rId4"/>
    <p:sldId id="267" r:id="rId5"/>
    <p:sldId id="260" r:id="rId6"/>
    <p:sldId id="261" r:id="rId7"/>
    <p:sldId id="264" r:id="rId8"/>
    <p:sldId id="265" r:id="rId9"/>
    <p:sldId id="266" r:id="rId10"/>
    <p:sldId id="269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7" name="Picture 6" descr="IceWi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19701"/>
            <a:ext cx="5766340" cy="5040976"/>
          </a:xfrm>
          <a:prstGeom prst="rect">
            <a:avLst/>
          </a:prstGeom>
        </p:spPr>
      </p:pic>
      <p:pic>
        <p:nvPicPr>
          <p:cNvPr id="8" name="Picture 7" descr="IceWi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40902">
            <a:off x="4515976" y="3091633"/>
            <a:ext cx="4279754" cy="3741391"/>
          </a:xfrm>
          <a:prstGeom prst="rect">
            <a:avLst/>
          </a:prstGeom>
        </p:spPr>
      </p:pic>
      <p:pic>
        <p:nvPicPr>
          <p:cNvPr id="9" name="Picture 8" descr="IceWi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139411">
            <a:off x="460736" y="3770208"/>
            <a:ext cx="2833816" cy="2477342"/>
          </a:xfrm>
          <a:prstGeom prst="rect">
            <a:avLst/>
          </a:prstGeom>
        </p:spPr>
      </p:pic>
      <p:pic>
        <p:nvPicPr>
          <p:cNvPr id="10" name="Picture 9" descr="IceWin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1931543">
            <a:off x="6023189" y="-272071"/>
            <a:ext cx="4069632" cy="3557702"/>
          </a:xfrm>
          <a:prstGeom prst="rect">
            <a:avLst/>
          </a:prstGeom>
        </p:spPr>
      </p:pic>
      <p:pic>
        <p:nvPicPr>
          <p:cNvPr id="11" name="Picture 10" descr="IceFlak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371600" y="146032"/>
            <a:ext cx="903092" cy="910434"/>
          </a:xfrm>
          <a:prstGeom prst="rect">
            <a:avLst/>
          </a:prstGeom>
        </p:spPr>
      </p:pic>
      <p:pic>
        <p:nvPicPr>
          <p:cNvPr id="12" name="Picture 11" descr="IceFlak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08725" y="4071991"/>
            <a:ext cx="1548644" cy="1561235"/>
          </a:xfrm>
          <a:prstGeom prst="rect">
            <a:avLst/>
          </a:prstGeom>
        </p:spPr>
      </p:pic>
      <p:pic>
        <p:nvPicPr>
          <p:cNvPr id="13" name="Picture 12" descr="IceFlak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83708" y="2918564"/>
            <a:ext cx="1373362" cy="1384527"/>
          </a:xfrm>
          <a:prstGeom prst="rect">
            <a:avLst/>
          </a:prstGeom>
        </p:spPr>
      </p:pic>
      <p:pic>
        <p:nvPicPr>
          <p:cNvPr id="14" name="Picture 13" descr="IceFlak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229481" y="3236748"/>
            <a:ext cx="1373362" cy="1384527"/>
          </a:xfrm>
          <a:prstGeom prst="rect">
            <a:avLst/>
          </a:prstGeom>
        </p:spPr>
      </p:pic>
      <p:pic>
        <p:nvPicPr>
          <p:cNvPr id="15" name="Picture 14" descr="IceFlak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79838" y="-328061"/>
            <a:ext cx="1373362" cy="1384527"/>
          </a:xfrm>
          <a:prstGeom prst="rect">
            <a:avLst/>
          </a:prstGeom>
        </p:spPr>
      </p:pic>
      <p:pic>
        <p:nvPicPr>
          <p:cNvPr id="16" name="Picture 15" descr="Flake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14200" y="1324320"/>
            <a:ext cx="676600" cy="768033"/>
          </a:xfrm>
          <a:prstGeom prst="rect">
            <a:avLst/>
          </a:prstGeom>
        </p:spPr>
      </p:pic>
      <p:pic>
        <p:nvPicPr>
          <p:cNvPr id="17" name="Picture 16" descr="Flake2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9410" y="1065987"/>
            <a:ext cx="548595" cy="548595"/>
          </a:xfrm>
          <a:prstGeom prst="rect">
            <a:avLst/>
          </a:prstGeom>
        </p:spPr>
      </p:pic>
      <p:pic>
        <p:nvPicPr>
          <p:cNvPr id="18" name="Picture 17" descr="Flake3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528165" y="1120848"/>
            <a:ext cx="457162" cy="493735"/>
          </a:xfrm>
          <a:prstGeom prst="rect">
            <a:avLst/>
          </a:prstGeom>
        </p:spPr>
      </p:pic>
      <p:pic>
        <p:nvPicPr>
          <p:cNvPr id="19" name="Picture 18" descr="Flake4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57200" y="1340285"/>
            <a:ext cx="487640" cy="548595"/>
          </a:xfrm>
          <a:prstGeom prst="rect">
            <a:avLst/>
          </a:prstGeom>
        </p:spPr>
      </p:pic>
      <p:pic>
        <p:nvPicPr>
          <p:cNvPr id="21" name="Picture 20" descr="Flake6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758854" y="2034396"/>
            <a:ext cx="549871" cy="559351"/>
          </a:xfrm>
          <a:prstGeom prst="rect">
            <a:avLst/>
          </a:prstGeom>
        </p:spPr>
      </p:pic>
      <p:cxnSp>
        <p:nvCxnSpPr>
          <p:cNvPr id="28" name="Straight Connector 27"/>
          <p:cNvCxnSpPr/>
          <p:nvPr userDrawn="1"/>
        </p:nvCxnSpPr>
        <p:spPr>
          <a:xfrm rot="5400000" flipH="1" flipV="1">
            <a:off x="416107" y="917419"/>
            <a:ext cx="2130427" cy="21944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 flipH="1" flipV="1">
            <a:off x="4358583" y="910006"/>
            <a:ext cx="2174245" cy="16217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 flipH="1" flipV="1">
            <a:off x="8029" y="677772"/>
            <a:ext cx="1614583" cy="25904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 flipH="1" flipV="1">
            <a:off x="3291808" y="369766"/>
            <a:ext cx="1216883" cy="28528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rot="5400000" flipH="1" flipV="1">
            <a:off x="2058987" y="917419"/>
            <a:ext cx="2130427" cy="21944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rot="5400000" flipH="1" flipV="1">
            <a:off x="1751504" y="500996"/>
            <a:ext cx="1340292" cy="3383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rot="5400000" flipH="1" flipV="1">
            <a:off x="5378739" y="506116"/>
            <a:ext cx="1668350" cy="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rot="5400000" flipH="1" flipV="1">
            <a:off x="7176483" y="595915"/>
            <a:ext cx="1340292" cy="14845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rot="5400000" flipH="1" flipV="1">
            <a:off x="6200809" y="907476"/>
            <a:ext cx="2034399" cy="21944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WinterTrees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-11686" y="4767144"/>
            <a:ext cx="9144000" cy="1743312"/>
          </a:xfrm>
          <a:prstGeom prst="rect">
            <a:avLst/>
          </a:prstGeom>
        </p:spPr>
      </p:pic>
      <p:pic>
        <p:nvPicPr>
          <p:cNvPr id="52" name="Picture 51" descr="SnowField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-11555" y="5833957"/>
            <a:ext cx="9155555" cy="1024043"/>
          </a:xfrm>
          <a:prstGeom prst="rect">
            <a:avLst/>
          </a:prstGeom>
        </p:spPr>
      </p:pic>
      <p:pic>
        <p:nvPicPr>
          <p:cNvPr id="56" name="Picture 55" descr="Flake5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985327" y="2374245"/>
            <a:ext cx="499831" cy="499831"/>
          </a:xfrm>
          <a:prstGeom prst="rect">
            <a:avLst/>
          </a:prstGeom>
        </p:spPr>
      </p:pic>
      <p:cxnSp>
        <p:nvCxnSpPr>
          <p:cNvPr id="63" name="Straight Connector 62"/>
          <p:cNvCxnSpPr>
            <a:stCxn id="56" idx="0"/>
          </p:cNvCxnSpPr>
          <p:nvPr userDrawn="1"/>
        </p:nvCxnSpPr>
        <p:spPr>
          <a:xfrm rot="5400000" flipH="1" flipV="1">
            <a:off x="3277490" y="861722"/>
            <a:ext cx="2470277" cy="554771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Flake7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4969981" y="2007190"/>
            <a:ext cx="789275" cy="911374"/>
          </a:xfrm>
          <a:prstGeom prst="rect">
            <a:avLst/>
          </a:prstGeom>
        </p:spPr>
      </p:pic>
      <p:pic>
        <p:nvPicPr>
          <p:cNvPr id="67" name="Picture 66" descr="Flake8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80164" y="2072731"/>
            <a:ext cx="582872" cy="674738"/>
          </a:xfrm>
          <a:prstGeom prst="rect">
            <a:avLst/>
          </a:prstGeom>
        </p:spPr>
      </p:pic>
      <p:pic>
        <p:nvPicPr>
          <p:cNvPr id="68" name="Picture 67" descr="Flake9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828135" y="2034396"/>
            <a:ext cx="544221" cy="630464"/>
          </a:xfrm>
          <a:prstGeom prst="rect">
            <a:avLst/>
          </a:prstGeom>
        </p:spPr>
      </p:pic>
      <p:pic>
        <p:nvPicPr>
          <p:cNvPr id="73" name="Picture 72" descr="Flake11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143802" y="2301146"/>
            <a:ext cx="628795" cy="727429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3" idx="0"/>
          </p:cNvCxnSpPr>
          <p:nvPr userDrawn="1"/>
        </p:nvCxnSpPr>
        <p:spPr>
          <a:xfrm rot="5400000" flipH="1" flipV="1">
            <a:off x="7402890" y="1017234"/>
            <a:ext cx="2339223" cy="22860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Flake13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5966045" y="1345041"/>
            <a:ext cx="493735" cy="4937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229481" y="-419701"/>
            <a:ext cx="10322302" cy="7252725"/>
            <a:chOff x="-229481" y="-419701"/>
            <a:chExt cx="10322302" cy="7252725"/>
          </a:xfrm>
        </p:grpSpPr>
        <p:pic>
          <p:nvPicPr>
            <p:cNvPr id="32" name="Picture 31" descr="IceWi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-419701"/>
              <a:ext cx="5766340" cy="5040976"/>
            </a:xfrm>
            <a:prstGeom prst="rect">
              <a:avLst/>
            </a:prstGeom>
          </p:spPr>
        </p:pic>
        <p:pic>
          <p:nvPicPr>
            <p:cNvPr id="33" name="Picture 32" descr="IceWi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2040902">
              <a:off x="4515976" y="3091633"/>
              <a:ext cx="4279754" cy="3741391"/>
            </a:xfrm>
            <a:prstGeom prst="rect">
              <a:avLst/>
            </a:prstGeom>
          </p:spPr>
        </p:pic>
        <p:pic>
          <p:nvPicPr>
            <p:cNvPr id="34" name="Picture 33" descr="IceWi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20139411">
              <a:off x="460736" y="3770208"/>
              <a:ext cx="2833816" cy="2477342"/>
            </a:xfrm>
            <a:prstGeom prst="rect">
              <a:avLst/>
            </a:prstGeom>
          </p:spPr>
        </p:pic>
        <p:pic>
          <p:nvPicPr>
            <p:cNvPr id="35" name="Picture 34" descr="IceWi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1931543">
              <a:off x="6023189" y="-272071"/>
              <a:ext cx="4069632" cy="3557702"/>
            </a:xfrm>
            <a:prstGeom prst="rect">
              <a:avLst/>
            </a:prstGeom>
          </p:spPr>
        </p:pic>
        <p:pic>
          <p:nvPicPr>
            <p:cNvPr id="36" name="Picture 35" descr="IceFlak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371600" y="146032"/>
              <a:ext cx="903092" cy="910434"/>
            </a:xfrm>
            <a:prstGeom prst="rect">
              <a:avLst/>
            </a:prstGeom>
          </p:spPr>
        </p:pic>
        <p:pic>
          <p:nvPicPr>
            <p:cNvPr id="37" name="Picture 36" descr="IceFlak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3308725" y="4071991"/>
              <a:ext cx="1548644" cy="1561235"/>
            </a:xfrm>
            <a:prstGeom prst="rect">
              <a:avLst/>
            </a:prstGeom>
          </p:spPr>
        </p:pic>
        <p:pic>
          <p:nvPicPr>
            <p:cNvPr id="38" name="Picture 37" descr="IceFlak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783708" y="2918564"/>
              <a:ext cx="1373362" cy="1384527"/>
            </a:xfrm>
            <a:prstGeom prst="rect">
              <a:avLst/>
            </a:prstGeom>
          </p:spPr>
        </p:pic>
        <p:pic>
          <p:nvPicPr>
            <p:cNvPr id="39" name="Picture 38" descr="IceFlak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-229481" y="3236748"/>
              <a:ext cx="1373362" cy="1384527"/>
            </a:xfrm>
            <a:prstGeom prst="rect">
              <a:avLst/>
            </a:prstGeom>
          </p:spPr>
        </p:pic>
        <p:pic>
          <p:nvPicPr>
            <p:cNvPr id="40" name="Picture 39" descr="IceFlake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179838" y="-328061"/>
              <a:ext cx="1373362" cy="1384527"/>
            </a:xfrm>
            <a:prstGeom prst="rect">
              <a:avLst/>
            </a:prstGeom>
          </p:spPr>
        </p:pic>
      </p:grpSp>
      <p:sp>
        <p:nvSpPr>
          <p:cNvPr id="29" name="Rounded Rectangle 28"/>
          <p:cNvSpPr/>
          <p:nvPr userDrawn="1"/>
        </p:nvSpPr>
        <p:spPr>
          <a:xfrm>
            <a:off x="457200" y="274639"/>
            <a:ext cx="8229600" cy="5851524"/>
          </a:xfrm>
          <a:prstGeom prst="round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hr-HR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60" y="1600200"/>
            <a:ext cx="8048139" cy="45259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947738" y="6163741"/>
            <a:ext cx="10355623" cy="1119397"/>
            <a:chOff x="-1223310" y="6126162"/>
            <a:chExt cx="10355623" cy="1119398"/>
          </a:xfrm>
        </p:grpSpPr>
        <p:pic>
          <p:nvPicPr>
            <p:cNvPr id="7" name="Picture 6" descr="WinterTrees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371654" y="6126162"/>
              <a:ext cx="5760659" cy="1098275"/>
            </a:xfrm>
            <a:prstGeom prst="rect">
              <a:avLst/>
            </a:prstGeom>
          </p:spPr>
        </p:pic>
        <p:pic>
          <p:nvPicPr>
            <p:cNvPr id="8" name="Picture 7" descr="WinterTrees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-1223310" y="6147285"/>
              <a:ext cx="5760659" cy="1098275"/>
            </a:xfrm>
            <a:prstGeom prst="rect">
              <a:avLst/>
            </a:prstGeom>
          </p:spPr>
        </p:pic>
      </p:grpSp>
      <p:pic>
        <p:nvPicPr>
          <p:cNvPr id="41" name="Picture 40" descr="Flake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23074" y="231094"/>
            <a:ext cx="636931" cy="723004"/>
          </a:xfrm>
          <a:prstGeom prst="rect">
            <a:avLst/>
          </a:prstGeom>
        </p:spPr>
      </p:pic>
      <p:pic>
        <p:nvPicPr>
          <p:cNvPr id="42" name="Picture 41" descr="Flake2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04509" y="3789700"/>
            <a:ext cx="564582" cy="564582"/>
          </a:xfrm>
          <a:prstGeom prst="rect">
            <a:avLst/>
          </a:prstGeom>
        </p:spPr>
      </p:pic>
      <p:pic>
        <p:nvPicPr>
          <p:cNvPr id="43" name="Picture 42" descr="Flake3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2844" y="5691129"/>
            <a:ext cx="457162" cy="493735"/>
          </a:xfrm>
          <a:prstGeom prst="rect">
            <a:avLst/>
          </a:prstGeom>
        </p:spPr>
      </p:pic>
      <p:pic>
        <p:nvPicPr>
          <p:cNvPr id="44" name="Picture 43" descr="Flake4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40840" y="87157"/>
            <a:ext cx="487640" cy="548595"/>
          </a:xfrm>
          <a:prstGeom prst="rect">
            <a:avLst/>
          </a:prstGeom>
        </p:spPr>
      </p:pic>
      <p:pic>
        <p:nvPicPr>
          <p:cNvPr id="45" name="Picture 44" descr="Flake5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8381459" y="5691129"/>
            <a:ext cx="369110" cy="369110"/>
          </a:xfrm>
          <a:prstGeom prst="rect">
            <a:avLst/>
          </a:prstGeom>
        </p:spPr>
      </p:pic>
      <p:pic>
        <p:nvPicPr>
          <p:cNvPr id="46" name="Picture 45" descr="Flake6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67341" y="2214656"/>
            <a:ext cx="353539" cy="359634"/>
          </a:xfrm>
          <a:prstGeom prst="rect">
            <a:avLst/>
          </a:prstGeom>
        </p:spPr>
      </p:pic>
      <p:pic>
        <p:nvPicPr>
          <p:cNvPr id="47" name="Picture 46" descr="Flake7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997119" y="5766423"/>
            <a:ext cx="543594" cy="627686"/>
          </a:xfrm>
          <a:prstGeom prst="rect">
            <a:avLst/>
          </a:prstGeom>
        </p:spPr>
      </p:pic>
      <p:pic>
        <p:nvPicPr>
          <p:cNvPr id="48" name="Picture 47" descr="Flake8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349084" y="1417637"/>
            <a:ext cx="495422" cy="573505"/>
          </a:xfrm>
          <a:prstGeom prst="rect">
            <a:avLst/>
          </a:prstGeom>
        </p:spPr>
      </p:pic>
      <p:pic>
        <p:nvPicPr>
          <p:cNvPr id="49" name="Picture 48" descr="Flake9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419779" y="5766423"/>
            <a:ext cx="621061" cy="719480"/>
          </a:xfrm>
          <a:prstGeom prst="rect">
            <a:avLst/>
          </a:prstGeom>
        </p:spPr>
      </p:pic>
      <p:pic>
        <p:nvPicPr>
          <p:cNvPr id="50" name="Picture 49" descr="Flake10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49252" y="4071991"/>
            <a:ext cx="489409" cy="549284"/>
          </a:xfrm>
          <a:prstGeom prst="rect">
            <a:avLst/>
          </a:prstGeom>
        </p:spPr>
      </p:pic>
      <p:pic>
        <p:nvPicPr>
          <p:cNvPr id="52" name="Picture 51" descr="Flake11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2615852" y="93308"/>
            <a:ext cx="381267" cy="441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tx2">
                <a:lumMod val="50000"/>
              </a:schemeClr>
            </a:gs>
            <a:gs pos="49000">
              <a:schemeClr val="accent1">
                <a:lumMod val="5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EB7-BCEA-4321-BDFD-930EA64C634E}" type="datetimeFigureOut">
              <a:rPr lang="hr-HR" smtClean="0"/>
              <a:pPr/>
              <a:t>3.5.2022.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2427-2115-47EC-931A-C4A171A3B4A0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8100"/>
            <a:ext cx="7772400" cy="1470025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IRREGULAR VERB: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dirty="0">
                <a:solidFill>
                  <a:schemeClr val="bg1"/>
                </a:solidFill>
              </a:rPr>
              <a:t>Freeze/froze/frozen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753100" cy="1466850"/>
          </a:xfrm>
        </p:spPr>
        <p:txBody>
          <a:bodyPr>
            <a:noAutofit/>
          </a:bodyPr>
          <a:lstStyle/>
          <a:p>
            <a:pPr algn="l"/>
            <a:r>
              <a:rPr lang="hr-HR" sz="1600" dirty="0">
                <a:solidFill>
                  <a:schemeClr val="bg1"/>
                </a:solidFill>
              </a:rPr>
              <a:t>Nositelj: Dr. sc. Moira Kostić-Bobanović</a:t>
            </a:r>
          </a:p>
        </p:txBody>
      </p:sp>
    </p:spTree>
    <p:extLst>
      <p:ext uri="{BB962C8B-B14F-4D97-AF65-F5344CB8AC3E}">
        <p14:creationId xmlns:p14="http://schemas.microsoft.com/office/powerpoint/2010/main" val="402624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60" y="1085850"/>
            <a:ext cx="8048139" cy="5040313"/>
          </a:xfrm>
        </p:spPr>
        <p:txBody>
          <a:bodyPr>
            <a:normAutofit fontScale="77500" lnSpcReduction="20000"/>
          </a:bodyPr>
          <a:lstStyle/>
          <a:p>
            <a:r>
              <a:rPr lang="hr-HR" dirty="0"/>
              <a:t>Insert the correct form of the verb </a:t>
            </a:r>
            <a:r>
              <a:rPr lang="hr-HR" b="1" i="1" dirty="0"/>
              <a:t>to freeze</a:t>
            </a:r>
            <a:r>
              <a:rPr lang="hr-HR" dirty="0"/>
              <a:t>.</a:t>
            </a:r>
          </a:p>
          <a:p>
            <a:pPr marL="0" indent="0">
              <a:buNone/>
            </a:pP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The man stuck his tongue out on the signpost and his tongue</a:t>
            </a:r>
            <a:r>
              <a:rPr lang="hr-HR" dirty="0"/>
              <a:t> _____ </a:t>
            </a:r>
            <a:r>
              <a:rPr lang="en-US" dirty="0"/>
              <a:t>to the pole and got stuck. He couldn't move and the next morning, the man was found</a:t>
            </a:r>
            <a:r>
              <a:rPr lang="hr-HR" dirty="0"/>
              <a:t> ______.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I can’t believe they _____ me _____ of their lives. 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The child’s mittens </a:t>
            </a:r>
            <a:r>
              <a:rPr lang="hr-HR" dirty="0"/>
              <a:t>___________ </a:t>
            </a:r>
            <a:r>
              <a:rPr lang="en-US" dirty="0"/>
              <a:t>stiff by the time the snowball fight ended.</a:t>
            </a: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en-US" sz="2800" dirty="0"/>
              <a:t>All the locks had</a:t>
            </a:r>
            <a:r>
              <a:rPr lang="hr-HR" sz="2800" dirty="0"/>
              <a:t> ________</a:t>
            </a:r>
            <a:r>
              <a:rPr lang="en-US" sz="2800" dirty="0"/>
              <a:t>.</a:t>
            </a:r>
            <a:endParaRPr lang="hr-HR" sz="2800" dirty="0"/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In Siberia, it can get so cold that the moisture in a person’s breath </a:t>
            </a:r>
            <a:r>
              <a:rPr lang="hr-HR" dirty="0"/>
              <a:t>______</a:t>
            </a:r>
            <a:r>
              <a:rPr lang="en-US" dirty="0"/>
              <a:t>.</a:t>
            </a: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I’ll start writing your homework when Hell ___________.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”______” shouted the police officer.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Salaries ______________ for the current year.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It ___________ cold outside.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7775" y="200025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FROZE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474" y="226695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FROZEN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475" y="2596039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FROZE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491" y="2596039"/>
            <a:ext cx="64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3774" y="2952513"/>
            <a:ext cx="16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WERE FROZEN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912" y="3571875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FROZEN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6924" y="4114800"/>
            <a:ext cx="105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FREEZES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473" y="4484132"/>
            <a:ext cx="18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FREEZES 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974" y="4781550"/>
            <a:ext cx="98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FREEZE!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5985" y="5150882"/>
            <a:ext cx="2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HAVE BEEN FROZEN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5900" y="5491639"/>
            <a:ext cx="16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‘S/IS FREEZING</a:t>
            </a:r>
          </a:p>
        </p:txBody>
      </p:sp>
    </p:spTree>
    <p:extLst>
      <p:ext uri="{BB962C8B-B14F-4D97-AF65-F5344CB8AC3E}">
        <p14:creationId xmlns:p14="http://schemas.microsoft.com/office/powerpoint/2010/main" val="39657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5819775"/>
            <a:ext cx="4305300" cy="904875"/>
          </a:xfrm>
        </p:spPr>
        <p:txBody>
          <a:bodyPr/>
          <a:lstStyle/>
          <a:p>
            <a:r>
              <a:rPr lang="hr-HR" dirty="0"/>
              <a:t>THANK YOU!!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4" y="297656"/>
            <a:ext cx="6000751" cy="45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3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00" y="2427600"/>
            <a:ext cx="1449000" cy="3222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hr-HR" sz="3200" dirty="0"/>
              <a:t>Verb</a:t>
            </a:r>
          </a:p>
          <a:p>
            <a:pPr lvl="1">
              <a:buFont typeface="Wingdings" pitchFamily="2" charset="2"/>
              <a:buChar char="v"/>
            </a:pPr>
            <a:r>
              <a:rPr lang="hr-HR" sz="2800" dirty="0"/>
              <a:t>To become hard, and often turn to ice, as a result of extreme cold</a:t>
            </a:r>
          </a:p>
          <a:p>
            <a:pPr lvl="2"/>
            <a:r>
              <a:rPr lang="hr-HR" sz="2400" i="1" dirty="0"/>
              <a:t>Water freezes at 0°C.</a:t>
            </a:r>
          </a:p>
          <a:p>
            <a:pPr marL="914400" lvl="2" indent="0">
              <a:buNone/>
            </a:pPr>
            <a:endParaRPr lang="hr-HR" sz="2400" dirty="0"/>
          </a:p>
          <a:p>
            <a:pPr lvl="1">
              <a:buFont typeface="Wingdings" pitchFamily="2" charset="2"/>
              <a:buChar char="v"/>
            </a:pPr>
            <a:r>
              <a:rPr lang="hr-HR" sz="2800" dirty="0"/>
              <a:t>T</a:t>
            </a:r>
            <a:r>
              <a:rPr lang="en-US" sz="2800" dirty="0"/>
              <a:t>o stop </a:t>
            </a:r>
            <a:r>
              <a:rPr lang="hr-HR" sz="2800" dirty="0"/>
              <a:t>moving suddenly because of fear</a:t>
            </a:r>
          </a:p>
          <a:p>
            <a:pPr lvl="2"/>
            <a:r>
              <a:rPr lang="hr-HR" sz="2400" i="1" dirty="0"/>
              <a:t>I froze with terror as the door slowly opened.</a:t>
            </a:r>
          </a:p>
        </p:txBody>
      </p:sp>
    </p:spTree>
    <p:extLst>
      <p:ext uri="{BB962C8B-B14F-4D97-AF65-F5344CB8AC3E}">
        <p14:creationId xmlns:p14="http://schemas.microsoft.com/office/powerpoint/2010/main" val="245796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hr-HR" dirty="0"/>
              <a:t>Noun</a:t>
            </a:r>
          </a:p>
          <a:p>
            <a:pPr marL="457200" lvl="1" indent="0">
              <a:buNone/>
            </a:pPr>
            <a:r>
              <a:rPr lang="hr-HR" dirty="0"/>
              <a:t>(COLD WEATHER)</a:t>
            </a:r>
          </a:p>
          <a:p>
            <a:pPr lvl="1">
              <a:buFont typeface="Wingdings" pitchFamily="2" charset="2"/>
              <a:buChar char="v"/>
            </a:pPr>
            <a:r>
              <a:rPr lang="hr-HR" dirty="0"/>
              <a:t>An unusual cold period of weather during which temperatures stay below 0</a:t>
            </a:r>
            <a:r>
              <a:rPr lang="hr-HR" i="1" dirty="0"/>
              <a:t>°</a:t>
            </a:r>
            <a:r>
              <a:rPr lang="hr-HR" dirty="0"/>
              <a:t>C.</a:t>
            </a:r>
          </a:p>
          <a:p>
            <a:pPr lvl="2"/>
            <a:r>
              <a:rPr lang="hr-HR" dirty="0"/>
              <a:t>Farmers still talk about the big freeze of ‘99.</a:t>
            </a:r>
          </a:p>
          <a:p>
            <a:pPr lvl="2"/>
            <a:endParaRPr lang="hr-HR" dirty="0"/>
          </a:p>
          <a:p>
            <a:pPr marL="457200" lvl="1" indent="0">
              <a:buNone/>
            </a:pPr>
            <a:r>
              <a:rPr lang="hr-HR" dirty="0"/>
              <a:t>(STOPPING STH)</a:t>
            </a:r>
          </a:p>
          <a:p>
            <a:pPr lvl="1">
              <a:buFont typeface="Wingdings" pitchFamily="2" charset="2"/>
              <a:buChar char="v"/>
            </a:pPr>
            <a:r>
              <a:rPr lang="hr-HR" dirty="0"/>
              <a:t>An act of stopping something</a:t>
            </a:r>
          </a:p>
          <a:p>
            <a:pPr lvl="2"/>
            <a:r>
              <a:rPr lang="hr-HR" dirty="0"/>
              <a:t>A freeze on imports</a:t>
            </a:r>
          </a:p>
          <a:p>
            <a:pPr lvl="2">
              <a:buFont typeface="Wingdings" pitchFamily="2" charset="2"/>
              <a:buChar char="v"/>
            </a:pPr>
            <a:endParaRPr lang="hr-HR" dirty="0"/>
          </a:p>
          <a:p>
            <a:pPr marL="457200" lvl="1" indent="0">
              <a:buNone/>
            </a:pPr>
            <a:r>
              <a:rPr lang="hr-HR" dirty="0"/>
              <a:t>(WAGES/PRICES)</a:t>
            </a:r>
          </a:p>
          <a:p>
            <a:pPr lvl="1">
              <a:buFont typeface="Wingdings" pitchFamily="2" charset="2"/>
              <a:buChar char="v"/>
            </a:pPr>
            <a:r>
              <a:rPr lang="hr-HR" dirty="0"/>
              <a:t>The act of keeping wages, prices etc. at a particular level for a period of time</a:t>
            </a:r>
          </a:p>
          <a:p>
            <a:pPr lvl="2"/>
            <a:r>
              <a:rPr lang="hr-HR" dirty="0"/>
              <a:t>A wage/price freeze</a:t>
            </a:r>
          </a:p>
          <a:p>
            <a:pPr lvl="1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hr-HR" dirty="0"/>
              <a:t>Synonym</a:t>
            </a:r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i="1" dirty="0"/>
              <a:t>Frost</a:t>
            </a:r>
          </a:p>
          <a:p>
            <a:pPr marL="457200" lvl="1" indent="0">
              <a:buNone/>
            </a:pPr>
            <a:endParaRPr lang="hr-HR" dirty="0"/>
          </a:p>
          <a:p>
            <a:pPr>
              <a:buFont typeface="Wingdings" pitchFamily="2" charset="2"/>
              <a:buChar char="Ø"/>
            </a:pPr>
            <a:r>
              <a:rPr lang="hr-HR" dirty="0"/>
              <a:t>Antonym</a:t>
            </a:r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i="1" dirty="0"/>
              <a:t>Thaw, melt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80" y="1962149"/>
            <a:ext cx="406247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Conjugation of (to) freeze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684058"/>
              </p:ext>
            </p:extLst>
          </p:nvPr>
        </p:nvGraphicFramePr>
        <p:xfrm>
          <a:off x="467544" y="2017415"/>
          <a:ext cx="8229600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BASE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PAST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PAST PARTICIPLE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3RD</a:t>
                      </a:r>
                      <a:r>
                        <a:rPr lang="hr-HR" baseline="0" dirty="0"/>
                        <a:t> PERSON SINGULAR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PRESENT PARTICIPLE/</a:t>
                      </a:r>
                    </a:p>
                    <a:p>
                      <a:pPr algn="ctr"/>
                      <a:r>
                        <a:rPr lang="hr-HR" dirty="0"/>
                        <a:t>GERUND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  <a:p>
                      <a:pPr algn="ctr"/>
                      <a:r>
                        <a:rPr lang="hr-HR" dirty="0"/>
                        <a:t>Freeze</a:t>
                      </a:r>
                    </a:p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Froze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Frozen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Freezes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Freezing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26" y="3972306"/>
            <a:ext cx="3079623" cy="18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Freeze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hr-HR" dirty="0"/>
              <a:t>To stop moving or functioning because of extreme cold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All the locks had frozen up.</a:t>
            </a:r>
            <a:endParaRPr lang="hr-HR" sz="2800" dirty="0"/>
          </a:p>
          <a:p>
            <a:pPr lvl="1">
              <a:buFont typeface="Wingdings" pitchFamily="2" charset="2"/>
              <a:buChar char="v"/>
            </a:pPr>
            <a:endParaRPr lang="hr-HR" dirty="0"/>
          </a:p>
          <a:p>
            <a:pPr lvl="0">
              <a:buFont typeface="Wingdings" pitchFamily="2" charset="2"/>
              <a:buChar char="v"/>
            </a:pPr>
            <a:r>
              <a:rPr lang="hr-HR" dirty="0"/>
              <a:t>To be unable to think of anything to say, especially because you are nervous</a:t>
            </a:r>
          </a:p>
          <a:p>
            <a:pPr lvl="1">
              <a:buFont typeface="Wingdings" pitchFamily="2" charset="2"/>
              <a:buChar char="Ø"/>
            </a:pPr>
            <a:r>
              <a:rPr lang="hr-HR" sz="2800" dirty="0"/>
              <a:t>He froze up during his 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82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Freeze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hr-HR" dirty="0"/>
              <a:t>To be deliberately unfriendly to somebody, creating difficulties, etc. in order to stop or discourage them from doing something or taking part in something</a:t>
            </a:r>
          </a:p>
          <a:p>
            <a:endParaRPr lang="hr-HR" dirty="0"/>
          </a:p>
          <a:p>
            <a:pPr lvl="1">
              <a:buFont typeface="Wingdings" pitchFamily="2" charset="2"/>
              <a:buChar char="Ø"/>
            </a:pPr>
            <a:r>
              <a:rPr lang="hr-HR" sz="2800" dirty="0"/>
              <a:t>We froze him out </a:t>
            </a:r>
            <a:r>
              <a:rPr lang="en-US" sz="2800" dirty="0"/>
              <a:t>of our lives</a:t>
            </a:r>
            <a:r>
              <a:rPr lang="hr-HR" sz="2800" dirty="0"/>
              <a:t>.</a:t>
            </a:r>
          </a:p>
          <a:p>
            <a:pPr lvl="1"/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Freeze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hr-HR" dirty="0"/>
              <a:t>To become completely covered by ice</a:t>
            </a:r>
          </a:p>
          <a:p>
            <a:endParaRPr lang="hr-HR" dirty="0"/>
          </a:p>
          <a:p>
            <a:pPr lvl="1">
              <a:buFont typeface="Wingdings" pitchFamily="2" charset="2"/>
              <a:buChar char="Ø"/>
            </a:pPr>
            <a:r>
              <a:rPr lang="hr-HR" sz="2800" dirty="0"/>
              <a:t>The lake freezes over in winter.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07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DAC9-9BDA-4064-B788-B0915B47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32E9-3D37-403D-BAE4-81080BA2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Insert the correct form of the verb </a:t>
            </a:r>
            <a:r>
              <a:rPr lang="hr-HR" b="1" i="1" dirty="0"/>
              <a:t>to freeze</a:t>
            </a:r>
            <a:r>
              <a:rPr lang="hr-HR" dirty="0"/>
              <a:t>.</a:t>
            </a:r>
          </a:p>
          <a:p>
            <a:pPr marL="0" indent="0">
              <a:buNone/>
            </a:pP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The man stuck his tongue out on the signpost and his tongue</a:t>
            </a:r>
            <a:r>
              <a:rPr lang="hr-HR" dirty="0"/>
              <a:t> _____ </a:t>
            </a:r>
            <a:r>
              <a:rPr lang="en-US" dirty="0"/>
              <a:t>to the pole and got stuck. He couldn't move and the next morning, the man was found</a:t>
            </a:r>
            <a:r>
              <a:rPr lang="hr-HR" dirty="0"/>
              <a:t> ______.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I can’t believe they _____ me _____ of their lives. 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The child’s mittens </a:t>
            </a:r>
            <a:r>
              <a:rPr lang="hr-HR" dirty="0"/>
              <a:t>___________ </a:t>
            </a:r>
            <a:r>
              <a:rPr lang="en-US" dirty="0"/>
              <a:t>stiff by the time the snowball fight ended.</a:t>
            </a: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All the locks had</a:t>
            </a:r>
            <a:r>
              <a:rPr lang="hr-HR" dirty="0"/>
              <a:t> ________</a:t>
            </a:r>
            <a:r>
              <a:rPr lang="en-US" dirty="0"/>
              <a:t>.</a:t>
            </a: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en-US" dirty="0"/>
              <a:t>In Siberia, it can get so cold that the moisture in a person’s breath </a:t>
            </a:r>
            <a:r>
              <a:rPr lang="hr-HR" dirty="0"/>
              <a:t>______</a:t>
            </a:r>
            <a:r>
              <a:rPr lang="en-US" dirty="0"/>
              <a:t>.</a:t>
            </a:r>
            <a:endParaRPr lang="hr-HR" dirty="0"/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I’ll start writing your homework when Hell ___________.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”______” shouted the police officer.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Salaries ______________ for the current year.</a:t>
            </a:r>
          </a:p>
          <a:p>
            <a:pPr marL="571500" indent="-514350" algn="just">
              <a:buFont typeface="+mj-lt"/>
              <a:buAutoNum type="arabicPeriod"/>
            </a:pPr>
            <a:r>
              <a:rPr lang="hr-HR" dirty="0"/>
              <a:t>It ___________ cold outside.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95257"/>
      </p:ext>
    </p:extLst>
  </p:cSld>
  <p:clrMapOvr>
    <a:masterClrMapping/>
  </p:clrMapOvr>
</p:sld>
</file>

<file path=ppt/theme/theme1.xml><?xml version="1.0" encoding="utf-8"?>
<a:theme xmlns:a="http://schemas.openxmlformats.org/drawingml/2006/main" name="TS030008225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0BB56C-77FB-4F62-9F20-3DE07E9218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113</TotalTime>
  <Words>515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TS030008225</vt:lpstr>
      <vt:lpstr>IRREGULAR VERB: Freeze/froze/frozen</vt:lpstr>
      <vt:lpstr>PowerPoint Presentation</vt:lpstr>
      <vt:lpstr>PowerPoint Presentation</vt:lpstr>
      <vt:lpstr>PowerPoint Presentation</vt:lpstr>
      <vt:lpstr>Conjugation of (to) freeze</vt:lpstr>
      <vt:lpstr>Freeze UP</vt:lpstr>
      <vt:lpstr>Freeze OUT</vt:lpstr>
      <vt:lpstr>Freeze OVER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VERBS: Freeze/froze/frozen</dc:title>
  <dc:creator>Igor Cacic</dc:creator>
  <cp:lastModifiedBy>Moira</cp:lastModifiedBy>
  <cp:revision>21</cp:revision>
  <dcterms:created xsi:type="dcterms:W3CDTF">2011-03-04T20:48:54Z</dcterms:created>
  <dcterms:modified xsi:type="dcterms:W3CDTF">2022-05-03T05:33:59Z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TC300082259990</vt:lpwstr>
  </property>
</Properties>
</file>