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71" r:id="rId14"/>
    <p:sldId id="270"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5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9C6C3D1D-615F-41FC-8B0B-E6FEFD002E0A}" type="datetimeFigureOut">
              <a:rPr lang="en-US" smtClean="0"/>
              <a:t>5/3/2022</a:t>
            </a:fld>
            <a:endParaRPr lang="en-US"/>
          </a:p>
        </p:txBody>
      </p:sp>
      <p:sp>
        <p:nvSpPr>
          <p:cNvPr id="16" name="Slide Number Placeholder 15"/>
          <p:cNvSpPr>
            <a:spLocks noGrp="1"/>
          </p:cNvSpPr>
          <p:nvPr>
            <p:ph type="sldNum" sz="quarter" idx="11"/>
          </p:nvPr>
        </p:nvSpPr>
        <p:spPr/>
        <p:txBody>
          <a:bodyPr/>
          <a:lstStyle/>
          <a:p>
            <a:fld id="{DEA7DCDA-35FB-4826-AD30-54769D08BCF2}"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C6C3D1D-615F-41FC-8B0B-E6FEFD002E0A}"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7DCDA-35FB-4826-AD30-54769D08BCF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C6C3D1D-615F-41FC-8B0B-E6FEFD002E0A}"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7DCDA-35FB-4826-AD30-54769D08BCF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9C6C3D1D-615F-41FC-8B0B-E6FEFD002E0A}" type="datetimeFigureOut">
              <a:rPr lang="en-US" smtClean="0"/>
              <a:t>5/3/2022</a:t>
            </a:fld>
            <a:endParaRPr lang="en-US"/>
          </a:p>
        </p:txBody>
      </p:sp>
      <p:sp>
        <p:nvSpPr>
          <p:cNvPr id="15" name="Slide Number Placeholder 14"/>
          <p:cNvSpPr>
            <a:spLocks noGrp="1"/>
          </p:cNvSpPr>
          <p:nvPr>
            <p:ph type="sldNum" sz="quarter" idx="15"/>
          </p:nvPr>
        </p:nvSpPr>
        <p:spPr/>
        <p:txBody>
          <a:bodyPr/>
          <a:lstStyle>
            <a:lvl1pPr algn="ctr">
              <a:defRPr/>
            </a:lvl1pPr>
          </a:lstStyle>
          <a:p>
            <a:fld id="{DEA7DCDA-35FB-4826-AD30-54769D08BCF2}"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6C3D1D-615F-41FC-8B0B-E6FEFD002E0A}"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7DCDA-35FB-4826-AD30-54769D08BCF2}"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C6C3D1D-615F-41FC-8B0B-E6FEFD002E0A}" type="datetimeFigureOut">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A7DCDA-35FB-4826-AD30-54769D08BCF2}"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EA7DCDA-35FB-4826-AD30-54769D08BCF2}"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9C6C3D1D-615F-41FC-8B0B-E6FEFD002E0A}" type="datetimeFigureOut">
              <a:rPr lang="en-US" smtClean="0"/>
              <a:t>5/3/2022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C6C3D1D-615F-41FC-8B0B-E6FEFD002E0A}" type="datetimeFigureOut">
              <a:rPr lang="en-US" smtClean="0"/>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A7DCDA-35FB-4826-AD30-54769D08BCF2}"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C3D1D-615F-41FC-8B0B-E6FEFD002E0A}" type="datetimeFigureOut">
              <a:rPr lang="en-US" smtClean="0"/>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A7DCDA-35FB-4826-AD30-54769D08BCF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9C6C3D1D-615F-41FC-8B0B-E6FEFD002E0A}" type="datetimeFigureOut">
              <a:rPr lang="en-US" smtClean="0"/>
              <a:t>5/3/2022</a:t>
            </a:fld>
            <a:endParaRPr lang="en-US"/>
          </a:p>
        </p:txBody>
      </p:sp>
      <p:sp>
        <p:nvSpPr>
          <p:cNvPr id="9" name="Slide Number Placeholder 8"/>
          <p:cNvSpPr>
            <a:spLocks noGrp="1"/>
          </p:cNvSpPr>
          <p:nvPr>
            <p:ph type="sldNum" sz="quarter" idx="15"/>
          </p:nvPr>
        </p:nvSpPr>
        <p:spPr/>
        <p:txBody>
          <a:bodyPr/>
          <a:lstStyle/>
          <a:p>
            <a:fld id="{DEA7DCDA-35FB-4826-AD30-54769D08BCF2}"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9C6C3D1D-615F-41FC-8B0B-E6FEFD002E0A}" type="datetimeFigureOut">
              <a:rPr lang="en-US" smtClean="0"/>
              <a:t>5/3/2022</a:t>
            </a:fld>
            <a:endParaRPr lang="en-US"/>
          </a:p>
        </p:txBody>
      </p:sp>
      <p:sp>
        <p:nvSpPr>
          <p:cNvPr id="9" name="Slide Number Placeholder 8"/>
          <p:cNvSpPr>
            <a:spLocks noGrp="1"/>
          </p:cNvSpPr>
          <p:nvPr>
            <p:ph type="sldNum" sz="quarter" idx="11"/>
          </p:nvPr>
        </p:nvSpPr>
        <p:spPr/>
        <p:txBody>
          <a:bodyPr/>
          <a:lstStyle/>
          <a:p>
            <a:fld id="{DEA7DCDA-35FB-4826-AD30-54769D08BCF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C6C3D1D-615F-41FC-8B0B-E6FEFD002E0A}" type="datetimeFigureOut">
              <a:rPr lang="en-US" smtClean="0"/>
              <a:t>5/3/2022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EA7DCDA-35FB-4826-AD30-54769D08BCF2}"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699804"/>
            <a:ext cx="8305800" cy="1817428"/>
          </a:xfrm>
        </p:spPr>
        <p:txBody>
          <a:bodyPr>
            <a:normAutofit/>
          </a:bodyPr>
          <a:lstStyle/>
          <a:p>
            <a:pPr algn="l"/>
            <a:r>
              <a:rPr lang="hr-HR" dirty="0"/>
              <a:t>Nositelj: Dr. sc. Moira Kostić-Bobanović</a:t>
            </a:r>
          </a:p>
        </p:txBody>
      </p:sp>
      <p:sp>
        <p:nvSpPr>
          <p:cNvPr id="2" name="Title 1"/>
          <p:cNvSpPr>
            <a:spLocks noGrp="1"/>
          </p:cNvSpPr>
          <p:nvPr>
            <p:ph type="ctrTitle"/>
          </p:nvPr>
        </p:nvSpPr>
        <p:spPr/>
        <p:txBody>
          <a:bodyPr/>
          <a:lstStyle/>
          <a:p>
            <a:r>
              <a:rPr lang="hr-HR" sz="7200" dirty="0"/>
              <a:t>Proverbs</a:t>
            </a:r>
            <a:endParaRPr lang="en-US" dirty="0"/>
          </a:p>
        </p:txBody>
      </p:sp>
    </p:spTree>
    <p:extLst>
      <p:ext uri="{BB962C8B-B14F-4D97-AF65-F5344CB8AC3E}">
        <p14:creationId xmlns:p14="http://schemas.microsoft.com/office/powerpoint/2010/main" val="65472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hr-HR" b="1" dirty="0"/>
              <a:t>A watched pot never boils</a:t>
            </a:r>
          </a:p>
          <a:p>
            <a:pPr lvl="1"/>
            <a:r>
              <a:rPr lang="hr-HR" dirty="0"/>
              <a:t>Used to say that when you are</a:t>
            </a:r>
          </a:p>
          <a:p>
            <a:pPr marL="365760" lvl="1" indent="0">
              <a:buNone/>
            </a:pPr>
            <a:r>
              <a:rPr lang="hr-HR" dirty="0"/>
              <a:t>    impatient for sth to happen,</a:t>
            </a:r>
          </a:p>
          <a:p>
            <a:pPr marL="365760" lvl="1" indent="0">
              <a:buNone/>
            </a:pPr>
            <a:r>
              <a:rPr lang="hr-HR" dirty="0"/>
              <a:t>   time seems to pass very slowly</a:t>
            </a:r>
          </a:p>
          <a:p>
            <a:pPr lvl="1"/>
            <a:endParaRPr lang="hr-HR" dirty="0"/>
          </a:p>
          <a:p>
            <a:pPr lvl="1"/>
            <a:endParaRPr lang="hr-HR" dirty="0"/>
          </a:p>
          <a:p>
            <a:r>
              <a:rPr lang="hr-HR" b="1" dirty="0"/>
              <a:t>Walls have ear</a:t>
            </a:r>
          </a:p>
          <a:p>
            <a:pPr lvl="1"/>
            <a:r>
              <a:rPr lang="hr-HR" dirty="0"/>
              <a:t>Used to warn people to be </a:t>
            </a:r>
          </a:p>
          <a:p>
            <a:pPr marL="365760" lvl="1" indent="0">
              <a:buNone/>
            </a:pPr>
            <a:r>
              <a:rPr lang="hr-HR" dirty="0"/>
              <a:t>    careful what they say because</a:t>
            </a:r>
          </a:p>
          <a:p>
            <a:pPr marL="365760" lvl="1" indent="0">
              <a:buNone/>
            </a:pPr>
            <a:r>
              <a:rPr lang="hr-HR" dirty="0"/>
              <a:t>    other people may be listening</a:t>
            </a:r>
          </a:p>
          <a:p>
            <a:pPr lvl="1"/>
            <a:endParaRPr lang="hr-H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3356992"/>
            <a:ext cx="2376264" cy="29527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342760"/>
            <a:ext cx="2232248" cy="2877119"/>
          </a:xfrm>
          <a:prstGeom prst="rect">
            <a:avLst/>
          </a:prstGeom>
        </p:spPr>
      </p:pic>
    </p:spTree>
    <p:extLst>
      <p:ext uri="{BB962C8B-B14F-4D97-AF65-F5344CB8AC3E}">
        <p14:creationId xmlns:p14="http://schemas.microsoft.com/office/powerpoint/2010/main" val="278173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hr-HR" b="1" dirty="0"/>
              <a:t>Easier said than done</a:t>
            </a:r>
          </a:p>
          <a:p>
            <a:pPr lvl="1"/>
            <a:r>
              <a:rPr lang="hr-HR" dirty="0"/>
              <a:t>To be much more difficult to do than to talk about</a:t>
            </a:r>
          </a:p>
          <a:p>
            <a:endParaRPr lang="hr-HR" dirty="0"/>
          </a:p>
          <a:p>
            <a:endParaRPr lang="hr-HR" dirty="0"/>
          </a:p>
          <a:p>
            <a:r>
              <a:rPr lang="hr-HR" b="1" dirty="0"/>
              <a:t>Rome wasn’t built in a day</a:t>
            </a:r>
          </a:p>
          <a:p>
            <a:pPr lvl="1"/>
            <a:r>
              <a:rPr lang="hr-HR" dirty="0"/>
              <a:t>Used to say that a complicated</a:t>
            </a:r>
          </a:p>
          <a:p>
            <a:pPr marL="365760" lvl="1" indent="0">
              <a:buNone/>
            </a:pPr>
            <a:r>
              <a:rPr lang="hr-HR" dirty="0"/>
              <a:t>    task will take a long time and</a:t>
            </a:r>
          </a:p>
          <a:p>
            <a:pPr marL="365760" lvl="1" indent="0">
              <a:buNone/>
            </a:pPr>
            <a:r>
              <a:rPr lang="hr-HR" dirty="0"/>
              <a:t>    needs patience</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489" y="3212976"/>
            <a:ext cx="3564395" cy="2376264"/>
          </a:xfrm>
          <a:prstGeom prst="rect">
            <a:avLst/>
          </a:prstGeom>
        </p:spPr>
      </p:pic>
    </p:spTree>
    <p:extLst>
      <p:ext uri="{BB962C8B-B14F-4D97-AF65-F5344CB8AC3E}">
        <p14:creationId xmlns:p14="http://schemas.microsoft.com/office/powerpoint/2010/main" val="93719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hr-HR" b="1" dirty="0"/>
              <a:t>A friend in need is a friend indeed</a:t>
            </a:r>
          </a:p>
          <a:p>
            <a:pPr lvl="1"/>
            <a:r>
              <a:rPr lang="hr-HR" dirty="0"/>
              <a:t>A friend who gives you help when you need it is a true friend</a:t>
            </a:r>
            <a:endParaRPr lang="en-US" dirty="0"/>
          </a:p>
          <a:p>
            <a:endParaRPr lang="hr-HR" dirty="0"/>
          </a:p>
          <a:p>
            <a:r>
              <a:rPr lang="hr-HR" b="1" dirty="0"/>
              <a:t>Time is money</a:t>
            </a:r>
          </a:p>
          <a:p>
            <a:pPr lvl="1"/>
            <a:r>
              <a:rPr lang="hr-HR" dirty="0"/>
              <a:t>Time is valuable,</a:t>
            </a:r>
          </a:p>
          <a:p>
            <a:pPr marL="365760" lvl="1" indent="0">
              <a:buNone/>
            </a:pPr>
            <a:r>
              <a:rPr lang="hr-HR" dirty="0"/>
              <a:t>    and should not be wasted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2564903"/>
            <a:ext cx="2808312" cy="3654653"/>
          </a:xfrm>
          <a:prstGeom prst="rect">
            <a:avLst/>
          </a:prstGeom>
        </p:spPr>
      </p:pic>
    </p:spTree>
    <p:extLst>
      <p:ext uri="{BB962C8B-B14F-4D97-AF65-F5344CB8AC3E}">
        <p14:creationId xmlns:p14="http://schemas.microsoft.com/office/powerpoint/2010/main" val="1400519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2A5A0D-94B9-49CD-8FBE-8F87FA0DA2A1}"/>
              </a:ext>
            </a:extLst>
          </p:cNvPr>
          <p:cNvSpPr>
            <a:spLocks noGrp="1"/>
          </p:cNvSpPr>
          <p:nvPr>
            <p:ph idx="1"/>
          </p:nvPr>
        </p:nvSpPr>
        <p:spPr/>
        <p:txBody>
          <a:bodyPr>
            <a:normAutofit/>
          </a:bodyPr>
          <a:lstStyle/>
          <a:p>
            <a:r>
              <a:rPr lang="hr-HR" dirty="0"/>
              <a:t>People say this when there is no choice and somebody must be satisfied with what is available</a:t>
            </a:r>
          </a:p>
          <a:p>
            <a:pPr lvl="1"/>
            <a:endParaRPr lang="hr-HR" dirty="0"/>
          </a:p>
          <a:p>
            <a:r>
              <a:rPr lang="hr-HR" dirty="0"/>
              <a:t>People of the same sort (are found together)</a:t>
            </a:r>
          </a:p>
          <a:p>
            <a:pPr lvl="1"/>
            <a:endParaRPr lang="hr-HR" dirty="0"/>
          </a:p>
          <a:p>
            <a:r>
              <a:rPr lang="hr-HR" dirty="0"/>
              <a:t>Used to say that somebody is very stupid</a:t>
            </a:r>
          </a:p>
          <a:p>
            <a:pPr lvl="1"/>
            <a:endParaRPr lang="hr-HR" dirty="0"/>
          </a:p>
          <a:p>
            <a:r>
              <a:rPr lang="hr-HR" dirty="0"/>
              <a:t>Bad or unfair methods of doing something are acceptable if the result of that action is good or positive</a:t>
            </a:r>
          </a:p>
          <a:p>
            <a:endParaRPr lang="en-US" dirty="0"/>
          </a:p>
        </p:txBody>
      </p:sp>
      <p:sp>
        <p:nvSpPr>
          <p:cNvPr id="3" name="Title 2">
            <a:extLst>
              <a:ext uri="{FF2B5EF4-FFF2-40B4-BE49-F238E27FC236}">
                <a16:creationId xmlns:a16="http://schemas.microsoft.com/office/drawing/2014/main" id="{0BF4F03E-E49C-4D9D-B811-1ACAB8A3535B}"/>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884904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hr-HR" dirty="0"/>
              <a:t>People say this when there is no choice and somebody must be satisfied with what is available</a:t>
            </a:r>
          </a:p>
          <a:p>
            <a:pPr lvl="1"/>
            <a:r>
              <a:rPr lang="hr-HR" i="1" dirty="0"/>
              <a:t>Beggars can’t be choosers</a:t>
            </a:r>
          </a:p>
          <a:p>
            <a:pPr lvl="1"/>
            <a:endParaRPr lang="hr-HR" dirty="0"/>
          </a:p>
          <a:p>
            <a:r>
              <a:rPr lang="hr-HR" dirty="0"/>
              <a:t>People of the same sort (are found together)</a:t>
            </a:r>
          </a:p>
          <a:p>
            <a:pPr lvl="1"/>
            <a:r>
              <a:rPr lang="hr-HR" i="1" dirty="0"/>
              <a:t>Birds of a feather (flock together)</a:t>
            </a:r>
          </a:p>
          <a:p>
            <a:pPr lvl="1"/>
            <a:endParaRPr lang="hr-HR" dirty="0"/>
          </a:p>
          <a:p>
            <a:r>
              <a:rPr lang="hr-HR" dirty="0"/>
              <a:t>Used to say that somebody is very stupid</a:t>
            </a:r>
          </a:p>
          <a:p>
            <a:pPr lvl="1"/>
            <a:r>
              <a:rPr lang="hr-HR" i="1" dirty="0"/>
              <a:t>There’s one born every minute</a:t>
            </a:r>
          </a:p>
          <a:p>
            <a:pPr lvl="1"/>
            <a:endParaRPr lang="hr-HR" dirty="0"/>
          </a:p>
          <a:p>
            <a:r>
              <a:rPr lang="hr-HR" dirty="0"/>
              <a:t>Bad or unfair methods of doing something are acceptable if the result of that action is good or positive</a:t>
            </a:r>
          </a:p>
          <a:p>
            <a:pPr lvl="1"/>
            <a:r>
              <a:rPr lang="hr-HR" i="1" dirty="0"/>
              <a:t>The end justifies the means</a:t>
            </a:r>
            <a:endParaRPr lang="en-US" i="1" dirty="0"/>
          </a:p>
        </p:txBody>
      </p:sp>
      <p:sp>
        <p:nvSpPr>
          <p:cNvPr id="3" name="Title 2"/>
          <p:cNvSpPr>
            <a:spLocks noGrp="1"/>
          </p:cNvSpPr>
          <p:nvPr>
            <p:ph type="title"/>
          </p:nvPr>
        </p:nvSpPr>
        <p:spPr/>
        <p:txBody>
          <a:bodyPr/>
          <a:lstStyle/>
          <a:p>
            <a:r>
              <a:rPr lang="hr-HR" dirty="0"/>
              <a:t>Exercise</a:t>
            </a:r>
            <a:endParaRPr lang="en-US" dirty="0"/>
          </a:p>
        </p:txBody>
      </p:sp>
    </p:spTree>
    <p:extLst>
      <p:ext uri="{BB962C8B-B14F-4D97-AF65-F5344CB8AC3E}">
        <p14:creationId xmlns:p14="http://schemas.microsoft.com/office/powerpoint/2010/main" val="419772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 calcmode="lin" valueType="num">
                                      <p:cBhvr additive="base">
                                        <p:cTn id="1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1000"/>
                                        <p:tgtEl>
                                          <p:spTgt spid="2">
                                            <p:txEl>
                                              <p:pRg st="4" end="4"/>
                                            </p:txEl>
                                          </p:spTgt>
                                        </p:tgtEl>
                                      </p:cBhvr>
                                    </p:animEffect>
                                    <p:anim calcmode="lin" valueType="num">
                                      <p:cBhvr>
                                        <p:cTn id="2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barn(inVertical)">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wipe(down)">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circle(in)">
                                      <p:cBhvr>
                                        <p:cTn id="39" dur="2000"/>
                                        <p:tgtEl>
                                          <p:spTgt spid="2">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wheel(1)">
                                      <p:cBhvr>
                                        <p:cTn id="44"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0232" y="2780928"/>
            <a:ext cx="2057400" cy="1066800"/>
          </a:xfrm>
        </p:spPr>
        <p:txBody>
          <a:bodyPr>
            <a:noAutofit/>
          </a:bodyPr>
          <a:lstStyle/>
          <a:p>
            <a:pPr algn="ctr"/>
            <a:r>
              <a:rPr lang="hr-HR" sz="3200" dirty="0"/>
              <a:t>THANK YOU!!</a:t>
            </a:r>
            <a:endParaRPr lang="en-US" sz="3200"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925" r="2925"/>
          <a:stretch>
            <a:fillRect/>
          </a:stretch>
        </p:blipFill>
        <p:spPr/>
      </p:pic>
    </p:spTree>
    <p:extLst>
      <p:ext uri="{BB962C8B-B14F-4D97-AF65-F5344CB8AC3E}">
        <p14:creationId xmlns:p14="http://schemas.microsoft.com/office/powerpoint/2010/main" val="115408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hr-HR" dirty="0"/>
              <a:t>Well known phrases or sentences that give advice or say something that is generally true</a:t>
            </a:r>
          </a:p>
          <a:p>
            <a:endParaRPr lang="hr-HR" dirty="0"/>
          </a:p>
          <a:p>
            <a:r>
              <a:rPr lang="hr-HR" dirty="0"/>
              <a:t>Metaphorical</a:t>
            </a:r>
          </a:p>
          <a:p>
            <a:endParaRPr lang="hr-HR" dirty="0"/>
          </a:p>
          <a:p>
            <a:r>
              <a:rPr lang="hr-HR" dirty="0"/>
              <a:t>Can be a </a:t>
            </a:r>
            <a:r>
              <a:rPr lang="hr-HR" i="1" dirty="0"/>
              <a:t>maxim</a:t>
            </a:r>
            <a:r>
              <a:rPr lang="hr-HR" dirty="0"/>
              <a:t> or an </a:t>
            </a:r>
            <a:r>
              <a:rPr lang="hr-HR" i="1" dirty="0"/>
              <a:t>aphorism</a:t>
            </a:r>
          </a:p>
          <a:p>
            <a:endParaRPr lang="hr-HR" i="1" dirty="0"/>
          </a:p>
          <a:p>
            <a:r>
              <a:rPr lang="hr-HR" dirty="0"/>
              <a:t>Paremiology - study of proverbs</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2474414"/>
            <a:ext cx="3221632" cy="2394746"/>
          </a:xfrm>
          <a:prstGeom prst="rect">
            <a:avLst/>
          </a:prstGeom>
        </p:spPr>
      </p:pic>
    </p:spTree>
    <p:extLst>
      <p:ext uri="{BB962C8B-B14F-4D97-AF65-F5344CB8AC3E}">
        <p14:creationId xmlns:p14="http://schemas.microsoft.com/office/powerpoint/2010/main" val="2254086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40" y="476672"/>
            <a:ext cx="1972473" cy="2586130"/>
          </a:xfrm>
          <a:prstGeom prst="rect">
            <a:avLst/>
          </a:prstGeom>
        </p:spPr>
      </p:pic>
      <p:sp>
        <p:nvSpPr>
          <p:cNvPr id="3" name="Content Placeholder 2"/>
          <p:cNvSpPr>
            <a:spLocks noGrp="1"/>
          </p:cNvSpPr>
          <p:nvPr>
            <p:ph idx="1"/>
          </p:nvPr>
        </p:nvSpPr>
        <p:spPr/>
        <p:txBody>
          <a:bodyPr>
            <a:normAutofit/>
          </a:bodyPr>
          <a:lstStyle/>
          <a:p>
            <a:r>
              <a:rPr lang="hr-HR" b="1" dirty="0"/>
              <a:t>Absence makes the heart grow fonder</a:t>
            </a:r>
          </a:p>
          <a:p>
            <a:pPr lvl="1"/>
            <a:r>
              <a:rPr lang="hr-HR" dirty="0"/>
              <a:t>Used to say that when you are away from</a:t>
            </a:r>
          </a:p>
          <a:p>
            <a:pPr marL="365760" lvl="1" indent="0">
              <a:buNone/>
            </a:pPr>
            <a:r>
              <a:rPr lang="hr-HR" dirty="0"/>
              <a:t>    somebody that you love, you love them</a:t>
            </a:r>
          </a:p>
          <a:p>
            <a:pPr marL="365760" lvl="1" indent="0">
              <a:buNone/>
            </a:pPr>
            <a:r>
              <a:rPr lang="hr-HR" dirty="0"/>
              <a:t>    even more</a:t>
            </a:r>
          </a:p>
          <a:p>
            <a:endParaRPr lang="hr-HR" dirty="0"/>
          </a:p>
          <a:p>
            <a:r>
              <a:rPr lang="hr-HR" b="1" dirty="0"/>
              <a:t>The apple doesn’t fall/never falls far from the tree</a:t>
            </a:r>
          </a:p>
          <a:p>
            <a:pPr lvl="1"/>
            <a:r>
              <a:rPr lang="hr-HR" dirty="0"/>
              <a:t>A child usually behaves in a similar way to his/her parent(s)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4" y="4653136"/>
            <a:ext cx="2808312" cy="1794268"/>
          </a:xfrm>
          <a:prstGeom prst="rect">
            <a:avLst/>
          </a:prstGeom>
        </p:spPr>
      </p:pic>
    </p:spTree>
    <p:extLst>
      <p:ext uri="{BB962C8B-B14F-4D97-AF65-F5344CB8AC3E}">
        <p14:creationId xmlns:p14="http://schemas.microsoft.com/office/powerpoint/2010/main" val="45211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hr-HR" b="1" dirty="0"/>
              <a:t>If you can’t beat them, join them</a:t>
            </a:r>
            <a:endParaRPr lang="en-US" b="1" dirty="0"/>
          </a:p>
          <a:p>
            <a:pPr lvl="1"/>
            <a:r>
              <a:rPr lang="hr-HR" dirty="0"/>
              <a:t>If you can’t defeat somebody or be as successful as they are, then it is more sensible to join them in what they are doing and perhaps get some advantage for yourself by doing so</a:t>
            </a:r>
          </a:p>
          <a:p>
            <a:pPr lvl="1"/>
            <a:endParaRPr lang="hr-HR" dirty="0"/>
          </a:p>
          <a:p>
            <a:pPr lvl="1"/>
            <a:endParaRPr lang="hr-HR" dirty="0"/>
          </a:p>
          <a:p>
            <a:r>
              <a:rPr lang="hr-HR" b="1" dirty="0"/>
              <a:t>Beauty is in the eye of the beholder</a:t>
            </a:r>
          </a:p>
          <a:p>
            <a:pPr lvl="1"/>
            <a:r>
              <a:rPr lang="hr-HR" dirty="0"/>
              <a:t>People all have different ideas about</a:t>
            </a:r>
          </a:p>
          <a:p>
            <a:pPr marL="365760" lvl="1" indent="0">
              <a:buNone/>
            </a:pPr>
            <a:r>
              <a:rPr lang="hr-HR" dirty="0"/>
              <a:t>   what is beautiful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0" y="3645024"/>
            <a:ext cx="2532283" cy="2016224"/>
          </a:xfrm>
          <a:prstGeom prst="rect">
            <a:avLst/>
          </a:prstGeom>
        </p:spPr>
      </p:pic>
    </p:spTree>
    <p:extLst>
      <p:ext uri="{BB962C8B-B14F-4D97-AF65-F5344CB8AC3E}">
        <p14:creationId xmlns:p14="http://schemas.microsoft.com/office/powerpoint/2010/main" val="2379420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hr-HR" b="1" dirty="0"/>
              <a:t>You’ve made your bed and now you must lie in/on it</a:t>
            </a:r>
          </a:p>
          <a:p>
            <a:pPr lvl="1"/>
            <a:r>
              <a:rPr lang="hr-HR" dirty="0"/>
              <a:t>You must accept the results of your actions</a:t>
            </a:r>
          </a:p>
          <a:p>
            <a:pPr lvl="1"/>
            <a:endParaRPr lang="hr-HR" dirty="0"/>
          </a:p>
          <a:p>
            <a:pPr lvl="1"/>
            <a:endParaRPr lang="hr-HR" dirty="0"/>
          </a:p>
          <a:p>
            <a:r>
              <a:rPr lang="hr-HR" b="1" dirty="0"/>
              <a:t>Blood is thicker than water</a:t>
            </a:r>
          </a:p>
          <a:p>
            <a:pPr lvl="1"/>
            <a:r>
              <a:rPr lang="hr-HR" dirty="0"/>
              <a:t>Family relationships are stronger</a:t>
            </a:r>
          </a:p>
          <a:p>
            <a:pPr marL="365760" lvl="1" indent="0">
              <a:buNone/>
            </a:pPr>
            <a:r>
              <a:rPr lang="hr-HR" dirty="0"/>
              <a:t>    than any others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2924944"/>
            <a:ext cx="2160240" cy="3243604"/>
          </a:xfrm>
          <a:prstGeom prst="rect">
            <a:avLst/>
          </a:prstGeom>
        </p:spPr>
      </p:pic>
    </p:spTree>
    <p:extLst>
      <p:ext uri="{BB962C8B-B14F-4D97-AF65-F5344CB8AC3E}">
        <p14:creationId xmlns:p14="http://schemas.microsoft.com/office/powerpoint/2010/main" val="158211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hr-HR" b="1" dirty="0"/>
              <a:t>Every cloud has a silver lining</a:t>
            </a:r>
          </a:p>
          <a:p>
            <a:pPr lvl="1"/>
            <a:r>
              <a:rPr lang="hr-HR" dirty="0"/>
              <a:t>Every sad </a:t>
            </a:r>
            <a:r>
              <a:rPr lang="hr-HR"/>
              <a:t>or difficult </a:t>
            </a:r>
            <a:r>
              <a:rPr lang="hr-HR" dirty="0"/>
              <a:t>situation has</a:t>
            </a:r>
          </a:p>
          <a:p>
            <a:pPr marL="365760" lvl="1" indent="0">
              <a:buNone/>
            </a:pPr>
            <a:r>
              <a:rPr lang="hr-HR" dirty="0"/>
              <a:t>    a positive side</a:t>
            </a:r>
          </a:p>
          <a:p>
            <a:pPr lvl="1"/>
            <a:endParaRPr lang="hr-HR" dirty="0"/>
          </a:p>
          <a:p>
            <a:pPr lvl="1"/>
            <a:endParaRPr lang="hr-HR" dirty="0"/>
          </a:p>
          <a:p>
            <a:r>
              <a:rPr lang="hr-HR" b="1" dirty="0"/>
              <a:t>An eye for an eye (a tooth for a tooth)</a:t>
            </a:r>
          </a:p>
          <a:p>
            <a:pPr lvl="1"/>
            <a:r>
              <a:rPr lang="hr-HR" dirty="0"/>
              <a:t>Used to say that you should punish sb by doing to them what they have done to you or to sb else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6469" y="4581128"/>
            <a:ext cx="2178010" cy="18015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980728"/>
            <a:ext cx="2487006" cy="2487006"/>
          </a:xfrm>
          <a:prstGeom prst="rect">
            <a:avLst/>
          </a:prstGeom>
        </p:spPr>
      </p:pic>
    </p:spTree>
    <p:extLst>
      <p:ext uri="{BB962C8B-B14F-4D97-AF65-F5344CB8AC3E}">
        <p14:creationId xmlns:p14="http://schemas.microsoft.com/office/powerpoint/2010/main" val="2548836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hr-HR" b="1" dirty="0"/>
              <a:t>What goes around comes around</a:t>
            </a:r>
          </a:p>
          <a:p>
            <a:pPr lvl="1"/>
            <a:r>
              <a:rPr lang="hr-HR" dirty="0"/>
              <a:t>The way sb behaves towards other people will affect the way those people behave towards them in the future</a:t>
            </a:r>
          </a:p>
          <a:p>
            <a:pPr lvl="1"/>
            <a:endParaRPr lang="hr-HR" dirty="0"/>
          </a:p>
          <a:p>
            <a:pPr lvl="1"/>
            <a:endParaRPr lang="hr-HR" dirty="0"/>
          </a:p>
          <a:p>
            <a:r>
              <a:rPr lang="hr-HR" b="1" dirty="0"/>
              <a:t>Money doesn’t grow on trees</a:t>
            </a:r>
          </a:p>
          <a:p>
            <a:pPr lvl="1"/>
            <a:r>
              <a:rPr lang="hr-HR" dirty="0"/>
              <a:t>Used to tell sb not to use sth or spend</a:t>
            </a:r>
          </a:p>
          <a:p>
            <a:pPr marL="365760" lvl="1" indent="0">
              <a:buNone/>
            </a:pPr>
            <a:r>
              <a:rPr lang="hr-HR" dirty="0"/>
              <a:t>   money carelessly because you do not </a:t>
            </a:r>
          </a:p>
          <a:p>
            <a:pPr marL="365760" lvl="1" indent="0">
              <a:buNone/>
            </a:pPr>
            <a:r>
              <a:rPr lang="hr-HR" dirty="0"/>
              <a:t>   have a lot of it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2852936"/>
            <a:ext cx="2600325" cy="3362325"/>
          </a:xfrm>
          <a:prstGeom prst="rect">
            <a:avLst/>
          </a:prstGeom>
        </p:spPr>
      </p:pic>
    </p:spTree>
    <p:extLst>
      <p:ext uri="{BB962C8B-B14F-4D97-AF65-F5344CB8AC3E}">
        <p14:creationId xmlns:p14="http://schemas.microsoft.com/office/powerpoint/2010/main" val="207797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hr-HR" b="1" dirty="0"/>
              <a:t>A leopard cannot change its spots</a:t>
            </a:r>
          </a:p>
          <a:p>
            <a:pPr lvl="1"/>
            <a:r>
              <a:rPr lang="hr-HR" dirty="0"/>
              <a:t>People cannot change their character, especially if they have a bad one</a:t>
            </a:r>
          </a:p>
          <a:p>
            <a:pPr lvl="1"/>
            <a:endParaRPr lang="hr-HR" dirty="0"/>
          </a:p>
          <a:p>
            <a:pPr lvl="1"/>
            <a:endParaRPr lang="hr-HR" dirty="0"/>
          </a:p>
          <a:p>
            <a:r>
              <a:rPr lang="hr-HR" b="1" dirty="0"/>
              <a:t>A penny for your thoughts</a:t>
            </a:r>
          </a:p>
          <a:p>
            <a:pPr lvl="1"/>
            <a:r>
              <a:rPr lang="hr-HR" dirty="0"/>
              <a:t>Used to ask sb what they are </a:t>
            </a:r>
          </a:p>
          <a:p>
            <a:pPr marL="365760" lvl="1" indent="0">
              <a:buNone/>
            </a:pPr>
            <a:r>
              <a:rPr lang="hr-HR" dirty="0"/>
              <a:t>    thinking about</a:t>
            </a:r>
          </a:p>
          <a:p>
            <a:pPr lvl="1"/>
            <a:endParaRPr lang="hr-HR"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57" y="2708920"/>
            <a:ext cx="3747219" cy="2664296"/>
          </a:xfrm>
          <a:prstGeom prst="rect">
            <a:avLst/>
          </a:prstGeom>
        </p:spPr>
      </p:pic>
    </p:spTree>
    <p:extLst>
      <p:ext uri="{BB962C8B-B14F-4D97-AF65-F5344CB8AC3E}">
        <p14:creationId xmlns:p14="http://schemas.microsoft.com/office/powerpoint/2010/main" val="337420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hr-HR" b="1" dirty="0"/>
              <a:t>Better safe than sorry</a:t>
            </a:r>
          </a:p>
          <a:p>
            <a:pPr lvl="1"/>
            <a:r>
              <a:rPr lang="hr-HR" dirty="0"/>
              <a:t>Used to say that it is wiser to be too careful than to act too quickly and do sth you may later wish you had not</a:t>
            </a:r>
          </a:p>
          <a:p>
            <a:pPr lvl="1"/>
            <a:endParaRPr lang="hr-HR" dirty="0"/>
          </a:p>
          <a:p>
            <a:pPr lvl="1"/>
            <a:endParaRPr lang="hr-HR" dirty="0"/>
          </a:p>
          <a:p>
            <a:r>
              <a:rPr lang="hr-HR" b="1" dirty="0"/>
              <a:t>One step forward, two steps back</a:t>
            </a:r>
          </a:p>
          <a:p>
            <a:pPr lvl="1"/>
            <a:r>
              <a:rPr lang="hr-HR" dirty="0"/>
              <a:t>Used to say that every time you make </a:t>
            </a:r>
          </a:p>
          <a:p>
            <a:pPr marL="365760" lvl="1" indent="0">
              <a:buNone/>
            </a:pPr>
            <a:r>
              <a:rPr lang="hr-HR" dirty="0"/>
              <a:t>    progress, sth bad happens that means</a:t>
            </a:r>
          </a:p>
          <a:p>
            <a:pPr marL="365760" lvl="1" indent="0">
              <a:buNone/>
            </a:pPr>
            <a:r>
              <a:rPr lang="hr-HR" dirty="0"/>
              <a:t>    that the situation is worse than before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2996952"/>
            <a:ext cx="2495340" cy="2664296"/>
          </a:xfrm>
          <a:prstGeom prst="rect">
            <a:avLst/>
          </a:prstGeom>
        </p:spPr>
      </p:pic>
    </p:spTree>
    <p:extLst>
      <p:ext uri="{BB962C8B-B14F-4D97-AF65-F5344CB8AC3E}">
        <p14:creationId xmlns:p14="http://schemas.microsoft.com/office/powerpoint/2010/main" val="38365104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357</TotalTime>
  <Words>638</Words>
  <Application>Microsoft Office PowerPoint</Application>
  <PresentationFormat>On-screen Show (4:3)</PresentationFormat>
  <Paragraphs>104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Constantia</vt:lpstr>
      <vt:lpstr>Wingdings 2</vt:lpstr>
      <vt:lpstr>Paper</vt:lpstr>
      <vt:lpstr>Proverbs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Cacic</dc:creator>
  <cp:lastModifiedBy>Moira</cp:lastModifiedBy>
  <cp:revision>27</cp:revision>
  <dcterms:created xsi:type="dcterms:W3CDTF">2011-03-27T11:42:58Z</dcterms:created>
  <dcterms:modified xsi:type="dcterms:W3CDTF">2022-05-03T05:34:23Z</dcterms:modified>
</cp:coreProperties>
</file>