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85" r:id="rId3"/>
    <p:sldId id="289" r:id="rId4"/>
    <p:sldId id="292" r:id="rId5"/>
    <p:sldId id="298" r:id="rId6"/>
    <p:sldId id="294" r:id="rId7"/>
    <p:sldId id="295" r:id="rId8"/>
    <p:sldId id="297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280" r:id="rId20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22"/>
      <p:bold r:id="rId23"/>
      <p:italic r:id="rId24"/>
    </p:embeddedFont>
    <p:embeddedFont>
      <p:font typeface="Helvetica Neue" panose="020B0604020202020204" charset="0"/>
      <p:regular r:id="rId25"/>
      <p:bold r:id="rId26"/>
      <p:italic r:id="rId27"/>
      <p:boldItalic r:id="rId28"/>
    </p:embeddedFont>
    <p:embeddedFont>
      <p:font typeface="Muli" panose="020B0604020202020204" charset="0"/>
      <p:regular r:id="rId29"/>
      <p:bold r:id="rId30"/>
      <p:italic r:id="rId31"/>
      <p:boldItalic r:id="rId32"/>
    </p:embeddedFont>
    <p:embeddedFont>
      <p:font typeface="Nixie One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E3BC8F-FEEA-43F1-B0FE-65983A61D8C1}">
  <a:tblStyle styleId="{45E3BC8F-FEEA-43F1-B0FE-65983A61D8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732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728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247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283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953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127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370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571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95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43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389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326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584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616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366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920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13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250" y="2055858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latin typeface="Garamond" panose="02020404030301010803" pitchFamily="18" charset="0"/>
              </a:rPr>
              <a:t>I </a:t>
            </a:r>
            <a:r>
              <a:rPr lang="sr-Latn-RS" b="1" dirty="0" err="1">
                <a:latin typeface="Garamond" panose="02020404030301010803" pitchFamily="18" charset="0"/>
              </a:rPr>
              <a:t>don’t</a:t>
            </a:r>
            <a:r>
              <a:rPr lang="sr-Latn-RS" b="1" dirty="0">
                <a:latin typeface="Garamond" panose="02020404030301010803" pitchFamily="18" charset="0"/>
              </a:rPr>
              <a:t> </a:t>
            </a:r>
            <a:r>
              <a:rPr lang="sr-Latn-RS" b="1" dirty="0" err="1">
                <a:latin typeface="Garamond" panose="02020404030301010803" pitchFamily="18" charset="0"/>
              </a:rPr>
              <a:t>know</a:t>
            </a:r>
            <a:r>
              <a:rPr lang="sr-Latn-RS" b="1" dirty="0">
                <a:latin typeface="Garamond" panose="02020404030301010803" pitchFamily="18" charset="0"/>
              </a:rPr>
              <a:t> </a:t>
            </a:r>
            <a:br>
              <a:rPr lang="sr-Latn-RS" sz="4400" b="1" dirty="0">
                <a:latin typeface="Garamond" panose="02020404030301010803" pitchFamily="18" charset="0"/>
              </a:rPr>
            </a:br>
            <a:r>
              <a:rPr lang="sr-Latn-RS" sz="4000" b="1" dirty="0">
                <a:latin typeface="Garamond" panose="02020404030301010803" pitchFamily="18" charset="0"/>
              </a:rPr>
              <a:t>mobilna aplikacija</a:t>
            </a:r>
            <a:endParaRPr sz="4400" b="1" dirty="0">
              <a:latin typeface="Garamond" panose="02020404030301010803" pitchFamily="18" charset="0"/>
            </a:endParaRPr>
          </a:p>
        </p:txBody>
      </p:sp>
      <p:sp>
        <p:nvSpPr>
          <p:cNvPr id="4" name="Google Shape;352;p13">
            <a:extLst>
              <a:ext uri="{FF2B5EF4-FFF2-40B4-BE49-F238E27FC236}">
                <a16:creationId xmlns:a16="http://schemas.microsoft.com/office/drawing/2014/main" id="{F6A6B96F-5BED-4DBF-BC59-691CD3400AAC}"/>
              </a:ext>
            </a:extLst>
          </p:cNvPr>
          <p:cNvSpPr txBox="1">
            <a:spLocks/>
          </p:cNvSpPr>
          <p:nvPr/>
        </p:nvSpPr>
        <p:spPr>
          <a:xfrm>
            <a:off x="6446520" y="4050792"/>
            <a:ext cx="2779776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sr-Latn-RS" sz="1600" dirty="0">
                <a:latin typeface="Garamond" panose="02020404030301010803" pitchFamily="18" charset="0"/>
              </a:rPr>
              <a:t>Nevena Mladenović 	15261</a:t>
            </a:r>
          </a:p>
          <a:p>
            <a:pPr marL="0" indent="0">
              <a:buFont typeface="Muli"/>
              <a:buNone/>
            </a:pPr>
            <a:r>
              <a:rPr lang="sr-Latn-RS" sz="1600" dirty="0">
                <a:latin typeface="Garamond" panose="02020404030301010803" pitchFamily="18" charset="0"/>
              </a:rPr>
              <a:t>Sandra Stojiljković 	15922</a:t>
            </a:r>
            <a:endParaRPr lang="en-US" sz="16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3715127" y="142839"/>
            <a:ext cx="2540404" cy="485782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body" idx="4294967295"/>
          </p:nvPr>
        </p:nvSpPr>
        <p:spPr>
          <a:xfrm>
            <a:off x="-58863" y="1428133"/>
            <a:ext cx="2103120" cy="1457680"/>
          </a:xfrm>
          <a:prstGeom prst="rect">
            <a:avLst/>
          </a:prstGeom>
        </p:spPr>
        <p:txBody>
          <a:bodyPr spcFirstLastPara="1" wrap="square" lIns="108000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3200" b="1" dirty="0">
                <a:solidFill>
                  <a:srgbClr val="19BBD5"/>
                </a:solidFill>
                <a:latin typeface="Garamond" panose="02020404030301010803" pitchFamily="18" charset="0"/>
              </a:rPr>
              <a:t>Početna strana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2400" b="1" dirty="0">
                <a:solidFill>
                  <a:srgbClr val="19BBD5"/>
                </a:solidFill>
                <a:latin typeface="Garamond" panose="02020404030301010803" pitchFamily="18" charset="0"/>
              </a:rPr>
              <a:t>-Tab List-</a:t>
            </a:r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1A833C1-2402-4043-8495-FB48D44C11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97011" y="552828"/>
            <a:ext cx="2360986" cy="3954080"/>
          </a:xfrm>
          <a:prstGeom prst="rect">
            <a:avLst/>
          </a:prstGeom>
        </p:spPr>
      </p:pic>
      <p:sp>
        <p:nvSpPr>
          <p:cNvPr id="16" name="Google Shape;535;p31">
            <a:extLst>
              <a:ext uri="{FF2B5EF4-FFF2-40B4-BE49-F238E27FC236}">
                <a16:creationId xmlns:a16="http://schemas.microsoft.com/office/drawing/2014/main" id="{AB366DED-B32F-4F98-9556-6465CA030415}"/>
              </a:ext>
            </a:extLst>
          </p:cNvPr>
          <p:cNvSpPr txBox="1">
            <a:spLocks/>
          </p:cNvSpPr>
          <p:nvPr/>
        </p:nvSpPr>
        <p:spPr>
          <a:xfrm>
            <a:off x="41350" y="3046617"/>
            <a:ext cx="2103119" cy="1382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buFontTx/>
              <a:buChar char="-"/>
            </a:pPr>
            <a:r>
              <a:rPr lang="sr-Latn-RS" sz="1800" dirty="0">
                <a:latin typeface="Garamond" panose="02020404030301010803" pitchFamily="18" charset="0"/>
              </a:rPr>
              <a:t>Odabirom kategorije osvežava se lista lokacija </a:t>
            </a:r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0" name="Strelica: nadesno 9">
            <a:extLst>
              <a:ext uri="{FF2B5EF4-FFF2-40B4-BE49-F238E27FC236}">
                <a16:creationId xmlns:a16="http://schemas.microsoft.com/office/drawing/2014/main" id="{A3B1DC31-D3CD-4024-BAD1-6F864EE5C101}"/>
              </a:ext>
            </a:extLst>
          </p:cNvPr>
          <p:cNvSpPr/>
          <p:nvPr/>
        </p:nvSpPr>
        <p:spPr>
          <a:xfrm>
            <a:off x="2900906" y="3126992"/>
            <a:ext cx="716687" cy="281784"/>
          </a:xfrm>
          <a:prstGeom prst="rightArrow">
            <a:avLst>
              <a:gd name="adj1" fmla="val 32263"/>
              <a:gd name="adj2" fmla="val 9138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7083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2700059" y="142839"/>
            <a:ext cx="2540404" cy="485782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body" idx="4294967295"/>
          </p:nvPr>
        </p:nvSpPr>
        <p:spPr>
          <a:xfrm>
            <a:off x="-82641" y="1505070"/>
            <a:ext cx="2103120" cy="1193028"/>
          </a:xfrm>
          <a:prstGeom prst="rect">
            <a:avLst/>
          </a:prstGeom>
        </p:spPr>
        <p:txBody>
          <a:bodyPr spcFirstLastPara="1" wrap="square" lIns="108000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3200" b="1" dirty="0">
                <a:solidFill>
                  <a:srgbClr val="19BBD5"/>
                </a:solidFill>
                <a:latin typeface="Garamond" panose="02020404030301010803" pitchFamily="18" charset="0"/>
              </a:rPr>
              <a:t>Prikaz mesta</a:t>
            </a:r>
            <a:endParaRPr lang="sr-Latn-RS" sz="2400" b="1" dirty="0">
              <a:solidFill>
                <a:srgbClr val="19BBD5"/>
              </a:solidFill>
              <a:latin typeface="Garamond" panose="02020404030301010803" pitchFamily="18" charset="0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1A833C1-2402-4043-8495-FB48D44C11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1943" y="552828"/>
            <a:ext cx="2360988" cy="3954081"/>
          </a:xfrm>
          <a:prstGeom prst="rect">
            <a:avLst/>
          </a:prstGeom>
        </p:spPr>
      </p:pic>
      <p:sp>
        <p:nvSpPr>
          <p:cNvPr id="13" name="Google Shape;534;p31">
            <a:extLst>
              <a:ext uri="{FF2B5EF4-FFF2-40B4-BE49-F238E27FC236}">
                <a16:creationId xmlns:a16="http://schemas.microsoft.com/office/drawing/2014/main" id="{32C49A08-024B-46E7-84B4-5B71A1E2816E}"/>
              </a:ext>
            </a:extLst>
          </p:cNvPr>
          <p:cNvSpPr/>
          <p:nvPr/>
        </p:nvSpPr>
        <p:spPr>
          <a:xfrm>
            <a:off x="5610899" y="134282"/>
            <a:ext cx="2540404" cy="485782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2F4E92D3-52DD-4A9D-9131-25A6761704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04643" y="551736"/>
            <a:ext cx="2366748" cy="3963730"/>
          </a:xfrm>
          <a:prstGeom prst="rect">
            <a:avLst/>
          </a:prstGeom>
        </p:spPr>
      </p:pic>
      <p:sp>
        <p:nvSpPr>
          <p:cNvPr id="16" name="Google Shape;535;p31">
            <a:extLst>
              <a:ext uri="{FF2B5EF4-FFF2-40B4-BE49-F238E27FC236}">
                <a16:creationId xmlns:a16="http://schemas.microsoft.com/office/drawing/2014/main" id="{AB366DED-B32F-4F98-9556-6465CA030415}"/>
              </a:ext>
            </a:extLst>
          </p:cNvPr>
          <p:cNvSpPr txBox="1">
            <a:spLocks/>
          </p:cNvSpPr>
          <p:nvPr/>
        </p:nvSpPr>
        <p:spPr>
          <a:xfrm>
            <a:off x="88912" y="2876276"/>
            <a:ext cx="2226729" cy="153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endParaRPr lang="en-US" b="1" dirty="0">
              <a:solidFill>
                <a:srgbClr val="19BBD5"/>
              </a:solidFill>
              <a:latin typeface="Garamond" panose="02020404030301010803" pitchFamily="18" charset="0"/>
            </a:endParaRPr>
          </a:p>
          <a:p>
            <a:pPr marL="285750" indent="-285750">
              <a:buFontTx/>
              <a:buChar char="-"/>
            </a:pPr>
            <a:r>
              <a:rPr lang="sr-Latn-RS" sz="1800" dirty="0">
                <a:latin typeface="Garamond" panose="02020404030301010803" pitchFamily="18" charset="0"/>
              </a:rPr>
              <a:t>Klikom na mesto, otvara se strana sa detaljnim podacima o mestu i utiscima korisnika</a:t>
            </a:r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0" name="Strelica: nadesno 9">
            <a:extLst>
              <a:ext uri="{FF2B5EF4-FFF2-40B4-BE49-F238E27FC236}">
                <a16:creationId xmlns:a16="http://schemas.microsoft.com/office/drawing/2014/main" id="{A3B1DC31-D3CD-4024-BAD1-6F864EE5C101}"/>
              </a:ext>
            </a:extLst>
          </p:cNvPr>
          <p:cNvSpPr/>
          <p:nvPr/>
        </p:nvSpPr>
        <p:spPr>
          <a:xfrm>
            <a:off x="2206013" y="1505070"/>
            <a:ext cx="716687" cy="281784"/>
          </a:xfrm>
          <a:prstGeom prst="rightArrow">
            <a:avLst>
              <a:gd name="adj1" fmla="val 32263"/>
              <a:gd name="adj2" fmla="val 9138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942774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2700059" y="142839"/>
            <a:ext cx="2540404" cy="485782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1A833C1-2402-4043-8495-FB48D44C11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1943" y="552828"/>
            <a:ext cx="2360987" cy="3954081"/>
          </a:xfrm>
          <a:prstGeom prst="rect">
            <a:avLst/>
          </a:prstGeom>
        </p:spPr>
      </p:pic>
      <p:sp>
        <p:nvSpPr>
          <p:cNvPr id="13" name="Google Shape;534;p31">
            <a:extLst>
              <a:ext uri="{FF2B5EF4-FFF2-40B4-BE49-F238E27FC236}">
                <a16:creationId xmlns:a16="http://schemas.microsoft.com/office/drawing/2014/main" id="{32C49A08-024B-46E7-84B4-5B71A1E2816E}"/>
              </a:ext>
            </a:extLst>
          </p:cNvPr>
          <p:cNvSpPr/>
          <p:nvPr/>
        </p:nvSpPr>
        <p:spPr>
          <a:xfrm>
            <a:off x="5610899" y="134282"/>
            <a:ext cx="2540404" cy="485782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2F4E92D3-52DD-4A9D-9131-25A6761704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04643" y="551737"/>
            <a:ext cx="2366748" cy="3963728"/>
          </a:xfrm>
          <a:prstGeom prst="rect">
            <a:avLst/>
          </a:prstGeom>
        </p:spPr>
      </p:pic>
      <p:sp>
        <p:nvSpPr>
          <p:cNvPr id="16" name="Google Shape;535;p31">
            <a:extLst>
              <a:ext uri="{FF2B5EF4-FFF2-40B4-BE49-F238E27FC236}">
                <a16:creationId xmlns:a16="http://schemas.microsoft.com/office/drawing/2014/main" id="{AB366DED-B32F-4F98-9556-6465CA030415}"/>
              </a:ext>
            </a:extLst>
          </p:cNvPr>
          <p:cNvSpPr txBox="1">
            <a:spLocks/>
          </p:cNvSpPr>
          <p:nvPr/>
        </p:nvSpPr>
        <p:spPr>
          <a:xfrm>
            <a:off x="217167" y="2996454"/>
            <a:ext cx="2103119" cy="149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sr-Latn-RS" sz="1800" dirty="0">
                <a:latin typeface="Garamond" panose="02020404030301010803" pitchFamily="18" charset="0"/>
              </a:rPr>
              <a:t>1) Dodavanje ocene i komentara</a:t>
            </a:r>
          </a:p>
          <a:p>
            <a:pPr marL="0" indent="0">
              <a:buNone/>
            </a:pPr>
            <a:r>
              <a:rPr lang="sr-Latn-RS" sz="1800" dirty="0">
                <a:latin typeface="Garamond" panose="02020404030301010803" pitchFamily="18" charset="0"/>
              </a:rPr>
              <a:t>2) Filtriranje utisaka prema </a:t>
            </a:r>
            <a:r>
              <a:rPr lang="sr-Latn-RS" sz="1800" u="sng" dirty="0">
                <a:latin typeface="Garamond" panose="02020404030301010803" pitchFamily="18" charset="0"/>
              </a:rPr>
              <a:t>oceni</a:t>
            </a:r>
            <a:r>
              <a:rPr lang="sr-Latn-RS" sz="1800" dirty="0">
                <a:latin typeface="Garamond" panose="02020404030301010803" pitchFamily="18" charset="0"/>
              </a:rPr>
              <a:t> i </a:t>
            </a:r>
            <a:r>
              <a:rPr lang="sr-Latn-RS" sz="1800" u="sng" dirty="0">
                <a:latin typeface="Garamond" panose="02020404030301010803" pitchFamily="18" charset="0"/>
              </a:rPr>
              <a:t>datumu</a:t>
            </a:r>
          </a:p>
        </p:txBody>
      </p:sp>
      <p:sp>
        <p:nvSpPr>
          <p:cNvPr id="10" name="Strelica: nadesno 9">
            <a:extLst>
              <a:ext uri="{FF2B5EF4-FFF2-40B4-BE49-F238E27FC236}">
                <a16:creationId xmlns:a16="http://schemas.microsoft.com/office/drawing/2014/main" id="{A3B1DC31-D3CD-4024-BAD1-6F864EE5C101}"/>
              </a:ext>
            </a:extLst>
          </p:cNvPr>
          <p:cNvSpPr/>
          <p:nvPr/>
        </p:nvSpPr>
        <p:spPr>
          <a:xfrm>
            <a:off x="1983372" y="2016081"/>
            <a:ext cx="716687" cy="281784"/>
          </a:xfrm>
          <a:prstGeom prst="rightArrow">
            <a:avLst>
              <a:gd name="adj1" fmla="val 32263"/>
              <a:gd name="adj2" fmla="val 9138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11" name="Strelica: nadesno 10">
            <a:extLst>
              <a:ext uri="{FF2B5EF4-FFF2-40B4-BE49-F238E27FC236}">
                <a16:creationId xmlns:a16="http://schemas.microsoft.com/office/drawing/2014/main" id="{C8BD9E32-175C-4C13-93DC-CA09E0D909A4}"/>
              </a:ext>
            </a:extLst>
          </p:cNvPr>
          <p:cNvSpPr/>
          <p:nvPr/>
        </p:nvSpPr>
        <p:spPr>
          <a:xfrm>
            <a:off x="2620147" y="1546941"/>
            <a:ext cx="716687" cy="281784"/>
          </a:xfrm>
          <a:prstGeom prst="rightArrow">
            <a:avLst>
              <a:gd name="adj1" fmla="val 32263"/>
              <a:gd name="adj2" fmla="val 9138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12" name="Google Shape;535;p31">
            <a:extLst>
              <a:ext uri="{FF2B5EF4-FFF2-40B4-BE49-F238E27FC236}">
                <a16:creationId xmlns:a16="http://schemas.microsoft.com/office/drawing/2014/main" id="{29AD1C6B-B385-4DBB-819F-4475F43038E3}"/>
              </a:ext>
            </a:extLst>
          </p:cNvPr>
          <p:cNvSpPr txBox="1">
            <a:spLocks/>
          </p:cNvSpPr>
          <p:nvPr/>
        </p:nvSpPr>
        <p:spPr>
          <a:xfrm>
            <a:off x="2245318" y="1543018"/>
            <a:ext cx="414785" cy="358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sr-Latn-RS" sz="1800" dirty="0">
                <a:latin typeface="Garamond" panose="02020404030301010803" pitchFamily="18" charset="0"/>
              </a:rPr>
              <a:t>1)</a:t>
            </a:r>
          </a:p>
        </p:txBody>
      </p:sp>
      <p:sp>
        <p:nvSpPr>
          <p:cNvPr id="14" name="Google Shape;535;p31">
            <a:extLst>
              <a:ext uri="{FF2B5EF4-FFF2-40B4-BE49-F238E27FC236}">
                <a16:creationId xmlns:a16="http://schemas.microsoft.com/office/drawing/2014/main" id="{F42ABB97-B10F-4D1D-BDE1-08643218C314}"/>
              </a:ext>
            </a:extLst>
          </p:cNvPr>
          <p:cNvSpPr txBox="1">
            <a:spLocks/>
          </p:cNvSpPr>
          <p:nvPr/>
        </p:nvSpPr>
        <p:spPr>
          <a:xfrm>
            <a:off x="2112894" y="2213571"/>
            <a:ext cx="414785" cy="358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sr-Latn-RS" sz="1800" dirty="0">
                <a:latin typeface="Garamond" panose="02020404030301010803" pitchFamily="18" charset="0"/>
              </a:rPr>
              <a:t>2)</a:t>
            </a:r>
          </a:p>
        </p:txBody>
      </p:sp>
      <p:sp>
        <p:nvSpPr>
          <p:cNvPr id="15" name="Google Shape;535;p31">
            <a:extLst>
              <a:ext uri="{FF2B5EF4-FFF2-40B4-BE49-F238E27FC236}">
                <a16:creationId xmlns:a16="http://schemas.microsoft.com/office/drawing/2014/main" id="{4E743A00-2405-4E4D-8C8E-A61A3D768B2C}"/>
              </a:ext>
            </a:extLst>
          </p:cNvPr>
          <p:cNvSpPr txBox="1">
            <a:spLocks/>
          </p:cNvSpPr>
          <p:nvPr/>
        </p:nvSpPr>
        <p:spPr>
          <a:xfrm>
            <a:off x="-82641" y="1505070"/>
            <a:ext cx="2103120" cy="11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sr-Latn-RS" sz="3200" b="1" dirty="0">
                <a:solidFill>
                  <a:srgbClr val="19BBD5"/>
                </a:solidFill>
                <a:latin typeface="Garamond" panose="02020404030301010803" pitchFamily="18" charset="0"/>
              </a:rPr>
              <a:t>Prikaz mesta</a:t>
            </a:r>
            <a:endParaRPr lang="sr-Latn-RS" sz="2400" b="1" dirty="0">
              <a:solidFill>
                <a:srgbClr val="19BBD5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402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2700059" y="142839"/>
            <a:ext cx="2540404" cy="485782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body" idx="4294967295"/>
          </p:nvPr>
        </p:nvSpPr>
        <p:spPr>
          <a:xfrm>
            <a:off x="-58863" y="1428133"/>
            <a:ext cx="2103120" cy="1457680"/>
          </a:xfrm>
          <a:prstGeom prst="rect">
            <a:avLst/>
          </a:prstGeom>
        </p:spPr>
        <p:txBody>
          <a:bodyPr spcFirstLastPara="1" wrap="square" lIns="108000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3200" b="1" dirty="0">
                <a:solidFill>
                  <a:srgbClr val="19BBD5"/>
                </a:solidFill>
                <a:latin typeface="Garamond" panose="02020404030301010803" pitchFamily="18" charset="0"/>
              </a:rPr>
              <a:t>Početna strana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2400" b="1" dirty="0">
                <a:solidFill>
                  <a:srgbClr val="19BBD5"/>
                </a:solidFill>
                <a:latin typeface="Garamond" panose="02020404030301010803" pitchFamily="18" charset="0"/>
              </a:rPr>
              <a:t>-Tab </a:t>
            </a:r>
            <a:r>
              <a:rPr lang="sr-Latn-RS" sz="2400" b="1" dirty="0" err="1">
                <a:solidFill>
                  <a:srgbClr val="19BBD5"/>
                </a:solidFill>
                <a:latin typeface="Garamond" panose="02020404030301010803" pitchFamily="18" charset="0"/>
              </a:rPr>
              <a:t>Map</a:t>
            </a:r>
            <a:r>
              <a:rPr lang="sr-Latn-RS" sz="2400" b="1" dirty="0">
                <a:solidFill>
                  <a:srgbClr val="19BBD5"/>
                </a:solidFill>
                <a:latin typeface="Garamond" panose="02020404030301010803" pitchFamily="18" charset="0"/>
              </a:rPr>
              <a:t>-</a:t>
            </a:r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1A833C1-2402-4043-8495-FB48D44C11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1943" y="557615"/>
            <a:ext cx="2360988" cy="3944507"/>
          </a:xfrm>
          <a:prstGeom prst="rect">
            <a:avLst/>
          </a:prstGeom>
        </p:spPr>
      </p:pic>
      <p:sp>
        <p:nvSpPr>
          <p:cNvPr id="13" name="Google Shape;534;p31">
            <a:extLst>
              <a:ext uri="{FF2B5EF4-FFF2-40B4-BE49-F238E27FC236}">
                <a16:creationId xmlns:a16="http://schemas.microsoft.com/office/drawing/2014/main" id="{32C49A08-024B-46E7-84B4-5B71A1E2816E}"/>
              </a:ext>
            </a:extLst>
          </p:cNvPr>
          <p:cNvSpPr/>
          <p:nvPr/>
        </p:nvSpPr>
        <p:spPr>
          <a:xfrm>
            <a:off x="5610899" y="134282"/>
            <a:ext cx="2540404" cy="485782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2F4E92D3-52DD-4A9D-9131-25A6761704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04643" y="556535"/>
            <a:ext cx="2366749" cy="3954132"/>
          </a:xfrm>
          <a:prstGeom prst="rect">
            <a:avLst/>
          </a:prstGeom>
        </p:spPr>
      </p:pic>
      <p:sp>
        <p:nvSpPr>
          <p:cNvPr id="16" name="Google Shape;535;p31">
            <a:extLst>
              <a:ext uri="{FF2B5EF4-FFF2-40B4-BE49-F238E27FC236}">
                <a16:creationId xmlns:a16="http://schemas.microsoft.com/office/drawing/2014/main" id="{AB366DED-B32F-4F98-9556-6465CA030415}"/>
              </a:ext>
            </a:extLst>
          </p:cNvPr>
          <p:cNvSpPr txBox="1">
            <a:spLocks/>
          </p:cNvSpPr>
          <p:nvPr/>
        </p:nvSpPr>
        <p:spPr>
          <a:xfrm>
            <a:off x="177171" y="3020036"/>
            <a:ext cx="2103119" cy="192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endParaRPr lang="en-US" b="1" dirty="0">
              <a:solidFill>
                <a:srgbClr val="19BBD5"/>
              </a:solidFill>
              <a:latin typeface="Garamond" panose="02020404030301010803" pitchFamily="18" charset="0"/>
            </a:endParaRPr>
          </a:p>
          <a:p>
            <a:pPr marL="285750" indent="-285750">
              <a:buFontTx/>
              <a:buChar char="-"/>
            </a:pPr>
            <a:r>
              <a:rPr lang="sr-Latn-RS" sz="1800" dirty="0">
                <a:latin typeface="Garamond" panose="02020404030301010803" pitchFamily="18" charset="0"/>
              </a:rPr>
              <a:t>Prikaz lokacija iz baze na mapi</a:t>
            </a:r>
          </a:p>
          <a:p>
            <a:pPr marL="285750" indent="-285750">
              <a:buFontTx/>
              <a:buChar char="-"/>
            </a:pPr>
            <a:r>
              <a:rPr lang="sr-Latn-RS" sz="1800" dirty="0">
                <a:latin typeface="Garamond" panose="02020404030301010803" pitchFamily="18" charset="0"/>
              </a:rPr>
              <a:t>Klikom na strelice, otvara se bočni meni sa filterima</a:t>
            </a:r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0" name="Strelica: nadesno 9">
            <a:extLst>
              <a:ext uri="{FF2B5EF4-FFF2-40B4-BE49-F238E27FC236}">
                <a16:creationId xmlns:a16="http://schemas.microsoft.com/office/drawing/2014/main" id="{A3B1DC31-D3CD-4024-BAD1-6F864EE5C101}"/>
              </a:ext>
            </a:extLst>
          </p:cNvPr>
          <p:cNvSpPr/>
          <p:nvPr/>
        </p:nvSpPr>
        <p:spPr>
          <a:xfrm>
            <a:off x="1983372" y="2738252"/>
            <a:ext cx="716687" cy="281784"/>
          </a:xfrm>
          <a:prstGeom prst="rightArrow">
            <a:avLst>
              <a:gd name="adj1" fmla="val 32263"/>
              <a:gd name="adj2" fmla="val 9138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11" name="Strelica: nadesno 10">
            <a:extLst>
              <a:ext uri="{FF2B5EF4-FFF2-40B4-BE49-F238E27FC236}">
                <a16:creationId xmlns:a16="http://schemas.microsoft.com/office/drawing/2014/main" id="{F5AE8A91-E0B9-464A-9077-7674103432B0}"/>
              </a:ext>
            </a:extLst>
          </p:cNvPr>
          <p:cNvSpPr/>
          <p:nvPr/>
        </p:nvSpPr>
        <p:spPr>
          <a:xfrm rot="10800000">
            <a:off x="8245047" y="1036914"/>
            <a:ext cx="716687" cy="281784"/>
          </a:xfrm>
          <a:prstGeom prst="rightArrow">
            <a:avLst>
              <a:gd name="adj1" fmla="val 32263"/>
              <a:gd name="adj2" fmla="val 9138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12" name="Google Shape;535;p31">
            <a:extLst>
              <a:ext uri="{FF2B5EF4-FFF2-40B4-BE49-F238E27FC236}">
                <a16:creationId xmlns:a16="http://schemas.microsoft.com/office/drawing/2014/main" id="{C2276D5D-C29A-4BFB-B381-A287659BEA17}"/>
              </a:ext>
            </a:extLst>
          </p:cNvPr>
          <p:cNvSpPr txBox="1">
            <a:spLocks/>
          </p:cNvSpPr>
          <p:nvPr/>
        </p:nvSpPr>
        <p:spPr>
          <a:xfrm>
            <a:off x="8264590" y="1318698"/>
            <a:ext cx="898953" cy="1125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sr-Latn-RS" sz="1200" b="1" dirty="0" err="1">
                <a:solidFill>
                  <a:srgbClr val="19BBD5"/>
                </a:solidFill>
                <a:latin typeface="Garamond" panose="02020404030301010803" pitchFamily="18" charset="0"/>
              </a:rPr>
              <a:t>Omogu-ćavanje</a:t>
            </a:r>
            <a:r>
              <a:rPr lang="sr-Latn-RS" sz="1200" b="1" dirty="0">
                <a:solidFill>
                  <a:srgbClr val="19BBD5"/>
                </a:solidFill>
                <a:latin typeface="Garamond" panose="02020404030301010803" pitchFamily="18" charset="0"/>
              </a:rPr>
              <a:t> prikaza lokacije prijatelja</a:t>
            </a:r>
            <a:endParaRPr lang="en-US" sz="1200" b="1" dirty="0">
              <a:solidFill>
                <a:srgbClr val="19BBD5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800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2700059" y="142839"/>
            <a:ext cx="2540404" cy="485782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body" idx="4294967295"/>
          </p:nvPr>
        </p:nvSpPr>
        <p:spPr>
          <a:xfrm>
            <a:off x="-58863" y="1428133"/>
            <a:ext cx="2103120" cy="1457680"/>
          </a:xfrm>
          <a:prstGeom prst="rect">
            <a:avLst/>
          </a:prstGeom>
        </p:spPr>
        <p:txBody>
          <a:bodyPr spcFirstLastPara="1" wrap="square" lIns="108000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3200" b="1" dirty="0">
                <a:solidFill>
                  <a:srgbClr val="19BBD5"/>
                </a:solidFill>
                <a:latin typeface="Garamond" panose="02020404030301010803" pitchFamily="18" charset="0"/>
              </a:rPr>
              <a:t>Početna strana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2400" b="1" dirty="0">
                <a:solidFill>
                  <a:srgbClr val="19BBD5"/>
                </a:solidFill>
                <a:latin typeface="Garamond" panose="02020404030301010803" pitchFamily="18" charset="0"/>
              </a:rPr>
              <a:t>-Tab </a:t>
            </a:r>
            <a:r>
              <a:rPr lang="sr-Latn-RS" sz="2400" b="1" dirty="0" err="1">
                <a:solidFill>
                  <a:srgbClr val="19BBD5"/>
                </a:solidFill>
                <a:latin typeface="Garamond" panose="02020404030301010803" pitchFamily="18" charset="0"/>
              </a:rPr>
              <a:t>Friends</a:t>
            </a:r>
            <a:r>
              <a:rPr lang="sr-Latn-RS" sz="2400" b="1" dirty="0">
                <a:solidFill>
                  <a:srgbClr val="19BBD5"/>
                </a:solidFill>
                <a:latin typeface="Garamond" panose="02020404030301010803" pitchFamily="18" charset="0"/>
              </a:rPr>
              <a:t>-</a:t>
            </a:r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1A833C1-2402-4043-8495-FB48D44C11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1943" y="559527"/>
            <a:ext cx="2360988" cy="3940683"/>
          </a:xfrm>
          <a:prstGeom prst="rect">
            <a:avLst/>
          </a:prstGeom>
        </p:spPr>
      </p:pic>
      <p:sp>
        <p:nvSpPr>
          <p:cNvPr id="13" name="Google Shape;534;p31">
            <a:extLst>
              <a:ext uri="{FF2B5EF4-FFF2-40B4-BE49-F238E27FC236}">
                <a16:creationId xmlns:a16="http://schemas.microsoft.com/office/drawing/2014/main" id="{32C49A08-024B-46E7-84B4-5B71A1E2816E}"/>
              </a:ext>
            </a:extLst>
          </p:cNvPr>
          <p:cNvSpPr/>
          <p:nvPr/>
        </p:nvSpPr>
        <p:spPr>
          <a:xfrm>
            <a:off x="5610899" y="134282"/>
            <a:ext cx="2540404" cy="485782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2F4E92D3-52DD-4A9D-9131-25A6761704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13778" y="556535"/>
            <a:ext cx="2348479" cy="3954132"/>
          </a:xfrm>
          <a:prstGeom prst="rect">
            <a:avLst/>
          </a:prstGeom>
        </p:spPr>
      </p:pic>
      <p:sp>
        <p:nvSpPr>
          <p:cNvPr id="16" name="Google Shape;535;p31">
            <a:extLst>
              <a:ext uri="{FF2B5EF4-FFF2-40B4-BE49-F238E27FC236}">
                <a16:creationId xmlns:a16="http://schemas.microsoft.com/office/drawing/2014/main" id="{AB366DED-B32F-4F98-9556-6465CA030415}"/>
              </a:ext>
            </a:extLst>
          </p:cNvPr>
          <p:cNvSpPr txBox="1">
            <a:spLocks/>
          </p:cNvSpPr>
          <p:nvPr/>
        </p:nvSpPr>
        <p:spPr>
          <a:xfrm>
            <a:off x="166499" y="2885813"/>
            <a:ext cx="2103119" cy="192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endParaRPr lang="en-US" b="1" dirty="0">
              <a:solidFill>
                <a:srgbClr val="19BBD5"/>
              </a:solidFill>
              <a:latin typeface="Garamond" panose="02020404030301010803" pitchFamily="18" charset="0"/>
            </a:endParaRPr>
          </a:p>
          <a:p>
            <a:pPr marL="285750" indent="-285750">
              <a:buFontTx/>
              <a:buChar char="-"/>
            </a:pPr>
            <a:r>
              <a:rPr lang="sr-Latn-RS" sz="1800" dirty="0">
                <a:latin typeface="Garamond" panose="02020404030301010803" pitchFamily="18" charset="0"/>
              </a:rPr>
              <a:t>Prikaz liste prijatelja</a:t>
            </a:r>
          </a:p>
          <a:p>
            <a:pPr marL="285750" indent="-285750">
              <a:buFontTx/>
              <a:buChar char="-"/>
            </a:pPr>
            <a:r>
              <a:rPr lang="sr-Latn-RS" sz="1800" dirty="0">
                <a:latin typeface="Garamond" panose="02020404030301010803" pitchFamily="18" charset="0"/>
              </a:rPr>
              <a:t>Mogućnost dodavanja prijatelja preko Bluetooth-a</a:t>
            </a:r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0" name="Strelica: nadesno 9">
            <a:extLst>
              <a:ext uri="{FF2B5EF4-FFF2-40B4-BE49-F238E27FC236}">
                <a16:creationId xmlns:a16="http://schemas.microsoft.com/office/drawing/2014/main" id="{A3B1DC31-D3CD-4024-BAD1-6F864EE5C101}"/>
              </a:ext>
            </a:extLst>
          </p:cNvPr>
          <p:cNvSpPr/>
          <p:nvPr/>
        </p:nvSpPr>
        <p:spPr>
          <a:xfrm>
            <a:off x="2997525" y="970412"/>
            <a:ext cx="716687" cy="281784"/>
          </a:xfrm>
          <a:prstGeom prst="rightArrow">
            <a:avLst>
              <a:gd name="adj1" fmla="val 32263"/>
              <a:gd name="adj2" fmla="val 9138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11" name="Strelica: nadesno 10">
            <a:extLst>
              <a:ext uri="{FF2B5EF4-FFF2-40B4-BE49-F238E27FC236}">
                <a16:creationId xmlns:a16="http://schemas.microsoft.com/office/drawing/2014/main" id="{F5AE8A91-E0B9-464A-9077-7674103432B0}"/>
              </a:ext>
            </a:extLst>
          </p:cNvPr>
          <p:cNvSpPr/>
          <p:nvPr/>
        </p:nvSpPr>
        <p:spPr>
          <a:xfrm rot="10800000">
            <a:off x="8245047" y="1036914"/>
            <a:ext cx="716687" cy="281784"/>
          </a:xfrm>
          <a:prstGeom prst="rightArrow">
            <a:avLst>
              <a:gd name="adj1" fmla="val 32263"/>
              <a:gd name="adj2" fmla="val 9138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12" name="Google Shape;535;p31">
            <a:extLst>
              <a:ext uri="{FF2B5EF4-FFF2-40B4-BE49-F238E27FC236}">
                <a16:creationId xmlns:a16="http://schemas.microsoft.com/office/drawing/2014/main" id="{C2276D5D-C29A-4BFB-B381-A287659BEA17}"/>
              </a:ext>
            </a:extLst>
          </p:cNvPr>
          <p:cNvSpPr txBox="1">
            <a:spLocks/>
          </p:cNvSpPr>
          <p:nvPr/>
        </p:nvSpPr>
        <p:spPr>
          <a:xfrm>
            <a:off x="8165136" y="1318698"/>
            <a:ext cx="1139408" cy="49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sr-Latn-RS" sz="1200" b="1" dirty="0">
                <a:solidFill>
                  <a:srgbClr val="19BBD5"/>
                </a:solidFill>
                <a:latin typeface="Garamond" panose="02020404030301010803" pitchFamily="18" charset="0"/>
              </a:rPr>
              <a:t>Uključivanje Bluetooth-a</a:t>
            </a:r>
            <a:endParaRPr lang="en-US" sz="1200" b="1" dirty="0">
              <a:solidFill>
                <a:srgbClr val="19BBD5"/>
              </a:solidFill>
              <a:latin typeface="Garamond" panose="02020404030301010803" pitchFamily="18" charset="0"/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76665BE8-D8C6-4FB5-B212-76F14189F5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554" t="10820" r="3265" b="78020"/>
          <a:stretch/>
        </p:blipFill>
        <p:spPr>
          <a:xfrm>
            <a:off x="8254182" y="347886"/>
            <a:ext cx="867172" cy="5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46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6" name="Google Shape;535;p31">
            <a:extLst>
              <a:ext uri="{FF2B5EF4-FFF2-40B4-BE49-F238E27FC236}">
                <a16:creationId xmlns:a16="http://schemas.microsoft.com/office/drawing/2014/main" id="{AB366DED-B32F-4F98-9556-6465CA030415}"/>
              </a:ext>
            </a:extLst>
          </p:cNvPr>
          <p:cNvSpPr txBox="1">
            <a:spLocks/>
          </p:cNvSpPr>
          <p:nvPr/>
        </p:nvSpPr>
        <p:spPr>
          <a:xfrm>
            <a:off x="166499" y="2885813"/>
            <a:ext cx="2103119" cy="87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endParaRPr lang="en-US" b="1" dirty="0">
              <a:solidFill>
                <a:srgbClr val="19BBD5"/>
              </a:solidFill>
              <a:latin typeface="Garamond" panose="02020404030301010803" pitchFamily="18" charset="0"/>
            </a:endParaRPr>
          </a:p>
          <a:p>
            <a:pPr marL="285750" indent="-285750">
              <a:buFontTx/>
              <a:buChar char="-"/>
            </a:pPr>
            <a:r>
              <a:rPr lang="sr-Latn-RS" sz="1800" dirty="0">
                <a:latin typeface="Garamond" panose="02020404030301010803" pitchFamily="18" charset="0"/>
              </a:rPr>
              <a:t>Pregled osnovnih podataka o prijatelju</a:t>
            </a:r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4" name="Google Shape;535;p31">
            <a:extLst>
              <a:ext uri="{FF2B5EF4-FFF2-40B4-BE49-F238E27FC236}">
                <a16:creationId xmlns:a16="http://schemas.microsoft.com/office/drawing/2014/main" id="{E7DDAB09-AA7B-433A-A527-4E4FE1D41717}"/>
              </a:ext>
            </a:extLst>
          </p:cNvPr>
          <p:cNvSpPr txBox="1">
            <a:spLocks/>
          </p:cNvSpPr>
          <p:nvPr/>
        </p:nvSpPr>
        <p:spPr>
          <a:xfrm>
            <a:off x="-82641" y="1505070"/>
            <a:ext cx="2103120" cy="11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sr-Latn-RS" sz="3200" b="1" dirty="0">
                <a:solidFill>
                  <a:srgbClr val="19BBD5"/>
                </a:solidFill>
                <a:latin typeface="Garamond" panose="02020404030301010803" pitchFamily="18" charset="0"/>
              </a:rPr>
              <a:t>Profil prijatelja</a:t>
            </a:r>
            <a:endParaRPr lang="sr-Latn-RS" sz="2400" b="1" dirty="0">
              <a:solidFill>
                <a:srgbClr val="19BBD5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Google Shape;534;p31">
            <a:extLst>
              <a:ext uri="{FF2B5EF4-FFF2-40B4-BE49-F238E27FC236}">
                <a16:creationId xmlns:a16="http://schemas.microsoft.com/office/drawing/2014/main" id="{64138805-A597-46A6-854D-B2BDBB71F281}"/>
              </a:ext>
            </a:extLst>
          </p:cNvPr>
          <p:cNvSpPr/>
          <p:nvPr/>
        </p:nvSpPr>
        <p:spPr>
          <a:xfrm>
            <a:off x="2700059" y="142839"/>
            <a:ext cx="2540404" cy="485782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Slika 16">
            <a:extLst>
              <a:ext uri="{FF2B5EF4-FFF2-40B4-BE49-F238E27FC236}">
                <a16:creationId xmlns:a16="http://schemas.microsoft.com/office/drawing/2014/main" id="{5184D201-B492-4A3A-A448-DA5AEC0673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1943" y="559527"/>
            <a:ext cx="2360988" cy="3940683"/>
          </a:xfrm>
          <a:prstGeom prst="rect">
            <a:avLst/>
          </a:prstGeom>
        </p:spPr>
      </p:pic>
      <p:sp>
        <p:nvSpPr>
          <p:cNvPr id="18" name="Google Shape;534;p31">
            <a:extLst>
              <a:ext uri="{FF2B5EF4-FFF2-40B4-BE49-F238E27FC236}">
                <a16:creationId xmlns:a16="http://schemas.microsoft.com/office/drawing/2014/main" id="{0A10C85B-1559-4F2F-964B-E87793D17FD1}"/>
              </a:ext>
            </a:extLst>
          </p:cNvPr>
          <p:cNvSpPr/>
          <p:nvPr/>
        </p:nvSpPr>
        <p:spPr>
          <a:xfrm>
            <a:off x="5610899" y="134282"/>
            <a:ext cx="2540404" cy="485782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" name="Slika 18">
            <a:extLst>
              <a:ext uri="{FF2B5EF4-FFF2-40B4-BE49-F238E27FC236}">
                <a16:creationId xmlns:a16="http://schemas.microsoft.com/office/drawing/2014/main" id="{151927EC-511F-47E5-BDAB-389DF6EBBE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13778" y="567035"/>
            <a:ext cx="2348479" cy="3933132"/>
          </a:xfrm>
          <a:prstGeom prst="rect">
            <a:avLst/>
          </a:prstGeom>
        </p:spPr>
      </p:pic>
      <p:sp>
        <p:nvSpPr>
          <p:cNvPr id="20" name="Strelica: nadesno 19">
            <a:extLst>
              <a:ext uri="{FF2B5EF4-FFF2-40B4-BE49-F238E27FC236}">
                <a16:creationId xmlns:a16="http://schemas.microsoft.com/office/drawing/2014/main" id="{BC302863-FBFD-48D4-A1E4-C605D4751284}"/>
              </a:ext>
            </a:extLst>
          </p:cNvPr>
          <p:cNvSpPr/>
          <p:nvPr/>
        </p:nvSpPr>
        <p:spPr>
          <a:xfrm>
            <a:off x="2123358" y="1624884"/>
            <a:ext cx="716687" cy="281784"/>
          </a:xfrm>
          <a:prstGeom prst="rightArrow">
            <a:avLst>
              <a:gd name="adj1" fmla="val 32263"/>
              <a:gd name="adj2" fmla="val 9138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26001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3838902" y="142839"/>
            <a:ext cx="2540404" cy="485782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1A833C1-2402-4043-8495-FB48D44C11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25339" y="559527"/>
            <a:ext cx="2351881" cy="3940683"/>
          </a:xfrm>
          <a:prstGeom prst="rect">
            <a:avLst/>
          </a:prstGeom>
        </p:spPr>
      </p:pic>
      <p:sp>
        <p:nvSpPr>
          <p:cNvPr id="16" name="Google Shape;535;p31">
            <a:extLst>
              <a:ext uri="{FF2B5EF4-FFF2-40B4-BE49-F238E27FC236}">
                <a16:creationId xmlns:a16="http://schemas.microsoft.com/office/drawing/2014/main" id="{AB366DED-B32F-4F98-9556-6465CA030415}"/>
              </a:ext>
            </a:extLst>
          </p:cNvPr>
          <p:cNvSpPr txBox="1">
            <a:spLocks/>
          </p:cNvSpPr>
          <p:nvPr/>
        </p:nvSpPr>
        <p:spPr>
          <a:xfrm>
            <a:off x="200055" y="2885813"/>
            <a:ext cx="2652202" cy="258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endParaRPr lang="en-US" b="1" dirty="0">
              <a:solidFill>
                <a:srgbClr val="19BBD5"/>
              </a:solidFill>
              <a:latin typeface="Garamond" panose="02020404030301010803" pitchFamily="18" charset="0"/>
            </a:endParaRPr>
          </a:p>
          <a:p>
            <a:pPr marL="285750" indent="-285750">
              <a:buFontTx/>
              <a:buChar char="-"/>
            </a:pPr>
            <a:r>
              <a:rPr lang="sr-Latn-RS" sz="1800" dirty="0">
                <a:latin typeface="Garamond" panose="02020404030301010803" pitchFamily="18" charset="0"/>
              </a:rPr>
              <a:t>Rang lista korisnika prema broju sakupljenih poena</a:t>
            </a:r>
          </a:p>
          <a:p>
            <a:pPr marL="285750" indent="-285750">
              <a:buFontTx/>
              <a:buChar char="-"/>
            </a:pPr>
            <a:r>
              <a:rPr lang="sr-Latn-RS" sz="1800" dirty="0">
                <a:latin typeface="Garamond" panose="02020404030301010803" pitchFamily="18" charset="0"/>
              </a:rPr>
              <a:t>Poeni se sakupljaju ostavljanjem ocena i utisaka za mesta na kojima je korisnik bio</a:t>
            </a:r>
          </a:p>
          <a:p>
            <a:pPr marL="285750" indent="-285750">
              <a:buFontTx/>
              <a:buChar char="-"/>
            </a:pPr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8" name="Google Shape;535;p31">
            <a:extLst>
              <a:ext uri="{FF2B5EF4-FFF2-40B4-BE49-F238E27FC236}">
                <a16:creationId xmlns:a16="http://schemas.microsoft.com/office/drawing/2014/main" id="{FEB90050-D695-450C-9661-3AA7D155AA1B}"/>
              </a:ext>
            </a:extLst>
          </p:cNvPr>
          <p:cNvSpPr txBox="1">
            <a:spLocks/>
          </p:cNvSpPr>
          <p:nvPr/>
        </p:nvSpPr>
        <p:spPr>
          <a:xfrm>
            <a:off x="-58863" y="1428133"/>
            <a:ext cx="2103120" cy="145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sr-Latn-RS" sz="3200" b="1" dirty="0">
                <a:solidFill>
                  <a:srgbClr val="19BBD5"/>
                </a:solidFill>
                <a:latin typeface="Garamond" panose="02020404030301010803" pitchFamily="18" charset="0"/>
              </a:rPr>
              <a:t>Početna strana</a:t>
            </a:r>
          </a:p>
          <a:p>
            <a:pPr marL="0" indent="0" algn="ctr">
              <a:buFont typeface="Muli"/>
              <a:buNone/>
            </a:pPr>
            <a:r>
              <a:rPr lang="sr-Latn-RS" sz="2400" b="1" dirty="0">
                <a:solidFill>
                  <a:srgbClr val="19BBD5"/>
                </a:solidFill>
                <a:latin typeface="Garamond" panose="02020404030301010803" pitchFamily="18" charset="0"/>
              </a:rPr>
              <a:t>-Tab </a:t>
            </a:r>
            <a:r>
              <a:rPr lang="sr-Latn-RS" sz="2400" b="1" dirty="0" err="1">
                <a:solidFill>
                  <a:srgbClr val="19BBD5"/>
                </a:solidFill>
                <a:latin typeface="Garamond" panose="02020404030301010803" pitchFamily="18" charset="0"/>
              </a:rPr>
              <a:t>Rank</a:t>
            </a:r>
            <a:r>
              <a:rPr lang="sr-Latn-RS" sz="2400" b="1" dirty="0">
                <a:solidFill>
                  <a:srgbClr val="19BBD5"/>
                </a:solidFill>
                <a:latin typeface="Garamond" panose="02020404030301010803" pitchFamily="18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690701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2700059" y="142839"/>
            <a:ext cx="2540404" cy="485782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body" idx="4294967295"/>
          </p:nvPr>
        </p:nvSpPr>
        <p:spPr>
          <a:xfrm>
            <a:off x="-58863" y="1428133"/>
            <a:ext cx="2103120" cy="1122121"/>
          </a:xfrm>
          <a:prstGeom prst="rect">
            <a:avLst/>
          </a:prstGeom>
        </p:spPr>
        <p:txBody>
          <a:bodyPr spcFirstLastPara="1" wrap="square" lIns="108000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3200" b="1" dirty="0">
                <a:solidFill>
                  <a:srgbClr val="19BBD5"/>
                </a:solidFill>
                <a:latin typeface="Garamond" panose="02020404030301010803" pitchFamily="18" charset="0"/>
              </a:rPr>
              <a:t>Profil korisnika</a:t>
            </a:r>
            <a:endParaRPr lang="sr-Latn-RS" sz="2400" b="1" dirty="0">
              <a:solidFill>
                <a:srgbClr val="19BBD5"/>
              </a:solidFill>
              <a:latin typeface="Garamond" panose="02020404030301010803" pitchFamily="18" charset="0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1A833C1-2402-4043-8495-FB48D44C11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5943" y="559527"/>
            <a:ext cx="2352987" cy="3940683"/>
          </a:xfrm>
          <a:prstGeom prst="rect">
            <a:avLst/>
          </a:prstGeom>
        </p:spPr>
      </p:pic>
      <p:sp>
        <p:nvSpPr>
          <p:cNvPr id="13" name="Google Shape;534;p31">
            <a:extLst>
              <a:ext uri="{FF2B5EF4-FFF2-40B4-BE49-F238E27FC236}">
                <a16:creationId xmlns:a16="http://schemas.microsoft.com/office/drawing/2014/main" id="{32C49A08-024B-46E7-84B4-5B71A1E2816E}"/>
              </a:ext>
            </a:extLst>
          </p:cNvPr>
          <p:cNvSpPr/>
          <p:nvPr/>
        </p:nvSpPr>
        <p:spPr>
          <a:xfrm>
            <a:off x="5610899" y="134282"/>
            <a:ext cx="2540404" cy="485782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2F4E92D3-52DD-4A9D-9131-25A6761704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13778" y="567035"/>
            <a:ext cx="2348479" cy="3933132"/>
          </a:xfrm>
          <a:prstGeom prst="rect">
            <a:avLst/>
          </a:prstGeom>
        </p:spPr>
      </p:pic>
      <p:sp>
        <p:nvSpPr>
          <p:cNvPr id="16" name="Google Shape;535;p31">
            <a:extLst>
              <a:ext uri="{FF2B5EF4-FFF2-40B4-BE49-F238E27FC236}">
                <a16:creationId xmlns:a16="http://schemas.microsoft.com/office/drawing/2014/main" id="{AB366DED-B32F-4F98-9556-6465CA030415}"/>
              </a:ext>
            </a:extLst>
          </p:cNvPr>
          <p:cNvSpPr txBox="1">
            <a:spLocks/>
          </p:cNvSpPr>
          <p:nvPr/>
        </p:nvSpPr>
        <p:spPr>
          <a:xfrm>
            <a:off x="134669" y="2959753"/>
            <a:ext cx="2103119" cy="1416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endParaRPr lang="en-US" b="1" dirty="0">
              <a:solidFill>
                <a:srgbClr val="19BBD5"/>
              </a:solidFill>
              <a:latin typeface="Garamond" panose="02020404030301010803" pitchFamily="18" charset="0"/>
            </a:endParaRPr>
          </a:p>
          <a:p>
            <a:pPr marL="285750" indent="-285750">
              <a:buFontTx/>
              <a:buChar char="-"/>
            </a:pPr>
            <a:r>
              <a:rPr lang="sr-Latn-RS" sz="1800" dirty="0">
                <a:latin typeface="Garamond" panose="02020404030301010803" pitchFamily="18" charset="0"/>
              </a:rPr>
              <a:t>Mogućnost izmene podataka</a:t>
            </a:r>
          </a:p>
          <a:p>
            <a:pPr marL="285750" indent="-285750">
              <a:buFontTx/>
              <a:buChar char="-"/>
            </a:pPr>
            <a:r>
              <a:rPr lang="sr-Latn-RS" sz="1800" dirty="0">
                <a:latin typeface="Garamond" panose="02020404030301010803" pitchFamily="18" charset="0"/>
              </a:rPr>
              <a:t>Dodavanje slike na profilu iz galerije ili sa kamere</a:t>
            </a:r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0" name="Strelica: nadesno 9">
            <a:extLst>
              <a:ext uri="{FF2B5EF4-FFF2-40B4-BE49-F238E27FC236}">
                <a16:creationId xmlns:a16="http://schemas.microsoft.com/office/drawing/2014/main" id="{A3B1DC31-D3CD-4024-BAD1-6F864EE5C101}"/>
              </a:ext>
            </a:extLst>
          </p:cNvPr>
          <p:cNvSpPr/>
          <p:nvPr/>
        </p:nvSpPr>
        <p:spPr>
          <a:xfrm>
            <a:off x="2606315" y="1554052"/>
            <a:ext cx="716687" cy="281784"/>
          </a:xfrm>
          <a:prstGeom prst="rightArrow">
            <a:avLst>
              <a:gd name="adj1" fmla="val 32263"/>
              <a:gd name="adj2" fmla="val 9138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92910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2700059" y="142839"/>
            <a:ext cx="2540404" cy="485782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body" idx="4294967295"/>
          </p:nvPr>
        </p:nvSpPr>
        <p:spPr>
          <a:xfrm>
            <a:off x="-32976" y="1380513"/>
            <a:ext cx="2412264" cy="1191237"/>
          </a:xfrm>
          <a:prstGeom prst="rect">
            <a:avLst/>
          </a:prstGeom>
        </p:spPr>
        <p:txBody>
          <a:bodyPr spcFirstLastPara="1" wrap="square" lIns="108000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3200" b="1" dirty="0">
                <a:solidFill>
                  <a:srgbClr val="19BBD5"/>
                </a:solidFill>
                <a:latin typeface="Garamond" panose="02020404030301010803" pitchFamily="18" charset="0"/>
              </a:rPr>
              <a:t>Kviz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2800" b="1" dirty="0">
                <a:solidFill>
                  <a:srgbClr val="19BBD5"/>
                </a:solidFill>
                <a:latin typeface="Garamond" panose="02020404030301010803" pitchFamily="18" charset="0"/>
              </a:rPr>
              <a:t>za neodlučne</a:t>
            </a:r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1A833C1-2402-4043-8495-FB48D44C11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5943" y="559527"/>
            <a:ext cx="2352987" cy="3940682"/>
          </a:xfrm>
          <a:prstGeom prst="rect">
            <a:avLst/>
          </a:prstGeom>
        </p:spPr>
      </p:pic>
      <p:sp>
        <p:nvSpPr>
          <p:cNvPr id="13" name="Google Shape;534;p31">
            <a:extLst>
              <a:ext uri="{FF2B5EF4-FFF2-40B4-BE49-F238E27FC236}">
                <a16:creationId xmlns:a16="http://schemas.microsoft.com/office/drawing/2014/main" id="{32C49A08-024B-46E7-84B4-5B71A1E2816E}"/>
              </a:ext>
            </a:extLst>
          </p:cNvPr>
          <p:cNvSpPr/>
          <p:nvPr/>
        </p:nvSpPr>
        <p:spPr>
          <a:xfrm>
            <a:off x="5610899" y="134282"/>
            <a:ext cx="2540404" cy="485782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2F4E92D3-52DD-4A9D-9131-25A6761704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13778" y="567035"/>
            <a:ext cx="2348478" cy="3933132"/>
          </a:xfrm>
          <a:prstGeom prst="rect">
            <a:avLst/>
          </a:prstGeom>
        </p:spPr>
      </p:pic>
      <p:sp>
        <p:nvSpPr>
          <p:cNvPr id="16" name="Google Shape;535;p31">
            <a:extLst>
              <a:ext uri="{FF2B5EF4-FFF2-40B4-BE49-F238E27FC236}">
                <a16:creationId xmlns:a16="http://schemas.microsoft.com/office/drawing/2014/main" id="{AB366DED-B32F-4F98-9556-6465CA030415}"/>
              </a:ext>
            </a:extLst>
          </p:cNvPr>
          <p:cNvSpPr txBox="1">
            <a:spLocks/>
          </p:cNvSpPr>
          <p:nvPr/>
        </p:nvSpPr>
        <p:spPr>
          <a:xfrm>
            <a:off x="13557" y="2732502"/>
            <a:ext cx="2319198" cy="149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endParaRPr lang="en-US" b="1" dirty="0">
              <a:solidFill>
                <a:srgbClr val="19BBD5"/>
              </a:solidFill>
              <a:latin typeface="Garamond" panose="02020404030301010803" pitchFamily="18" charset="0"/>
            </a:endParaRPr>
          </a:p>
          <a:p>
            <a:pPr marL="285750" indent="-285750">
              <a:buFontTx/>
              <a:buChar char="-"/>
            </a:pPr>
            <a:r>
              <a:rPr lang="sr-Latn-RS" sz="1800" dirty="0">
                <a:latin typeface="Garamond" panose="02020404030301010803" pitchFamily="18" charset="0"/>
              </a:rPr>
              <a:t>Filtriranje lokacija na osnovu odgovora</a:t>
            </a:r>
          </a:p>
          <a:p>
            <a:pPr marL="285750" indent="-285750">
              <a:buFontTx/>
              <a:buChar char="-"/>
            </a:pPr>
            <a:r>
              <a:rPr lang="sr-Latn-RS" sz="1800" dirty="0" err="1">
                <a:latin typeface="Garamond" panose="02020404030301010803" pitchFamily="18" charset="0"/>
              </a:rPr>
              <a:t>Swipe</a:t>
            </a:r>
            <a:r>
              <a:rPr lang="sr-Latn-RS" sz="1800" dirty="0">
                <a:latin typeface="Garamond" panose="02020404030301010803" pitchFamily="18" charset="0"/>
              </a:rPr>
              <a:t> </a:t>
            </a:r>
            <a:r>
              <a:rPr lang="sr-Latn-RS" sz="1800" dirty="0" err="1">
                <a:latin typeface="Garamond" panose="02020404030301010803" pitchFamily="18" charset="0"/>
              </a:rPr>
              <a:t>left</a:t>
            </a:r>
            <a:r>
              <a:rPr lang="sr-Latn-RS" sz="1800" dirty="0">
                <a:latin typeface="Garamond" panose="02020404030301010803" pitchFamily="18" charset="0"/>
              </a:rPr>
              <a:t>/</a:t>
            </a:r>
            <a:r>
              <a:rPr lang="sr-Latn-RS" sz="1800" dirty="0" err="1">
                <a:latin typeface="Garamond" panose="02020404030301010803" pitchFamily="18" charset="0"/>
              </a:rPr>
              <a:t>right</a:t>
            </a:r>
            <a:r>
              <a:rPr lang="sr-Latn-RS" sz="1800" dirty="0">
                <a:latin typeface="Garamond" panose="02020404030301010803" pitchFamily="18" charset="0"/>
              </a:rPr>
              <a:t> akcije</a:t>
            </a:r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0" name="Strelica: nadesno 9">
            <a:extLst>
              <a:ext uri="{FF2B5EF4-FFF2-40B4-BE49-F238E27FC236}">
                <a16:creationId xmlns:a16="http://schemas.microsoft.com/office/drawing/2014/main" id="{A3B1DC31-D3CD-4024-BAD1-6F864EE5C101}"/>
              </a:ext>
            </a:extLst>
          </p:cNvPr>
          <p:cNvSpPr/>
          <p:nvPr/>
        </p:nvSpPr>
        <p:spPr>
          <a:xfrm>
            <a:off x="4176051" y="2529868"/>
            <a:ext cx="716687" cy="281784"/>
          </a:xfrm>
          <a:prstGeom prst="rightArrow">
            <a:avLst>
              <a:gd name="adj1" fmla="val 32263"/>
              <a:gd name="adj2" fmla="val 9138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11" name="Strelica: nadesno 10">
            <a:extLst>
              <a:ext uri="{FF2B5EF4-FFF2-40B4-BE49-F238E27FC236}">
                <a16:creationId xmlns:a16="http://schemas.microsoft.com/office/drawing/2014/main" id="{F49A79B3-6C3A-499B-A99B-DBD4B273A152}"/>
              </a:ext>
            </a:extLst>
          </p:cNvPr>
          <p:cNvSpPr/>
          <p:nvPr/>
        </p:nvSpPr>
        <p:spPr>
          <a:xfrm rot="10800000">
            <a:off x="3122654" y="2554871"/>
            <a:ext cx="716687" cy="281784"/>
          </a:xfrm>
          <a:prstGeom prst="rightArrow">
            <a:avLst>
              <a:gd name="adj1" fmla="val 32263"/>
              <a:gd name="adj2" fmla="val 9138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09988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69552" y="174646"/>
            <a:ext cx="5554997" cy="23971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8000" dirty="0">
                <a:latin typeface="Garamond" panose="02020404030301010803" pitchFamily="18" charset="0"/>
              </a:rPr>
              <a:t>Hvala </a:t>
            </a:r>
            <a:br>
              <a:rPr lang="sr-Latn-RS" sz="8000" dirty="0">
                <a:latin typeface="Garamond" panose="02020404030301010803" pitchFamily="18" charset="0"/>
              </a:rPr>
            </a:br>
            <a:r>
              <a:rPr lang="sr-Latn-RS" sz="8000" dirty="0">
                <a:latin typeface="Garamond" panose="02020404030301010803" pitchFamily="18" charset="0"/>
              </a:rPr>
              <a:t>na pažnji</a:t>
            </a:r>
            <a:r>
              <a:rPr lang="en" sz="8000" dirty="0">
                <a:latin typeface="Garamond" panose="02020404030301010803" pitchFamily="18" charset="0"/>
              </a:rPr>
              <a:t>!</a:t>
            </a:r>
            <a:endParaRPr sz="8000" dirty="0">
              <a:latin typeface="Garamond" panose="02020404030301010803" pitchFamily="18" charset="0"/>
            </a:endParaRPr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169552" y="2735810"/>
            <a:ext cx="2142901" cy="930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3600" b="1" dirty="0"/>
              <a:t>Pitanja</a:t>
            </a:r>
            <a:r>
              <a:rPr lang="en" sz="3600" b="1" dirty="0"/>
              <a:t>?</a:t>
            </a:r>
            <a:endParaRPr dirty="0"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43630" y="512064"/>
            <a:ext cx="4650073" cy="1261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5400" b="1" dirty="0">
                <a:latin typeface="Garamond" panose="02020404030301010803" pitchFamily="18" charset="0"/>
              </a:rPr>
              <a:t>I </a:t>
            </a:r>
            <a:r>
              <a:rPr lang="sr-Latn-RS" sz="5400" b="1" dirty="0" err="1">
                <a:latin typeface="Garamond" panose="02020404030301010803" pitchFamily="18" charset="0"/>
              </a:rPr>
              <a:t>don’t</a:t>
            </a:r>
            <a:r>
              <a:rPr lang="sr-Latn-RS" sz="5400" b="1" dirty="0">
                <a:latin typeface="Garamond" panose="02020404030301010803" pitchFamily="18" charset="0"/>
              </a:rPr>
              <a:t> </a:t>
            </a:r>
            <a:r>
              <a:rPr lang="sr-Latn-RS" sz="5400" b="1" dirty="0" err="1">
                <a:latin typeface="Garamond" panose="02020404030301010803" pitchFamily="18" charset="0"/>
              </a:rPr>
              <a:t>know</a:t>
            </a:r>
            <a:endParaRPr sz="5400" b="1" dirty="0">
              <a:latin typeface="Garamond" panose="02020404030301010803" pitchFamily="18" charset="0"/>
            </a:endParaRPr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231604" y="1979626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2400" dirty="0">
                <a:latin typeface="Garamond" panose="02020404030301010803" pitchFamily="18" charset="0"/>
              </a:rPr>
              <a:t>je mobilna aplikacija koja ima za cilj da olakša odabir mesta gde izaći na piće ili klopu</a:t>
            </a:r>
            <a:endParaRPr sz="2400" dirty="0">
              <a:latin typeface="Garamond" panose="02020404030301010803" pitchFamily="18" charset="0"/>
            </a:endParaRPr>
          </a:p>
        </p:txBody>
      </p:sp>
      <p:pic>
        <p:nvPicPr>
          <p:cNvPr id="353" name="Google Shape;353;p13"/>
          <p:cNvPicPr preferRelativeResize="0"/>
          <p:nvPr/>
        </p:nvPicPr>
        <p:blipFill>
          <a:blip r:embed="rId3"/>
          <a:srcRect/>
          <a:stretch/>
        </p:blipFill>
        <p:spPr>
          <a:xfrm>
            <a:off x="951000" y="838816"/>
            <a:ext cx="1883100" cy="1371918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671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2473556" y="151396"/>
            <a:ext cx="2540404" cy="485782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body" idx="4294967295"/>
          </p:nvPr>
        </p:nvSpPr>
        <p:spPr>
          <a:xfrm>
            <a:off x="151924" y="1645808"/>
            <a:ext cx="1429469" cy="5167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3600" b="1" dirty="0">
                <a:solidFill>
                  <a:srgbClr val="19BBD5"/>
                </a:solidFill>
                <a:latin typeface="Garamond" panose="02020404030301010803" pitchFamily="18" charset="0"/>
              </a:rPr>
              <a:t>Login</a:t>
            </a:r>
            <a:endParaRPr sz="2000" b="1" dirty="0">
              <a:solidFill>
                <a:srgbClr val="19BBD5"/>
              </a:solidFill>
              <a:latin typeface="Garamond" panose="02020404030301010803" pitchFamily="18" charset="0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1A833C1-2402-4043-8495-FB48D44C1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440" y="561384"/>
            <a:ext cx="2360988" cy="3954083"/>
          </a:xfrm>
          <a:prstGeom prst="rect">
            <a:avLst/>
          </a:prstGeom>
        </p:spPr>
      </p:pic>
      <p:sp>
        <p:nvSpPr>
          <p:cNvPr id="13" name="Google Shape;534;p31">
            <a:extLst>
              <a:ext uri="{FF2B5EF4-FFF2-40B4-BE49-F238E27FC236}">
                <a16:creationId xmlns:a16="http://schemas.microsoft.com/office/drawing/2014/main" id="{32C49A08-024B-46E7-84B4-5B71A1E2816E}"/>
              </a:ext>
            </a:extLst>
          </p:cNvPr>
          <p:cNvSpPr/>
          <p:nvPr/>
        </p:nvSpPr>
        <p:spPr>
          <a:xfrm>
            <a:off x="5384396" y="142839"/>
            <a:ext cx="2540404" cy="485782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2F4E92D3-52DD-4A9D-9131-25A676170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140" y="560293"/>
            <a:ext cx="2366749" cy="3963731"/>
          </a:xfrm>
          <a:prstGeom prst="rect">
            <a:avLst/>
          </a:prstGeom>
        </p:spPr>
      </p:pic>
      <p:sp>
        <p:nvSpPr>
          <p:cNvPr id="16" name="Google Shape;535;p31">
            <a:extLst>
              <a:ext uri="{FF2B5EF4-FFF2-40B4-BE49-F238E27FC236}">
                <a16:creationId xmlns:a16="http://schemas.microsoft.com/office/drawing/2014/main" id="{AB366DED-B32F-4F98-9556-6465CA030415}"/>
              </a:ext>
            </a:extLst>
          </p:cNvPr>
          <p:cNvSpPr txBox="1">
            <a:spLocks/>
          </p:cNvSpPr>
          <p:nvPr/>
        </p:nvSpPr>
        <p:spPr>
          <a:xfrm>
            <a:off x="134054" y="2116943"/>
            <a:ext cx="1969066" cy="127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endParaRPr lang="en-US" b="1" dirty="0">
              <a:solidFill>
                <a:srgbClr val="19BBD5"/>
              </a:solidFill>
              <a:latin typeface="Garamond" panose="02020404030301010803" pitchFamily="18" charset="0"/>
            </a:endParaRPr>
          </a:p>
          <a:p>
            <a:pPr marL="0" indent="0">
              <a:buFont typeface="Muli"/>
              <a:buNone/>
            </a:pPr>
            <a:r>
              <a:rPr lang="sr-Latn-RS" sz="1800" dirty="0">
                <a:latin typeface="Garamond" panose="02020404030301010803" pitchFamily="18" charset="0"/>
              </a:rPr>
              <a:t>1) korisničkim imenom i lozinkom</a:t>
            </a:r>
          </a:p>
          <a:p>
            <a:pPr marL="0" indent="0">
              <a:buFont typeface="Muli"/>
              <a:buNone/>
            </a:pPr>
            <a:r>
              <a:rPr lang="sr-Latn-RS" sz="1800" dirty="0">
                <a:latin typeface="Garamond" panose="02020404030301010803" pitchFamily="18" charset="0"/>
              </a:rPr>
              <a:t>2) Google nalogom</a:t>
            </a:r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7" name="Strelica: nadesno 16">
            <a:extLst>
              <a:ext uri="{FF2B5EF4-FFF2-40B4-BE49-F238E27FC236}">
                <a16:creationId xmlns:a16="http://schemas.microsoft.com/office/drawing/2014/main" id="{77B3F157-4D2D-4BF9-8181-967534716A89}"/>
              </a:ext>
            </a:extLst>
          </p:cNvPr>
          <p:cNvSpPr/>
          <p:nvPr/>
        </p:nvSpPr>
        <p:spPr>
          <a:xfrm>
            <a:off x="2276199" y="3798604"/>
            <a:ext cx="716687" cy="281784"/>
          </a:xfrm>
          <a:prstGeom prst="rightArrow">
            <a:avLst>
              <a:gd name="adj1" fmla="val 32263"/>
              <a:gd name="adj2" fmla="val 9138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0572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1"/>
          <p:cNvSpPr txBox="1">
            <a:spLocks noGrp="1"/>
          </p:cNvSpPr>
          <p:nvPr>
            <p:ph type="body" idx="4294967295"/>
          </p:nvPr>
        </p:nvSpPr>
        <p:spPr>
          <a:xfrm>
            <a:off x="91440" y="1695208"/>
            <a:ext cx="2752559" cy="5167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3600" b="1" dirty="0">
                <a:solidFill>
                  <a:srgbClr val="19BBD5"/>
                </a:solidFill>
                <a:latin typeface="Garamond" panose="02020404030301010803" pitchFamily="18" charset="0"/>
              </a:rPr>
              <a:t>Registracija</a:t>
            </a:r>
            <a:endParaRPr sz="2000" b="1" dirty="0">
              <a:solidFill>
                <a:srgbClr val="19BBD5"/>
              </a:solidFill>
              <a:latin typeface="Garamond" panose="02020404030301010803" pitchFamily="18" charset="0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" name="Google Shape;535;p31">
            <a:extLst>
              <a:ext uri="{FF2B5EF4-FFF2-40B4-BE49-F238E27FC236}">
                <a16:creationId xmlns:a16="http://schemas.microsoft.com/office/drawing/2014/main" id="{8158C735-E1EB-4E58-9F77-B9AE46296B4E}"/>
              </a:ext>
            </a:extLst>
          </p:cNvPr>
          <p:cNvSpPr txBox="1">
            <a:spLocks/>
          </p:cNvSpPr>
          <p:nvPr/>
        </p:nvSpPr>
        <p:spPr>
          <a:xfrm>
            <a:off x="1399128" y="5479542"/>
            <a:ext cx="4101900" cy="1387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3600" b="1" dirty="0">
                <a:solidFill>
                  <a:srgbClr val="19BBD5"/>
                </a:solidFill>
                <a:latin typeface="Garamond" panose="02020404030301010803" pitchFamily="18" charset="0"/>
              </a:rPr>
              <a:t>Login</a:t>
            </a:r>
            <a:endParaRPr lang="en-US" sz="2000" b="1" dirty="0">
              <a:solidFill>
                <a:srgbClr val="19BBD5"/>
              </a:solidFill>
              <a:latin typeface="Garamond" panose="02020404030301010803" pitchFamily="18" charset="0"/>
            </a:endParaRPr>
          </a:p>
          <a:p>
            <a:pPr marL="0" indent="0">
              <a:buFont typeface="Muli"/>
              <a:buNone/>
            </a:pPr>
            <a:r>
              <a:rPr lang="en-US" sz="1800" dirty="0">
                <a:latin typeface="Garamond" panose="02020404030301010803" pitchFamily="18" charset="0"/>
              </a:rPr>
              <a:t>Show and explain your web, app or software projects using these gadget templates.</a:t>
            </a:r>
          </a:p>
        </p:txBody>
      </p:sp>
      <p:sp>
        <p:nvSpPr>
          <p:cNvPr id="10" name="Google Shape;534;p31">
            <a:extLst>
              <a:ext uri="{FF2B5EF4-FFF2-40B4-BE49-F238E27FC236}">
                <a16:creationId xmlns:a16="http://schemas.microsoft.com/office/drawing/2014/main" id="{1107A390-2E9D-4355-A893-35321BA9241E}"/>
              </a:ext>
            </a:extLst>
          </p:cNvPr>
          <p:cNvSpPr/>
          <p:nvPr/>
        </p:nvSpPr>
        <p:spPr>
          <a:xfrm>
            <a:off x="3561692" y="142839"/>
            <a:ext cx="2540404" cy="485782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0DFDA7DD-B865-4B0E-AC79-7C860FAD07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43576" y="552828"/>
            <a:ext cx="2360988" cy="3954081"/>
          </a:xfrm>
          <a:prstGeom prst="rect">
            <a:avLst/>
          </a:prstGeom>
        </p:spPr>
      </p:pic>
      <p:sp>
        <p:nvSpPr>
          <p:cNvPr id="14" name="Google Shape;535;p31">
            <a:extLst>
              <a:ext uri="{FF2B5EF4-FFF2-40B4-BE49-F238E27FC236}">
                <a16:creationId xmlns:a16="http://schemas.microsoft.com/office/drawing/2014/main" id="{EBFFCB4A-ABBA-4C6D-A611-F4897B7043BF}"/>
              </a:ext>
            </a:extLst>
          </p:cNvPr>
          <p:cNvSpPr txBox="1">
            <a:spLocks/>
          </p:cNvSpPr>
          <p:nvPr/>
        </p:nvSpPr>
        <p:spPr>
          <a:xfrm>
            <a:off x="134054" y="2116943"/>
            <a:ext cx="1969066" cy="127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endParaRPr lang="en-US" b="1" dirty="0">
              <a:solidFill>
                <a:srgbClr val="19BBD5"/>
              </a:solidFill>
              <a:latin typeface="Garamond" panose="02020404030301010803" pitchFamily="18" charset="0"/>
            </a:endParaRPr>
          </a:p>
          <a:p>
            <a:pPr marL="0" indent="0">
              <a:buFont typeface="Muli"/>
              <a:buNone/>
            </a:pPr>
            <a:r>
              <a:rPr lang="sr-Latn-RS" sz="1800" dirty="0">
                <a:latin typeface="Garamond" panose="02020404030301010803" pitchFamily="18" charset="0"/>
              </a:rPr>
              <a:t>- Nakon registracije potrebno je da se korisnik uloguje</a:t>
            </a:r>
            <a:endParaRPr lang="en-US" sz="1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9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4726361" y="142839"/>
            <a:ext cx="2540404" cy="485782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body" idx="4294967295"/>
          </p:nvPr>
        </p:nvSpPr>
        <p:spPr>
          <a:xfrm>
            <a:off x="-15370" y="1496338"/>
            <a:ext cx="2124932" cy="17268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buNone/>
            </a:pPr>
            <a:r>
              <a:rPr lang="sr-Latn-RS" sz="3600" b="1" dirty="0">
                <a:solidFill>
                  <a:srgbClr val="19BBD5"/>
                </a:solidFill>
                <a:latin typeface="Garamond" panose="02020404030301010803" pitchFamily="18" charset="0"/>
              </a:rPr>
              <a:t>Početna strana</a:t>
            </a:r>
          </a:p>
          <a:p>
            <a:pPr marL="0" lvl="0" indent="0" algn="ctr">
              <a:buNone/>
            </a:pPr>
            <a:r>
              <a:rPr lang="sr-Latn-RS" sz="2800" b="1" dirty="0">
                <a:solidFill>
                  <a:srgbClr val="19BBD5"/>
                </a:solidFill>
                <a:latin typeface="Garamond" panose="02020404030301010803" pitchFamily="18" charset="0"/>
              </a:rPr>
              <a:t>-Tab List-</a:t>
            </a:r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1A833C1-2402-4043-8495-FB48D44C11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08245" y="552828"/>
            <a:ext cx="2360988" cy="3954081"/>
          </a:xfrm>
          <a:prstGeom prst="rect">
            <a:avLst/>
          </a:prstGeom>
        </p:spPr>
      </p:pic>
      <p:sp>
        <p:nvSpPr>
          <p:cNvPr id="4" name="Strelica: nadesno 3">
            <a:extLst>
              <a:ext uri="{FF2B5EF4-FFF2-40B4-BE49-F238E27FC236}">
                <a16:creationId xmlns:a16="http://schemas.microsoft.com/office/drawing/2014/main" id="{F4796A35-4656-4C26-AB16-4AE0D965EBB5}"/>
              </a:ext>
            </a:extLst>
          </p:cNvPr>
          <p:cNvSpPr/>
          <p:nvPr/>
        </p:nvSpPr>
        <p:spPr>
          <a:xfrm>
            <a:off x="3968732" y="577231"/>
            <a:ext cx="716687" cy="281784"/>
          </a:xfrm>
          <a:prstGeom prst="rightArrow">
            <a:avLst>
              <a:gd name="adj1" fmla="val 32263"/>
              <a:gd name="adj2" fmla="val 9138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Strelica: nadesno 10">
            <a:extLst>
              <a:ext uri="{FF2B5EF4-FFF2-40B4-BE49-F238E27FC236}">
                <a16:creationId xmlns:a16="http://schemas.microsoft.com/office/drawing/2014/main" id="{C3A4B847-C9DF-48A0-843F-B4D2F1391EDE}"/>
              </a:ext>
            </a:extLst>
          </p:cNvPr>
          <p:cNvSpPr/>
          <p:nvPr/>
        </p:nvSpPr>
        <p:spPr>
          <a:xfrm>
            <a:off x="3968731" y="2747319"/>
            <a:ext cx="716687" cy="281784"/>
          </a:xfrm>
          <a:prstGeom prst="rightArrow">
            <a:avLst>
              <a:gd name="adj1" fmla="val 32263"/>
              <a:gd name="adj2" fmla="val 9138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2" name="Strelica: nadesno 11">
            <a:extLst>
              <a:ext uri="{FF2B5EF4-FFF2-40B4-BE49-F238E27FC236}">
                <a16:creationId xmlns:a16="http://schemas.microsoft.com/office/drawing/2014/main" id="{CA2C4309-7994-4E66-B47C-7547F64833C2}"/>
              </a:ext>
            </a:extLst>
          </p:cNvPr>
          <p:cNvSpPr/>
          <p:nvPr/>
        </p:nvSpPr>
        <p:spPr>
          <a:xfrm>
            <a:off x="3968731" y="4197601"/>
            <a:ext cx="716687" cy="281784"/>
          </a:xfrm>
          <a:prstGeom prst="rightArrow">
            <a:avLst>
              <a:gd name="adj1" fmla="val 32263"/>
              <a:gd name="adj2" fmla="val 9138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Strelica: nadesno 12">
            <a:extLst>
              <a:ext uri="{FF2B5EF4-FFF2-40B4-BE49-F238E27FC236}">
                <a16:creationId xmlns:a16="http://schemas.microsoft.com/office/drawing/2014/main" id="{9FE883B5-FDB0-4159-B6E9-773C352266A5}"/>
              </a:ext>
            </a:extLst>
          </p:cNvPr>
          <p:cNvSpPr/>
          <p:nvPr/>
        </p:nvSpPr>
        <p:spPr>
          <a:xfrm rot="10800000">
            <a:off x="6540101" y="595121"/>
            <a:ext cx="1024612" cy="279554"/>
          </a:xfrm>
          <a:prstGeom prst="rightArrow">
            <a:avLst>
              <a:gd name="adj1" fmla="val 32263"/>
              <a:gd name="adj2" fmla="val 9138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4" name="Google Shape;535;p31">
            <a:extLst>
              <a:ext uri="{FF2B5EF4-FFF2-40B4-BE49-F238E27FC236}">
                <a16:creationId xmlns:a16="http://schemas.microsoft.com/office/drawing/2014/main" id="{F934DC5D-3A4A-4D8D-8733-40CD9EC59DBB}"/>
              </a:ext>
            </a:extLst>
          </p:cNvPr>
          <p:cNvSpPr txBox="1">
            <a:spLocks/>
          </p:cNvSpPr>
          <p:nvPr/>
        </p:nvSpPr>
        <p:spPr>
          <a:xfrm>
            <a:off x="3235576" y="577231"/>
            <a:ext cx="1131234" cy="59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sr-Latn-RS" b="1" dirty="0">
                <a:solidFill>
                  <a:srgbClr val="19BBD5"/>
                </a:solidFill>
                <a:latin typeface="Garamond" panose="02020404030301010803" pitchFamily="18" charset="0"/>
              </a:rPr>
              <a:t>Profil </a:t>
            </a:r>
          </a:p>
          <a:p>
            <a:pPr marL="0" indent="0">
              <a:buFont typeface="Muli"/>
              <a:buNone/>
            </a:pPr>
            <a:r>
              <a:rPr lang="sr-Latn-RS" b="1" dirty="0">
                <a:solidFill>
                  <a:srgbClr val="19BBD5"/>
                </a:solidFill>
                <a:latin typeface="Garamond" panose="02020404030301010803" pitchFamily="18" charset="0"/>
              </a:rPr>
              <a:t>korisnika</a:t>
            </a:r>
            <a:endParaRPr lang="en-US" b="1" dirty="0">
              <a:solidFill>
                <a:srgbClr val="19BBD5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Google Shape;535;p31">
            <a:extLst>
              <a:ext uri="{FF2B5EF4-FFF2-40B4-BE49-F238E27FC236}">
                <a16:creationId xmlns:a16="http://schemas.microsoft.com/office/drawing/2014/main" id="{7122C3A7-9D2B-4E99-8EBC-7CC27B7836CF}"/>
              </a:ext>
            </a:extLst>
          </p:cNvPr>
          <p:cNvSpPr txBox="1">
            <a:spLocks/>
          </p:cNvSpPr>
          <p:nvPr/>
        </p:nvSpPr>
        <p:spPr>
          <a:xfrm>
            <a:off x="2896497" y="2454703"/>
            <a:ext cx="1131234" cy="84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sr-Latn-RS" b="1" dirty="0">
                <a:solidFill>
                  <a:srgbClr val="19BBD5"/>
                </a:solidFill>
                <a:latin typeface="Garamond" panose="02020404030301010803" pitchFamily="18" charset="0"/>
              </a:rPr>
              <a:t>Side menu</a:t>
            </a:r>
          </a:p>
          <a:p>
            <a:pPr marL="0" indent="0">
              <a:buFont typeface="Muli"/>
              <a:buNone/>
            </a:pPr>
            <a:r>
              <a:rPr lang="sr-Latn-RS" b="1" dirty="0">
                <a:solidFill>
                  <a:srgbClr val="19BBD5"/>
                </a:solidFill>
                <a:latin typeface="Garamond" panose="02020404030301010803" pitchFamily="18" charset="0"/>
              </a:rPr>
              <a:t>za filtriranje pretrage</a:t>
            </a:r>
            <a:endParaRPr lang="en-US" b="1" dirty="0">
              <a:solidFill>
                <a:srgbClr val="19BBD5"/>
              </a:solidFill>
              <a:latin typeface="Garamond" panose="02020404030301010803" pitchFamily="18" charset="0"/>
            </a:endParaRPr>
          </a:p>
        </p:txBody>
      </p:sp>
      <p:sp>
        <p:nvSpPr>
          <p:cNvPr id="17" name="Google Shape;535;p31">
            <a:extLst>
              <a:ext uri="{FF2B5EF4-FFF2-40B4-BE49-F238E27FC236}">
                <a16:creationId xmlns:a16="http://schemas.microsoft.com/office/drawing/2014/main" id="{0A51C96D-B19B-406C-A026-9774E2ADBE72}"/>
              </a:ext>
            </a:extLst>
          </p:cNvPr>
          <p:cNvSpPr txBox="1">
            <a:spLocks/>
          </p:cNvSpPr>
          <p:nvPr/>
        </p:nvSpPr>
        <p:spPr>
          <a:xfrm>
            <a:off x="3084388" y="3884103"/>
            <a:ext cx="1131234" cy="84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sr-Latn-RS" b="1" dirty="0" err="1">
                <a:solidFill>
                  <a:srgbClr val="19BBD5"/>
                </a:solidFill>
                <a:latin typeface="Garamond" panose="02020404030301010803" pitchFamily="18" charset="0"/>
              </a:rPr>
              <a:t>Bottom</a:t>
            </a:r>
            <a:r>
              <a:rPr lang="sr-Latn-RS" b="1" dirty="0">
                <a:solidFill>
                  <a:srgbClr val="19BBD5"/>
                </a:solidFill>
                <a:latin typeface="Garamond" panose="02020404030301010803" pitchFamily="18" charset="0"/>
              </a:rPr>
              <a:t> </a:t>
            </a:r>
          </a:p>
          <a:p>
            <a:pPr marL="0" indent="0">
              <a:buFont typeface="Muli"/>
              <a:buNone/>
            </a:pPr>
            <a:r>
              <a:rPr lang="sr-Latn-RS" b="1" dirty="0" err="1">
                <a:solidFill>
                  <a:srgbClr val="19BBD5"/>
                </a:solidFill>
                <a:latin typeface="Garamond" panose="02020404030301010803" pitchFamily="18" charset="0"/>
              </a:rPr>
              <a:t>toolbar</a:t>
            </a:r>
            <a:r>
              <a:rPr lang="sr-Latn-RS" b="1" dirty="0">
                <a:solidFill>
                  <a:srgbClr val="19BBD5"/>
                </a:solidFill>
                <a:latin typeface="Garamond" panose="02020404030301010803" pitchFamily="18" charset="0"/>
              </a:rPr>
              <a:t> </a:t>
            </a:r>
            <a:r>
              <a:rPr lang="sr-Latn-RS" b="1" dirty="0" err="1">
                <a:solidFill>
                  <a:srgbClr val="19BBD5"/>
                </a:solidFill>
                <a:latin typeface="Garamond" panose="02020404030301010803" pitchFamily="18" charset="0"/>
              </a:rPr>
              <a:t>layout</a:t>
            </a:r>
            <a:endParaRPr lang="en-US" b="1" dirty="0">
              <a:solidFill>
                <a:srgbClr val="19BBD5"/>
              </a:solidFill>
              <a:latin typeface="Garamond" panose="02020404030301010803" pitchFamily="18" charset="0"/>
            </a:endParaRPr>
          </a:p>
        </p:txBody>
      </p:sp>
      <p:sp>
        <p:nvSpPr>
          <p:cNvPr id="18" name="Google Shape;535;p31">
            <a:extLst>
              <a:ext uri="{FF2B5EF4-FFF2-40B4-BE49-F238E27FC236}">
                <a16:creationId xmlns:a16="http://schemas.microsoft.com/office/drawing/2014/main" id="{836E7E1B-26DC-4225-AF19-41599AE938C4}"/>
              </a:ext>
            </a:extLst>
          </p:cNvPr>
          <p:cNvSpPr txBox="1">
            <a:spLocks/>
          </p:cNvSpPr>
          <p:nvPr/>
        </p:nvSpPr>
        <p:spPr>
          <a:xfrm>
            <a:off x="7611946" y="499160"/>
            <a:ext cx="1024612" cy="437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sr-Latn-RS" b="1" dirty="0">
                <a:solidFill>
                  <a:srgbClr val="19BBD5"/>
                </a:solidFill>
                <a:latin typeface="Garamond" panose="02020404030301010803" pitchFamily="18" charset="0"/>
              </a:rPr>
              <a:t>Kviz</a:t>
            </a:r>
            <a:endParaRPr lang="en-US" b="1" dirty="0">
              <a:solidFill>
                <a:srgbClr val="19BBD5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95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2700059" y="142839"/>
            <a:ext cx="2540404" cy="485782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body" idx="4294967295"/>
          </p:nvPr>
        </p:nvSpPr>
        <p:spPr>
          <a:xfrm>
            <a:off x="-58863" y="1428133"/>
            <a:ext cx="2103120" cy="1457680"/>
          </a:xfrm>
          <a:prstGeom prst="rect">
            <a:avLst/>
          </a:prstGeom>
        </p:spPr>
        <p:txBody>
          <a:bodyPr spcFirstLastPara="1" wrap="square" lIns="108000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3200" b="1" dirty="0">
                <a:solidFill>
                  <a:srgbClr val="19BBD5"/>
                </a:solidFill>
                <a:latin typeface="Garamond" panose="02020404030301010803" pitchFamily="18" charset="0"/>
              </a:rPr>
              <a:t>Početna strana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2400" b="1" dirty="0">
                <a:solidFill>
                  <a:srgbClr val="19BBD5"/>
                </a:solidFill>
                <a:latin typeface="Garamond" panose="02020404030301010803" pitchFamily="18" charset="0"/>
              </a:rPr>
              <a:t>-Tab List-</a:t>
            </a:r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1A833C1-2402-4043-8495-FB48D44C11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1943" y="552828"/>
            <a:ext cx="2360988" cy="3954081"/>
          </a:xfrm>
          <a:prstGeom prst="rect">
            <a:avLst/>
          </a:prstGeom>
        </p:spPr>
      </p:pic>
      <p:sp>
        <p:nvSpPr>
          <p:cNvPr id="13" name="Google Shape;534;p31">
            <a:extLst>
              <a:ext uri="{FF2B5EF4-FFF2-40B4-BE49-F238E27FC236}">
                <a16:creationId xmlns:a16="http://schemas.microsoft.com/office/drawing/2014/main" id="{32C49A08-024B-46E7-84B4-5B71A1E2816E}"/>
              </a:ext>
            </a:extLst>
          </p:cNvPr>
          <p:cNvSpPr/>
          <p:nvPr/>
        </p:nvSpPr>
        <p:spPr>
          <a:xfrm>
            <a:off x="5610899" y="134282"/>
            <a:ext cx="2540404" cy="485782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2F4E92D3-52DD-4A9D-9131-25A6761704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04643" y="551736"/>
            <a:ext cx="2366749" cy="3963730"/>
          </a:xfrm>
          <a:prstGeom prst="rect">
            <a:avLst/>
          </a:prstGeom>
        </p:spPr>
      </p:pic>
      <p:sp>
        <p:nvSpPr>
          <p:cNvPr id="16" name="Google Shape;535;p31">
            <a:extLst>
              <a:ext uri="{FF2B5EF4-FFF2-40B4-BE49-F238E27FC236}">
                <a16:creationId xmlns:a16="http://schemas.microsoft.com/office/drawing/2014/main" id="{AB366DED-B32F-4F98-9556-6465CA030415}"/>
              </a:ext>
            </a:extLst>
          </p:cNvPr>
          <p:cNvSpPr txBox="1">
            <a:spLocks/>
          </p:cNvSpPr>
          <p:nvPr/>
        </p:nvSpPr>
        <p:spPr>
          <a:xfrm>
            <a:off x="185219" y="2885813"/>
            <a:ext cx="2103119" cy="225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endParaRPr lang="en-US" b="1" dirty="0">
              <a:solidFill>
                <a:srgbClr val="19BBD5"/>
              </a:solidFill>
              <a:latin typeface="Garamond" panose="02020404030301010803" pitchFamily="18" charset="0"/>
            </a:endParaRPr>
          </a:p>
          <a:p>
            <a:pPr marL="285750" indent="-285750">
              <a:buFontTx/>
              <a:buChar char="-"/>
            </a:pPr>
            <a:r>
              <a:rPr lang="sr-Latn-RS" sz="1800" dirty="0">
                <a:latin typeface="Garamond" panose="02020404030301010803" pitchFamily="18" charset="0"/>
              </a:rPr>
              <a:t>Prikazuje listu svih lokacija iz baze</a:t>
            </a:r>
          </a:p>
          <a:p>
            <a:pPr marL="285750" indent="-285750">
              <a:buFontTx/>
              <a:buChar char="-"/>
            </a:pPr>
            <a:r>
              <a:rPr lang="sr-Latn-RS" sz="1800" dirty="0">
                <a:latin typeface="Garamond" panose="02020404030301010803" pitchFamily="18" charset="0"/>
              </a:rPr>
              <a:t>Klikom na strelice, otvara se bočni meni sa filterima</a:t>
            </a:r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0" name="Strelica: nadesno 9">
            <a:extLst>
              <a:ext uri="{FF2B5EF4-FFF2-40B4-BE49-F238E27FC236}">
                <a16:creationId xmlns:a16="http://schemas.microsoft.com/office/drawing/2014/main" id="{A3B1DC31-D3CD-4024-BAD1-6F864EE5C101}"/>
              </a:ext>
            </a:extLst>
          </p:cNvPr>
          <p:cNvSpPr/>
          <p:nvPr/>
        </p:nvSpPr>
        <p:spPr>
          <a:xfrm>
            <a:off x="1983372" y="2738252"/>
            <a:ext cx="716687" cy="281784"/>
          </a:xfrm>
          <a:prstGeom prst="rightArrow">
            <a:avLst>
              <a:gd name="adj1" fmla="val 32263"/>
              <a:gd name="adj2" fmla="val 9138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89357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4742387" y="106653"/>
            <a:ext cx="2540404" cy="485782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1A833C1-2402-4043-8495-FB48D44C11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24271" y="516642"/>
            <a:ext cx="2360987" cy="3954081"/>
          </a:xfrm>
          <a:prstGeom prst="rect">
            <a:avLst/>
          </a:prstGeom>
        </p:spPr>
      </p:pic>
      <p:sp>
        <p:nvSpPr>
          <p:cNvPr id="4" name="Strelica: nadesno 3">
            <a:extLst>
              <a:ext uri="{FF2B5EF4-FFF2-40B4-BE49-F238E27FC236}">
                <a16:creationId xmlns:a16="http://schemas.microsoft.com/office/drawing/2014/main" id="{F4796A35-4656-4C26-AB16-4AE0D965EBB5}"/>
              </a:ext>
            </a:extLst>
          </p:cNvPr>
          <p:cNvSpPr/>
          <p:nvPr/>
        </p:nvSpPr>
        <p:spPr>
          <a:xfrm>
            <a:off x="4465927" y="984923"/>
            <a:ext cx="716687" cy="281784"/>
          </a:xfrm>
          <a:prstGeom prst="rightArrow">
            <a:avLst>
              <a:gd name="adj1" fmla="val 32263"/>
              <a:gd name="adj2" fmla="val 9138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11" name="Strelica: nadesno 10">
            <a:extLst>
              <a:ext uri="{FF2B5EF4-FFF2-40B4-BE49-F238E27FC236}">
                <a16:creationId xmlns:a16="http://schemas.microsoft.com/office/drawing/2014/main" id="{C3A4B847-C9DF-48A0-843F-B4D2F1391EDE}"/>
              </a:ext>
            </a:extLst>
          </p:cNvPr>
          <p:cNvSpPr/>
          <p:nvPr/>
        </p:nvSpPr>
        <p:spPr>
          <a:xfrm>
            <a:off x="3984758" y="2408083"/>
            <a:ext cx="716687" cy="281784"/>
          </a:xfrm>
          <a:prstGeom prst="rightArrow">
            <a:avLst>
              <a:gd name="adj1" fmla="val 32263"/>
              <a:gd name="adj2" fmla="val 9138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2" name="Strelica: nadesno 11">
            <a:extLst>
              <a:ext uri="{FF2B5EF4-FFF2-40B4-BE49-F238E27FC236}">
                <a16:creationId xmlns:a16="http://schemas.microsoft.com/office/drawing/2014/main" id="{CA2C4309-7994-4E66-B47C-7547F64833C2}"/>
              </a:ext>
            </a:extLst>
          </p:cNvPr>
          <p:cNvSpPr/>
          <p:nvPr/>
        </p:nvSpPr>
        <p:spPr>
          <a:xfrm>
            <a:off x="3965685" y="3461438"/>
            <a:ext cx="716687" cy="281784"/>
          </a:xfrm>
          <a:prstGeom prst="rightArrow">
            <a:avLst>
              <a:gd name="adj1" fmla="val 32263"/>
              <a:gd name="adj2" fmla="val 9138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4" name="Google Shape;535;p31">
            <a:extLst>
              <a:ext uri="{FF2B5EF4-FFF2-40B4-BE49-F238E27FC236}">
                <a16:creationId xmlns:a16="http://schemas.microsoft.com/office/drawing/2014/main" id="{F934DC5D-3A4A-4D8D-8733-40CD9EC59DBB}"/>
              </a:ext>
            </a:extLst>
          </p:cNvPr>
          <p:cNvSpPr txBox="1">
            <a:spLocks/>
          </p:cNvSpPr>
          <p:nvPr/>
        </p:nvSpPr>
        <p:spPr>
          <a:xfrm>
            <a:off x="3042569" y="798426"/>
            <a:ext cx="1131234" cy="838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sr-Latn-RS" b="1" dirty="0">
                <a:solidFill>
                  <a:srgbClr val="19BBD5"/>
                </a:solidFill>
                <a:latin typeface="Garamond" panose="02020404030301010803" pitchFamily="18" charset="0"/>
              </a:rPr>
              <a:t>1) Pretraga prema  nazivu</a:t>
            </a:r>
            <a:endParaRPr lang="en-US" b="1" dirty="0">
              <a:solidFill>
                <a:srgbClr val="19BBD5"/>
              </a:solidFill>
              <a:latin typeface="Garamond" panose="02020404030301010803" pitchFamily="18" charset="0"/>
            </a:endParaRPr>
          </a:p>
        </p:txBody>
      </p:sp>
      <p:sp>
        <p:nvSpPr>
          <p:cNvPr id="19" name="Google Shape;535;p31">
            <a:extLst>
              <a:ext uri="{FF2B5EF4-FFF2-40B4-BE49-F238E27FC236}">
                <a16:creationId xmlns:a16="http://schemas.microsoft.com/office/drawing/2014/main" id="{A7DBD2A4-1812-475C-8916-531FD60DAC14}"/>
              </a:ext>
            </a:extLst>
          </p:cNvPr>
          <p:cNvSpPr txBox="1">
            <a:spLocks/>
          </p:cNvSpPr>
          <p:nvPr/>
        </p:nvSpPr>
        <p:spPr>
          <a:xfrm>
            <a:off x="385116" y="3327845"/>
            <a:ext cx="2005471" cy="145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sr-Latn-RS" b="1" dirty="0">
                <a:solidFill>
                  <a:srgbClr val="19BBD5"/>
                </a:solidFill>
                <a:latin typeface="Garamond" panose="02020404030301010803" pitchFamily="18" charset="0"/>
              </a:rPr>
              <a:t>Pretraživanje prema:</a:t>
            </a:r>
            <a:endParaRPr lang="en-US" b="1" dirty="0">
              <a:solidFill>
                <a:srgbClr val="19BBD5"/>
              </a:solidFill>
              <a:latin typeface="Garamond" panose="02020404030301010803" pitchFamily="18" charset="0"/>
            </a:endParaRPr>
          </a:p>
          <a:p>
            <a:pPr marL="342900" indent="-342900">
              <a:buFont typeface="Muli"/>
              <a:buAutoNum type="arabicParenR"/>
            </a:pPr>
            <a:r>
              <a:rPr lang="sr-Latn-RS" sz="1800" dirty="0">
                <a:latin typeface="Garamond" panose="02020404030301010803" pitchFamily="18" charset="0"/>
              </a:rPr>
              <a:t>Nazivu</a:t>
            </a:r>
          </a:p>
          <a:p>
            <a:pPr marL="342900" indent="-342900">
              <a:buFont typeface="Muli"/>
              <a:buAutoNum type="arabicParenR"/>
            </a:pPr>
            <a:r>
              <a:rPr lang="sr-Latn-RS" sz="1800" dirty="0">
                <a:latin typeface="Garamond" panose="02020404030301010803" pitchFamily="18" charset="0"/>
              </a:rPr>
              <a:t>Kategoriji</a:t>
            </a:r>
          </a:p>
          <a:p>
            <a:pPr marL="342900" indent="-342900">
              <a:buFont typeface="Muli"/>
              <a:buAutoNum type="arabicParenR"/>
            </a:pPr>
            <a:r>
              <a:rPr lang="sr-Latn-RS" sz="1800" dirty="0">
                <a:latin typeface="Garamond" panose="02020404030301010803" pitchFamily="18" charset="0"/>
              </a:rPr>
              <a:t>Radijusu</a:t>
            </a:r>
          </a:p>
          <a:p>
            <a:pPr marL="0" indent="0">
              <a:buNone/>
            </a:pPr>
            <a:r>
              <a:rPr lang="sr-Latn-RS" sz="1800" dirty="0">
                <a:latin typeface="Garamond" panose="02020404030301010803" pitchFamily="18" charset="0"/>
              </a:rPr>
              <a:t>+ kviz</a:t>
            </a:r>
          </a:p>
        </p:txBody>
      </p:sp>
      <p:sp>
        <p:nvSpPr>
          <p:cNvPr id="20" name="Google Shape;535;p31">
            <a:extLst>
              <a:ext uri="{FF2B5EF4-FFF2-40B4-BE49-F238E27FC236}">
                <a16:creationId xmlns:a16="http://schemas.microsoft.com/office/drawing/2014/main" id="{FEADF6F6-116D-4008-9B26-5B63662606CB}"/>
              </a:ext>
            </a:extLst>
          </p:cNvPr>
          <p:cNvSpPr txBox="1">
            <a:spLocks/>
          </p:cNvSpPr>
          <p:nvPr/>
        </p:nvSpPr>
        <p:spPr>
          <a:xfrm>
            <a:off x="3042569" y="2067050"/>
            <a:ext cx="1131234" cy="838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sr-Latn-RS" b="1" dirty="0">
                <a:solidFill>
                  <a:srgbClr val="19BBD5"/>
                </a:solidFill>
                <a:latin typeface="Garamond" panose="02020404030301010803" pitchFamily="18" charset="0"/>
              </a:rPr>
              <a:t>2) Pretraga prema  kategoriji</a:t>
            </a:r>
            <a:endParaRPr lang="en-US" b="1" dirty="0">
              <a:solidFill>
                <a:srgbClr val="19BBD5"/>
              </a:solidFill>
              <a:latin typeface="Garamond" panose="02020404030301010803" pitchFamily="18" charset="0"/>
            </a:endParaRPr>
          </a:p>
        </p:txBody>
      </p:sp>
      <p:sp>
        <p:nvSpPr>
          <p:cNvPr id="21" name="Google Shape;535;p31">
            <a:extLst>
              <a:ext uri="{FF2B5EF4-FFF2-40B4-BE49-F238E27FC236}">
                <a16:creationId xmlns:a16="http://schemas.microsoft.com/office/drawing/2014/main" id="{228E6009-A6C1-414C-BA38-F4A940003ED2}"/>
              </a:ext>
            </a:extLst>
          </p:cNvPr>
          <p:cNvSpPr txBox="1">
            <a:spLocks/>
          </p:cNvSpPr>
          <p:nvPr/>
        </p:nvSpPr>
        <p:spPr>
          <a:xfrm>
            <a:off x="3036670" y="3246169"/>
            <a:ext cx="1131234" cy="838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sr-Latn-RS" b="1" dirty="0">
                <a:solidFill>
                  <a:srgbClr val="19BBD5"/>
                </a:solidFill>
                <a:latin typeface="Garamond" panose="02020404030301010803" pitchFamily="18" charset="0"/>
              </a:rPr>
              <a:t>3) Pretraga prema  radijusu</a:t>
            </a:r>
            <a:endParaRPr lang="en-US" b="1" dirty="0">
              <a:solidFill>
                <a:srgbClr val="19BBD5"/>
              </a:solidFill>
              <a:latin typeface="Garamond" panose="02020404030301010803" pitchFamily="18" charset="0"/>
            </a:endParaRPr>
          </a:p>
        </p:txBody>
      </p:sp>
      <p:sp>
        <p:nvSpPr>
          <p:cNvPr id="22" name="Google Shape;535;p31">
            <a:extLst>
              <a:ext uri="{FF2B5EF4-FFF2-40B4-BE49-F238E27FC236}">
                <a16:creationId xmlns:a16="http://schemas.microsoft.com/office/drawing/2014/main" id="{CD8B66A6-6782-48D2-927C-78D225480D49}"/>
              </a:ext>
            </a:extLst>
          </p:cNvPr>
          <p:cNvSpPr txBox="1">
            <a:spLocks/>
          </p:cNvSpPr>
          <p:nvPr/>
        </p:nvSpPr>
        <p:spPr>
          <a:xfrm>
            <a:off x="-58863" y="1428133"/>
            <a:ext cx="2103120" cy="145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sr-Latn-RS" sz="3200" b="1" dirty="0">
                <a:solidFill>
                  <a:srgbClr val="19BBD5"/>
                </a:solidFill>
                <a:latin typeface="Garamond" panose="02020404030301010803" pitchFamily="18" charset="0"/>
              </a:rPr>
              <a:t>Početna strana</a:t>
            </a:r>
          </a:p>
          <a:p>
            <a:pPr marL="0" indent="0" algn="ctr">
              <a:buFont typeface="Muli"/>
              <a:buNone/>
            </a:pPr>
            <a:r>
              <a:rPr lang="sr-Latn-RS" sz="2400" b="1" dirty="0">
                <a:solidFill>
                  <a:srgbClr val="19BBD5"/>
                </a:solidFill>
                <a:latin typeface="Garamond" panose="02020404030301010803" pitchFamily="18" charset="0"/>
              </a:rPr>
              <a:t>-Tab List-</a:t>
            </a:r>
          </a:p>
        </p:txBody>
      </p:sp>
    </p:spTree>
    <p:extLst>
      <p:ext uri="{BB962C8B-B14F-4D97-AF65-F5344CB8AC3E}">
        <p14:creationId xmlns:p14="http://schemas.microsoft.com/office/powerpoint/2010/main" val="428115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2700059" y="142839"/>
            <a:ext cx="2540404" cy="485782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body" idx="4294967295"/>
          </p:nvPr>
        </p:nvSpPr>
        <p:spPr>
          <a:xfrm>
            <a:off x="-58863" y="1428133"/>
            <a:ext cx="2103120" cy="1457680"/>
          </a:xfrm>
          <a:prstGeom prst="rect">
            <a:avLst/>
          </a:prstGeom>
        </p:spPr>
        <p:txBody>
          <a:bodyPr spcFirstLastPara="1" wrap="square" lIns="108000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3200" b="1" dirty="0">
                <a:solidFill>
                  <a:srgbClr val="19BBD5"/>
                </a:solidFill>
                <a:latin typeface="Garamond" panose="02020404030301010803" pitchFamily="18" charset="0"/>
              </a:rPr>
              <a:t>Početna strana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2400" b="1" dirty="0">
                <a:solidFill>
                  <a:srgbClr val="19BBD5"/>
                </a:solidFill>
                <a:latin typeface="Garamond" panose="02020404030301010803" pitchFamily="18" charset="0"/>
              </a:rPr>
              <a:t>-Tab List-</a:t>
            </a:r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1A833C1-2402-4043-8495-FB48D44C11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1943" y="552828"/>
            <a:ext cx="2360987" cy="3954081"/>
          </a:xfrm>
          <a:prstGeom prst="rect">
            <a:avLst/>
          </a:prstGeom>
        </p:spPr>
      </p:pic>
      <p:sp>
        <p:nvSpPr>
          <p:cNvPr id="13" name="Google Shape;534;p31">
            <a:extLst>
              <a:ext uri="{FF2B5EF4-FFF2-40B4-BE49-F238E27FC236}">
                <a16:creationId xmlns:a16="http://schemas.microsoft.com/office/drawing/2014/main" id="{32C49A08-024B-46E7-84B4-5B71A1E2816E}"/>
              </a:ext>
            </a:extLst>
          </p:cNvPr>
          <p:cNvSpPr/>
          <p:nvPr/>
        </p:nvSpPr>
        <p:spPr>
          <a:xfrm>
            <a:off x="5610899" y="134282"/>
            <a:ext cx="2540404" cy="485782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2F4E92D3-52DD-4A9D-9131-25A6761704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04643" y="551736"/>
            <a:ext cx="2366748" cy="3963730"/>
          </a:xfrm>
          <a:prstGeom prst="rect">
            <a:avLst/>
          </a:prstGeom>
        </p:spPr>
      </p:pic>
      <p:sp>
        <p:nvSpPr>
          <p:cNvPr id="16" name="Google Shape;535;p31">
            <a:extLst>
              <a:ext uri="{FF2B5EF4-FFF2-40B4-BE49-F238E27FC236}">
                <a16:creationId xmlns:a16="http://schemas.microsoft.com/office/drawing/2014/main" id="{AB366DED-B32F-4F98-9556-6465CA030415}"/>
              </a:ext>
            </a:extLst>
          </p:cNvPr>
          <p:cNvSpPr txBox="1">
            <a:spLocks/>
          </p:cNvSpPr>
          <p:nvPr/>
        </p:nvSpPr>
        <p:spPr>
          <a:xfrm>
            <a:off x="41350" y="3046617"/>
            <a:ext cx="2103119" cy="1382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buFontTx/>
              <a:buChar char="-"/>
            </a:pPr>
            <a:r>
              <a:rPr lang="sr-Latn-RS" sz="1800" dirty="0">
                <a:latin typeface="Garamond" panose="02020404030301010803" pitchFamily="18" charset="0"/>
              </a:rPr>
              <a:t>Odabirom kategorije osvežava se lista lokacija </a:t>
            </a:r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0" name="Strelica: nadesno 9">
            <a:extLst>
              <a:ext uri="{FF2B5EF4-FFF2-40B4-BE49-F238E27FC236}">
                <a16:creationId xmlns:a16="http://schemas.microsoft.com/office/drawing/2014/main" id="{A3B1DC31-D3CD-4024-BAD1-6F864EE5C101}"/>
              </a:ext>
            </a:extLst>
          </p:cNvPr>
          <p:cNvSpPr/>
          <p:nvPr/>
        </p:nvSpPr>
        <p:spPr>
          <a:xfrm>
            <a:off x="1971279" y="1975903"/>
            <a:ext cx="716687" cy="281784"/>
          </a:xfrm>
          <a:prstGeom prst="rightArrow">
            <a:avLst>
              <a:gd name="adj1" fmla="val 32263"/>
              <a:gd name="adj2" fmla="val 9138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11" name="Strelica: nadesno 10">
            <a:extLst>
              <a:ext uri="{FF2B5EF4-FFF2-40B4-BE49-F238E27FC236}">
                <a16:creationId xmlns:a16="http://schemas.microsoft.com/office/drawing/2014/main" id="{5A6D194C-793C-49D7-962E-9B3D2EF8E243}"/>
              </a:ext>
            </a:extLst>
          </p:cNvPr>
          <p:cNvSpPr/>
          <p:nvPr/>
        </p:nvSpPr>
        <p:spPr>
          <a:xfrm>
            <a:off x="4975863" y="2289966"/>
            <a:ext cx="716687" cy="281784"/>
          </a:xfrm>
          <a:prstGeom prst="rightArrow">
            <a:avLst>
              <a:gd name="adj1" fmla="val 32263"/>
              <a:gd name="adj2" fmla="val 9138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63025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2700059" y="142839"/>
            <a:ext cx="2540404" cy="485782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body" idx="4294967295"/>
          </p:nvPr>
        </p:nvSpPr>
        <p:spPr>
          <a:xfrm>
            <a:off x="-58863" y="1428133"/>
            <a:ext cx="2103120" cy="1457680"/>
          </a:xfrm>
          <a:prstGeom prst="rect">
            <a:avLst/>
          </a:prstGeom>
        </p:spPr>
        <p:txBody>
          <a:bodyPr spcFirstLastPara="1" wrap="square" lIns="108000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3200" b="1" dirty="0">
                <a:solidFill>
                  <a:srgbClr val="19BBD5"/>
                </a:solidFill>
                <a:latin typeface="Garamond" panose="02020404030301010803" pitchFamily="18" charset="0"/>
              </a:rPr>
              <a:t>Početna strana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2400" b="1" dirty="0">
                <a:solidFill>
                  <a:srgbClr val="19BBD5"/>
                </a:solidFill>
                <a:latin typeface="Garamond" panose="02020404030301010803" pitchFamily="18" charset="0"/>
              </a:rPr>
              <a:t>-Tab List-</a:t>
            </a:r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1A833C1-2402-4043-8495-FB48D44C11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1943" y="552828"/>
            <a:ext cx="2360987" cy="3954080"/>
          </a:xfrm>
          <a:prstGeom prst="rect">
            <a:avLst/>
          </a:prstGeom>
        </p:spPr>
      </p:pic>
      <p:sp>
        <p:nvSpPr>
          <p:cNvPr id="13" name="Google Shape;534;p31">
            <a:extLst>
              <a:ext uri="{FF2B5EF4-FFF2-40B4-BE49-F238E27FC236}">
                <a16:creationId xmlns:a16="http://schemas.microsoft.com/office/drawing/2014/main" id="{32C49A08-024B-46E7-84B4-5B71A1E2816E}"/>
              </a:ext>
            </a:extLst>
          </p:cNvPr>
          <p:cNvSpPr/>
          <p:nvPr/>
        </p:nvSpPr>
        <p:spPr>
          <a:xfrm>
            <a:off x="5610899" y="134282"/>
            <a:ext cx="2540404" cy="485782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2F4E92D3-52DD-4A9D-9131-25A6761704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697727" y="552829"/>
            <a:ext cx="2366748" cy="3963728"/>
          </a:xfrm>
          <a:prstGeom prst="rect">
            <a:avLst/>
          </a:prstGeom>
        </p:spPr>
      </p:pic>
      <p:sp>
        <p:nvSpPr>
          <p:cNvPr id="16" name="Google Shape;535;p31">
            <a:extLst>
              <a:ext uri="{FF2B5EF4-FFF2-40B4-BE49-F238E27FC236}">
                <a16:creationId xmlns:a16="http://schemas.microsoft.com/office/drawing/2014/main" id="{AB366DED-B32F-4F98-9556-6465CA030415}"/>
              </a:ext>
            </a:extLst>
          </p:cNvPr>
          <p:cNvSpPr txBox="1">
            <a:spLocks/>
          </p:cNvSpPr>
          <p:nvPr/>
        </p:nvSpPr>
        <p:spPr>
          <a:xfrm>
            <a:off x="41350" y="3046617"/>
            <a:ext cx="2103119" cy="1382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buFontTx/>
              <a:buChar char="-"/>
            </a:pPr>
            <a:r>
              <a:rPr lang="sr-Latn-RS" sz="1800" dirty="0">
                <a:latin typeface="Garamond" panose="02020404030301010803" pitchFamily="18" charset="0"/>
              </a:rPr>
              <a:t>Odabirom kategorije osvežava se lista lokacija </a:t>
            </a:r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0" name="Strelica: nadesno 9">
            <a:extLst>
              <a:ext uri="{FF2B5EF4-FFF2-40B4-BE49-F238E27FC236}">
                <a16:creationId xmlns:a16="http://schemas.microsoft.com/office/drawing/2014/main" id="{A3B1DC31-D3CD-4024-BAD1-6F864EE5C101}"/>
              </a:ext>
            </a:extLst>
          </p:cNvPr>
          <p:cNvSpPr/>
          <p:nvPr/>
        </p:nvSpPr>
        <p:spPr>
          <a:xfrm>
            <a:off x="1936500" y="2529868"/>
            <a:ext cx="716687" cy="281784"/>
          </a:xfrm>
          <a:prstGeom prst="rightArrow">
            <a:avLst>
              <a:gd name="adj1" fmla="val 32263"/>
              <a:gd name="adj2" fmla="val 9138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11" name="Strelica: nadesno 10">
            <a:extLst>
              <a:ext uri="{FF2B5EF4-FFF2-40B4-BE49-F238E27FC236}">
                <a16:creationId xmlns:a16="http://schemas.microsoft.com/office/drawing/2014/main" id="{5A6D194C-793C-49D7-962E-9B3D2EF8E243}"/>
              </a:ext>
            </a:extLst>
          </p:cNvPr>
          <p:cNvSpPr/>
          <p:nvPr/>
        </p:nvSpPr>
        <p:spPr>
          <a:xfrm>
            <a:off x="4964003" y="2811652"/>
            <a:ext cx="716687" cy="281784"/>
          </a:xfrm>
          <a:prstGeom prst="rightArrow">
            <a:avLst>
              <a:gd name="adj1" fmla="val 32263"/>
              <a:gd name="adj2" fmla="val 9138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457727622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318</Words>
  <Application>Microsoft Office PowerPoint</Application>
  <PresentationFormat>Projekcija na ekranu (16:9)</PresentationFormat>
  <Paragraphs>104</Paragraphs>
  <Slides>19</Slides>
  <Notes>19</Notes>
  <HiddenSlides>0</HiddenSlides>
  <MMClips>0</MMClips>
  <ScaleCrop>false</ScaleCrop>
  <HeadingPairs>
    <vt:vector size="6" baseType="variant">
      <vt:variant>
        <vt:lpstr>Korišćeni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19</vt:i4>
      </vt:variant>
    </vt:vector>
  </HeadingPairs>
  <TitlesOfParts>
    <vt:vector size="25" baseType="lpstr">
      <vt:lpstr>Muli</vt:lpstr>
      <vt:lpstr>Garamond</vt:lpstr>
      <vt:lpstr>Nixie One</vt:lpstr>
      <vt:lpstr>Arial</vt:lpstr>
      <vt:lpstr>Helvetica Neue</vt:lpstr>
      <vt:lpstr>Imogen template</vt:lpstr>
      <vt:lpstr>I don’t know  mobilna aplikacija</vt:lpstr>
      <vt:lpstr>I don’t know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Hvala 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don’t know  mobilna aplikacija</dc:title>
  <cp:lastModifiedBy>Nevena Mladenović</cp:lastModifiedBy>
  <cp:revision>32</cp:revision>
  <dcterms:modified xsi:type="dcterms:W3CDTF">2019-06-02T21:06:07Z</dcterms:modified>
</cp:coreProperties>
</file>