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6" r:id="rId5"/>
    <p:sldId id="279" r:id="rId6"/>
    <p:sldId id="291" r:id="rId7"/>
    <p:sldId id="277" r:id="rId8"/>
    <p:sldId id="288" r:id="rId9"/>
    <p:sldId id="276" r:id="rId10"/>
    <p:sldId id="289" r:id="rId11"/>
    <p:sldId id="290" r:id="rId12"/>
    <p:sldId id="292" r:id="rId13"/>
    <p:sldId id="293" r:id="rId14"/>
    <p:sldId id="294" r:id="rId15"/>
    <p:sldId id="295" r:id="rId16"/>
    <p:sldId id="278" r:id="rId17"/>
    <p:sldId id="280" r:id="rId18"/>
    <p:sldId id="281" r:id="rId19"/>
    <p:sldId id="283" r:id="rId20"/>
    <p:sldId id="282" r:id="rId21"/>
    <p:sldId id="285"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p:scale>
          <a:sx n="87" d="100"/>
          <a:sy n="87" d="100"/>
        </p:scale>
        <p:origin x="528" y="11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xmlns:c16r2="http://schemas.microsoft.com/office/drawing/2015/06/char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xmlns:c16r2="http://schemas.microsoft.com/office/drawing/2015/06/char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xmlns:c16r2="http://schemas.microsoft.com/office/drawing/2015/06/char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xmlns:c16r2="http://schemas.microsoft.com/office/drawing/2015/06/char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xmlns:c16r2="http://schemas.microsoft.com/office/drawing/2015/06/char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xmlns:c16r2="http://schemas.microsoft.com/office/drawing/2015/06/char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xmlns:c16r2="http://schemas.microsoft.com/office/drawing/2015/06/char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451196360"/>
        <c:axId val="451196752"/>
      </c:barChart>
      <c:catAx>
        <c:axId val="451196360"/>
        <c:scaling>
          <c:orientation val="minMax"/>
        </c:scaling>
        <c:delete val="1"/>
        <c:axPos val="b"/>
        <c:numFmt formatCode="General" sourceLinked="1"/>
        <c:majorTickMark val="none"/>
        <c:minorTickMark val="none"/>
        <c:tickLblPos val="nextTo"/>
        <c:crossAx val="451196752"/>
        <c:crosses val="autoZero"/>
        <c:auto val="1"/>
        <c:lblAlgn val="ctr"/>
        <c:lblOffset val="100"/>
        <c:noMultiLvlLbl val="0"/>
      </c:catAx>
      <c:valAx>
        <c:axId val="451196752"/>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451196360"/>
        <c:crosses val="autoZero"/>
        <c:crossBetween val="between"/>
        <c:majorUnit val="2"/>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9/16/2024</a:t>
            </a:fld>
            <a:endParaRPr lang="en-US" dirty="0"/>
          </a:p>
        </p:txBody>
      </p:sp>
      <p:sp>
        <p:nvSpPr>
          <p:cNvPr id="4" name="Footer Placeholder 3">
            <a:extLst>
              <a:ext uri="{FF2B5EF4-FFF2-40B4-BE49-F238E27FC236}">
                <a16:creationId xmlns:a16="http://schemas.microsoft.com/office/drawing/2014/main" xmlns=""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81231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282591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636662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34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09414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184098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293263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549689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40DA1498-92C7-4E4B-8045-C9195F453964}" type="datetimeFigureOut">
              <a:rPr lang="en-US" smtClean="0"/>
              <a:t>9/16/2024</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40DA1498-92C7-4E4B-8045-C9195F453964}" type="datetimeFigureOut">
              <a:rPr lang="en-US" smtClean="0"/>
              <a:t>9/16/2024</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40DA1498-92C7-4E4B-8045-C9195F453964}" type="datetimeFigureOut">
              <a:rPr lang="en-US" smtClean="0"/>
              <a:t>9/16/2024</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40DA1498-92C7-4E4B-8045-C9195F453964}" type="datetimeFigureOut">
              <a:rPr lang="en-US" smtClean="0"/>
              <a:t>9/16/2024</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40DA1498-92C7-4E4B-8045-C9195F453964}" type="datetimeFigureOut">
              <a:rPr lang="en-US" smtClean="0"/>
              <a:t>9/16/2024</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40DA1498-92C7-4E4B-8045-C9195F453964}" type="datetimeFigureOut">
              <a:rPr lang="en-US" smtClean="0"/>
              <a:t>9/16/2024</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40DA1498-92C7-4E4B-8045-C9195F453964}" type="datetimeFigureOut">
              <a:rPr lang="en-US" smtClean="0"/>
              <a:t>9/16/2024</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40DA1498-92C7-4E4B-8045-C9195F453964}" type="datetimeFigureOut">
              <a:rPr lang="en-US" smtClean="0"/>
              <a:t>9/16/2024</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40DA1498-92C7-4E4B-8045-C9195F453964}" type="datetimeFigureOut">
              <a:rPr lang="en-US" smtClean="0"/>
              <a:t>9/16/2024</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40DA1498-92C7-4E4B-8045-C9195F453964}" type="datetimeFigureOut">
              <a:rPr lang="en-US" smtClean="0"/>
              <a:t>9/16/2024</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40DA1498-92C7-4E4B-8045-C9195F453964}" type="datetimeFigureOut">
              <a:rPr lang="en-US" smtClean="0"/>
              <a:t>9/16/2024</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9/16/2024</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00AEF-1595-4419-801B-6E36A33BB8CF}"/>
              </a:ext>
            </a:extLst>
          </p:cNvPr>
          <p:cNvSpPr>
            <a:spLocks noGrp="1"/>
          </p:cNvSpPr>
          <p:nvPr>
            <p:ph type="ctrTitle"/>
          </p:nvPr>
        </p:nvSpPr>
        <p:spPr>
          <a:xfrm>
            <a:off x="123092" y="3259614"/>
            <a:ext cx="11931162" cy="2215991"/>
          </a:xfrm>
        </p:spPr>
        <p:txBody>
          <a:bodyPr wrap="square" lIns="0" tIns="0" rIns="0" bIns="0" anchor="t">
            <a:spAutoFit/>
          </a:bodyPr>
          <a:lstStyle/>
          <a:p>
            <a:r>
              <a:rPr lang="en-US" sz="4000" b="1" i="1" dirty="0" err="1" smtClean="0">
                <a:solidFill>
                  <a:schemeClr val="bg1"/>
                </a:solidFill>
              </a:rPr>
              <a:t>DebugIt</a:t>
            </a:r>
            <a:r>
              <a:rPr lang="en-US" sz="4000" b="1" dirty="0" smtClean="0">
                <a:solidFill>
                  <a:schemeClr val="bg1"/>
                </a:solidFill>
              </a:rPr>
              <a:t> – </a:t>
            </a:r>
            <a:r>
              <a:rPr lang="en-US" sz="4000" b="1" dirty="0" err="1" smtClean="0">
                <a:solidFill>
                  <a:schemeClr val="bg1"/>
                </a:solidFill>
              </a:rPr>
              <a:t>studentska</a:t>
            </a:r>
            <a:r>
              <a:rPr lang="en-US" sz="4000" b="1" dirty="0" smtClean="0">
                <a:solidFill>
                  <a:schemeClr val="bg1"/>
                </a:solidFill>
              </a:rPr>
              <a:t> </a:t>
            </a:r>
            <a:r>
              <a:rPr lang="en-US" sz="4000" b="1" i="1" dirty="0" smtClean="0">
                <a:solidFill>
                  <a:schemeClr val="bg1"/>
                </a:solidFill>
              </a:rPr>
              <a:t>QA</a:t>
            </a:r>
            <a:r>
              <a:rPr lang="en-US" sz="4000" b="1" dirty="0" smtClean="0">
                <a:solidFill>
                  <a:schemeClr val="bg1"/>
                </a:solidFill>
              </a:rPr>
              <a:t> </a:t>
            </a:r>
            <a:r>
              <a:rPr lang="en-US" sz="4000" b="1" dirty="0" err="1" smtClean="0">
                <a:solidFill>
                  <a:schemeClr val="bg1"/>
                </a:solidFill>
              </a:rPr>
              <a:t>platforma</a:t>
            </a:r>
            <a:r>
              <a:rPr lang="en-US" sz="4000" b="1" dirty="0" smtClean="0">
                <a:solidFill>
                  <a:schemeClr val="bg1"/>
                </a:solidFill>
              </a:rPr>
              <a:t> </a:t>
            </a:r>
            <a:r>
              <a:rPr lang="en-US" sz="4000" b="1" dirty="0" err="1" smtClean="0">
                <a:solidFill>
                  <a:schemeClr val="bg1"/>
                </a:solidFill>
              </a:rPr>
              <a:t>koja</a:t>
            </a:r>
            <a:r>
              <a:rPr lang="en-US" sz="4000" b="1" dirty="0" smtClean="0">
                <a:solidFill>
                  <a:schemeClr val="bg1"/>
                </a:solidFill>
              </a:rPr>
              <a:t> </a:t>
            </a:r>
            <a:r>
              <a:rPr lang="en-US" sz="4000" b="1" dirty="0" err="1" smtClean="0">
                <a:solidFill>
                  <a:schemeClr val="bg1"/>
                </a:solidFill>
              </a:rPr>
              <a:t>integr</a:t>
            </a:r>
            <a:r>
              <a:rPr lang="en-US" sz="4000" b="1" dirty="0" err="1" smtClean="0">
                <a:solidFill>
                  <a:schemeClr val="bg1"/>
                </a:solidFill>
              </a:rPr>
              <a:t>i</a:t>
            </a:r>
            <a:r>
              <a:rPr lang="sr-Latn-RS" sz="4000" b="1" dirty="0" smtClean="0">
                <a:solidFill>
                  <a:schemeClr val="bg1"/>
                </a:solidFill>
              </a:rPr>
              <a:t>še </a:t>
            </a:r>
            <a:r>
              <a:rPr lang="en-US" sz="4000" b="1" i="1" dirty="0" err="1" smtClean="0">
                <a:solidFill>
                  <a:schemeClr val="bg1"/>
                </a:solidFill>
              </a:rPr>
              <a:t>Elasticsearch</a:t>
            </a:r>
            <a:r>
              <a:rPr lang="en-US" sz="4000" b="1" dirty="0" smtClean="0">
                <a:solidFill>
                  <a:schemeClr val="bg1"/>
                </a:solidFill>
              </a:rPr>
              <a:t> </a:t>
            </a:r>
            <a:r>
              <a:rPr lang="en-US" sz="4000" b="1" dirty="0" err="1" smtClean="0">
                <a:solidFill>
                  <a:schemeClr val="bg1"/>
                </a:solidFill>
              </a:rPr>
              <a:t>mehanizam</a:t>
            </a:r>
            <a:r>
              <a:rPr lang="en-US" sz="4000" b="1" dirty="0" smtClean="0">
                <a:solidFill>
                  <a:schemeClr val="bg1"/>
                </a:solidFill>
              </a:rPr>
              <a:t> </a:t>
            </a:r>
            <a:r>
              <a:rPr lang="en-US" sz="4000" b="1" dirty="0" err="1" smtClean="0">
                <a:solidFill>
                  <a:schemeClr val="bg1"/>
                </a:solidFill>
              </a:rPr>
              <a:t>pretrage</a:t>
            </a:r>
            <a:r>
              <a:rPr lang="en-US" sz="4000" b="1" dirty="0" smtClean="0">
                <a:solidFill>
                  <a:schemeClr val="bg1"/>
                </a:solidFill>
              </a:rPr>
              <a:t/>
            </a:r>
            <a:br>
              <a:rPr lang="en-US" sz="4000" b="1" dirty="0" smtClean="0">
                <a:solidFill>
                  <a:schemeClr val="bg1"/>
                </a:solidFill>
              </a:rPr>
            </a:br>
            <a:r>
              <a:rPr lang="en-US" sz="4800" dirty="0">
                <a:solidFill>
                  <a:schemeClr val="bg1"/>
                </a:solidFill>
              </a:rPr>
              <a:t/>
            </a:r>
            <a:br>
              <a:rPr lang="en-US" sz="4800" dirty="0">
                <a:solidFill>
                  <a:schemeClr val="bg1"/>
                </a:solidFill>
              </a:rPr>
            </a:br>
            <a:r>
              <a:rPr lang="en-US" sz="3200" dirty="0" smtClean="0">
                <a:solidFill>
                  <a:schemeClr val="accent4"/>
                </a:solidFill>
              </a:rPr>
              <a:t>- </a:t>
            </a:r>
            <a:r>
              <a:rPr lang="en-US" sz="3200" dirty="0" err="1" smtClean="0">
                <a:solidFill>
                  <a:schemeClr val="accent4"/>
                </a:solidFill>
              </a:rPr>
              <a:t>Diplomski</a:t>
            </a:r>
            <a:r>
              <a:rPr lang="en-US" sz="3200" dirty="0" smtClean="0">
                <a:solidFill>
                  <a:schemeClr val="accent4"/>
                </a:solidFill>
              </a:rPr>
              <a:t> rad -</a:t>
            </a:r>
            <a:endParaRPr lang="en-US" sz="4800" dirty="0">
              <a:solidFill>
                <a:schemeClr val="accent4"/>
              </a:solidFill>
            </a:endParaRPr>
          </a:p>
        </p:txBody>
      </p:sp>
      <p:sp>
        <p:nvSpPr>
          <p:cNvPr id="4" name="Diamond 3">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xmlns="" id="{B95DF07A-CE7E-4D89-9AA0-25F4FFF3B9C7}"/>
              </a:ext>
            </a:extLst>
          </p:cNvPr>
          <p:cNvGrpSpPr/>
          <p:nvPr/>
        </p:nvGrpSpPr>
        <p:grpSpPr>
          <a:xfrm>
            <a:off x="5851020" y="2668943"/>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xmlns=""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xmlns=""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 name="Title 1">
            <a:extLst>
              <a:ext uri="{FF2B5EF4-FFF2-40B4-BE49-F238E27FC236}">
                <a16:creationId xmlns:a16="http://schemas.microsoft.com/office/drawing/2014/main" xmlns="" id="{C4300AEF-1595-4419-801B-6E36A33BB8CF}"/>
              </a:ext>
            </a:extLst>
          </p:cNvPr>
          <p:cNvSpPr txBox="1">
            <a:spLocks/>
          </p:cNvSpPr>
          <p:nvPr/>
        </p:nvSpPr>
        <p:spPr>
          <a:xfrm>
            <a:off x="8514396" y="5918717"/>
            <a:ext cx="4155831" cy="553998"/>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smtClean="0">
                <a:solidFill>
                  <a:schemeClr val="bg1"/>
                </a:solidFill>
              </a:rPr>
              <a:t>Mentor:</a:t>
            </a:r>
          </a:p>
          <a:p>
            <a:pPr algn="l"/>
            <a:r>
              <a:rPr lang="en-US" sz="2000" b="1" dirty="0" smtClean="0">
                <a:solidFill>
                  <a:schemeClr val="bg1"/>
                </a:solidFill>
              </a:rPr>
              <a:t>dr. </a:t>
            </a:r>
            <a:r>
              <a:rPr lang="en-US" sz="2000" b="1" dirty="0" err="1" smtClean="0">
                <a:solidFill>
                  <a:schemeClr val="bg1"/>
                </a:solidFill>
              </a:rPr>
              <a:t>Dunja</a:t>
            </a:r>
            <a:r>
              <a:rPr lang="en-US" sz="2000" b="1" dirty="0" smtClean="0">
                <a:solidFill>
                  <a:schemeClr val="bg1"/>
                </a:solidFill>
              </a:rPr>
              <a:t> </a:t>
            </a:r>
            <a:r>
              <a:rPr lang="sr-Latn-RS" sz="2000" b="1" dirty="0" smtClean="0">
                <a:solidFill>
                  <a:schemeClr val="bg1"/>
                </a:solidFill>
              </a:rPr>
              <a:t>Vrbaški, docent</a:t>
            </a:r>
            <a:endParaRPr lang="en-US" sz="2800" dirty="0">
              <a:solidFill>
                <a:schemeClr val="accent4"/>
              </a:solidFill>
            </a:endParaRPr>
          </a:p>
        </p:txBody>
      </p:sp>
      <p:sp>
        <p:nvSpPr>
          <p:cNvPr id="13" name="Title 1">
            <a:extLst>
              <a:ext uri="{FF2B5EF4-FFF2-40B4-BE49-F238E27FC236}">
                <a16:creationId xmlns:a16="http://schemas.microsoft.com/office/drawing/2014/main" xmlns="" id="{C4300AEF-1595-4419-801B-6E36A33BB8CF}"/>
              </a:ext>
            </a:extLst>
          </p:cNvPr>
          <p:cNvSpPr txBox="1">
            <a:spLocks/>
          </p:cNvSpPr>
          <p:nvPr/>
        </p:nvSpPr>
        <p:spPr>
          <a:xfrm>
            <a:off x="727342" y="5918717"/>
            <a:ext cx="4155831" cy="553998"/>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smtClean="0">
                <a:solidFill>
                  <a:schemeClr val="bg1"/>
                </a:solidFill>
              </a:rPr>
              <a:t>Student:</a:t>
            </a:r>
          </a:p>
          <a:p>
            <a:pPr algn="l"/>
            <a:r>
              <a:rPr lang="en-US" sz="2000" b="1" dirty="0" err="1" smtClean="0">
                <a:solidFill>
                  <a:schemeClr val="bg1"/>
                </a:solidFill>
              </a:rPr>
              <a:t>Nevena</a:t>
            </a:r>
            <a:r>
              <a:rPr lang="en-US" sz="2000" b="1" dirty="0" smtClean="0">
                <a:solidFill>
                  <a:schemeClr val="bg1"/>
                </a:solidFill>
              </a:rPr>
              <a:t> </a:t>
            </a:r>
            <a:r>
              <a:rPr lang="en-US" sz="2000" b="1" dirty="0" err="1" smtClean="0">
                <a:solidFill>
                  <a:schemeClr val="bg1"/>
                </a:solidFill>
              </a:rPr>
              <a:t>Gligorov</a:t>
            </a:r>
            <a:endParaRPr lang="en-US" sz="2800" dirty="0">
              <a:solidFill>
                <a:schemeClr val="accent4"/>
              </a:solidFill>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smtClean="0">
                <a:solidFill>
                  <a:schemeClr val="tx1">
                    <a:lumMod val="75000"/>
                    <a:lumOff val="25000"/>
                  </a:schemeClr>
                </a:solidFill>
              </a:rPr>
              <a:t>Cluster &amp; node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913AB221-FD8D-4664-9B4C-AE1B1660ECAA}"/>
              </a:ext>
            </a:extLst>
          </p:cNvPr>
          <p:cNvSpPr/>
          <p:nvPr/>
        </p:nvSpPr>
        <p:spPr>
          <a:xfrm>
            <a:off x="690379" y="1145182"/>
            <a:ext cx="10811242" cy="4398640"/>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en-US" i="1" dirty="0" smtClean="0">
                <a:solidFill>
                  <a:schemeClr val="tx1">
                    <a:lumMod val="75000"/>
                    <a:lumOff val="25000"/>
                  </a:schemeClr>
                </a:solidFill>
                <a:latin typeface="Segoe UI" panose="020B0502040204020203" pitchFamily="34" charset="0"/>
                <a:cs typeface="Segoe UI" panose="020B0502040204020203" pitchFamily="34" charset="0"/>
              </a:rPr>
              <a:t>Node</a:t>
            </a:r>
            <a:r>
              <a:rPr lang="en-US" dirty="0" smtClean="0">
                <a:solidFill>
                  <a:schemeClr val="tx1">
                    <a:lumMod val="75000"/>
                    <a:lumOff val="25000"/>
                  </a:schemeClr>
                </a:solidFill>
                <a:latin typeface="Segoe UI" panose="020B0502040204020203" pitchFamily="34" charset="0"/>
                <a:cs typeface="Segoe UI" panose="020B0502040204020203" pitchFamily="34" charset="0"/>
              </a:rPr>
              <a:t> = server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na</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kome</a:t>
            </a:r>
            <a:r>
              <a:rPr lang="en-US" dirty="0" smtClean="0">
                <a:solidFill>
                  <a:schemeClr val="tx1">
                    <a:lumMod val="75000"/>
                    <a:lumOff val="25000"/>
                  </a:schemeClr>
                </a:solidFill>
                <a:latin typeface="Segoe UI" panose="020B0502040204020203" pitchFamily="34" charset="0"/>
                <a:cs typeface="Segoe UI" panose="020B0502040204020203" pitchFamily="34" charset="0"/>
              </a:rPr>
              <a:t> se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izvr</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šava jedna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Elasticsearch</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instanca..</a:t>
            </a:r>
          </a:p>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Jedna ili više povezanih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node</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komponenti </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i="1" dirty="0" smtClean="0">
                <a:solidFill>
                  <a:schemeClr val="tx1">
                    <a:lumMod val="75000"/>
                    <a:lumOff val="25000"/>
                  </a:schemeClr>
                </a:solidFill>
                <a:latin typeface="Segoe UI" panose="020B0502040204020203" pitchFamily="34" charset="0"/>
                <a:cs typeface="Segoe UI" panose="020B0502040204020203" pitchFamily="34" charset="0"/>
              </a:rPr>
              <a:t>cluster</a:t>
            </a:r>
            <a:r>
              <a:rPr lang="en-US" dirty="0" smtClean="0">
                <a:solidFill>
                  <a:schemeClr val="tx1">
                    <a:lumMod val="75000"/>
                    <a:lumOff val="25000"/>
                  </a:schemeClr>
                </a:solidFill>
                <a:latin typeface="Segoe UI" panose="020B0502040204020203" pitchFamily="34" charset="0"/>
                <a:cs typeface="Segoe UI" panose="020B0502040204020203" pitchFamily="34" charset="0"/>
              </a:rPr>
              <a:t>.</a:t>
            </a:r>
          </a:p>
          <a:p>
            <a:pPr marL="285750" indent="-285750">
              <a:lnSpc>
                <a:spcPct val="150000"/>
              </a:lnSpc>
              <a:buFont typeface="Arial" panose="020B0604020202020204" pitchFamily="34" charset="0"/>
              <a:buChar char="•"/>
            </a:pPr>
            <a:r>
              <a:rPr lang="en-US" dirty="0" err="1" smtClean="0">
                <a:solidFill>
                  <a:schemeClr val="tx1">
                    <a:lumMod val="75000"/>
                    <a:lumOff val="25000"/>
                  </a:schemeClr>
                </a:solidFill>
                <a:latin typeface="Segoe UI" panose="020B0502040204020203" pitchFamily="34" charset="0"/>
                <a:cs typeface="Segoe UI" panose="020B0502040204020203" pitchFamily="34" charset="0"/>
              </a:rPr>
              <a:t>Tipovi</a:t>
            </a:r>
            <a:r>
              <a:rPr lang="en-US" dirty="0" smtClean="0">
                <a:solidFill>
                  <a:schemeClr val="tx1">
                    <a:lumMod val="75000"/>
                    <a:lumOff val="25000"/>
                  </a:schemeClr>
                </a:solidFill>
                <a:latin typeface="Segoe UI" panose="020B0502040204020203" pitchFamily="34" charset="0"/>
                <a:cs typeface="Segoe UI" panose="020B0502040204020203" pitchFamily="34" charset="0"/>
              </a:rPr>
              <a:t> node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komponenti</a:t>
            </a:r>
            <a:r>
              <a:rPr lang="en-US" dirty="0" smtClean="0">
                <a:solidFill>
                  <a:schemeClr val="tx1">
                    <a:lumMod val="75000"/>
                    <a:lumOff val="25000"/>
                  </a:schemeClr>
                </a:solidFill>
                <a:latin typeface="Segoe UI" panose="020B0502040204020203" pitchFamily="34" charset="0"/>
                <a:cs typeface="Segoe UI" panose="020B0502040204020203" pitchFamily="34" charset="0"/>
              </a:rPr>
              <a:t>:</a:t>
            </a:r>
          </a:p>
          <a:p>
            <a:pPr marL="800100" lvl="1" indent="-342900">
              <a:lnSpc>
                <a:spcPct val="150000"/>
              </a:lnSpc>
              <a:buFont typeface="+mj-lt"/>
              <a:buAutoNum type="arabicPeriod"/>
            </a:pPr>
            <a:r>
              <a:rPr lang="en-US" i="1" dirty="0">
                <a:solidFill>
                  <a:schemeClr val="tx1">
                    <a:lumMod val="75000"/>
                    <a:lumOff val="25000"/>
                  </a:schemeClr>
                </a:solidFill>
                <a:latin typeface="Segoe UI" panose="020B0502040204020203" pitchFamily="34" charset="0"/>
                <a:cs typeface="Segoe UI" panose="020B0502040204020203" pitchFamily="34" charset="0"/>
              </a:rPr>
              <a:t>m</a:t>
            </a:r>
            <a:r>
              <a:rPr lang="en-US" i="1" dirty="0" smtClean="0">
                <a:solidFill>
                  <a:schemeClr val="tx1">
                    <a:lumMod val="75000"/>
                    <a:lumOff val="25000"/>
                  </a:schemeClr>
                </a:solidFill>
                <a:latin typeface="Segoe UI" panose="020B0502040204020203" pitchFamily="34" charset="0"/>
                <a:cs typeface="Segoe UI" panose="020B0502040204020203" pitchFamily="34" charset="0"/>
              </a:rPr>
              <a:t>aster-eligible node</a:t>
            </a:r>
          </a:p>
          <a:p>
            <a:pPr marL="800100" lvl="1" indent="-342900">
              <a:lnSpc>
                <a:spcPct val="150000"/>
              </a:lnSpc>
              <a:buFont typeface="+mj-lt"/>
              <a:buAutoNum type="arabicPeriod"/>
            </a:pPr>
            <a:r>
              <a:rPr lang="en-US" i="1" dirty="0">
                <a:solidFill>
                  <a:schemeClr val="tx1">
                    <a:lumMod val="75000"/>
                    <a:lumOff val="25000"/>
                  </a:schemeClr>
                </a:solidFill>
                <a:latin typeface="Segoe UI" panose="020B0502040204020203" pitchFamily="34" charset="0"/>
                <a:cs typeface="Segoe UI" panose="020B0502040204020203" pitchFamily="34" charset="0"/>
              </a:rPr>
              <a:t>d</a:t>
            </a:r>
            <a:r>
              <a:rPr lang="en-US" i="1" dirty="0" smtClean="0">
                <a:solidFill>
                  <a:schemeClr val="tx1">
                    <a:lumMod val="75000"/>
                    <a:lumOff val="25000"/>
                  </a:schemeClr>
                </a:solidFill>
                <a:latin typeface="Segoe UI" panose="020B0502040204020203" pitchFamily="34" charset="0"/>
                <a:cs typeface="Segoe UI" panose="020B0502040204020203" pitchFamily="34" charset="0"/>
              </a:rPr>
              <a:t>ata node</a:t>
            </a:r>
          </a:p>
          <a:p>
            <a:pPr marL="800100" lvl="1" indent="-342900">
              <a:lnSpc>
                <a:spcPct val="150000"/>
              </a:lnSpc>
              <a:buFont typeface="+mj-lt"/>
              <a:buAutoNum type="arabicPeriod"/>
            </a:pPr>
            <a:r>
              <a:rPr lang="en-US" i="1" dirty="0">
                <a:solidFill>
                  <a:schemeClr val="tx1">
                    <a:lumMod val="75000"/>
                    <a:lumOff val="25000"/>
                  </a:schemeClr>
                </a:solidFill>
                <a:latin typeface="Segoe UI" panose="020B0502040204020203" pitchFamily="34" charset="0"/>
                <a:cs typeface="Segoe UI" panose="020B0502040204020203" pitchFamily="34" charset="0"/>
              </a:rPr>
              <a:t>i</a:t>
            </a:r>
            <a:r>
              <a:rPr lang="en-US" i="1" dirty="0" smtClean="0">
                <a:solidFill>
                  <a:schemeClr val="tx1">
                    <a:lumMod val="75000"/>
                    <a:lumOff val="25000"/>
                  </a:schemeClr>
                </a:solidFill>
                <a:latin typeface="Segoe UI" panose="020B0502040204020203" pitchFamily="34" charset="0"/>
                <a:cs typeface="Segoe UI" panose="020B0502040204020203" pitchFamily="34" charset="0"/>
              </a:rPr>
              <a:t>ngest node</a:t>
            </a:r>
          </a:p>
          <a:p>
            <a:pPr marL="800100" lvl="1" indent="-342900">
              <a:lnSpc>
                <a:spcPct val="150000"/>
              </a:lnSpc>
              <a:buFont typeface="+mj-lt"/>
              <a:buAutoNum type="arabicPeriod"/>
            </a:pPr>
            <a:r>
              <a:rPr lang="en-US" i="1" dirty="0" smtClean="0">
                <a:solidFill>
                  <a:schemeClr val="tx1">
                    <a:lumMod val="75000"/>
                    <a:lumOff val="25000"/>
                  </a:schemeClr>
                </a:solidFill>
                <a:latin typeface="Segoe UI" panose="020B0502040204020203" pitchFamily="34" charset="0"/>
                <a:cs typeface="Segoe UI" panose="020B0502040204020203" pitchFamily="34" charset="0"/>
              </a:rPr>
              <a:t>remote-eligible node</a:t>
            </a:r>
          </a:p>
          <a:p>
            <a:pPr marL="800100" lvl="1" indent="-342900">
              <a:lnSpc>
                <a:spcPct val="150000"/>
              </a:lnSpc>
              <a:buFont typeface="+mj-lt"/>
              <a:buAutoNum type="arabicPeriod"/>
            </a:pPr>
            <a:r>
              <a:rPr lang="en-US" i="1" dirty="0" smtClean="0">
                <a:solidFill>
                  <a:schemeClr val="tx1">
                    <a:lumMod val="75000"/>
                    <a:lumOff val="25000"/>
                  </a:schemeClr>
                </a:solidFill>
                <a:latin typeface="Segoe UI" panose="020B0502040204020203" pitchFamily="34" charset="0"/>
                <a:cs typeface="Segoe UI" panose="020B0502040204020203" pitchFamily="34" charset="0"/>
              </a:rPr>
              <a:t>machine-learning node</a:t>
            </a:r>
          </a:p>
          <a:p>
            <a:pPr marL="800100" lvl="1" indent="-342900">
              <a:lnSpc>
                <a:spcPct val="150000"/>
              </a:lnSpc>
              <a:buFont typeface="+mj-lt"/>
              <a:buAutoNum type="arabicPeriod"/>
            </a:pPr>
            <a:r>
              <a:rPr lang="en-US" i="1" dirty="0" smtClean="0">
                <a:solidFill>
                  <a:schemeClr val="tx1">
                    <a:lumMod val="75000"/>
                    <a:lumOff val="25000"/>
                  </a:schemeClr>
                </a:solidFill>
                <a:latin typeface="Segoe UI" panose="020B0502040204020203" pitchFamily="34" charset="0"/>
                <a:cs typeface="Segoe UI" panose="020B0502040204020203" pitchFamily="34" charset="0"/>
              </a:rPr>
              <a:t>transform node</a:t>
            </a:r>
          </a:p>
          <a:p>
            <a:pPr marL="800100" lvl="1" indent="-342900">
              <a:lnSpc>
                <a:spcPct val="150000"/>
              </a:lnSpc>
              <a:buFont typeface="+mj-lt"/>
              <a:buAutoNum type="arabicPeriod"/>
            </a:pPr>
            <a:r>
              <a:rPr lang="en-US" i="1" dirty="0" smtClean="0">
                <a:solidFill>
                  <a:schemeClr val="tx1">
                    <a:lumMod val="75000"/>
                    <a:lumOff val="25000"/>
                  </a:schemeClr>
                </a:solidFill>
                <a:latin typeface="Segoe UI" panose="020B0502040204020203" pitchFamily="34" charset="0"/>
                <a:cs typeface="Segoe UI" panose="020B0502040204020203" pitchFamily="34" charset="0"/>
              </a:rPr>
              <a:t>coordinating node</a:t>
            </a:r>
            <a:endParaRPr lang="en-US" i="1" dirty="0">
              <a:solidFill>
                <a:schemeClr val="tx1">
                  <a:lumMod val="75000"/>
                  <a:lumOff val="25000"/>
                </a:schemeClr>
              </a:solidFill>
              <a:cs typeface="Segoe UI" panose="020B0502040204020203" pitchFamily="34" charset="0"/>
            </a:endParaRPr>
          </a:p>
          <a:p>
            <a:pPr>
              <a:lnSpc>
                <a:spcPts val="1900"/>
              </a:lnSpc>
            </a:pPr>
            <a:endParaRPr lang="en-US" i="1"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xmlns=""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3792612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smtClean="0">
                <a:solidFill>
                  <a:schemeClr val="tx1">
                    <a:lumMod val="75000"/>
                    <a:lumOff val="25000"/>
                  </a:schemeClr>
                </a:solidFill>
              </a:rPr>
              <a:t>Index template </a:t>
            </a:r>
            <a:r>
              <a:rPr lang="en-US" sz="2800" b="1" i="1" dirty="0" smtClean="0">
                <a:solidFill>
                  <a:schemeClr val="tx1">
                    <a:lumMod val="75000"/>
                    <a:lumOff val="25000"/>
                  </a:schemeClr>
                </a:solidFill>
              </a:rPr>
              <a:t>&amp;</a:t>
            </a:r>
          </a:p>
          <a:p>
            <a:pPr algn="ctr"/>
            <a:r>
              <a:rPr lang="en-US" sz="2800" b="1" i="1" dirty="0">
                <a:solidFill>
                  <a:schemeClr val="tx1">
                    <a:lumMod val="75000"/>
                    <a:lumOff val="25000"/>
                  </a:schemeClr>
                </a:solidFill>
              </a:rPr>
              <a:t>d</a:t>
            </a:r>
            <a:r>
              <a:rPr lang="en-US" sz="2800" b="1" i="1" dirty="0" smtClean="0">
                <a:solidFill>
                  <a:schemeClr val="tx1">
                    <a:lumMod val="75000"/>
                    <a:lumOff val="25000"/>
                  </a:schemeClr>
                </a:solidFill>
              </a:rPr>
              <a:t>ata mapping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913AB221-FD8D-4664-9B4C-AE1B1660ECAA}"/>
              </a:ext>
            </a:extLst>
          </p:cNvPr>
          <p:cNvSpPr/>
          <p:nvPr/>
        </p:nvSpPr>
        <p:spPr>
          <a:xfrm>
            <a:off x="690379" y="1145182"/>
            <a:ext cx="10811242" cy="2077492"/>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en-US" dirty="0" err="1" smtClean="0">
                <a:solidFill>
                  <a:schemeClr val="tx1">
                    <a:lumMod val="75000"/>
                    <a:lumOff val="25000"/>
                  </a:schemeClr>
                </a:solidFill>
                <a:latin typeface="Segoe UI" panose="020B0502040204020203" pitchFamily="34" charset="0"/>
                <a:cs typeface="Segoe UI" panose="020B0502040204020203" pitchFamily="34" charset="0"/>
              </a:rPr>
              <a:t>Skup</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pode</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šavanja koja se primenjuju nad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index</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komponentom.</a:t>
            </a:r>
          </a:p>
          <a:p>
            <a:pPr marL="285750" indent="-285750">
              <a:lnSpc>
                <a:spcPct val="150000"/>
              </a:lnSpc>
              <a:buFont typeface="Arial" panose="020B0604020202020204" pitchFamily="34" charset="0"/>
              <a:buChar char="•"/>
            </a:pP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Data mapping</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je šema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index</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komponente.</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Postoje dva tipa za data mapping</a:t>
            </a:r>
            <a:r>
              <a:rPr lang="en-US" dirty="0" smtClean="0">
                <a:solidFill>
                  <a:schemeClr val="tx1">
                    <a:lumMod val="75000"/>
                    <a:lumOff val="25000"/>
                  </a:schemeClr>
                </a:solidFill>
                <a:latin typeface="Segoe UI" panose="020B0502040204020203" pitchFamily="34" charset="0"/>
                <a:cs typeface="Segoe UI" panose="020B0502040204020203" pitchFamily="34" charset="0"/>
              </a:rPr>
              <a:t>:</a:t>
            </a:r>
          </a:p>
          <a:p>
            <a:pPr marL="800100" lvl="1" indent="-342900">
              <a:lnSpc>
                <a:spcPct val="150000"/>
              </a:lnSpc>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statički</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a:p>
            <a:pPr marL="800100" lvl="1" indent="-342900">
              <a:lnSpc>
                <a:spcPct val="150000"/>
              </a:lnSpc>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dinamički</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Title 1" hidden="1">
            <a:extLst>
              <a:ext uri="{FF2B5EF4-FFF2-40B4-BE49-F238E27FC236}">
                <a16:creationId xmlns:a16="http://schemas.microsoft.com/office/drawing/2014/main" xmlns=""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1485304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Alias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913AB221-FD8D-4664-9B4C-AE1B1660ECAA}"/>
              </a:ext>
            </a:extLst>
          </p:cNvPr>
          <p:cNvSpPr/>
          <p:nvPr/>
        </p:nvSpPr>
        <p:spPr>
          <a:xfrm>
            <a:off x="690379" y="1145182"/>
            <a:ext cx="10811242" cy="363882"/>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Koriste se za grupisanje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index</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komponenti.</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Title 1" hidden="1">
            <a:extLst>
              <a:ext uri="{FF2B5EF4-FFF2-40B4-BE49-F238E27FC236}">
                <a16:creationId xmlns:a16="http://schemas.microsoft.com/office/drawing/2014/main" xmlns=""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3833810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DebugIt</a:t>
            </a: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xmlns="" id="{9F23A462-D581-4451-A275-D8FA412E142C}"/>
              </a:ext>
              <a:ext uri="{C183D7F6-B498-43B3-948B-1728B52AA6E4}">
                <adec:decorative xmlns:adec="http://schemas.microsoft.com/office/drawing/2017/decorative" xmlns=""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xmlns="" id="{3FAD125B-9A3B-49A4-B9EC-C8A6D3CF9CBF}"/>
              </a:ext>
              <a:ext uri="{C183D7F6-B498-43B3-948B-1728B52AA6E4}">
                <adec:decorative xmlns:adec="http://schemas.microsoft.com/office/drawing/2017/decorative" xmlns=""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xmlns="" id="{233E4AB5-6FC1-4454-9421-850EF5A4ADF3}"/>
              </a:ext>
              <a:ext uri="{C183D7F6-B498-43B3-948B-1728B52AA6E4}">
                <adec:decorative xmlns:adec="http://schemas.microsoft.com/office/drawing/2017/decorative" xmlns=""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xmlns="" id="{40123448-0B37-4226-B26C-A3081E6142FF}"/>
              </a:ext>
              <a:ext uri="{C183D7F6-B498-43B3-948B-1728B52AA6E4}">
                <adec:decorative xmlns:adec="http://schemas.microsoft.com/office/drawing/2017/decorative" xmlns=""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xmlns="" id="{355211EE-8286-42CD-A4AF-EDD1186B28A3}"/>
              </a:ext>
              <a:ext uri="{C183D7F6-B498-43B3-948B-1728B52AA6E4}">
                <adec:decorative xmlns:adec="http://schemas.microsoft.com/office/drawing/2017/decorative" xmlns=""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xmlns="" id="{D3287700-63E7-4098-B825-B123C11134C1}"/>
              </a:ext>
              <a:ext uri="{C183D7F6-B498-43B3-948B-1728B52AA6E4}">
                <adec:decorative xmlns:adec="http://schemas.microsoft.com/office/drawing/2017/decorative" xmlns=""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xmlns="" id="{69943F00-C6CB-4F10-A02B-801F37984D43}"/>
              </a:ext>
              <a:ext uri="{C183D7F6-B498-43B3-948B-1728B52AA6E4}">
                <adec:decorative xmlns:adec="http://schemas.microsoft.com/office/drawing/2017/decorative" xmlns=""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xmlns="" id="{78C71AAC-D0D2-4BBF-B302-54163A284EC6}"/>
              </a:ext>
              <a:ext uri="{C183D7F6-B498-43B3-948B-1728B52AA6E4}">
                <adec:decorative xmlns:adec="http://schemas.microsoft.com/office/drawing/2017/decorative" xmlns=""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91394D4E-BC7A-418D-B233-6C374456AEAE}"/>
              </a:ext>
              <a:ext uri="{C183D7F6-B498-43B3-948B-1728B52AA6E4}">
                <adec:decorative xmlns:adec="http://schemas.microsoft.com/office/drawing/2017/decorative" xmlns=""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4741AA56-D9ED-492E-8385-5CB8274B1286}"/>
              </a:ext>
              <a:ext uri="{C183D7F6-B498-43B3-948B-1728B52AA6E4}">
                <adec:decorative xmlns:adec="http://schemas.microsoft.com/office/drawing/2017/decorative" xmlns=""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xmlns=""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xmlns=""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xmlns=""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xmlns=""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xmlns=""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xmlns=""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xmlns=""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xmlns=""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xmlns=""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xmlns=""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xmlns=""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xmlns=""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xmlns=""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xmlns=""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DebugIt</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xmlns="" id="{8DC8DEBA-4D8D-4704-A04E-32A1E0BF41F4}"/>
              </a:ext>
              <a:ext uri="{C183D7F6-B498-43B3-948B-1728B52AA6E4}">
                <adec:decorative xmlns:adec="http://schemas.microsoft.com/office/drawing/2017/decorative" xmlns=""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xmlns="" id="{769CE3F0-8651-4FF1-8CAF-1E986C3831C4}"/>
              </a:ext>
              <a:ext uri="{C183D7F6-B498-43B3-948B-1728B52AA6E4}">
                <adec:decorative xmlns:adec="http://schemas.microsoft.com/office/drawing/2017/decorative" xmlns=""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xmlns="" id="{59423939-1DC9-4306-AA5D-6C0111336356}"/>
              </a:ext>
              <a:ext uri="{C183D7F6-B498-43B3-948B-1728B52AA6E4}">
                <adec:decorative xmlns:adec="http://schemas.microsoft.com/office/drawing/2017/decorative" xmlns=""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xmlns="" id="{A838DD0B-E018-44D0-A4C0-13DF2FD0288D}"/>
              </a:ext>
              <a:ext uri="{C183D7F6-B498-43B3-948B-1728B52AA6E4}">
                <adec:decorative xmlns:adec="http://schemas.microsoft.com/office/drawing/2017/decorative" xmlns=""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xmlns="" id="{B5265A05-9A0F-4DEC-9382-F51EEE742251}"/>
              </a:ext>
              <a:ext uri="{C183D7F6-B498-43B3-948B-1728B52AA6E4}">
                <adec:decorative xmlns:adec="http://schemas.microsoft.com/office/drawing/2017/decorative" xmlns=""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xmlns="" id="{8770E695-5D11-488D-931B-4C4259EC25FF}"/>
              </a:ext>
              <a:ext uri="{C183D7F6-B498-43B3-948B-1728B52AA6E4}">
                <adec:decorative xmlns:adec="http://schemas.microsoft.com/office/drawing/2017/decorative" xmlns=""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xmlns=""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xmlns=""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xmlns=""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xmlns=""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xmlns=""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xmlns=""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xmlns=""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xmlns=""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xmlns=""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xmlns=""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xmlns=""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xmlns=""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xmlns=""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xmlns=""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xmlns=""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xmlns=""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xmlns=""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xmlns=""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xmlns=""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xmlns=""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xmlns=""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xmlns=""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xmlns=""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xmlns=""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xmlns=""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xmlns=""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xmlns=""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xmlns=""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xmlns=""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xmlns=""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xmlns=""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xmlns=""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xmlns=""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xmlns=""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xmlns=""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xmlns=""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xmlns="" id="{8C0551EA-9F3C-4E6B-8292-6C64ABE1C797}"/>
              </a:ext>
            </a:extLst>
          </p:cNvPr>
          <p:cNvSpPr>
            <a:spLocks noGrp="1"/>
          </p:cNvSpPr>
          <p:nvPr>
            <p:ph type="sldNum" sz="quarter" idx="12"/>
          </p:nvPr>
        </p:nvSpPr>
        <p:spPr/>
        <p:txBody>
          <a:bodyPr/>
          <a:lstStyle/>
          <a:p>
            <a:fld id="{06FEDF93-2BFD-41CA-ABC7-B039102F3792}" type="slidenum">
              <a:rPr lang="en-US" smtClean="0"/>
              <a:pPr/>
              <a:t>15</a:t>
            </a:fld>
            <a:endParaRPr lang="en-US" dirty="0"/>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DebugIt</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xmlns="" id="{4293C5FE-8B5A-43A8-B602-44F133628917}"/>
              </a:ext>
              <a:ext uri="{C183D7F6-B498-43B3-948B-1728B52AA6E4}">
                <adec:decorative xmlns:adec="http://schemas.microsoft.com/office/drawing/2017/decorative" xmlns=""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xmlns="" val="1064767228"/>
                    </a:ext>
                  </a:extLst>
                </a:gridCol>
                <a:gridCol w="1132840">
                  <a:extLst>
                    <a:ext uri="{9D8B030D-6E8A-4147-A177-3AD203B41FA5}">
                      <a16:colId xmlns:a16="http://schemas.microsoft.com/office/drawing/2014/main" xmlns="" val="2110247153"/>
                    </a:ext>
                  </a:extLst>
                </a:gridCol>
                <a:gridCol w="1132840">
                  <a:extLst>
                    <a:ext uri="{9D8B030D-6E8A-4147-A177-3AD203B41FA5}">
                      <a16:colId xmlns:a16="http://schemas.microsoft.com/office/drawing/2014/main" xmlns="" val="1671774837"/>
                    </a:ext>
                  </a:extLst>
                </a:gridCol>
                <a:gridCol w="1132840">
                  <a:extLst>
                    <a:ext uri="{9D8B030D-6E8A-4147-A177-3AD203B41FA5}">
                      <a16:colId xmlns:a16="http://schemas.microsoft.com/office/drawing/2014/main" xmlns="" val="1042921663"/>
                    </a:ext>
                  </a:extLst>
                </a:gridCol>
                <a:gridCol w="1132840">
                  <a:extLst>
                    <a:ext uri="{9D8B030D-6E8A-4147-A177-3AD203B41FA5}">
                      <a16:colId xmlns:a16="http://schemas.microsoft.com/office/drawing/2014/main" xmlns="" val="1140046485"/>
                    </a:ext>
                  </a:extLst>
                </a:gridCol>
                <a:gridCol w="1132840">
                  <a:extLst>
                    <a:ext uri="{9D8B030D-6E8A-4147-A177-3AD203B41FA5}">
                      <a16:colId xmlns:a16="http://schemas.microsoft.com/office/drawing/2014/main" xmlns="" val="1773304150"/>
                    </a:ext>
                  </a:extLst>
                </a:gridCol>
                <a:gridCol w="1132840">
                  <a:extLst>
                    <a:ext uri="{9D8B030D-6E8A-4147-A177-3AD203B41FA5}">
                      <a16:colId xmlns:a16="http://schemas.microsoft.com/office/drawing/2014/main" xmlns="" val="1528819555"/>
                    </a:ext>
                  </a:extLst>
                </a:gridCol>
                <a:gridCol w="1132840">
                  <a:extLst>
                    <a:ext uri="{9D8B030D-6E8A-4147-A177-3AD203B41FA5}">
                      <a16:colId xmlns:a16="http://schemas.microsoft.com/office/drawing/2014/main" xmlns="" val="3985123976"/>
                    </a:ext>
                  </a:extLst>
                </a:gridCol>
                <a:gridCol w="1132840">
                  <a:extLst>
                    <a:ext uri="{9D8B030D-6E8A-4147-A177-3AD203B41FA5}">
                      <a16:colId xmlns:a16="http://schemas.microsoft.com/office/drawing/2014/main" xmlns="" val="1999644776"/>
                    </a:ext>
                  </a:extLst>
                </a:gridCol>
                <a:gridCol w="1132840">
                  <a:extLst>
                    <a:ext uri="{9D8B030D-6E8A-4147-A177-3AD203B41FA5}">
                      <a16:colId xmlns:a16="http://schemas.microsoft.com/office/drawing/2014/main" xmlns=""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xmlns=""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xmlns=""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xmlns=""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xmlns=""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xmlns=""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xmlns=""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xmlns=""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xmlns=""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xmlns=""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xmlns=""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xmlns=""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xmlns=""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xmlns=""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xmlns=""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xmlns=""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xmlns=""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xmlns=""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xmlns=""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xmlns="" id="{268D639A-62F0-4F2B-B632-5A45CD6DD132}"/>
              </a:ext>
              <a:ext uri="{C183D7F6-B498-43B3-948B-1728B52AA6E4}">
                <adec:decorative xmlns:adec="http://schemas.microsoft.com/office/drawing/2017/decorative" xmlns=""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xmlns=""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xmlns=""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xmlns=""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xmlns=""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xmlns=""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xmlns=""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xmlns=""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xmlns=""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xmlns=""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xmlns=""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xmlns=""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xmlns=""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xmlns=""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xmlns=""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xmlns=""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xmlns=""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xmlns=""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xmlns=""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xmlns=""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xmlns=""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xmlns=""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xmlns=""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xmlns=""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xmlns=""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xmlns=""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xmlns=""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xmlns=""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xmlns=""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xmlns=""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xmlns=""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xmlns=""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xmlns=""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xmlns=""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xmlns=""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xmlns=""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xmlns=""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xmlns=""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xmlns=""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xmlns=""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xmlns=""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xmlns=""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xmlns=""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xmlns=""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xmlns=""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xmlns=""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xmlns=""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xmlns=""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xmlns=""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xmlns=""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xmlns=""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xmlns=""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xmlns=""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xmlns=""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xmlns=""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xmlns=""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xmlns=""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xmlns="" id="{A3D7D3F3-ED08-4CA9-8310-32E50A7BB0A5}"/>
              </a:ext>
              <a:ext uri="{C183D7F6-B498-43B3-948B-1728B52AA6E4}">
                <adec:decorative xmlns:adec="http://schemas.microsoft.com/office/drawing/2017/decorative" xmlns=""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xmlns=""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DebugIt</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xmlns=""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xmlns=""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xmlns=""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xmlns=""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xmlns="" id="{8CBC1BB2-55FC-4E8F-A171-32FAA820D2B7}"/>
              </a:ext>
              <a:ext uri="{C183D7F6-B498-43B3-948B-1728B52AA6E4}">
                <adec:decorative xmlns:adec="http://schemas.microsoft.com/office/drawing/2017/decorative" xmlns=""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31A2EAE-EBE4-4CB7-9D0A-105837E80B0E}"/>
              </a:ext>
              <a:ext uri="{C183D7F6-B498-43B3-948B-1728B52AA6E4}">
                <adec:decorative xmlns:adec="http://schemas.microsoft.com/office/drawing/2017/decorative" xmlns=""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xmlns=""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xmlns=""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xmlns=""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xmlns=""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xmlns=""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xmlns=""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xmlns=""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DebugIt</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xmlns=""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xmlns=""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xmlns=""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xmlns=""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xmlns=""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xmlns=""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xmlns=""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xmlns=""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xmlns=""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xmlns=""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xmlns=""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xmlns=""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xmlns=""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xmlns=""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xmlns=""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err="1" smtClean="0">
                <a:solidFill>
                  <a:schemeClr val="bg1"/>
                </a:solidFill>
              </a:rPr>
              <a:t>Hvala</a:t>
            </a:r>
            <a:r>
              <a:rPr lang="en-US" sz="7200" b="1" dirty="0" smtClean="0">
                <a:solidFill>
                  <a:schemeClr val="bg1"/>
                </a:solidFill>
              </a:rPr>
              <a:t> </a:t>
            </a:r>
            <a:r>
              <a:rPr lang="en-US" sz="7200" b="1" dirty="0" err="1" smtClean="0">
                <a:solidFill>
                  <a:schemeClr val="bg1"/>
                </a:solidFill>
              </a:rPr>
              <a:t>na</a:t>
            </a:r>
            <a:r>
              <a:rPr lang="en-US" sz="7200" b="1" dirty="0" smtClean="0">
                <a:solidFill>
                  <a:schemeClr val="bg1"/>
                </a:solidFill>
              </a:rPr>
              <a:t> pa</a:t>
            </a:r>
            <a:r>
              <a:rPr lang="sr-Latn-RS" sz="7200" b="1" dirty="0" smtClean="0">
                <a:solidFill>
                  <a:schemeClr val="bg1"/>
                </a:solidFill>
              </a:rPr>
              <a:t>žnji!</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xmlns=""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xmlns=""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smtClean="0">
                <a:solidFill>
                  <a:schemeClr val="tx1">
                    <a:lumMod val="75000"/>
                    <a:lumOff val="25000"/>
                  </a:schemeClr>
                </a:solidFill>
              </a:rPr>
              <a:t>Istorijat</a:t>
            </a: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516ABC0-EF46-4159-B4CF-45B14EA929B3}"/>
              </a:ext>
              <a:ext uri="{C183D7F6-B498-43B3-948B-1728B52AA6E4}">
                <adec:decorative xmlns:adec="http://schemas.microsoft.com/office/drawing/2017/decorative" xmlns=""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B1E755E2-4A99-478A-BBEF-ACE16BEBFCB7}"/>
              </a:ext>
              <a:ext uri="{C183D7F6-B498-43B3-948B-1728B52AA6E4}">
                <adec:decorative xmlns:adec="http://schemas.microsoft.com/office/drawing/2017/decorative" xmlns=""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838205" y="5521007"/>
            <a:ext cx="2743195" cy="974626"/>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Alan </a:t>
            </a:r>
            <a:r>
              <a:rPr lang="en-US" sz="1400" dirty="0" err="1" smtClean="0">
                <a:solidFill>
                  <a:schemeClr val="tx1">
                    <a:lumMod val="75000"/>
                    <a:lumOff val="25000"/>
                  </a:schemeClr>
                </a:solidFill>
                <a:cs typeface="Segoe UI" panose="020B0502040204020203" pitchFamily="34" charset="0"/>
              </a:rPr>
              <a:t>Emtage</a:t>
            </a:r>
            <a:r>
              <a:rPr lang="en-US" sz="1400" dirty="0" smtClean="0">
                <a:solidFill>
                  <a:schemeClr val="tx1">
                    <a:lumMod val="75000"/>
                    <a:lumOff val="25000"/>
                  </a:schemeClr>
                </a:solidFill>
                <a:cs typeface="Segoe UI" panose="020B0502040204020203" pitchFamily="34" charset="0"/>
              </a:rPr>
              <a:t>, administrator </a:t>
            </a:r>
            <a:r>
              <a:rPr lang="en-US" sz="1400" dirty="0" err="1" smtClean="0">
                <a:solidFill>
                  <a:schemeClr val="tx1">
                    <a:lumMod val="75000"/>
                    <a:lumOff val="25000"/>
                  </a:schemeClr>
                </a:solidFill>
                <a:cs typeface="Segoe UI" panose="020B0502040204020203" pitchFamily="34" charset="0"/>
              </a:rPr>
              <a:t>sistema</a:t>
            </a:r>
            <a:r>
              <a:rPr lang="en-US" sz="1400" dirty="0" smtClean="0">
                <a:solidFill>
                  <a:schemeClr val="tx1">
                    <a:lumMod val="75000"/>
                    <a:lumOff val="25000"/>
                  </a:schemeClr>
                </a:solidFill>
                <a:cs typeface="Segoe UI" panose="020B0502040204020203" pitchFamily="34" charset="0"/>
              </a:rPr>
              <a:t> </a:t>
            </a:r>
            <a:r>
              <a:rPr lang="en-US" sz="1400" dirty="0" err="1" smtClean="0">
                <a:solidFill>
                  <a:schemeClr val="tx1">
                    <a:lumMod val="75000"/>
                    <a:lumOff val="25000"/>
                  </a:schemeClr>
                </a:solidFill>
                <a:cs typeface="Segoe UI" panose="020B0502040204020203" pitchFamily="34" charset="0"/>
              </a:rPr>
              <a:t>za</a:t>
            </a:r>
            <a:r>
              <a:rPr lang="en-US" sz="1400" dirty="0" smtClean="0">
                <a:solidFill>
                  <a:schemeClr val="tx1">
                    <a:lumMod val="75000"/>
                    <a:lumOff val="25000"/>
                  </a:schemeClr>
                </a:solidFill>
                <a:cs typeface="Segoe UI" panose="020B0502040204020203" pitchFamily="34" charset="0"/>
              </a:rPr>
              <a:t> </a:t>
            </a:r>
            <a:r>
              <a:rPr lang="en-US" sz="1400" dirty="0" err="1" smtClean="0">
                <a:solidFill>
                  <a:schemeClr val="tx1">
                    <a:lumMod val="75000"/>
                    <a:lumOff val="25000"/>
                  </a:schemeClr>
                </a:solidFill>
                <a:cs typeface="Segoe UI" panose="020B0502040204020203" pitchFamily="34" charset="0"/>
              </a:rPr>
              <a:t>departman</a:t>
            </a:r>
            <a:r>
              <a:rPr lang="en-US" sz="1400" dirty="0" smtClean="0">
                <a:solidFill>
                  <a:schemeClr val="tx1">
                    <a:lumMod val="75000"/>
                    <a:lumOff val="25000"/>
                  </a:schemeClr>
                </a:solidFill>
                <a:cs typeface="Segoe UI" panose="020B0502040204020203" pitchFamily="34" charset="0"/>
              </a:rPr>
              <a:t> </a:t>
            </a:r>
            <a:r>
              <a:rPr lang="en-US" sz="1400" dirty="0" err="1" smtClean="0">
                <a:solidFill>
                  <a:schemeClr val="tx1">
                    <a:lumMod val="75000"/>
                    <a:lumOff val="25000"/>
                  </a:schemeClr>
                </a:solidFill>
                <a:cs typeface="Segoe UI" panose="020B0502040204020203" pitchFamily="34" charset="0"/>
              </a:rPr>
              <a:t>informacionih</a:t>
            </a:r>
            <a:r>
              <a:rPr lang="en-US" sz="1400" dirty="0" smtClean="0">
                <a:solidFill>
                  <a:schemeClr val="tx1">
                    <a:lumMod val="75000"/>
                    <a:lumOff val="25000"/>
                  </a:schemeClr>
                </a:solidFill>
                <a:cs typeface="Segoe UI" panose="020B0502040204020203" pitchFamily="34" charset="0"/>
              </a:rPr>
              <a:t> </a:t>
            </a:r>
            <a:r>
              <a:rPr lang="en-US" sz="1400" dirty="0" err="1" smtClean="0">
                <a:solidFill>
                  <a:schemeClr val="tx1">
                    <a:lumMod val="75000"/>
                    <a:lumOff val="25000"/>
                  </a:schemeClr>
                </a:solidFill>
                <a:cs typeface="Segoe UI" panose="020B0502040204020203" pitchFamily="34" charset="0"/>
              </a:rPr>
              <a:t>tehnologija</a:t>
            </a:r>
            <a:r>
              <a:rPr lang="en-US" sz="1400" dirty="0" smtClean="0">
                <a:solidFill>
                  <a:schemeClr val="tx1">
                    <a:lumMod val="75000"/>
                    <a:lumOff val="25000"/>
                  </a:schemeClr>
                </a:solidFill>
                <a:cs typeface="Segoe UI" panose="020B0502040204020203" pitchFamily="34" charset="0"/>
              </a:rPr>
              <a:t> </a:t>
            </a:r>
            <a:r>
              <a:rPr lang="en-US" sz="1400" dirty="0" err="1" smtClean="0">
                <a:solidFill>
                  <a:schemeClr val="tx1">
                    <a:lumMod val="75000"/>
                    <a:lumOff val="25000"/>
                  </a:schemeClr>
                </a:solidFill>
                <a:cs typeface="Segoe UI" panose="020B0502040204020203" pitchFamily="34" charset="0"/>
              </a:rPr>
              <a:t>i</a:t>
            </a:r>
            <a:r>
              <a:rPr lang="en-US" sz="1400" dirty="0" smtClean="0">
                <a:solidFill>
                  <a:schemeClr val="tx1">
                    <a:lumMod val="75000"/>
                    <a:lumOff val="25000"/>
                  </a:schemeClr>
                </a:solidFill>
                <a:cs typeface="Segoe UI" panose="020B0502040204020203" pitchFamily="34" charset="0"/>
              </a:rPr>
              <a:t> student </a:t>
            </a:r>
            <a:r>
              <a:rPr lang="en-US" sz="1400" dirty="0" err="1" smtClean="0">
                <a:solidFill>
                  <a:schemeClr val="tx1">
                    <a:lumMod val="75000"/>
                    <a:lumOff val="25000"/>
                  </a:schemeClr>
                </a:solidFill>
                <a:cs typeface="Segoe UI" panose="020B0502040204020203" pitchFamily="34" charset="0"/>
              </a:rPr>
              <a:t>kanadskog</a:t>
            </a:r>
            <a:r>
              <a:rPr lang="en-US" sz="1400" dirty="0" smtClean="0">
                <a:solidFill>
                  <a:schemeClr val="tx1">
                    <a:lumMod val="75000"/>
                    <a:lumOff val="25000"/>
                  </a:schemeClr>
                </a:solidFill>
                <a:cs typeface="Segoe UI" panose="020B0502040204020203" pitchFamily="34" charset="0"/>
              </a:rPr>
              <a:t> </a:t>
            </a:r>
            <a:r>
              <a:rPr lang="en-US" sz="1400" dirty="0" err="1" smtClean="0">
                <a:solidFill>
                  <a:schemeClr val="tx1">
                    <a:lumMod val="75000"/>
                    <a:lumOff val="25000"/>
                  </a:schemeClr>
                </a:solidFill>
                <a:cs typeface="Segoe UI" panose="020B0502040204020203" pitchFamily="34" charset="0"/>
              </a:rPr>
              <a:t>Univerziteta</a:t>
            </a:r>
            <a:r>
              <a:rPr lang="en-US" sz="1400" dirty="0" smtClean="0">
                <a:solidFill>
                  <a:schemeClr val="tx1">
                    <a:lumMod val="75000"/>
                    <a:lumOff val="25000"/>
                  </a:schemeClr>
                </a:solidFill>
                <a:cs typeface="Segoe UI" panose="020B0502040204020203" pitchFamily="34" charset="0"/>
              </a:rPr>
              <a:t> McGill.</a:t>
            </a:r>
            <a:endParaRPr lang="en-US" sz="1400"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xmlns=""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smtClean="0">
                <a:solidFill>
                  <a:schemeClr val="accent3">
                    <a:lumMod val="75000"/>
                  </a:schemeClr>
                </a:solidFill>
                <a:cs typeface="Segoe UI" panose="020B0502040204020203" pitchFamily="34" charset="0"/>
              </a:rPr>
              <a:t>1990.</a:t>
            </a:r>
            <a:endParaRPr lang="en-US" sz="3200" dirty="0">
              <a:solidFill>
                <a:schemeClr val="accent3">
                  <a:lumMod val="7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xmlns="" id="{69F7E025-DDEC-4748-AAE9-9FA2A4BF1E49}"/>
              </a:ext>
            </a:extLst>
          </p:cNvPr>
          <p:cNvSpPr/>
          <p:nvPr/>
        </p:nvSpPr>
        <p:spPr>
          <a:xfrm>
            <a:off x="838205" y="4748574"/>
            <a:ext cx="2743195" cy="221471"/>
          </a:xfrm>
          <a:prstGeom prst="rect">
            <a:avLst/>
          </a:prstGeom>
        </p:spPr>
        <p:txBody>
          <a:bodyPr wrap="square" lIns="0" tIns="0" rIns="0" bIns="0" anchor="t">
            <a:spAutoFit/>
          </a:bodyPr>
          <a:lstStyle/>
          <a:p>
            <a:pPr>
              <a:lnSpc>
                <a:spcPts val="1900"/>
              </a:lnSpc>
            </a:pPr>
            <a:r>
              <a:rPr lang="en-US" sz="1400" b="1" i="1" dirty="0" smtClean="0">
                <a:solidFill>
                  <a:schemeClr val="accent3">
                    <a:lumMod val="75000"/>
                  </a:schemeClr>
                </a:solidFill>
                <a:latin typeface="+mj-lt"/>
                <a:cs typeface="Segoe UI" panose="020B0502040204020203" pitchFamily="34" charset="0"/>
              </a:rPr>
              <a:t>Archie</a:t>
            </a:r>
            <a:endParaRPr lang="en-US" sz="1400" b="1" i="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xmlns="" id="{84176128-6116-4C3C-9CC3-394E6E116762}"/>
              </a:ext>
            </a:extLst>
          </p:cNvPr>
          <p:cNvSpPr/>
          <p:nvPr/>
        </p:nvSpPr>
        <p:spPr>
          <a:xfrm>
            <a:off x="4724403" y="5521007"/>
            <a:ext cx="2743195" cy="487313"/>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Larry Page </a:t>
            </a:r>
            <a:r>
              <a:rPr lang="en-US" sz="1400" dirty="0" err="1" smtClean="0">
                <a:solidFill>
                  <a:schemeClr val="tx1">
                    <a:lumMod val="75000"/>
                    <a:lumOff val="25000"/>
                  </a:schemeClr>
                </a:solidFill>
                <a:cs typeface="Segoe UI" panose="020B0502040204020203" pitchFamily="34" charset="0"/>
              </a:rPr>
              <a:t>i</a:t>
            </a:r>
            <a:r>
              <a:rPr lang="en-US" sz="1400" dirty="0" smtClean="0">
                <a:solidFill>
                  <a:schemeClr val="tx1">
                    <a:lumMod val="75000"/>
                    <a:lumOff val="25000"/>
                  </a:schemeClr>
                </a:solidFill>
                <a:cs typeface="Segoe UI" panose="020B0502040204020203" pitchFamily="34" charset="0"/>
              </a:rPr>
              <a:t> Sergey </a:t>
            </a:r>
            <a:r>
              <a:rPr lang="en-US" sz="1400" dirty="0" err="1" smtClean="0">
                <a:solidFill>
                  <a:schemeClr val="tx1">
                    <a:lumMod val="75000"/>
                    <a:lumOff val="25000"/>
                  </a:schemeClr>
                </a:solidFill>
                <a:cs typeface="Segoe UI" panose="020B0502040204020203" pitchFamily="34" charset="0"/>
              </a:rPr>
              <a:t>Brin</a:t>
            </a:r>
            <a:r>
              <a:rPr lang="en-US" sz="1400" dirty="0" smtClean="0">
                <a:solidFill>
                  <a:schemeClr val="tx1">
                    <a:lumMod val="75000"/>
                    <a:lumOff val="25000"/>
                  </a:schemeClr>
                </a:solidFill>
                <a:cs typeface="Segoe UI" panose="020B0502040204020203" pitchFamily="34" charset="0"/>
              </a:rPr>
              <a:t>, student Stanford </a:t>
            </a:r>
            <a:r>
              <a:rPr lang="en-US" sz="1400" dirty="0" err="1" smtClean="0">
                <a:solidFill>
                  <a:schemeClr val="tx1">
                    <a:lumMod val="75000"/>
                    <a:lumOff val="25000"/>
                  </a:schemeClr>
                </a:solidFill>
                <a:cs typeface="Segoe UI" panose="020B0502040204020203" pitchFamily="34" charset="0"/>
              </a:rPr>
              <a:t>Univerziteta</a:t>
            </a: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xmlns=""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smtClean="0">
                <a:solidFill>
                  <a:schemeClr val="accent4">
                    <a:lumMod val="75000"/>
                  </a:schemeClr>
                </a:solidFill>
                <a:cs typeface="Segoe UI" panose="020B0502040204020203" pitchFamily="34" charset="0"/>
              </a:rPr>
              <a:t>1998.</a:t>
            </a:r>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xmlns="" id="{7DDB637A-4822-4FE9-8AEA-11DEA7859049}"/>
              </a:ext>
            </a:extLst>
          </p:cNvPr>
          <p:cNvSpPr/>
          <p:nvPr/>
        </p:nvSpPr>
        <p:spPr>
          <a:xfrm>
            <a:off x="4724403" y="4748574"/>
            <a:ext cx="2743195" cy="221471"/>
          </a:xfrm>
          <a:prstGeom prst="rect">
            <a:avLst/>
          </a:prstGeom>
        </p:spPr>
        <p:txBody>
          <a:bodyPr wrap="square" lIns="0" tIns="0" rIns="0" bIns="0" anchor="t">
            <a:spAutoFit/>
          </a:bodyPr>
          <a:lstStyle/>
          <a:p>
            <a:pPr>
              <a:lnSpc>
                <a:spcPts val="1900"/>
              </a:lnSpc>
            </a:pPr>
            <a:r>
              <a:rPr lang="en-US" sz="1400" b="1" i="1" dirty="0" smtClean="0">
                <a:solidFill>
                  <a:schemeClr val="accent4">
                    <a:lumMod val="75000"/>
                  </a:schemeClr>
                </a:solidFill>
                <a:latin typeface="+mj-lt"/>
                <a:cs typeface="Segoe UI" panose="020B0502040204020203" pitchFamily="34" charset="0"/>
              </a:rPr>
              <a:t>Google</a:t>
            </a:r>
            <a:endParaRPr lang="en-US" sz="1400" b="1" i="1" dirty="0">
              <a:solidFill>
                <a:schemeClr val="accent4">
                  <a:lumMod val="75000"/>
                </a:schemeClr>
              </a:solidFill>
              <a:latin typeface="+mj-lt"/>
              <a:cs typeface="Segoe UI" panose="020B0502040204020203" pitchFamily="34" charset="0"/>
            </a:endParaRPr>
          </a:p>
        </p:txBody>
      </p:sp>
      <p:sp>
        <p:nvSpPr>
          <p:cNvPr id="49" name="Rectangle 48">
            <a:extLst>
              <a:ext uri="{FF2B5EF4-FFF2-40B4-BE49-F238E27FC236}">
                <a16:creationId xmlns:a16="http://schemas.microsoft.com/office/drawing/2014/main" xmlns="" id="{7FA68D61-8BDC-4C14-9F0D-CF0C946CD30A}"/>
              </a:ext>
            </a:extLst>
          </p:cNvPr>
          <p:cNvSpPr/>
          <p:nvPr/>
        </p:nvSpPr>
        <p:spPr>
          <a:xfrm>
            <a:off x="8610600" y="5521007"/>
            <a:ext cx="2743195" cy="487313"/>
          </a:xfrm>
          <a:prstGeom prst="rect">
            <a:avLst/>
          </a:prstGeom>
        </p:spPr>
        <p:txBody>
          <a:bodyPr wrap="square" lIns="0" tIns="0" rIns="0" bIns="0" anchor="t">
            <a:spAutoFit/>
          </a:bodyPr>
          <a:lstStyle/>
          <a:p>
            <a:pPr>
              <a:lnSpc>
                <a:spcPts val="1900"/>
              </a:lnSpc>
            </a:pPr>
            <a:r>
              <a:rPr lang="en-US" sz="1400" dirty="0" smtClean="0">
                <a:solidFill>
                  <a:schemeClr val="tx1">
                    <a:lumMod val="75000"/>
                    <a:lumOff val="25000"/>
                  </a:schemeClr>
                </a:solidFill>
                <a:cs typeface="Segoe UI" panose="020B0502040204020203" pitchFamily="34" charset="0"/>
              </a:rPr>
              <a:t>Jerry Jang </a:t>
            </a:r>
            <a:r>
              <a:rPr lang="en-US" sz="1400" dirty="0" err="1" smtClean="0">
                <a:solidFill>
                  <a:schemeClr val="tx1">
                    <a:lumMod val="75000"/>
                    <a:lumOff val="25000"/>
                  </a:schemeClr>
                </a:solidFill>
                <a:cs typeface="Segoe UI" panose="020B0502040204020203" pitchFamily="34" charset="0"/>
              </a:rPr>
              <a:t>i</a:t>
            </a:r>
            <a:r>
              <a:rPr lang="en-US" sz="1400" dirty="0" smtClean="0">
                <a:solidFill>
                  <a:schemeClr val="tx1">
                    <a:lumMod val="75000"/>
                    <a:lumOff val="25000"/>
                  </a:schemeClr>
                </a:solidFill>
                <a:cs typeface="Segoe UI" panose="020B0502040204020203" pitchFamily="34" charset="0"/>
              </a:rPr>
              <a:t> David Filo, student Stanfor</a:t>
            </a:r>
            <a:r>
              <a:rPr lang="en-US" sz="1400" dirty="0" smtClean="0">
                <a:solidFill>
                  <a:schemeClr val="tx1">
                    <a:lumMod val="75000"/>
                    <a:lumOff val="25000"/>
                  </a:schemeClr>
                </a:solidFill>
                <a:cs typeface="Segoe UI" panose="020B0502040204020203" pitchFamily="34" charset="0"/>
              </a:rPr>
              <a:t>d </a:t>
            </a:r>
            <a:r>
              <a:rPr lang="en-US" sz="1400" dirty="0" err="1" smtClean="0">
                <a:solidFill>
                  <a:schemeClr val="tx1">
                    <a:lumMod val="75000"/>
                    <a:lumOff val="25000"/>
                  </a:schemeClr>
                </a:solidFill>
                <a:cs typeface="Segoe UI" panose="020B0502040204020203" pitchFamily="34" charset="0"/>
              </a:rPr>
              <a:t>Univerziteta</a:t>
            </a:r>
            <a:endParaRPr lang="en-US" sz="1400" dirty="0">
              <a:solidFill>
                <a:schemeClr val="tx1">
                  <a:lumMod val="75000"/>
                  <a:lumOff val="25000"/>
                </a:schemeClr>
              </a:solidFill>
              <a:cs typeface="Segoe UI" panose="020B0502040204020203" pitchFamily="34" charset="0"/>
            </a:endParaRPr>
          </a:p>
        </p:txBody>
      </p:sp>
      <p:sp>
        <p:nvSpPr>
          <p:cNvPr id="50" name="Rectangle 49">
            <a:extLst>
              <a:ext uri="{FF2B5EF4-FFF2-40B4-BE49-F238E27FC236}">
                <a16:creationId xmlns:a16="http://schemas.microsoft.com/office/drawing/2014/main" xmlns=""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smtClean="0">
                <a:solidFill>
                  <a:schemeClr val="tx1">
                    <a:lumMod val="75000"/>
                    <a:lumOff val="25000"/>
                  </a:schemeClr>
                </a:solidFill>
                <a:cs typeface="Segoe UI" panose="020B0502040204020203" pitchFamily="34" charset="0"/>
              </a:rPr>
              <a:t>1994.</a:t>
            </a:r>
            <a:endParaRPr lang="en-US" sz="32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xmlns="" id="{FA4B18CA-09B5-4584-8D25-60B58EF68413}"/>
              </a:ext>
            </a:extLst>
          </p:cNvPr>
          <p:cNvSpPr/>
          <p:nvPr/>
        </p:nvSpPr>
        <p:spPr>
          <a:xfrm>
            <a:off x="8610600" y="4748574"/>
            <a:ext cx="2743195" cy="221471"/>
          </a:xfrm>
          <a:prstGeom prst="rect">
            <a:avLst/>
          </a:prstGeom>
        </p:spPr>
        <p:txBody>
          <a:bodyPr wrap="square" lIns="0" tIns="0" rIns="0" bIns="0" anchor="t">
            <a:spAutoFit/>
          </a:bodyPr>
          <a:lstStyle/>
          <a:p>
            <a:pPr>
              <a:lnSpc>
                <a:spcPts val="1900"/>
              </a:lnSpc>
            </a:pPr>
            <a:r>
              <a:rPr lang="en-US" sz="1400" b="1" i="1" dirty="0" smtClean="0">
                <a:solidFill>
                  <a:schemeClr val="tx1">
                    <a:lumMod val="75000"/>
                    <a:lumOff val="25000"/>
                  </a:schemeClr>
                </a:solidFill>
                <a:latin typeface="+mj-lt"/>
                <a:cs typeface="Segoe UI" panose="020B0502040204020203" pitchFamily="34" charset="0"/>
              </a:rPr>
              <a:t>Yahoo!</a:t>
            </a:r>
            <a:endParaRPr lang="en-US" sz="1400" b="1" i="1" dirty="0">
              <a:solidFill>
                <a:schemeClr val="tx1">
                  <a:lumMod val="75000"/>
                  <a:lumOff val="25000"/>
                </a:schemeClr>
              </a:solidFill>
              <a:latin typeface="+mj-lt"/>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5" y="1152304"/>
            <a:ext cx="3980506" cy="2439665"/>
          </a:xfrm>
          <a:prstGeom prst="rect">
            <a:avLst/>
          </a:prstGeom>
        </p:spPr>
      </p:pic>
      <p:pic>
        <p:nvPicPr>
          <p:cNvPr id="20" name="Picture 19"/>
          <p:cNvPicPr/>
          <p:nvPr/>
        </p:nvPicPr>
        <p:blipFill>
          <a:blip r:embed="rId4"/>
          <a:stretch>
            <a:fillRect/>
          </a:stretch>
        </p:blipFill>
        <p:spPr>
          <a:xfrm>
            <a:off x="5753100" y="1097164"/>
            <a:ext cx="5943600" cy="2077720"/>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6065" y="2372136"/>
            <a:ext cx="5943600" cy="1981200"/>
          </a:xfrm>
          <a:prstGeom prst="rect">
            <a:avLst/>
          </a:prstGeom>
        </p:spPr>
      </p:pic>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DebugIt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913AB221-FD8D-4664-9B4C-AE1B1660ECAA}"/>
              </a:ext>
            </a:extLst>
          </p:cNvPr>
          <p:cNvSpPr/>
          <p:nvPr/>
        </p:nvSpPr>
        <p:spPr>
          <a:xfrm>
            <a:off x="690379" y="1444120"/>
            <a:ext cx="10811242" cy="2808461"/>
          </a:xfrm>
          <a:prstGeom prst="rect">
            <a:avLst/>
          </a:prstGeom>
        </p:spPr>
        <p:txBody>
          <a:bodyPr wrap="square" lIns="0" tIns="0" rIns="0" bIns="0" anchor="t">
            <a:spAutoFit/>
          </a:bodyPr>
          <a:lstStyle/>
          <a:p>
            <a:pPr marL="285750" indent="-285750">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Platforma </a:t>
            </a:r>
            <a:r>
              <a:rPr lang="en-US" dirty="0" err="1">
                <a:solidFill>
                  <a:schemeClr val="tx1">
                    <a:lumMod val="75000"/>
                    <a:lumOff val="25000"/>
                  </a:schemeClr>
                </a:solidFill>
                <a:latin typeface="Segoe UI" panose="020B0502040204020203" pitchFamily="34" charset="0"/>
                <a:cs typeface="Segoe UI" panose="020B0502040204020203" pitchFamily="34" charset="0"/>
              </a:rPr>
              <a:t>koja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obuhvat</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a</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sva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implementaciona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i</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diskusiona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pitanja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studenata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nezavisno</a:t>
            </a:r>
            <a:r>
              <a:rPr lang="en-US" dirty="0">
                <a:solidFill>
                  <a:schemeClr val="tx1">
                    <a:lumMod val="75000"/>
                    <a:lumOff val="25000"/>
                  </a:schemeClr>
                </a:solidFill>
                <a:latin typeface="Segoe UI" panose="020B0502040204020203" pitchFamily="34" charset="0"/>
                <a:cs typeface="Segoe UI" panose="020B0502040204020203" pitchFamily="34" charset="0"/>
              </a:rPr>
              <a:t> od </a:t>
            </a:r>
            <a:r>
              <a:rPr lang="en-US" dirty="0" err="1">
                <a:solidFill>
                  <a:schemeClr val="tx1">
                    <a:lumMod val="75000"/>
                    <a:lumOff val="25000"/>
                  </a:schemeClr>
                </a:solidFill>
                <a:latin typeface="Segoe UI" panose="020B0502040204020203" pitchFamily="34" charset="0"/>
                <a:cs typeface="Segoe UI" panose="020B0502040204020203" pitchFamily="34" charset="0"/>
              </a:rPr>
              <a:t>predmeta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i</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tehnologija</a:t>
            </a:r>
            <a:r>
              <a:rPr lang="en-US" dirty="0" smtClean="0">
                <a:solidFill>
                  <a:schemeClr val="tx1">
                    <a:lumMod val="75000"/>
                    <a:lumOff val="25000"/>
                  </a:schemeClr>
                </a:solidFill>
                <a:latin typeface="Segoe UI" panose="020B0502040204020203" pitchFamily="34" charset="0"/>
                <a:cs typeface="Segoe UI" panose="020B0502040204020203" pitchFamily="34" charset="0"/>
              </a:rPr>
              <a:t>.</a:t>
            </a:r>
            <a:endParaRPr lang="sr-Latn-RS" dirty="0" smtClean="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Prednosti korišćenja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DebugIt</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platforme:</a:t>
            </a:r>
          </a:p>
          <a:p>
            <a:pPr marL="800100" lvl="1" indent="-342900">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Pitanja su uvek dostupna svima.</a:t>
            </a:r>
          </a:p>
          <a:p>
            <a:pPr marL="800100" lvl="1" indent="-342900">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Velika zajednica</a:t>
            </a:r>
          </a:p>
          <a:p>
            <a:pPr marL="800100" lvl="1" indent="-342900">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Najčešći problemi imaju rešenje</a:t>
            </a:r>
          </a:p>
          <a:p>
            <a:pPr marL="800100" lvl="1" indent="-342900">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Prilagođavanje koda</a:t>
            </a:r>
          </a:p>
          <a:p>
            <a:pPr marL="342900" indent="-342900">
              <a:lnSpc>
                <a:spcPts val="1900"/>
              </a:lnSpc>
              <a:buFont typeface="+mj-lt"/>
              <a:buAutoNum type="arabicPeriod"/>
            </a:pPr>
            <a:endParaRPr lang="sr-Latn-RS" dirty="0" smtClean="0"/>
          </a:p>
          <a:p>
            <a:pPr>
              <a:lnSpc>
                <a:spcPts val="1900"/>
              </a:lnSpc>
            </a:pPr>
            <a:endParaRPr lang="en-US" i="1" dirty="0">
              <a:solidFill>
                <a:schemeClr val="tx1">
                  <a:lumMod val="75000"/>
                  <a:lumOff val="25000"/>
                </a:schemeClr>
              </a:solidFill>
              <a:cs typeface="Segoe UI" panose="020B0502040204020203" pitchFamily="34" charset="0"/>
            </a:endParaRPr>
          </a:p>
          <a:p>
            <a:pPr>
              <a:lnSpc>
                <a:spcPts val="1900"/>
              </a:lnSpc>
            </a:pPr>
            <a:endParaRPr lang="en-US" i="1"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xmlns=""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3621390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smtClean="0">
                <a:solidFill>
                  <a:schemeClr val="tx1">
                    <a:lumMod val="75000"/>
                    <a:lumOff val="25000"/>
                  </a:schemeClr>
                </a:solidFill>
              </a:rPr>
              <a:t>Postoje</a:t>
            </a:r>
            <a:r>
              <a:rPr lang="sr-Latn-RS" sz="2800" b="1" dirty="0" smtClean="0">
                <a:solidFill>
                  <a:schemeClr val="tx1">
                    <a:lumMod val="75000"/>
                    <a:lumOff val="25000"/>
                  </a:schemeClr>
                </a:solidFill>
              </a:rPr>
              <a:t>ća rešenja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xmlns="" id="{5B804E9F-B6B5-41F9-9B63-9AF435FDC2B7}"/>
              </a:ext>
              <a:ext uri="{C183D7F6-B498-43B3-948B-1728B52AA6E4}">
                <adec:decorative xmlns:adec="http://schemas.microsoft.com/office/drawing/2017/decorative" xmlns="" val="1"/>
              </a:ext>
            </a:extLst>
          </p:cNvPr>
          <p:cNvSpPr/>
          <p:nvPr/>
        </p:nvSpPr>
        <p:spPr>
          <a:xfrm rot="5400000">
            <a:off x="728541"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xmlns="" id="{0092C447-C8E1-4B12-B012-E6D21CBB1FBE}"/>
              </a:ext>
              <a:ext uri="{C183D7F6-B498-43B3-948B-1728B52AA6E4}">
                <adec:decorative xmlns:adec="http://schemas.microsoft.com/office/drawing/2017/decorative" xmlns="" val="1"/>
              </a:ext>
            </a:extLst>
          </p:cNvPr>
          <p:cNvSpPr/>
          <p:nvPr/>
        </p:nvSpPr>
        <p:spPr>
          <a:xfrm rot="5400000">
            <a:off x="2895340" y="2673358"/>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xmlns="" id="{7E139379-1914-4446-8D6D-984A47041A54}"/>
              </a:ext>
              <a:ext uri="{C183D7F6-B498-43B3-948B-1728B52AA6E4}">
                <adec:decorative xmlns:adec="http://schemas.microsoft.com/office/drawing/2017/decorative" xmlns="" val="1"/>
              </a:ext>
            </a:extLst>
          </p:cNvPr>
          <p:cNvSpPr/>
          <p:nvPr/>
        </p:nvSpPr>
        <p:spPr>
          <a:xfrm rot="5400000">
            <a:off x="5062138"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xmlns="" id="{F79B51BB-1B30-4ED8-B26D-21EE8BC675B2}"/>
              </a:ext>
              <a:ext uri="{C183D7F6-B498-43B3-948B-1728B52AA6E4}">
                <adec:decorative xmlns:adec="http://schemas.microsoft.com/office/drawing/2017/decorative" xmlns="" val="1"/>
              </a:ext>
            </a:extLst>
          </p:cNvPr>
          <p:cNvSpPr/>
          <p:nvPr/>
        </p:nvSpPr>
        <p:spPr>
          <a:xfrm rot="5400000">
            <a:off x="7228936" y="2631262"/>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3F19BFA5-D0CA-4CF0-8499-504D956B6563}"/>
              </a:ext>
            </a:extLst>
          </p:cNvPr>
          <p:cNvSpPr/>
          <p:nvPr/>
        </p:nvSpPr>
        <p:spPr>
          <a:xfrm>
            <a:off x="2210812" y="2886561"/>
            <a:ext cx="1371600" cy="492443"/>
          </a:xfrm>
          <a:prstGeom prst="rect">
            <a:avLst/>
          </a:prstGeom>
        </p:spPr>
        <p:txBody>
          <a:bodyPr wrap="square" lIns="0" tIns="0" rIns="0" bIns="0">
            <a:spAutoFit/>
          </a:bodyPr>
          <a:lstStyle/>
          <a:p>
            <a:pPr algn="ctr"/>
            <a:r>
              <a:rPr lang="sr-Latn-RS" sz="1600" b="1" i="1" dirty="0" smtClean="0">
                <a:solidFill>
                  <a:schemeClr val="bg1"/>
                </a:solidFill>
              </a:rPr>
              <a:t>Stack Exchange i Stack Overflow</a:t>
            </a:r>
            <a:endParaRPr lang="en-US" sz="1600" b="1" i="1" dirty="0">
              <a:solidFill>
                <a:schemeClr val="bg1"/>
              </a:solidFill>
            </a:endParaRPr>
          </a:p>
        </p:txBody>
      </p:sp>
      <p:sp>
        <p:nvSpPr>
          <p:cNvPr id="47" name="Rectangle 46">
            <a:extLst>
              <a:ext uri="{FF2B5EF4-FFF2-40B4-BE49-F238E27FC236}">
                <a16:creationId xmlns:a16="http://schemas.microsoft.com/office/drawing/2014/main" xmlns="" id="{1751D31D-3535-411D-8BAC-95CCC90AB185}"/>
              </a:ext>
            </a:extLst>
          </p:cNvPr>
          <p:cNvSpPr/>
          <p:nvPr/>
        </p:nvSpPr>
        <p:spPr>
          <a:xfrm>
            <a:off x="4377611" y="2886561"/>
            <a:ext cx="1371600" cy="492443"/>
          </a:xfrm>
          <a:prstGeom prst="rect">
            <a:avLst/>
          </a:prstGeom>
        </p:spPr>
        <p:txBody>
          <a:bodyPr wrap="square" lIns="0" tIns="0" rIns="0" bIns="0">
            <a:spAutoFit/>
          </a:bodyPr>
          <a:lstStyle/>
          <a:p>
            <a:pPr algn="ctr"/>
            <a:r>
              <a:rPr lang="sr-Latn-RS" sz="1600" b="1" i="1" dirty="0" smtClean="0">
                <a:solidFill>
                  <a:schemeClr val="bg1"/>
                </a:solidFill>
              </a:rPr>
              <a:t>Discuss The Elastic Stack</a:t>
            </a:r>
            <a:endParaRPr lang="en-US" sz="1600" b="1" i="1" dirty="0">
              <a:solidFill>
                <a:schemeClr val="bg1"/>
              </a:solidFill>
            </a:endParaRPr>
          </a:p>
        </p:txBody>
      </p:sp>
      <p:sp>
        <p:nvSpPr>
          <p:cNvPr id="48" name="Rectangle 47">
            <a:extLst>
              <a:ext uri="{FF2B5EF4-FFF2-40B4-BE49-F238E27FC236}">
                <a16:creationId xmlns:a16="http://schemas.microsoft.com/office/drawing/2014/main" xmlns="" id="{FA4D735A-8F75-4E2A-8F1A-CC303B0718BA}"/>
              </a:ext>
            </a:extLst>
          </p:cNvPr>
          <p:cNvSpPr/>
          <p:nvPr/>
        </p:nvSpPr>
        <p:spPr>
          <a:xfrm>
            <a:off x="6544409" y="2886561"/>
            <a:ext cx="1371600" cy="492443"/>
          </a:xfrm>
          <a:prstGeom prst="rect">
            <a:avLst/>
          </a:prstGeom>
        </p:spPr>
        <p:txBody>
          <a:bodyPr wrap="square" lIns="0" tIns="0" rIns="0" bIns="0">
            <a:spAutoFit/>
          </a:bodyPr>
          <a:lstStyle/>
          <a:p>
            <a:pPr algn="ctr"/>
            <a:r>
              <a:rPr lang="sr-Latn-RS" sz="1600" b="1" i="1" dirty="0" smtClean="0">
                <a:solidFill>
                  <a:schemeClr val="bg1"/>
                </a:solidFill>
              </a:rPr>
              <a:t>Git</a:t>
            </a:r>
            <a:r>
              <a:rPr lang="en-US" sz="1600" b="1" i="1" dirty="0" smtClean="0">
                <a:solidFill>
                  <a:schemeClr val="bg1"/>
                </a:solidFill>
              </a:rPr>
              <a:t>H</a:t>
            </a:r>
            <a:r>
              <a:rPr lang="sr-Latn-RS" sz="1600" b="1" i="1" dirty="0" smtClean="0">
                <a:solidFill>
                  <a:schemeClr val="bg1"/>
                </a:solidFill>
              </a:rPr>
              <a:t>ub community</a:t>
            </a:r>
            <a:endParaRPr lang="en-US" sz="1600" b="1" i="1" dirty="0">
              <a:solidFill>
                <a:schemeClr val="bg1"/>
              </a:solidFill>
            </a:endParaRPr>
          </a:p>
        </p:txBody>
      </p:sp>
      <p:sp>
        <p:nvSpPr>
          <p:cNvPr id="49" name="Rectangle 48">
            <a:extLst>
              <a:ext uri="{FF2B5EF4-FFF2-40B4-BE49-F238E27FC236}">
                <a16:creationId xmlns:a16="http://schemas.microsoft.com/office/drawing/2014/main" xmlns="" id="{54AB9282-0505-49EB-AABF-998083225E3A}"/>
              </a:ext>
            </a:extLst>
          </p:cNvPr>
          <p:cNvSpPr/>
          <p:nvPr/>
        </p:nvSpPr>
        <p:spPr>
          <a:xfrm>
            <a:off x="8711208" y="2886561"/>
            <a:ext cx="1371600" cy="246221"/>
          </a:xfrm>
          <a:prstGeom prst="rect">
            <a:avLst/>
          </a:prstGeom>
        </p:spPr>
        <p:txBody>
          <a:bodyPr wrap="square" lIns="0" tIns="0" rIns="0" bIns="0">
            <a:spAutoFit/>
          </a:bodyPr>
          <a:lstStyle/>
          <a:p>
            <a:pPr algn="ctr"/>
            <a:r>
              <a:rPr lang="sr-Latn-RS" sz="1600" b="1" dirty="0" smtClean="0">
                <a:solidFill>
                  <a:schemeClr val="bg1"/>
                </a:solidFill>
              </a:rPr>
              <a:t>Ostalo</a:t>
            </a:r>
            <a:endParaRPr lang="en-US" sz="1600" b="1" dirty="0">
              <a:solidFill>
                <a:schemeClr val="bg1"/>
              </a:solidFill>
            </a:endParaRPr>
          </a:p>
        </p:txBody>
      </p:sp>
      <p:sp>
        <p:nvSpPr>
          <p:cNvPr id="51" name="Rectangle 50">
            <a:extLst>
              <a:ext uri="{FF2B5EF4-FFF2-40B4-BE49-F238E27FC236}">
                <a16:creationId xmlns:a16="http://schemas.microsoft.com/office/drawing/2014/main" xmlns="" id="{8AA18108-5B8B-4147-84A7-D30A16BEC4EA}"/>
              </a:ext>
            </a:extLst>
          </p:cNvPr>
          <p:cNvSpPr/>
          <p:nvPr/>
        </p:nvSpPr>
        <p:spPr>
          <a:xfrm>
            <a:off x="2020591" y="3653604"/>
            <a:ext cx="1752042" cy="1705595"/>
          </a:xfrm>
          <a:prstGeom prst="rect">
            <a:avLst/>
          </a:prstGeom>
        </p:spPr>
        <p:txBody>
          <a:bodyPr wrap="square" lIns="0" tIns="0" rIns="0" bIns="0" anchor="t">
            <a:spAutoFit/>
          </a:bodyPr>
          <a:lstStyle/>
          <a:p>
            <a:pPr algn="ctr">
              <a:lnSpc>
                <a:spcPts val="1900"/>
              </a:lnSpc>
            </a:pPr>
            <a:r>
              <a:rPr lang="sr-Latn-RS" sz="1400" i="1" dirty="0" smtClean="0">
                <a:solidFill>
                  <a:schemeClr val="bg1"/>
                </a:solidFill>
                <a:cs typeface="Segoe UI" panose="020B0502040204020203" pitchFamily="34" charset="0"/>
              </a:rPr>
              <a:t>Stack Overflow</a:t>
            </a:r>
            <a:r>
              <a:rPr lang="sr-Latn-RS" sz="1400" dirty="0" smtClean="0">
                <a:solidFill>
                  <a:schemeClr val="bg1"/>
                </a:solidFill>
                <a:cs typeface="Segoe UI" panose="020B0502040204020203" pitchFamily="34" charset="0"/>
              </a:rPr>
              <a:t> – jedan od 173 sajta u ovkiru </a:t>
            </a:r>
            <a:r>
              <a:rPr lang="sr-Latn-RS" sz="1400" i="1" dirty="0" smtClean="0">
                <a:solidFill>
                  <a:schemeClr val="bg1"/>
                </a:solidFill>
                <a:cs typeface="Segoe UI" panose="020B0502040204020203" pitchFamily="34" charset="0"/>
              </a:rPr>
              <a:t>Stack Exchange</a:t>
            </a:r>
            <a:r>
              <a:rPr lang="sr-Latn-RS" sz="1400" dirty="0" smtClean="0">
                <a:solidFill>
                  <a:schemeClr val="bg1"/>
                </a:solidFill>
                <a:cs typeface="Segoe UI" panose="020B0502040204020203" pitchFamily="34" charset="0"/>
              </a:rPr>
              <a:t> mreže, najmoćnije mreže za pronalaženje odgovora za programerske probleme na Internetu.</a:t>
            </a: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xmlns="" id="{A8534162-B6E2-4579-9DAD-AD8DE07459BC}"/>
              </a:ext>
            </a:extLst>
          </p:cNvPr>
          <p:cNvSpPr/>
          <p:nvPr/>
        </p:nvSpPr>
        <p:spPr>
          <a:xfrm>
            <a:off x="4187390" y="3653604"/>
            <a:ext cx="1752042" cy="1705595"/>
          </a:xfrm>
          <a:prstGeom prst="rect">
            <a:avLst/>
          </a:prstGeom>
        </p:spPr>
        <p:txBody>
          <a:bodyPr wrap="square" lIns="0" tIns="0" rIns="0" bIns="0" anchor="t">
            <a:spAutoFit/>
          </a:bodyPr>
          <a:lstStyle/>
          <a:p>
            <a:pPr algn="ctr">
              <a:lnSpc>
                <a:spcPts val="1900"/>
              </a:lnSpc>
            </a:pPr>
            <a:r>
              <a:rPr lang="en-US" sz="1400" dirty="0" err="1" smtClean="0">
                <a:solidFill>
                  <a:schemeClr val="bg1"/>
                </a:solidFill>
                <a:cs typeface="Segoe UI" panose="020B0502040204020203" pitchFamily="34" charset="0"/>
              </a:rPr>
              <a:t>Diskusioni</a:t>
            </a:r>
            <a:r>
              <a:rPr lang="en-US" sz="1400" dirty="0" smtClean="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forumi</a:t>
            </a:r>
            <a:r>
              <a:rPr lang="en-US" sz="1400" dirty="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za</a:t>
            </a:r>
            <a:r>
              <a:rPr lang="en-US" sz="1400" dirty="0" smtClean="0">
                <a:solidFill>
                  <a:schemeClr val="bg1"/>
                </a:solidFill>
                <a:cs typeface="Segoe UI" panose="020B0502040204020203" pitchFamily="34" charset="0"/>
              </a:rPr>
              <a:t> </a:t>
            </a:r>
            <a:r>
              <a:rPr lang="en-US" sz="1400" i="1" dirty="0" err="1" smtClean="0">
                <a:solidFill>
                  <a:schemeClr val="bg1"/>
                </a:solidFill>
                <a:cs typeface="Segoe UI" panose="020B0502040204020203" pitchFamily="34" charset="0"/>
              </a:rPr>
              <a:t>Elasticsearch</a:t>
            </a:r>
            <a:r>
              <a:rPr lang="en-US" sz="1400" dirty="0" smtClean="0">
                <a:solidFill>
                  <a:schemeClr val="bg1"/>
                </a:solidFill>
                <a:cs typeface="Segoe UI" panose="020B0502040204020203" pitchFamily="34" charset="0"/>
              </a:rPr>
              <a:t>, </a:t>
            </a:r>
            <a:r>
              <a:rPr lang="en-US" sz="1400" i="1" dirty="0" smtClean="0">
                <a:solidFill>
                  <a:schemeClr val="bg1"/>
                </a:solidFill>
                <a:cs typeface="Segoe UI" panose="020B0502040204020203" pitchFamily="34" charset="0"/>
              </a:rPr>
              <a:t>Beats</a:t>
            </a:r>
            <a:r>
              <a:rPr lang="en-US" sz="1400" dirty="0" smtClean="0">
                <a:solidFill>
                  <a:schemeClr val="bg1"/>
                </a:solidFill>
                <a:cs typeface="Segoe UI" panose="020B0502040204020203" pitchFamily="34" charset="0"/>
              </a:rPr>
              <a:t>, </a:t>
            </a:r>
            <a:r>
              <a:rPr lang="en-US" sz="1400" i="1" dirty="0" err="1" smtClean="0">
                <a:solidFill>
                  <a:schemeClr val="bg1"/>
                </a:solidFill>
                <a:cs typeface="Segoe UI" panose="020B0502040204020203" pitchFamily="34" charset="0"/>
              </a:rPr>
              <a:t>Logstash</a:t>
            </a:r>
            <a:r>
              <a:rPr lang="en-US" sz="1400" dirty="0" smtClean="0">
                <a:solidFill>
                  <a:schemeClr val="bg1"/>
                </a:solidFill>
                <a:cs typeface="Segoe UI" panose="020B0502040204020203" pitchFamily="34" charset="0"/>
              </a:rPr>
              <a:t>, </a:t>
            </a:r>
            <a:r>
              <a:rPr lang="en-US" sz="1400" i="1" dirty="0" err="1" smtClean="0">
                <a:solidFill>
                  <a:schemeClr val="bg1"/>
                </a:solidFill>
                <a:cs typeface="Segoe UI" panose="020B0502040204020203" pitchFamily="34" charset="0"/>
              </a:rPr>
              <a:t>Kibana</a:t>
            </a:r>
            <a:r>
              <a:rPr lang="en-US" sz="1400" dirty="0" smtClean="0">
                <a:solidFill>
                  <a:schemeClr val="bg1"/>
                </a:solidFill>
                <a:cs typeface="Segoe UI" panose="020B0502040204020203" pitchFamily="34" charset="0"/>
              </a:rPr>
              <a:t>, </a:t>
            </a:r>
            <a:r>
              <a:rPr lang="en-US" sz="1400" i="1" dirty="0" smtClean="0">
                <a:solidFill>
                  <a:schemeClr val="bg1"/>
                </a:solidFill>
                <a:cs typeface="Segoe UI" panose="020B0502040204020203" pitchFamily="34" charset="0"/>
              </a:rPr>
              <a:t>Elastic Cloud</a:t>
            </a:r>
            <a:r>
              <a:rPr lang="en-US" sz="1400" dirty="0" smtClean="0">
                <a:solidFill>
                  <a:schemeClr val="bg1"/>
                </a:solidFill>
                <a:cs typeface="Segoe UI" panose="020B0502040204020203" pitchFamily="34" charset="0"/>
              </a:rPr>
              <a:t> I </a:t>
            </a:r>
            <a:r>
              <a:rPr lang="en-US" sz="1400" dirty="0" err="1" smtClean="0">
                <a:solidFill>
                  <a:schemeClr val="bg1"/>
                </a:solidFill>
                <a:cs typeface="Segoe UI" panose="020B0502040204020203" pitchFamily="34" charset="0"/>
              </a:rPr>
              <a:t>ostale</a:t>
            </a:r>
            <a:r>
              <a:rPr lang="en-US" sz="1400" dirty="0" smtClean="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proizvode</a:t>
            </a:r>
            <a:r>
              <a:rPr lang="en-US" sz="1400" dirty="0" smtClean="0">
                <a:solidFill>
                  <a:schemeClr val="bg1"/>
                </a:solidFill>
                <a:cs typeface="Segoe UI" panose="020B0502040204020203" pitchFamily="34" charset="0"/>
              </a:rPr>
              <a:t> u </a:t>
            </a:r>
            <a:r>
              <a:rPr lang="en-US" sz="1400" dirty="0" err="1" smtClean="0">
                <a:solidFill>
                  <a:schemeClr val="bg1"/>
                </a:solidFill>
                <a:cs typeface="Segoe UI" panose="020B0502040204020203" pitchFamily="34" charset="0"/>
              </a:rPr>
              <a:t>okviru</a:t>
            </a:r>
            <a:r>
              <a:rPr lang="en-US" sz="1400" dirty="0" smtClean="0">
                <a:solidFill>
                  <a:schemeClr val="bg1"/>
                </a:solidFill>
                <a:cs typeface="Segoe UI" panose="020B0502040204020203" pitchFamily="34" charset="0"/>
              </a:rPr>
              <a:t> </a:t>
            </a:r>
            <a:r>
              <a:rPr lang="en-US" sz="1400" i="1" dirty="0" err="1" smtClean="0">
                <a:solidFill>
                  <a:schemeClr val="bg1"/>
                </a:solidFill>
                <a:cs typeface="Segoe UI" panose="020B0502040204020203" pitchFamily="34" charset="0"/>
              </a:rPr>
              <a:t>Elasticsearch</a:t>
            </a:r>
            <a:r>
              <a:rPr lang="en-US" sz="1400" dirty="0" smtClean="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ekosistema</a:t>
            </a:r>
            <a:r>
              <a:rPr lang="en-US" sz="1400" dirty="0" smtClean="0">
                <a:solidFill>
                  <a:schemeClr val="bg1"/>
                </a:solidFill>
                <a:cs typeface="Segoe UI" panose="020B0502040204020203" pitchFamily="34" charset="0"/>
              </a:rPr>
              <a:t>.</a:t>
            </a: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xmlns="" id="{E1535E1C-6EBC-45D8-BCE1-D5B947A61FB6}"/>
              </a:ext>
            </a:extLst>
          </p:cNvPr>
          <p:cNvSpPr/>
          <p:nvPr/>
        </p:nvSpPr>
        <p:spPr>
          <a:xfrm>
            <a:off x="6354187" y="3653604"/>
            <a:ext cx="1752042" cy="487313"/>
          </a:xfrm>
          <a:prstGeom prst="rect">
            <a:avLst/>
          </a:prstGeom>
        </p:spPr>
        <p:txBody>
          <a:bodyPr wrap="square" lIns="0" tIns="0" rIns="0" bIns="0" anchor="t">
            <a:spAutoFit/>
          </a:bodyPr>
          <a:lstStyle/>
          <a:p>
            <a:pPr algn="ctr">
              <a:lnSpc>
                <a:spcPts val="1900"/>
              </a:lnSpc>
            </a:pPr>
            <a:r>
              <a:rPr lang="en-US" sz="1400" dirty="0" err="1" smtClean="0">
                <a:solidFill>
                  <a:schemeClr val="bg1"/>
                </a:solidFill>
                <a:cs typeface="Segoe UI" panose="020B0502040204020203" pitchFamily="34" charset="0"/>
              </a:rPr>
              <a:t>Namenjen</a:t>
            </a:r>
            <a:r>
              <a:rPr lang="en-US" sz="1400" dirty="0" smtClean="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korisnicima</a:t>
            </a:r>
            <a:r>
              <a:rPr lang="en-US" sz="1400" dirty="0" smtClean="0">
                <a:solidFill>
                  <a:schemeClr val="bg1"/>
                </a:solidFill>
                <a:cs typeface="Segoe UI" panose="020B0502040204020203" pitchFamily="34" charset="0"/>
              </a:rPr>
              <a:t> </a:t>
            </a:r>
            <a:r>
              <a:rPr lang="en-US" sz="1400" i="1" dirty="0" smtClean="0">
                <a:solidFill>
                  <a:schemeClr val="bg1"/>
                </a:solidFill>
                <a:cs typeface="Segoe UI" panose="020B0502040204020203" pitchFamily="34" charset="0"/>
              </a:rPr>
              <a:t>GitHub</a:t>
            </a:r>
            <a:r>
              <a:rPr lang="en-US" sz="1400" dirty="0" smtClean="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platforme</a:t>
            </a: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xmlns="" id="{28FF18A5-7B4E-4493-B38D-E732E033F82F}"/>
              </a:ext>
            </a:extLst>
          </p:cNvPr>
          <p:cNvSpPr/>
          <p:nvPr/>
        </p:nvSpPr>
        <p:spPr>
          <a:xfrm>
            <a:off x="8520987" y="3653604"/>
            <a:ext cx="1752042" cy="487313"/>
          </a:xfrm>
          <a:prstGeom prst="rect">
            <a:avLst/>
          </a:prstGeom>
        </p:spPr>
        <p:txBody>
          <a:bodyPr wrap="square" lIns="0" tIns="0" rIns="0" bIns="0" anchor="t">
            <a:spAutoFit/>
          </a:bodyPr>
          <a:lstStyle/>
          <a:p>
            <a:pPr algn="ctr">
              <a:lnSpc>
                <a:spcPts val="1900"/>
              </a:lnSpc>
            </a:pPr>
            <a:r>
              <a:rPr lang="en-US" sz="1400" i="1" dirty="0" err="1" smtClean="0">
                <a:solidFill>
                  <a:schemeClr val="bg1"/>
                </a:solidFill>
                <a:cs typeface="Segoe UI" panose="020B0502040204020203" pitchFamily="34" charset="0"/>
              </a:rPr>
              <a:t>Dev.to</a:t>
            </a:r>
            <a:r>
              <a:rPr lang="en-US" sz="1400" dirty="0" smtClean="0">
                <a:solidFill>
                  <a:schemeClr val="bg1"/>
                </a:solidFill>
                <a:cs typeface="Segoe UI" panose="020B0502040204020203" pitchFamily="34" charset="0"/>
              </a:rPr>
              <a:t>, </a:t>
            </a:r>
            <a:r>
              <a:rPr lang="en-US" sz="1400" i="1" dirty="0" smtClean="0">
                <a:solidFill>
                  <a:schemeClr val="bg1"/>
                </a:solidFill>
                <a:cs typeface="Segoe UI" panose="020B0502040204020203" pitchFamily="34" charset="0"/>
              </a:rPr>
              <a:t>Experts Exchange</a:t>
            </a:r>
            <a:r>
              <a:rPr lang="en-US" sz="1400" dirty="0" smtClean="0">
                <a:solidFill>
                  <a:schemeClr val="bg1"/>
                </a:solidFill>
                <a:cs typeface="Segoe UI" panose="020B0502040204020203" pitchFamily="34" charset="0"/>
              </a:rPr>
              <a:t>, </a:t>
            </a:r>
            <a:r>
              <a:rPr lang="en-US" sz="1400" i="1" dirty="0" smtClean="0">
                <a:solidFill>
                  <a:schemeClr val="bg1"/>
                </a:solidFill>
                <a:cs typeface="Segoe UI" panose="020B0502040204020203" pitchFamily="34" charset="0"/>
              </a:rPr>
              <a:t>Code Project</a:t>
            </a: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7707" y="2298171"/>
            <a:ext cx="495654" cy="49565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0817" y="2296119"/>
            <a:ext cx="463029" cy="463029"/>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3337" y="2296119"/>
            <a:ext cx="491586" cy="49158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06607" y="2296119"/>
            <a:ext cx="380800" cy="380800"/>
          </a:xfrm>
          <a:prstGeom prst="rect">
            <a:avLst/>
          </a:prstGeom>
        </p:spPr>
      </p:pic>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err="1" smtClean="0">
                <a:solidFill>
                  <a:schemeClr val="tx1">
                    <a:lumMod val="75000"/>
                    <a:lumOff val="25000"/>
                  </a:schemeClr>
                </a:solidFill>
              </a:rPr>
              <a:t>Elasticsearch</a:t>
            </a:r>
            <a:endParaRPr lang="en-US" sz="2800" b="1" i="1" dirty="0" smtClean="0">
              <a:solidFill>
                <a:schemeClr val="tx1">
                  <a:lumMod val="75000"/>
                  <a:lumOff val="25000"/>
                </a:schemeClr>
              </a:solidFill>
            </a:endParaRPr>
          </a:p>
          <a:p>
            <a:pPr algn="ctr"/>
            <a:r>
              <a:rPr lang="en-US" sz="2800" b="1" dirty="0" err="1">
                <a:solidFill>
                  <a:schemeClr val="tx1">
                    <a:lumMod val="75000"/>
                    <a:lumOff val="25000"/>
                  </a:schemeClr>
                </a:solidFill>
              </a:rPr>
              <a:t>m</a:t>
            </a:r>
            <a:r>
              <a:rPr lang="en-US" sz="2800" b="1" dirty="0" err="1" smtClean="0">
                <a:solidFill>
                  <a:schemeClr val="tx1">
                    <a:lumMod val="75000"/>
                    <a:lumOff val="25000"/>
                  </a:schemeClr>
                </a:solidFill>
              </a:rPr>
              <a:t>ehanizam</a:t>
            </a:r>
            <a:r>
              <a:rPr lang="en-US" sz="2800" b="1" dirty="0" smtClean="0">
                <a:solidFill>
                  <a:schemeClr val="tx1">
                    <a:lumMod val="75000"/>
                    <a:lumOff val="25000"/>
                  </a:schemeClr>
                </a:solidFill>
              </a:rPr>
              <a:t> </a:t>
            </a:r>
            <a:r>
              <a:rPr lang="en-US" sz="2800" b="1" dirty="0" err="1" smtClean="0">
                <a:solidFill>
                  <a:schemeClr val="tx1">
                    <a:lumMod val="75000"/>
                    <a:lumOff val="25000"/>
                  </a:schemeClr>
                </a:solidFill>
              </a:rPr>
              <a:t>pretrage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913AB221-FD8D-4664-9B4C-AE1B1660ECAA}"/>
              </a:ext>
            </a:extLst>
          </p:cNvPr>
          <p:cNvSpPr/>
          <p:nvPr/>
        </p:nvSpPr>
        <p:spPr>
          <a:xfrm>
            <a:off x="690379" y="1444120"/>
            <a:ext cx="10811242" cy="2149306"/>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en-US" dirty="0" err="1" smtClean="0">
                <a:solidFill>
                  <a:schemeClr val="tx1">
                    <a:lumMod val="75000"/>
                    <a:lumOff val="25000"/>
                  </a:schemeClr>
                </a:solidFill>
                <a:latin typeface="Segoe UI" panose="020B0502040204020203" pitchFamily="34" charset="0"/>
                <a:cs typeface="Segoe UI" panose="020B0502040204020203" pitchFamily="34" charset="0"/>
              </a:rPr>
              <a:t>Distribuirani</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i="1" dirty="0" smtClean="0">
                <a:solidFill>
                  <a:schemeClr val="tx1">
                    <a:lumMod val="75000"/>
                    <a:lumOff val="25000"/>
                  </a:schemeClr>
                </a:solidFill>
                <a:latin typeface="Segoe UI" panose="020B0502040204020203" pitchFamily="34" charset="0"/>
                <a:cs typeface="Segoe UI" panose="020B0502040204020203" pitchFamily="34" charset="0"/>
              </a:rPr>
              <a:t>open source</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mehanizam</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za</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pretragu</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i</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analitiku</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dirty="0" smtClean="0">
                <a:solidFill>
                  <a:schemeClr val="tx1">
                    <a:lumMod val="75000"/>
                    <a:lumOff val="25000"/>
                  </a:schemeClr>
                </a:solidFill>
                <a:latin typeface="Segoe UI" panose="020B0502040204020203" pitchFamily="34" charset="0"/>
                <a:cs typeface="Segoe UI" panose="020B0502040204020203" pitchFamily="34" charset="0"/>
              </a:rPr>
              <a:t>Apache Lucene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biblioteka</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dirty="0" smtClean="0">
                <a:solidFill>
                  <a:schemeClr val="tx1">
                    <a:lumMod val="75000"/>
                    <a:lumOff val="25000"/>
                  </a:schemeClr>
                </a:solidFill>
                <a:latin typeface="Segoe UI" panose="020B0502040204020203" pitchFamily="34" charset="0"/>
                <a:cs typeface="Segoe UI" panose="020B0502040204020203" pitchFamily="34" charset="0"/>
              </a:rPr>
              <a:t>Shay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Banon</a:t>
            </a:r>
            <a:endParaRPr lang="en-US" dirty="0" smtClean="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dirty="0" err="1" smtClean="0">
                <a:solidFill>
                  <a:schemeClr val="tx1">
                    <a:lumMod val="75000"/>
                    <a:lumOff val="25000"/>
                  </a:schemeClr>
                </a:solidFill>
                <a:latin typeface="Segoe UI" panose="020B0502040204020203" pitchFamily="34" charset="0"/>
                <a:cs typeface="Segoe UI" panose="020B0502040204020203" pitchFamily="34" charset="0"/>
              </a:rPr>
              <a:t>Recepti</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za</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kuvanje</a:t>
            </a: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ts val="1900"/>
              </a:lnSpc>
              <a:buFont typeface="Segoe UI Light" panose="020B0502040204020203" pitchFamily="34" charset="0"/>
              <a:buChar char="⁻"/>
            </a:pPr>
            <a:endParaRPr lang="en-US" i="1" dirty="0">
              <a:solidFill>
                <a:schemeClr val="tx1">
                  <a:lumMod val="75000"/>
                  <a:lumOff val="25000"/>
                </a:schemeClr>
              </a:solidFill>
              <a:cs typeface="Segoe UI" panose="020B0502040204020203" pitchFamily="34" charset="0"/>
            </a:endParaRPr>
          </a:p>
          <a:p>
            <a:pPr>
              <a:lnSpc>
                <a:spcPts val="1900"/>
              </a:lnSpc>
            </a:pPr>
            <a:endParaRPr lang="en-US" i="1"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xmlns=""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1170802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Struktura Elasticsearch</a:t>
            </a:r>
            <a:r>
              <a:rPr lang="sr-Latn-RS" sz="2800" b="1" dirty="0" smtClean="0">
                <a:solidFill>
                  <a:schemeClr val="tx1">
                    <a:lumMod val="75000"/>
                    <a:lumOff val="25000"/>
                  </a:schemeClr>
                </a:solidFill>
              </a:rPr>
              <a:t> </a:t>
            </a:r>
          </a:p>
          <a:p>
            <a:pPr algn="ctr"/>
            <a:r>
              <a:rPr lang="sr-Latn-RS" sz="2800" b="1" dirty="0" smtClean="0">
                <a:solidFill>
                  <a:schemeClr val="tx1">
                    <a:lumMod val="75000"/>
                    <a:lumOff val="25000"/>
                  </a:schemeClr>
                </a:solidFill>
              </a:rPr>
              <a:t>mehanizma pretrage</a:t>
            </a:r>
            <a:endParaRPr lang="en-US" sz="2800" b="1" dirty="0" smtClean="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E3ECCC05-FF78-40FA-84FF-172821D8B58A}"/>
              </a:ext>
              <a:ext uri="{C183D7F6-B498-43B3-948B-1728B52AA6E4}">
                <adec:decorative xmlns:adec="http://schemas.microsoft.com/office/drawing/2017/decorative" xmlns=""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16" name="Rectangle: Rounded Corners 15">
            <a:extLst>
              <a:ext uri="{FF2B5EF4-FFF2-40B4-BE49-F238E27FC236}">
                <a16:creationId xmlns:a16="http://schemas.microsoft.com/office/drawing/2014/main" xmlns=""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600" dirty="0" smtClean="0"/>
              <a:t>CLUSTER &amp; NODE</a:t>
            </a:r>
            <a:endParaRPr lang="en-US" sz="1600" dirty="0"/>
          </a:p>
        </p:txBody>
      </p:sp>
      <p:sp>
        <p:nvSpPr>
          <p:cNvPr id="15" name="Oval 14">
            <a:extLst>
              <a:ext uri="{FF2B5EF4-FFF2-40B4-BE49-F238E27FC236}">
                <a16:creationId xmlns:a16="http://schemas.microsoft.com/office/drawing/2014/main" xmlns=""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600" dirty="0" smtClean="0"/>
              <a:t>SHARD</a:t>
            </a:r>
            <a:endParaRPr lang="en-US" sz="1600" dirty="0"/>
          </a:p>
        </p:txBody>
      </p:sp>
      <p:sp>
        <p:nvSpPr>
          <p:cNvPr id="20" name="Oval 19">
            <a:extLst>
              <a:ext uri="{FF2B5EF4-FFF2-40B4-BE49-F238E27FC236}">
                <a16:creationId xmlns:a16="http://schemas.microsoft.com/office/drawing/2014/main" xmlns=""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xmlns="" id="{952C5002-7E64-4069-ACA0-6876E54A9B46}"/>
              </a:ext>
              <a:ext uri="{C183D7F6-B498-43B3-948B-1728B52AA6E4}">
                <adec:decorative xmlns:adec="http://schemas.microsoft.com/office/drawing/2017/decorative" xmlns=""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600" dirty="0" smtClean="0"/>
              <a:t>SEGMENT</a:t>
            </a:r>
            <a:endParaRPr lang="en-US" sz="1600" dirty="0"/>
          </a:p>
        </p:txBody>
      </p:sp>
      <p:sp>
        <p:nvSpPr>
          <p:cNvPr id="22" name="Oval 21">
            <a:extLst>
              <a:ext uri="{FF2B5EF4-FFF2-40B4-BE49-F238E27FC236}">
                <a16:creationId xmlns:a16="http://schemas.microsoft.com/office/drawing/2014/main" xmlns=""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xmlns=""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600" dirty="0" smtClean="0"/>
              <a:t>INDEX</a:t>
            </a:r>
            <a:endParaRPr lang="en-US" sz="1600" dirty="0"/>
          </a:p>
        </p:txBody>
      </p:sp>
      <p:sp>
        <p:nvSpPr>
          <p:cNvPr id="26" name="Oval 25">
            <a:extLst>
              <a:ext uri="{FF2B5EF4-FFF2-40B4-BE49-F238E27FC236}">
                <a16:creationId xmlns:a16="http://schemas.microsoft.com/office/drawing/2014/main" xmlns=""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xmlns="" id="{71BB375D-5EE6-4428-9817-2C7DB6B94332}"/>
              </a:ext>
              <a:ext uri="{C183D7F6-B498-43B3-948B-1728B52AA6E4}">
                <adec:decorative xmlns:adec="http://schemas.microsoft.com/office/drawing/2017/decorative" xmlns=""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600" dirty="0"/>
              <a:t>INDEX TEMPLATE &amp; </a:t>
            </a:r>
          </a:p>
          <a:p>
            <a:pPr algn="ctr"/>
            <a:r>
              <a:rPr lang="sr-Latn-RS" sz="1600" dirty="0"/>
              <a:t>DATA </a:t>
            </a:r>
            <a:r>
              <a:rPr lang="sr-Latn-RS" sz="1600" dirty="0" smtClean="0"/>
              <a:t>MAPPING</a:t>
            </a:r>
            <a:endParaRPr lang="en-US" sz="1600" dirty="0"/>
          </a:p>
        </p:txBody>
      </p:sp>
      <p:sp>
        <p:nvSpPr>
          <p:cNvPr id="28" name="Oval 27">
            <a:extLst>
              <a:ext uri="{FF2B5EF4-FFF2-40B4-BE49-F238E27FC236}">
                <a16:creationId xmlns:a16="http://schemas.microsoft.com/office/drawing/2014/main" xmlns=""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xmlns="" id="{D4D7D4B6-62C2-45AB-89A5-3A41DA021FD2}"/>
              </a:ext>
              <a:ext uri="{C183D7F6-B498-43B3-948B-1728B52AA6E4}">
                <adec:decorative xmlns:adec="http://schemas.microsoft.com/office/drawing/2017/decorative" xmlns=""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600" dirty="0" smtClean="0"/>
              <a:t>ALIAS</a:t>
            </a:r>
            <a:endParaRPr lang="en-US" sz="1600" dirty="0"/>
          </a:p>
        </p:txBody>
      </p:sp>
      <p:sp>
        <p:nvSpPr>
          <p:cNvPr id="30" name="Oval 29">
            <a:extLst>
              <a:ext uri="{FF2B5EF4-FFF2-40B4-BE49-F238E27FC236}">
                <a16:creationId xmlns:a16="http://schemas.microsoft.com/office/drawing/2014/main" xmlns=""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4515" y="3146747"/>
            <a:ext cx="1002970" cy="1116956"/>
          </a:xfrm>
          <a:prstGeom prst="rect">
            <a:avLst/>
          </a:prstGeom>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Index</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913AB221-FD8D-4664-9B4C-AE1B1660ECAA}"/>
              </a:ext>
            </a:extLst>
          </p:cNvPr>
          <p:cNvSpPr/>
          <p:nvPr/>
        </p:nvSpPr>
        <p:spPr>
          <a:xfrm>
            <a:off x="690379" y="1145182"/>
            <a:ext cx="10811242" cy="2149306"/>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Skup </a:t>
            </a:r>
            <a:r>
              <a:rPr lang="en-US" i="1" dirty="0" err="1" smtClean="0">
                <a:solidFill>
                  <a:schemeClr val="tx1">
                    <a:lumMod val="75000"/>
                    <a:lumOff val="25000"/>
                  </a:schemeClr>
                </a:solidFill>
                <a:latin typeface="Segoe UI" panose="020B0502040204020203" pitchFamily="34" charset="0"/>
                <a:cs typeface="Segoe UI" panose="020B0502040204020203" pitchFamily="34" charset="0"/>
              </a:rPr>
              <a:t>JSON</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dokumen</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a</a:t>
            </a:r>
            <a:r>
              <a:rPr lang="en-US" dirty="0" smtClean="0">
                <a:solidFill>
                  <a:schemeClr val="tx1">
                    <a:lumMod val="75000"/>
                    <a:lumOff val="25000"/>
                  </a:schemeClr>
                </a:solidFill>
                <a:latin typeface="Segoe UI" panose="020B0502040204020203" pitchFamily="34" charset="0"/>
                <a:cs typeface="Segoe UI" panose="020B0502040204020203" pitchFamily="34" charset="0"/>
              </a:rPr>
              <a:t>t</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a</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grupisani</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h</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na</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osnovu</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sli</a:t>
            </a:r>
            <a:r>
              <a:rPr lang="sr-Latn-RS" dirty="0">
                <a:solidFill>
                  <a:schemeClr val="tx1">
                    <a:lumMod val="75000"/>
                    <a:lumOff val="25000"/>
                  </a:schemeClr>
                </a:solidFill>
                <a:latin typeface="Segoe UI" panose="020B0502040204020203" pitchFamily="34" charset="0"/>
                <a:cs typeface="Segoe UI" panose="020B0502040204020203" pitchFamily="34" charset="0"/>
              </a:rPr>
              <a:t>čnih </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karakteristika.</a:t>
            </a:r>
          </a:p>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Tipovi strukture podataka:</a:t>
            </a:r>
          </a:p>
          <a:p>
            <a:pPr marL="800100" lvl="1" indent="-342900">
              <a:lnSpc>
                <a:spcPct val="150000"/>
              </a:lnSpc>
              <a:buFont typeface="+mj-lt"/>
              <a:buAutoNum type="arabicPeriod"/>
            </a:pP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forward index</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 dokumenti se mapiraju na termine koje sadrže.</a:t>
            </a:r>
          </a:p>
          <a:p>
            <a:pPr marL="800100" lvl="1" indent="-342900">
              <a:lnSpc>
                <a:spcPct val="150000"/>
              </a:lnSpc>
              <a:buFont typeface="+mj-lt"/>
              <a:buAutoNum type="arabicPeriod"/>
            </a:pP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inverted index</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 termini se mapiraju na dokumente u kojima se nalaze.</a:t>
            </a: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ts val="1900"/>
              </a:lnSpc>
              <a:buFont typeface="Segoe UI Light" panose="020B0502040204020203" pitchFamily="34" charset="0"/>
              <a:buChar char="⁻"/>
            </a:pPr>
            <a:endParaRPr lang="en-US" i="1" dirty="0">
              <a:solidFill>
                <a:schemeClr val="tx1">
                  <a:lumMod val="75000"/>
                  <a:lumOff val="25000"/>
                </a:schemeClr>
              </a:solidFill>
              <a:cs typeface="Segoe UI" panose="020B0502040204020203" pitchFamily="34" charset="0"/>
            </a:endParaRPr>
          </a:p>
          <a:p>
            <a:pPr>
              <a:lnSpc>
                <a:spcPts val="1900"/>
              </a:lnSpc>
            </a:pPr>
            <a:endParaRPr lang="en-US" i="1"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xmlns=""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074" y="3142759"/>
            <a:ext cx="5244588" cy="294853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6355" y="3142759"/>
            <a:ext cx="5358245" cy="30118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6355" y="3111097"/>
            <a:ext cx="5358245" cy="3011856"/>
          </a:xfrm>
          <a:prstGeom prst="rect">
            <a:avLst/>
          </a:prstGeom>
        </p:spPr>
      </p:pic>
    </p:spTree>
    <p:extLst>
      <p:ext uri="{BB962C8B-B14F-4D97-AF65-F5344CB8AC3E}">
        <p14:creationId xmlns:p14="http://schemas.microsoft.com/office/powerpoint/2010/main" val="3770547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Shard</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913AB221-FD8D-4664-9B4C-AE1B1660ECAA}"/>
              </a:ext>
            </a:extLst>
          </p:cNvPr>
          <p:cNvSpPr/>
          <p:nvPr/>
        </p:nvSpPr>
        <p:spPr>
          <a:xfrm>
            <a:off x="690379" y="1145182"/>
            <a:ext cx="10811242" cy="2149306"/>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Osnovna gradivna jedinica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Elasticsearch</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distribuirane arhitekture.</a:t>
            </a:r>
          </a:p>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Tipovi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shard</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komponenti:</a:t>
            </a:r>
          </a:p>
          <a:p>
            <a:pPr marL="800100" lvl="1" indent="-342900">
              <a:lnSpc>
                <a:spcPct val="150000"/>
              </a:lnSpc>
              <a:buFont typeface="+mj-lt"/>
              <a:buAutoNum type="arabicPeriod"/>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primarni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eng. primary</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 sadrže originalne podatke, obavljaju indeksiranje i pretragu.</a:t>
            </a:r>
          </a:p>
          <a:p>
            <a:pPr marL="800100" lvl="1" indent="-342900">
              <a:lnSpc>
                <a:spcPct val="150000"/>
              </a:lnSpc>
              <a:buFont typeface="+mj-lt"/>
              <a:buAutoNum type="arabicPeriod"/>
            </a:pPr>
            <a:r>
              <a:rPr lang="sr-Latn-RS" dirty="0">
                <a:solidFill>
                  <a:schemeClr val="tx1">
                    <a:lumMod val="75000"/>
                    <a:lumOff val="25000"/>
                  </a:schemeClr>
                </a:solidFill>
                <a:latin typeface="Segoe UI" panose="020B0502040204020203" pitchFamily="34" charset="0"/>
                <a:cs typeface="Segoe UI" panose="020B0502040204020203" pitchFamily="34" charset="0"/>
              </a:rPr>
              <a:t>k</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opije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eng. replica</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 kopija primarnih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shard</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komponenti.</a:t>
            </a: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ts val="1900"/>
              </a:lnSpc>
              <a:buFont typeface="Segoe UI Light" panose="020B0502040204020203" pitchFamily="34" charset="0"/>
              <a:buChar char="⁻"/>
            </a:pPr>
            <a:endParaRPr lang="en-US" i="1" dirty="0">
              <a:solidFill>
                <a:schemeClr val="tx1">
                  <a:lumMod val="75000"/>
                  <a:lumOff val="25000"/>
                </a:schemeClr>
              </a:solidFill>
              <a:cs typeface="Segoe UI" panose="020B0502040204020203" pitchFamily="34" charset="0"/>
            </a:endParaRPr>
          </a:p>
          <a:p>
            <a:pPr>
              <a:lnSpc>
                <a:spcPts val="1900"/>
              </a:lnSpc>
            </a:pPr>
            <a:endParaRPr lang="en-US" i="1"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xmlns=""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633835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Latn-RS" sz="2800" b="1" i="1" dirty="0" smtClean="0">
                <a:solidFill>
                  <a:schemeClr val="tx1">
                    <a:lumMod val="75000"/>
                    <a:lumOff val="25000"/>
                  </a:schemeClr>
                </a:solidFill>
              </a:rPr>
              <a:t>Segment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913AB221-FD8D-4664-9B4C-AE1B1660ECAA}"/>
              </a:ext>
            </a:extLst>
          </p:cNvPr>
          <p:cNvSpPr/>
          <p:nvPr/>
        </p:nvSpPr>
        <p:spPr>
          <a:xfrm>
            <a:off x="690379" y="1145182"/>
            <a:ext cx="10811242" cy="2149306"/>
          </a:xfrm>
          <a:prstGeom prst="rect">
            <a:avLst/>
          </a:prstGeom>
        </p:spPr>
        <p:txBody>
          <a:bodyPr wrap="square" lIns="0" tIns="0" rIns="0" bIns="0" anchor="t">
            <a:spAutoFit/>
          </a:bodyPr>
          <a:lstStyle/>
          <a:p>
            <a:pPr marL="285750" indent="-285750">
              <a:lnSpc>
                <a:spcPct val="150000"/>
              </a:lnSpc>
              <a:buFont typeface="Arial" panose="020B0604020202020204" pitchFamily="34" charset="0"/>
              <a:buChar char="•"/>
            </a:pPr>
            <a:r>
              <a:rPr lang="en-US" dirty="0" err="1" smtClean="0">
                <a:solidFill>
                  <a:schemeClr val="tx1">
                    <a:lumMod val="75000"/>
                    <a:lumOff val="25000"/>
                  </a:schemeClr>
                </a:solidFill>
                <a:latin typeface="Segoe UI" panose="020B0502040204020203" pitchFamily="34" charset="0"/>
                <a:cs typeface="Segoe UI" panose="020B0502040204020203" pitchFamily="34" charset="0"/>
              </a:rPr>
              <a:t>Jedan</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i="1" dirty="0" smtClean="0">
                <a:solidFill>
                  <a:schemeClr val="tx1">
                    <a:lumMod val="75000"/>
                    <a:lumOff val="25000"/>
                  </a:schemeClr>
                </a:solidFill>
                <a:latin typeface="Segoe UI" panose="020B0502040204020203" pitchFamily="34" charset="0"/>
                <a:cs typeface="Segoe UI" panose="020B0502040204020203" pitchFamily="34" charset="0"/>
              </a:rPr>
              <a:t>shard</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se sastoji iz više </a:t>
            </a:r>
            <a:r>
              <a:rPr lang="sr-Latn-RS" i="1" dirty="0" smtClean="0">
                <a:solidFill>
                  <a:schemeClr val="tx1">
                    <a:lumMod val="75000"/>
                    <a:lumOff val="25000"/>
                  </a:schemeClr>
                </a:solidFill>
                <a:latin typeface="Segoe UI" panose="020B0502040204020203" pitchFamily="34" charset="0"/>
                <a:cs typeface="Segoe UI" panose="020B0502040204020203" pitchFamily="34" charset="0"/>
              </a:rPr>
              <a:t>segment</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 komponenti.</a:t>
            </a:r>
          </a:p>
          <a:p>
            <a:pPr marL="285750" indent="-285750">
              <a:lnSpc>
                <a:spcPct val="150000"/>
              </a:lnSpc>
              <a:buFont typeface="Arial" panose="020B0604020202020204" pitchFamily="34" charset="0"/>
              <a:buChar char="•"/>
            </a:pPr>
            <a:r>
              <a:rPr lang="en-US" dirty="0" smtClean="0">
                <a:solidFill>
                  <a:schemeClr val="tx1">
                    <a:lumMod val="75000"/>
                    <a:lumOff val="25000"/>
                  </a:schemeClr>
                </a:solidFill>
                <a:latin typeface="Segoe UI" panose="020B0502040204020203" pitchFamily="34" charset="0"/>
                <a:cs typeface="Segoe UI" panose="020B0502040204020203" pitchFamily="34" charset="0"/>
              </a:rPr>
              <a:t>Novi segment se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kreira</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otpirlike</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svake</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sekunde</a:t>
            </a:r>
            <a:r>
              <a:rPr lang="en-US" dirty="0" smtClean="0">
                <a:solidFill>
                  <a:schemeClr val="tx1">
                    <a:lumMod val="75000"/>
                    <a:lumOff val="25000"/>
                  </a:schemeClr>
                </a:solidFill>
                <a:latin typeface="Segoe UI" panose="020B0502040204020203" pitchFamily="34" charset="0"/>
                <a:cs typeface="Segoe UI" panose="020B0502040204020203" pitchFamily="34" charset="0"/>
              </a:rPr>
              <a:t>.</a:t>
            </a:r>
          </a:p>
          <a:p>
            <a:pPr marL="285750" indent="-285750">
              <a:lnSpc>
                <a:spcPct val="150000"/>
              </a:lnSpc>
              <a:buFont typeface="Arial" panose="020B0604020202020204" pitchFamily="34" charset="0"/>
              <a:buChar char="•"/>
            </a:pPr>
            <a:r>
              <a:rPr lang="en-US" dirty="0" smtClean="0">
                <a:solidFill>
                  <a:schemeClr val="tx1">
                    <a:lumMod val="75000"/>
                    <a:lumOff val="25000"/>
                  </a:schemeClr>
                </a:solidFill>
                <a:latin typeface="Segoe UI" panose="020B0502040204020203" pitchFamily="34" charset="0"/>
                <a:cs typeface="Segoe UI" panose="020B0502040204020203" pitchFamily="34" charset="0"/>
              </a:rPr>
              <a:t>Sadr</a:t>
            </a:r>
            <a:r>
              <a:rPr lang="sr-Latn-RS" dirty="0" smtClean="0">
                <a:solidFill>
                  <a:schemeClr val="tx1">
                    <a:lumMod val="75000"/>
                    <a:lumOff val="25000"/>
                  </a:schemeClr>
                </a:solidFill>
                <a:latin typeface="Segoe UI" panose="020B0502040204020203" pitchFamily="34" charset="0"/>
                <a:cs typeface="Segoe UI" panose="020B0502040204020203" pitchFamily="34" charset="0"/>
              </a:rPr>
              <a:t>žaj se ne može menjati.</a:t>
            </a:r>
          </a:p>
          <a:p>
            <a:pPr marL="285750" indent="-285750">
              <a:lnSpc>
                <a:spcPct val="150000"/>
              </a:lnSpc>
              <a:buFont typeface="Arial" panose="020B0604020202020204" pitchFamily="34" charset="0"/>
              <a:buChar char="•"/>
            </a:pPr>
            <a:r>
              <a:rPr lang="sr-Latn-RS" dirty="0" smtClean="0">
                <a:solidFill>
                  <a:schemeClr val="tx1">
                    <a:lumMod val="75000"/>
                    <a:lumOff val="25000"/>
                  </a:schemeClr>
                </a:solidFill>
                <a:latin typeface="Segoe UI" panose="020B0502040204020203" pitchFamily="34" charset="0"/>
                <a:cs typeface="Segoe UI" panose="020B0502040204020203" pitchFamily="34" charset="0"/>
              </a:rPr>
              <a:t>Više segment komponenti </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sporija</a:t>
            </a:r>
            <a:r>
              <a:rPr lang="en-US" dirty="0" smtClean="0">
                <a:solidFill>
                  <a:schemeClr val="tx1">
                    <a:lumMod val="75000"/>
                    <a:lumOff val="25000"/>
                  </a:schemeClr>
                </a:solidFill>
                <a:latin typeface="Segoe UI" panose="020B0502040204020203" pitchFamily="34" charset="0"/>
                <a:cs typeface="Segoe UI" panose="020B0502040204020203" pitchFamily="34" charset="0"/>
              </a:rPr>
              <a:t> </a:t>
            </a:r>
            <a:r>
              <a:rPr lang="en-US" dirty="0" err="1" smtClean="0">
                <a:solidFill>
                  <a:schemeClr val="tx1">
                    <a:lumMod val="75000"/>
                    <a:lumOff val="25000"/>
                  </a:schemeClr>
                </a:solidFill>
                <a:latin typeface="Segoe UI" panose="020B0502040204020203" pitchFamily="34" charset="0"/>
                <a:cs typeface="Segoe UI" panose="020B0502040204020203" pitchFamily="34" charset="0"/>
              </a:rPr>
              <a:t>pretraga</a:t>
            </a:r>
            <a:r>
              <a:rPr lang="en-US" dirty="0" smtClean="0">
                <a:solidFill>
                  <a:schemeClr val="tx1">
                    <a:lumMod val="75000"/>
                    <a:lumOff val="25000"/>
                  </a:schemeClr>
                </a:solidFill>
                <a:latin typeface="Segoe UI" panose="020B0502040204020203" pitchFamily="34" charset="0"/>
                <a:cs typeface="Segoe UI" panose="020B0502040204020203" pitchFamily="34" charset="0"/>
              </a:rPr>
              <a:t>.</a:t>
            </a:r>
            <a:endParaRPr lang="sr-Latn-RS" dirty="0" smtClean="0">
              <a:solidFill>
                <a:schemeClr val="tx1">
                  <a:lumMod val="75000"/>
                  <a:lumOff val="25000"/>
                </a:schemeClr>
              </a:solidFill>
              <a:latin typeface="Segoe UI" panose="020B0502040204020203" pitchFamily="34" charset="0"/>
              <a:cs typeface="Segoe UI" panose="020B0502040204020203" pitchFamily="34" charset="0"/>
            </a:endParaRPr>
          </a:p>
          <a:p>
            <a:pPr>
              <a:lnSpc>
                <a:spcPts val="1900"/>
              </a:lnSpc>
            </a:pPr>
            <a:endParaRPr lang="en-US" i="1" dirty="0">
              <a:solidFill>
                <a:schemeClr val="tx1">
                  <a:lumMod val="75000"/>
                  <a:lumOff val="25000"/>
                </a:schemeClr>
              </a:solidFill>
              <a:cs typeface="Segoe UI" panose="020B0502040204020203" pitchFamily="34" charset="0"/>
            </a:endParaRPr>
          </a:p>
          <a:p>
            <a:pPr>
              <a:lnSpc>
                <a:spcPts val="1900"/>
              </a:lnSpc>
            </a:pPr>
            <a:endParaRPr lang="en-US" i="1"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xmlns=""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3104256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987</Words>
  <Application>Microsoft Office PowerPoint</Application>
  <PresentationFormat>Widescreen</PresentationFormat>
  <Paragraphs>172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Segoe UI</vt:lpstr>
      <vt:lpstr>Segoe UI Light</vt:lpstr>
      <vt:lpstr>Office Theme</vt:lpstr>
      <vt:lpstr>DebugIt – studentska QA platforma koja integriše Elasticsearch mehanizam pretrage  - Diplomski rad -</vt:lpstr>
      <vt:lpstr>Project analysis slide 5</vt:lpstr>
      <vt:lpstr>Project analysis slide 11</vt:lpstr>
      <vt:lpstr>Project analysis slide 3</vt:lpstr>
      <vt:lpstr>Project analysis slide 11</vt:lpstr>
      <vt:lpstr>Project analysis slide 2</vt:lpstr>
      <vt:lpstr>Project analysis slide 11</vt:lpstr>
      <vt:lpstr>Project analysis slide 11</vt:lpstr>
      <vt:lpstr>Project analysis slide 11</vt:lpstr>
      <vt:lpstr>Project analysis slide 11</vt:lpstr>
      <vt:lpstr>Project analysis slide 11</vt:lpstr>
      <vt:lpstr>Project analysis slide 11</vt:lpstr>
      <vt:lpstr>Project analysis slide 4</vt:lpstr>
      <vt:lpstr>Project analysis slide 6</vt:lpstr>
      <vt:lpstr>Project analysis slide 7</vt:lpstr>
      <vt:lpstr>Project analysis slide 8</vt:lpstr>
      <vt:lpstr>Project analysis slide 10</vt:lpstr>
      <vt:lpstr>Hvala na pažnji!</vt:lpstr>
      <vt:lpstr>Project analysis slide 11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2024-09-16T12:27:21Z</dcterms:created>
  <dcterms:modified xsi:type="dcterms:W3CDTF">2024-09-16T18:16:21Z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