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32"/>
  </p:notesMasterIdLst>
  <p:handoutMasterIdLst>
    <p:handoutMasterId r:id="rId33"/>
  </p:handoutMasterIdLst>
  <p:sldIdLst>
    <p:sldId id="256" r:id="rId5"/>
    <p:sldId id="279" r:id="rId6"/>
    <p:sldId id="291" r:id="rId7"/>
    <p:sldId id="277" r:id="rId8"/>
    <p:sldId id="288" r:id="rId9"/>
    <p:sldId id="276" r:id="rId10"/>
    <p:sldId id="289" r:id="rId11"/>
    <p:sldId id="290" r:id="rId12"/>
    <p:sldId id="292" r:id="rId13"/>
    <p:sldId id="293" r:id="rId14"/>
    <p:sldId id="294" r:id="rId15"/>
    <p:sldId id="295" r:id="rId16"/>
    <p:sldId id="296" r:id="rId17"/>
    <p:sldId id="297" r:id="rId18"/>
    <p:sldId id="280" r:id="rId19"/>
    <p:sldId id="298" r:id="rId20"/>
    <p:sldId id="299" r:id="rId21"/>
    <p:sldId id="300" r:id="rId22"/>
    <p:sldId id="301" r:id="rId23"/>
    <p:sldId id="302" r:id="rId24"/>
    <p:sldId id="303" r:id="rId25"/>
    <p:sldId id="285" r:id="rId26"/>
    <p:sldId id="278" r:id="rId27"/>
    <p:sldId id="281" r:id="rId28"/>
    <p:sldId id="283" r:id="rId29"/>
    <p:sldId id="282" r:id="rId30"/>
    <p:sldId id="28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2" autoAdjust="0"/>
  </p:normalViewPr>
  <p:slideViewPr>
    <p:cSldViewPr snapToGrid="0" showGuides="1">
      <p:cViewPr varScale="1">
        <p:scale>
          <a:sx n="88" d="100"/>
          <a:sy n="88" d="100"/>
        </p:scale>
        <p:origin x="494" y="72"/>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t>Project</a:t>
            </a:r>
            <a:r>
              <a:rPr lang="en-US" sz="1600" b="1" baseline="0" dirty="0"/>
              <a:t> Risk Analysis</a:t>
            </a:r>
            <a:endParaRPr lang="en-US" sz="1600" b="1" dirty="0"/>
          </a:p>
        </c:rich>
      </c:tx>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2</c:v>
                </c:pt>
              </c:numCache>
            </c:numRef>
          </c:val>
          <c:extLst>
            <c:ext xmlns:c16="http://schemas.microsoft.com/office/drawing/2014/chart" uri="{C3380CC4-5D6E-409C-BE32-E72D297353CC}">
              <c16:uniqueId val="{00000000-8649-4F49-8CBC-B30308E5CFD7}"/>
            </c:ext>
          </c:extLst>
        </c:ser>
        <c:ser>
          <c:idx val="1"/>
          <c:order val="1"/>
          <c:tx>
            <c:strRef>
              <c:f>Sheet1!$C$1</c:f>
              <c:strCache>
                <c:ptCount val="1"/>
                <c:pt idx="0">
                  <c:v>Series 2</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Sheet1!$C$2</c:f>
              <c:numCache>
                <c:formatCode>General</c:formatCode>
                <c:ptCount val="1"/>
                <c:pt idx="0">
                  <c:v>4</c:v>
                </c:pt>
              </c:numCache>
            </c:numRef>
          </c:val>
          <c:extLst>
            <c:ext xmlns:c16="http://schemas.microsoft.com/office/drawing/2014/chart" uri="{C3380CC4-5D6E-409C-BE32-E72D297353CC}">
              <c16:uniqueId val="{00000001-8649-4F49-8CBC-B30308E5CFD7}"/>
            </c:ext>
          </c:extLst>
        </c:ser>
        <c:ser>
          <c:idx val="2"/>
          <c:order val="2"/>
          <c:tx>
            <c:strRef>
              <c:f>Sheet1!$D$1</c:f>
              <c:strCache>
                <c:ptCount val="1"/>
                <c:pt idx="0">
                  <c:v>Series 3</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6</c:v>
                </c:pt>
              </c:numCache>
            </c:numRef>
          </c:val>
          <c:extLst>
            <c:ext xmlns:c16="http://schemas.microsoft.com/office/drawing/2014/chart" uri="{C3380CC4-5D6E-409C-BE32-E72D297353CC}">
              <c16:uniqueId val="{00000002-8649-4F49-8CBC-B30308E5CFD7}"/>
            </c:ext>
          </c:extLst>
        </c:ser>
        <c:ser>
          <c:idx val="3"/>
          <c:order val="3"/>
          <c:tx>
            <c:strRef>
              <c:f>Sheet1!$E$1</c:f>
              <c:strCache>
                <c:ptCount val="1"/>
                <c:pt idx="0">
                  <c:v>Series 4</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8</c:v>
                </c:pt>
              </c:numCache>
            </c:numRef>
          </c:val>
          <c:extLst>
            <c:ext xmlns:c16="http://schemas.microsoft.com/office/drawing/2014/chart" uri="{C3380CC4-5D6E-409C-BE32-E72D297353CC}">
              <c16:uniqueId val="{00000003-8649-4F49-8CBC-B30308E5CFD7}"/>
            </c:ext>
          </c:extLst>
        </c:ser>
        <c:ser>
          <c:idx val="4"/>
          <c:order val="4"/>
          <c:tx>
            <c:strRef>
              <c:f>Sheet1!$F$1</c:f>
              <c:strCache>
                <c:ptCount val="1"/>
                <c:pt idx="0">
                  <c:v>Series 5</c:v>
                </c:pt>
              </c:strCache>
            </c:strRef>
          </c:tx>
          <c:spPr>
            <a:solidFill>
              <a:schemeClr val="accent4">
                <a:lumMod val="75000"/>
              </a:schemeClr>
            </a:solidFill>
            <a:ln>
              <a:noFill/>
            </a:ln>
            <a:effectLst/>
          </c:spPr>
          <c:invertIfNegative val="0"/>
          <c:cat>
            <c:strRef>
              <c:f>Sheet1!$A$2</c:f>
              <c:strCache>
                <c:ptCount val="1"/>
                <c:pt idx="0">
                  <c:v>Category 1</c:v>
                </c:pt>
              </c:strCache>
            </c:strRef>
          </c:cat>
          <c:val>
            <c:numRef>
              <c:f>Sheet1!$F$2</c:f>
              <c:numCache>
                <c:formatCode>General</c:formatCode>
                <c:ptCount val="1"/>
                <c:pt idx="0">
                  <c:v>10</c:v>
                </c:pt>
              </c:numCache>
            </c:numRef>
          </c:val>
          <c:extLst>
            <c:ext xmlns:c16="http://schemas.microsoft.com/office/drawing/2014/chart" uri="{C3380CC4-5D6E-409C-BE32-E72D297353CC}">
              <c16:uniqueId val="{00000004-8649-4F49-8CBC-B30308E5CFD7}"/>
            </c:ext>
          </c:extLst>
        </c:ser>
        <c:ser>
          <c:idx val="5"/>
          <c:order val="5"/>
          <c:tx>
            <c:strRef>
              <c:f>Sheet1!$G$1</c:f>
              <c:strCache>
                <c:ptCount val="1"/>
                <c:pt idx="0">
                  <c:v>Series 6</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Sheet1!$G$2</c:f>
              <c:numCache>
                <c:formatCode>General</c:formatCode>
                <c:ptCount val="1"/>
                <c:pt idx="0">
                  <c:v>12</c:v>
                </c:pt>
              </c:numCache>
            </c:numRef>
          </c:val>
          <c:extLst>
            <c:ext xmlns:c16="http://schemas.microsoft.com/office/drawing/2014/chart" uri="{C3380CC4-5D6E-409C-BE32-E72D297353CC}">
              <c16:uniqueId val="{00000005-8649-4F49-8CBC-B30308E5CFD7}"/>
            </c:ext>
          </c:extLst>
        </c:ser>
        <c:ser>
          <c:idx val="6"/>
          <c:order val="6"/>
          <c:tx>
            <c:strRef>
              <c:f>Sheet1!$H$1</c:f>
              <c:strCache>
                <c:ptCount val="1"/>
                <c:pt idx="0">
                  <c:v>Series 7</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Sheet1!$H$2</c:f>
              <c:numCache>
                <c:formatCode>General</c:formatCode>
                <c:ptCount val="1"/>
                <c:pt idx="0">
                  <c:v>14</c:v>
                </c:pt>
              </c:numCache>
            </c:numRef>
          </c:val>
          <c:extLst>
            <c:ext xmlns:c16="http://schemas.microsoft.com/office/drawing/2014/chart" uri="{C3380CC4-5D6E-409C-BE32-E72D297353CC}">
              <c16:uniqueId val="{00000006-8649-4F49-8CBC-B30308E5CFD7}"/>
            </c:ext>
          </c:extLst>
        </c:ser>
        <c:dLbls>
          <c:showLegendKey val="0"/>
          <c:showVal val="0"/>
          <c:showCatName val="0"/>
          <c:showSerName val="0"/>
          <c:showPercent val="0"/>
          <c:showBubbleSize val="0"/>
        </c:dLbls>
        <c:gapWidth val="121"/>
        <c:overlap val="-63"/>
        <c:axId val="451196360"/>
        <c:axId val="451196752"/>
      </c:barChart>
      <c:catAx>
        <c:axId val="451196360"/>
        <c:scaling>
          <c:orientation val="minMax"/>
        </c:scaling>
        <c:delete val="1"/>
        <c:axPos val="b"/>
        <c:numFmt formatCode="General" sourceLinked="1"/>
        <c:majorTickMark val="none"/>
        <c:minorTickMark val="none"/>
        <c:tickLblPos val="nextTo"/>
        <c:crossAx val="451196752"/>
        <c:crosses val="autoZero"/>
        <c:auto val="1"/>
        <c:lblAlgn val="ctr"/>
        <c:lblOffset val="100"/>
        <c:noMultiLvlLbl val="0"/>
      </c:catAx>
      <c:valAx>
        <c:axId val="451196752"/>
        <c:scaling>
          <c:orientation val="minMax"/>
          <c:max val="1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451196360"/>
        <c:crosses val="autoZero"/>
        <c:crossBetween val="between"/>
        <c:majorUnit val="2"/>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9/17/2024</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9/17/2024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18123125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1282591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3636662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26944214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34967927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9283966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36557470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18</a:t>
            </a:fld>
            <a:endParaRPr lang="en-US" dirty="0"/>
          </a:p>
        </p:txBody>
      </p:sp>
    </p:spTree>
    <p:extLst>
      <p:ext uri="{BB962C8B-B14F-4D97-AF65-F5344CB8AC3E}">
        <p14:creationId xmlns:p14="http://schemas.microsoft.com/office/powerpoint/2010/main" val="7328597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19</a:t>
            </a:fld>
            <a:endParaRPr lang="en-US" dirty="0"/>
          </a:p>
        </p:txBody>
      </p:sp>
    </p:spTree>
    <p:extLst>
      <p:ext uri="{BB962C8B-B14F-4D97-AF65-F5344CB8AC3E}">
        <p14:creationId xmlns:p14="http://schemas.microsoft.com/office/powerpoint/2010/main" val="2077646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20</a:t>
            </a:fld>
            <a:endParaRPr lang="en-US" dirty="0"/>
          </a:p>
        </p:txBody>
      </p:sp>
    </p:spTree>
    <p:extLst>
      <p:ext uri="{BB962C8B-B14F-4D97-AF65-F5344CB8AC3E}">
        <p14:creationId xmlns:p14="http://schemas.microsoft.com/office/powerpoint/2010/main" val="30093126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21</a:t>
            </a:fld>
            <a:endParaRPr lang="en-US" dirty="0"/>
          </a:p>
        </p:txBody>
      </p:sp>
    </p:spTree>
    <p:extLst>
      <p:ext uri="{BB962C8B-B14F-4D97-AF65-F5344CB8AC3E}">
        <p14:creationId xmlns:p14="http://schemas.microsoft.com/office/powerpoint/2010/main" val="7813496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22</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23</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24</a:t>
            </a:fld>
            <a:endParaRPr lang="en-US" dirty="0"/>
          </a:p>
        </p:txBody>
      </p:sp>
    </p:spTree>
    <p:extLst>
      <p:ext uri="{BB962C8B-B14F-4D97-AF65-F5344CB8AC3E}">
        <p14:creationId xmlns:p14="http://schemas.microsoft.com/office/powerpoint/2010/main" val="12792947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25</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26</a:t>
            </a:fld>
            <a:endParaRPr lang="en-US" dirty="0"/>
          </a:p>
        </p:txBody>
      </p:sp>
    </p:spTree>
    <p:extLst>
      <p:ext uri="{BB962C8B-B14F-4D97-AF65-F5344CB8AC3E}">
        <p14:creationId xmlns:p14="http://schemas.microsoft.com/office/powerpoint/2010/main" val="36886254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27</a:t>
            </a:fld>
            <a:endParaRPr lang="en-US" dirty="0"/>
          </a:p>
        </p:txBody>
      </p:sp>
    </p:spTree>
    <p:extLst>
      <p:ext uri="{BB962C8B-B14F-4D97-AF65-F5344CB8AC3E}">
        <p14:creationId xmlns:p14="http://schemas.microsoft.com/office/powerpoint/2010/main" val="4085712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63444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1094140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3184098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3293263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1549689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9/17/2024</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9/17/2024</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9/17/2024</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9/17/2024</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9/17/2024</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9/17/2024</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9/17/2024</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9/17/2024</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9/17/2024</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9/17/2024</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9/17/2024</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9/17/2024</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23092" y="3259614"/>
            <a:ext cx="11931162" cy="2215991"/>
          </a:xfrm>
        </p:spPr>
        <p:txBody>
          <a:bodyPr wrap="square" lIns="0" tIns="0" rIns="0" bIns="0" anchor="t">
            <a:spAutoFit/>
          </a:bodyPr>
          <a:lstStyle/>
          <a:p>
            <a:r>
              <a:rPr lang="en-US" sz="4000" b="1" i="1" dirty="0" err="1" smtClean="0">
                <a:solidFill>
                  <a:schemeClr val="bg1"/>
                </a:solidFill>
              </a:rPr>
              <a:t>DebugIt</a:t>
            </a:r>
            <a:r>
              <a:rPr lang="en-US" sz="4000" b="1" dirty="0" smtClean="0">
                <a:solidFill>
                  <a:schemeClr val="bg1"/>
                </a:solidFill>
              </a:rPr>
              <a:t> – </a:t>
            </a:r>
            <a:r>
              <a:rPr lang="en-US" sz="4000" b="1" dirty="0" err="1" smtClean="0">
                <a:solidFill>
                  <a:schemeClr val="bg1"/>
                </a:solidFill>
              </a:rPr>
              <a:t>studentska</a:t>
            </a:r>
            <a:r>
              <a:rPr lang="en-US" sz="4000" b="1" dirty="0" smtClean="0">
                <a:solidFill>
                  <a:schemeClr val="bg1"/>
                </a:solidFill>
              </a:rPr>
              <a:t> </a:t>
            </a:r>
            <a:r>
              <a:rPr lang="en-US" sz="4000" b="1" i="1" dirty="0" smtClean="0">
                <a:solidFill>
                  <a:schemeClr val="bg1"/>
                </a:solidFill>
              </a:rPr>
              <a:t>QA</a:t>
            </a:r>
            <a:r>
              <a:rPr lang="en-US" sz="4000" b="1" dirty="0" smtClean="0">
                <a:solidFill>
                  <a:schemeClr val="bg1"/>
                </a:solidFill>
              </a:rPr>
              <a:t> </a:t>
            </a:r>
            <a:r>
              <a:rPr lang="en-US" sz="4000" b="1" dirty="0" err="1" smtClean="0">
                <a:solidFill>
                  <a:schemeClr val="bg1"/>
                </a:solidFill>
              </a:rPr>
              <a:t>platforma</a:t>
            </a:r>
            <a:r>
              <a:rPr lang="en-US" sz="4000" b="1" dirty="0" smtClean="0">
                <a:solidFill>
                  <a:schemeClr val="bg1"/>
                </a:solidFill>
              </a:rPr>
              <a:t> </a:t>
            </a:r>
            <a:r>
              <a:rPr lang="en-US" sz="4000" b="1" dirty="0" err="1" smtClean="0">
                <a:solidFill>
                  <a:schemeClr val="bg1"/>
                </a:solidFill>
              </a:rPr>
              <a:t>koja</a:t>
            </a:r>
            <a:r>
              <a:rPr lang="en-US" sz="4000" b="1" dirty="0" smtClean="0">
                <a:solidFill>
                  <a:schemeClr val="bg1"/>
                </a:solidFill>
              </a:rPr>
              <a:t> </a:t>
            </a:r>
            <a:r>
              <a:rPr lang="en-US" sz="4000" b="1" dirty="0" err="1" smtClean="0">
                <a:solidFill>
                  <a:schemeClr val="bg1"/>
                </a:solidFill>
              </a:rPr>
              <a:t>integri</a:t>
            </a:r>
            <a:r>
              <a:rPr lang="sr-Latn-RS" sz="4000" b="1" dirty="0" smtClean="0">
                <a:solidFill>
                  <a:schemeClr val="bg1"/>
                </a:solidFill>
              </a:rPr>
              <a:t>še </a:t>
            </a:r>
            <a:r>
              <a:rPr lang="en-US" sz="4000" b="1" i="1" dirty="0" err="1" smtClean="0">
                <a:solidFill>
                  <a:schemeClr val="bg1"/>
                </a:solidFill>
              </a:rPr>
              <a:t>Elasticsearch</a:t>
            </a:r>
            <a:r>
              <a:rPr lang="en-US" sz="4000" b="1" dirty="0" smtClean="0">
                <a:solidFill>
                  <a:schemeClr val="bg1"/>
                </a:solidFill>
              </a:rPr>
              <a:t> </a:t>
            </a:r>
            <a:r>
              <a:rPr lang="en-US" sz="4000" b="1" dirty="0" err="1" smtClean="0">
                <a:solidFill>
                  <a:schemeClr val="bg1"/>
                </a:solidFill>
              </a:rPr>
              <a:t>mehanizam</a:t>
            </a:r>
            <a:r>
              <a:rPr lang="en-US" sz="4000" b="1" dirty="0" smtClean="0">
                <a:solidFill>
                  <a:schemeClr val="bg1"/>
                </a:solidFill>
              </a:rPr>
              <a:t> </a:t>
            </a:r>
            <a:r>
              <a:rPr lang="en-US" sz="4000" b="1" dirty="0" err="1" smtClean="0">
                <a:solidFill>
                  <a:schemeClr val="bg1"/>
                </a:solidFill>
              </a:rPr>
              <a:t>pretrage</a:t>
            </a:r>
            <a:r>
              <a:rPr lang="en-US" sz="4000" b="1" dirty="0" smtClean="0">
                <a:solidFill>
                  <a:schemeClr val="bg1"/>
                </a:solidFill>
              </a:rPr>
              <a:t/>
            </a:r>
            <a:br>
              <a:rPr lang="en-US" sz="4000" b="1" dirty="0" smtClean="0">
                <a:solidFill>
                  <a:schemeClr val="bg1"/>
                </a:solidFill>
              </a:rPr>
            </a:br>
            <a:r>
              <a:rPr lang="en-US" sz="4800" dirty="0">
                <a:solidFill>
                  <a:schemeClr val="bg1"/>
                </a:solidFill>
              </a:rPr>
              <a:t/>
            </a:r>
            <a:br>
              <a:rPr lang="en-US" sz="4800" dirty="0">
                <a:solidFill>
                  <a:schemeClr val="bg1"/>
                </a:solidFill>
              </a:rPr>
            </a:br>
            <a:r>
              <a:rPr lang="en-US" sz="3200" dirty="0" smtClean="0">
                <a:solidFill>
                  <a:schemeClr val="accent4"/>
                </a:solidFill>
              </a:rPr>
              <a:t>- </a:t>
            </a:r>
            <a:r>
              <a:rPr lang="en-US" sz="3200" dirty="0" err="1" smtClean="0">
                <a:solidFill>
                  <a:schemeClr val="accent4"/>
                </a:solidFill>
              </a:rPr>
              <a:t>Diplomski</a:t>
            </a:r>
            <a:r>
              <a:rPr lang="en-US" sz="3200" dirty="0" smtClean="0">
                <a:solidFill>
                  <a:schemeClr val="accent4"/>
                </a:solidFill>
              </a:rPr>
              <a:t> rad -</a:t>
            </a:r>
            <a:endParaRPr lang="en-US" sz="4800"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0" y="2668943"/>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 name="Title 1">
            <a:extLst>
              <a:ext uri="{FF2B5EF4-FFF2-40B4-BE49-F238E27FC236}">
                <a16:creationId xmlns:a16="http://schemas.microsoft.com/office/drawing/2014/main" id="{C4300AEF-1595-4419-801B-6E36A33BB8CF}"/>
              </a:ext>
            </a:extLst>
          </p:cNvPr>
          <p:cNvSpPr txBox="1">
            <a:spLocks/>
          </p:cNvSpPr>
          <p:nvPr/>
        </p:nvSpPr>
        <p:spPr>
          <a:xfrm>
            <a:off x="8514396" y="5918717"/>
            <a:ext cx="4155831" cy="553998"/>
          </a:xfrm>
          <a:prstGeom prst="rect">
            <a:avLst/>
          </a:prstGeom>
        </p:spPr>
        <p:txBody>
          <a:bodyPr vert="horz" wrap="square" lIns="0" tIns="0" rIns="0" bIns="0" rtlCol="0" anchor="t">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smtClean="0">
                <a:solidFill>
                  <a:schemeClr val="bg1"/>
                </a:solidFill>
              </a:rPr>
              <a:t>Mentor:</a:t>
            </a:r>
          </a:p>
          <a:p>
            <a:pPr algn="l"/>
            <a:r>
              <a:rPr lang="en-US" sz="2000" b="1" dirty="0" smtClean="0">
                <a:solidFill>
                  <a:schemeClr val="bg1"/>
                </a:solidFill>
              </a:rPr>
              <a:t>dr. </a:t>
            </a:r>
            <a:r>
              <a:rPr lang="en-US" sz="2000" b="1" dirty="0" err="1" smtClean="0">
                <a:solidFill>
                  <a:schemeClr val="bg1"/>
                </a:solidFill>
              </a:rPr>
              <a:t>Dunja</a:t>
            </a:r>
            <a:r>
              <a:rPr lang="en-US" sz="2000" b="1" dirty="0" smtClean="0">
                <a:solidFill>
                  <a:schemeClr val="bg1"/>
                </a:solidFill>
              </a:rPr>
              <a:t> </a:t>
            </a:r>
            <a:r>
              <a:rPr lang="sr-Latn-RS" sz="2000" b="1" dirty="0" smtClean="0">
                <a:solidFill>
                  <a:schemeClr val="bg1"/>
                </a:solidFill>
              </a:rPr>
              <a:t>Vrbaški, docent</a:t>
            </a:r>
            <a:endParaRPr lang="en-US" sz="2800" dirty="0">
              <a:solidFill>
                <a:schemeClr val="accent4"/>
              </a:solidFill>
            </a:endParaRPr>
          </a:p>
        </p:txBody>
      </p:sp>
      <p:sp>
        <p:nvSpPr>
          <p:cNvPr id="13" name="Title 1">
            <a:extLst>
              <a:ext uri="{FF2B5EF4-FFF2-40B4-BE49-F238E27FC236}">
                <a16:creationId xmlns:a16="http://schemas.microsoft.com/office/drawing/2014/main" id="{C4300AEF-1595-4419-801B-6E36A33BB8CF}"/>
              </a:ext>
            </a:extLst>
          </p:cNvPr>
          <p:cNvSpPr txBox="1">
            <a:spLocks/>
          </p:cNvSpPr>
          <p:nvPr/>
        </p:nvSpPr>
        <p:spPr>
          <a:xfrm>
            <a:off x="727342" y="5918717"/>
            <a:ext cx="4155831" cy="553998"/>
          </a:xfrm>
          <a:prstGeom prst="rect">
            <a:avLst/>
          </a:prstGeom>
        </p:spPr>
        <p:txBody>
          <a:bodyPr vert="horz" wrap="square" lIns="0" tIns="0" rIns="0" bIns="0" rtlCol="0" anchor="t">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smtClean="0">
                <a:solidFill>
                  <a:schemeClr val="bg1"/>
                </a:solidFill>
              </a:rPr>
              <a:t>Student:</a:t>
            </a:r>
          </a:p>
          <a:p>
            <a:pPr algn="l"/>
            <a:r>
              <a:rPr lang="en-US" sz="2000" b="1" dirty="0" err="1" smtClean="0">
                <a:solidFill>
                  <a:schemeClr val="bg1"/>
                </a:solidFill>
              </a:rPr>
              <a:t>Nevena</a:t>
            </a:r>
            <a:r>
              <a:rPr lang="en-US" sz="2000" b="1" dirty="0" smtClean="0">
                <a:solidFill>
                  <a:schemeClr val="bg1"/>
                </a:solidFill>
              </a:rPr>
              <a:t> </a:t>
            </a:r>
            <a:r>
              <a:rPr lang="en-US" sz="2000" b="1" dirty="0" err="1" smtClean="0">
                <a:solidFill>
                  <a:schemeClr val="bg1"/>
                </a:solidFill>
              </a:rPr>
              <a:t>Gligorov</a:t>
            </a:r>
            <a:endParaRPr lang="en-US" sz="2800" b="1" dirty="0">
              <a:solidFill>
                <a:schemeClr val="accent4"/>
              </a:solidFill>
            </a:endParaRPr>
          </a:p>
        </p:txBody>
      </p:sp>
    </p:spTree>
    <p:extLst>
      <p:ext uri="{BB962C8B-B14F-4D97-AF65-F5344CB8AC3E}">
        <p14:creationId xmlns:p14="http://schemas.microsoft.com/office/powerpoint/2010/main" val="23878490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i="1" dirty="0" smtClean="0">
                <a:solidFill>
                  <a:schemeClr val="tx1">
                    <a:lumMod val="75000"/>
                    <a:lumOff val="25000"/>
                  </a:schemeClr>
                </a:solidFill>
              </a:rPr>
              <a:t>Cluster &amp; node</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13AB221-FD8D-4664-9B4C-AE1B1660ECAA}"/>
              </a:ext>
            </a:extLst>
          </p:cNvPr>
          <p:cNvSpPr/>
          <p:nvPr/>
        </p:nvSpPr>
        <p:spPr>
          <a:xfrm>
            <a:off x="690379" y="1145182"/>
            <a:ext cx="10811242" cy="4398640"/>
          </a:xfrm>
          <a:prstGeom prst="rect">
            <a:avLst/>
          </a:prstGeom>
        </p:spPr>
        <p:txBody>
          <a:bodyPr wrap="square" lIns="0" tIns="0" rIns="0" bIns="0" anchor="t">
            <a:spAutoFit/>
          </a:bodyPr>
          <a:lstStyle/>
          <a:p>
            <a:pPr marL="285750" indent="-285750">
              <a:lnSpc>
                <a:spcPct val="150000"/>
              </a:lnSpc>
              <a:buFont typeface="Arial" panose="020B0604020202020204" pitchFamily="34" charset="0"/>
              <a:buChar char="•"/>
            </a:pPr>
            <a:r>
              <a:rPr lang="en-US" i="1" dirty="0" smtClean="0">
                <a:solidFill>
                  <a:schemeClr val="tx1">
                    <a:lumMod val="75000"/>
                    <a:lumOff val="25000"/>
                  </a:schemeClr>
                </a:solidFill>
                <a:latin typeface="Segoe UI" panose="020B0502040204020203" pitchFamily="34" charset="0"/>
                <a:cs typeface="Segoe UI" panose="020B0502040204020203" pitchFamily="34" charset="0"/>
              </a:rPr>
              <a:t>Node</a:t>
            </a:r>
            <a:r>
              <a:rPr lang="en-US" dirty="0" smtClean="0">
                <a:solidFill>
                  <a:schemeClr val="tx1">
                    <a:lumMod val="75000"/>
                    <a:lumOff val="25000"/>
                  </a:schemeClr>
                </a:solidFill>
                <a:latin typeface="Segoe UI" panose="020B0502040204020203" pitchFamily="34" charset="0"/>
                <a:cs typeface="Segoe UI" panose="020B0502040204020203" pitchFamily="34" charset="0"/>
              </a:rPr>
              <a:t> = server </a:t>
            </a:r>
            <a:r>
              <a:rPr lang="en-US" dirty="0" err="1" smtClean="0">
                <a:solidFill>
                  <a:schemeClr val="tx1">
                    <a:lumMod val="75000"/>
                    <a:lumOff val="25000"/>
                  </a:schemeClr>
                </a:solidFill>
                <a:latin typeface="Segoe UI" panose="020B0502040204020203" pitchFamily="34" charset="0"/>
                <a:cs typeface="Segoe UI" panose="020B0502040204020203" pitchFamily="34" charset="0"/>
              </a:rPr>
              <a:t>na</a:t>
            </a:r>
            <a:r>
              <a:rPr lang="en-US" dirty="0" smtClean="0">
                <a:solidFill>
                  <a:schemeClr val="tx1">
                    <a:lumMod val="75000"/>
                    <a:lumOff val="25000"/>
                  </a:schemeClr>
                </a:solidFill>
                <a:latin typeface="Segoe UI" panose="020B0502040204020203" pitchFamily="34" charset="0"/>
                <a:cs typeface="Segoe UI" panose="020B0502040204020203" pitchFamily="34" charset="0"/>
              </a:rPr>
              <a:t> </a:t>
            </a:r>
            <a:r>
              <a:rPr lang="en-US" dirty="0" err="1" smtClean="0">
                <a:solidFill>
                  <a:schemeClr val="tx1">
                    <a:lumMod val="75000"/>
                    <a:lumOff val="25000"/>
                  </a:schemeClr>
                </a:solidFill>
                <a:latin typeface="Segoe UI" panose="020B0502040204020203" pitchFamily="34" charset="0"/>
                <a:cs typeface="Segoe UI" panose="020B0502040204020203" pitchFamily="34" charset="0"/>
              </a:rPr>
              <a:t>kome</a:t>
            </a:r>
            <a:r>
              <a:rPr lang="en-US" dirty="0" smtClean="0">
                <a:solidFill>
                  <a:schemeClr val="tx1">
                    <a:lumMod val="75000"/>
                    <a:lumOff val="25000"/>
                  </a:schemeClr>
                </a:solidFill>
                <a:latin typeface="Segoe UI" panose="020B0502040204020203" pitchFamily="34" charset="0"/>
                <a:cs typeface="Segoe UI" panose="020B0502040204020203" pitchFamily="34" charset="0"/>
              </a:rPr>
              <a:t> se </a:t>
            </a:r>
            <a:r>
              <a:rPr lang="en-US" dirty="0" err="1" smtClean="0">
                <a:solidFill>
                  <a:schemeClr val="tx1">
                    <a:lumMod val="75000"/>
                    <a:lumOff val="25000"/>
                  </a:schemeClr>
                </a:solidFill>
                <a:latin typeface="Segoe UI" panose="020B0502040204020203" pitchFamily="34" charset="0"/>
                <a:cs typeface="Segoe UI" panose="020B0502040204020203" pitchFamily="34" charset="0"/>
              </a:rPr>
              <a:t>izvr</a:t>
            </a:r>
            <a:r>
              <a:rPr lang="sr-Latn-RS" dirty="0" smtClean="0">
                <a:solidFill>
                  <a:schemeClr val="tx1">
                    <a:lumMod val="75000"/>
                    <a:lumOff val="25000"/>
                  </a:schemeClr>
                </a:solidFill>
                <a:latin typeface="Segoe UI" panose="020B0502040204020203" pitchFamily="34" charset="0"/>
                <a:cs typeface="Segoe UI" panose="020B0502040204020203" pitchFamily="34" charset="0"/>
              </a:rPr>
              <a:t>šava jedna </a:t>
            </a:r>
            <a:r>
              <a:rPr lang="sr-Latn-RS" i="1" dirty="0" smtClean="0">
                <a:solidFill>
                  <a:schemeClr val="tx1">
                    <a:lumMod val="75000"/>
                    <a:lumOff val="25000"/>
                  </a:schemeClr>
                </a:solidFill>
                <a:latin typeface="Segoe UI" panose="020B0502040204020203" pitchFamily="34" charset="0"/>
                <a:cs typeface="Segoe UI" panose="020B0502040204020203" pitchFamily="34" charset="0"/>
              </a:rPr>
              <a:t>Elasticsearch</a:t>
            </a:r>
            <a:r>
              <a:rPr lang="sr-Latn-RS" dirty="0" smtClean="0">
                <a:solidFill>
                  <a:schemeClr val="tx1">
                    <a:lumMod val="75000"/>
                    <a:lumOff val="25000"/>
                  </a:schemeClr>
                </a:solidFill>
                <a:latin typeface="Segoe UI" panose="020B0502040204020203" pitchFamily="34" charset="0"/>
                <a:cs typeface="Segoe UI" panose="020B0502040204020203" pitchFamily="34" charset="0"/>
              </a:rPr>
              <a:t> instanca..</a:t>
            </a:r>
          </a:p>
          <a:p>
            <a:pPr marL="285750" indent="-285750">
              <a:lnSpc>
                <a:spcPct val="150000"/>
              </a:lnSpc>
              <a:buFont typeface="Arial" panose="020B0604020202020204" pitchFamily="34" charset="0"/>
              <a:buChar char="•"/>
            </a:pPr>
            <a:r>
              <a:rPr lang="sr-Latn-RS" dirty="0" smtClean="0">
                <a:solidFill>
                  <a:schemeClr val="tx1">
                    <a:lumMod val="75000"/>
                    <a:lumOff val="25000"/>
                  </a:schemeClr>
                </a:solidFill>
                <a:latin typeface="Segoe UI" panose="020B0502040204020203" pitchFamily="34" charset="0"/>
                <a:cs typeface="Segoe UI" panose="020B0502040204020203" pitchFamily="34" charset="0"/>
              </a:rPr>
              <a:t>Jedna ili više povezanih </a:t>
            </a:r>
            <a:r>
              <a:rPr lang="sr-Latn-RS" i="1" dirty="0" smtClean="0">
                <a:solidFill>
                  <a:schemeClr val="tx1">
                    <a:lumMod val="75000"/>
                    <a:lumOff val="25000"/>
                  </a:schemeClr>
                </a:solidFill>
                <a:latin typeface="Segoe UI" panose="020B0502040204020203" pitchFamily="34" charset="0"/>
                <a:cs typeface="Segoe UI" panose="020B0502040204020203" pitchFamily="34" charset="0"/>
              </a:rPr>
              <a:t>node</a:t>
            </a:r>
            <a:r>
              <a:rPr lang="sr-Latn-RS" dirty="0" smtClean="0">
                <a:solidFill>
                  <a:schemeClr val="tx1">
                    <a:lumMod val="75000"/>
                    <a:lumOff val="25000"/>
                  </a:schemeClr>
                </a:solidFill>
                <a:latin typeface="Segoe UI" panose="020B0502040204020203" pitchFamily="34" charset="0"/>
                <a:cs typeface="Segoe UI" panose="020B0502040204020203" pitchFamily="34" charset="0"/>
              </a:rPr>
              <a:t> komponenti </a:t>
            </a:r>
            <a:r>
              <a:rPr lang="en-US" dirty="0" smtClean="0">
                <a:solidFill>
                  <a:schemeClr val="tx1">
                    <a:lumMod val="75000"/>
                    <a:lumOff val="25000"/>
                  </a:schemeClr>
                </a:solidFill>
                <a:latin typeface="Segoe UI" panose="020B0502040204020203" pitchFamily="34" charset="0"/>
                <a:cs typeface="Segoe UI" panose="020B0502040204020203" pitchFamily="34" charset="0"/>
              </a:rPr>
              <a:t>= </a:t>
            </a:r>
            <a:r>
              <a:rPr lang="en-US" i="1" dirty="0" smtClean="0">
                <a:solidFill>
                  <a:schemeClr val="tx1">
                    <a:lumMod val="75000"/>
                    <a:lumOff val="25000"/>
                  </a:schemeClr>
                </a:solidFill>
                <a:latin typeface="Segoe UI" panose="020B0502040204020203" pitchFamily="34" charset="0"/>
                <a:cs typeface="Segoe UI" panose="020B0502040204020203" pitchFamily="34" charset="0"/>
              </a:rPr>
              <a:t>cluster</a:t>
            </a:r>
            <a:r>
              <a:rPr lang="en-US" dirty="0" smtClean="0">
                <a:solidFill>
                  <a:schemeClr val="tx1">
                    <a:lumMod val="75000"/>
                    <a:lumOff val="25000"/>
                  </a:schemeClr>
                </a:solidFill>
                <a:latin typeface="Segoe UI" panose="020B0502040204020203" pitchFamily="34" charset="0"/>
                <a:cs typeface="Segoe UI" panose="020B0502040204020203" pitchFamily="34" charset="0"/>
              </a:rPr>
              <a:t>.</a:t>
            </a:r>
          </a:p>
          <a:p>
            <a:pPr marL="285750" indent="-285750">
              <a:lnSpc>
                <a:spcPct val="150000"/>
              </a:lnSpc>
              <a:buFont typeface="Arial" panose="020B0604020202020204" pitchFamily="34" charset="0"/>
              <a:buChar char="•"/>
            </a:pPr>
            <a:r>
              <a:rPr lang="en-US" dirty="0" err="1" smtClean="0">
                <a:solidFill>
                  <a:schemeClr val="tx1">
                    <a:lumMod val="75000"/>
                    <a:lumOff val="25000"/>
                  </a:schemeClr>
                </a:solidFill>
                <a:latin typeface="Segoe UI" panose="020B0502040204020203" pitchFamily="34" charset="0"/>
                <a:cs typeface="Segoe UI" panose="020B0502040204020203" pitchFamily="34" charset="0"/>
              </a:rPr>
              <a:t>Tipovi</a:t>
            </a:r>
            <a:r>
              <a:rPr lang="en-US" dirty="0" smtClean="0">
                <a:solidFill>
                  <a:schemeClr val="tx1">
                    <a:lumMod val="75000"/>
                    <a:lumOff val="25000"/>
                  </a:schemeClr>
                </a:solidFill>
                <a:latin typeface="Segoe UI" panose="020B0502040204020203" pitchFamily="34" charset="0"/>
                <a:cs typeface="Segoe UI" panose="020B0502040204020203" pitchFamily="34" charset="0"/>
              </a:rPr>
              <a:t> node </a:t>
            </a:r>
            <a:r>
              <a:rPr lang="en-US" dirty="0" err="1" smtClean="0">
                <a:solidFill>
                  <a:schemeClr val="tx1">
                    <a:lumMod val="75000"/>
                    <a:lumOff val="25000"/>
                  </a:schemeClr>
                </a:solidFill>
                <a:latin typeface="Segoe UI" panose="020B0502040204020203" pitchFamily="34" charset="0"/>
                <a:cs typeface="Segoe UI" panose="020B0502040204020203" pitchFamily="34" charset="0"/>
              </a:rPr>
              <a:t>komponenti</a:t>
            </a:r>
            <a:r>
              <a:rPr lang="en-US" dirty="0" smtClean="0">
                <a:solidFill>
                  <a:schemeClr val="tx1">
                    <a:lumMod val="75000"/>
                    <a:lumOff val="25000"/>
                  </a:schemeClr>
                </a:solidFill>
                <a:latin typeface="Segoe UI" panose="020B0502040204020203" pitchFamily="34" charset="0"/>
                <a:cs typeface="Segoe UI" panose="020B0502040204020203" pitchFamily="34" charset="0"/>
              </a:rPr>
              <a:t>:</a:t>
            </a:r>
          </a:p>
          <a:p>
            <a:pPr marL="800100" lvl="1" indent="-342900">
              <a:lnSpc>
                <a:spcPct val="150000"/>
              </a:lnSpc>
              <a:buFont typeface="+mj-lt"/>
              <a:buAutoNum type="arabicPeriod"/>
            </a:pPr>
            <a:r>
              <a:rPr lang="en-US" i="1" dirty="0">
                <a:solidFill>
                  <a:schemeClr val="tx1">
                    <a:lumMod val="75000"/>
                    <a:lumOff val="25000"/>
                  </a:schemeClr>
                </a:solidFill>
                <a:latin typeface="Segoe UI" panose="020B0502040204020203" pitchFamily="34" charset="0"/>
                <a:cs typeface="Segoe UI" panose="020B0502040204020203" pitchFamily="34" charset="0"/>
              </a:rPr>
              <a:t>m</a:t>
            </a:r>
            <a:r>
              <a:rPr lang="en-US" i="1" dirty="0" smtClean="0">
                <a:solidFill>
                  <a:schemeClr val="tx1">
                    <a:lumMod val="75000"/>
                    <a:lumOff val="25000"/>
                  </a:schemeClr>
                </a:solidFill>
                <a:latin typeface="Segoe UI" panose="020B0502040204020203" pitchFamily="34" charset="0"/>
                <a:cs typeface="Segoe UI" panose="020B0502040204020203" pitchFamily="34" charset="0"/>
              </a:rPr>
              <a:t>aster-eligible node</a:t>
            </a:r>
          </a:p>
          <a:p>
            <a:pPr marL="800100" lvl="1" indent="-342900">
              <a:lnSpc>
                <a:spcPct val="150000"/>
              </a:lnSpc>
              <a:buFont typeface="+mj-lt"/>
              <a:buAutoNum type="arabicPeriod"/>
            </a:pPr>
            <a:r>
              <a:rPr lang="en-US" i="1" dirty="0">
                <a:solidFill>
                  <a:schemeClr val="tx1">
                    <a:lumMod val="75000"/>
                    <a:lumOff val="25000"/>
                  </a:schemeClr>
                </a:solidFill>
                <a:latin typeface="Segoe UI" panose="020B0502040204020203" pitchFamily="34" charset="0"/>
                <a:cs typeface="Segoe UI" panose="020B0502040204020203" pitchFamily="34" charset="0"/>
              </a:rPr>
              <a:t>d</a:t>
            </a:r>
            <a:r>
              <a:rPr lang="en-US" i="1" dirty="0" smtClean="0">
                <a:solidFill>
                  <a:schemeClr val="tx1">
                    <a:lumMod val="75000"/>
                    <a:lumOff val="25000"/>
                  </a:schemeClr>
                </a:solidFill>
                <a:latin typeface="Segoe UI" panose="020B0502040204020203" pitchFamily="34" charset="0"/>
                <a:cs typeface="Segoe UI" panose="020B0502040204020203" pitchFamily="34" charset="0"/>
              </a:rPr>
              <a:t>ata node</a:t>
            </a:r>
          </a:p>
          <a:p>
            <a:pPr marL="800100" lvl="1" indent="-342900">
              <a:lnSpc>
                <a:spcPct val="150000"/>
              </a:lnSpc>
              <a:buFont typeface="+mj-lt"/>
              <a:buAutoNum type="arabicPeriod"/>
            </a:pPr>
            <a:r>
              <a:rPr lang="en-US" i="1" dirty="0">
                <a:solidFill>
                  <a:schemeClr val="tx1">
                    <a:lumMod val="75000"/>
                    <a:lumOff val="25000"/>
                  </a:schemeClr>
                </a:solidFill>
                <a:latin typeface="Segoe UI" panose="020B0502040204020203" pitchFamily="34" charset="0"/>
                <a:cs typeface="Segoe UI" panose="020B0502040204020203" pitchFamily="34" charset="0"/>
              </a:rPr>
              <a:t>i</a:t>
            </a:r>
            <a:r>
              <a:rPr lang="en-US" i="1" dirty="0" smtClean="0">
                <a:solidFill>
                  <a:schemeClr val="tx1">
                    <a:lumMod val="75000"/>
                    <a:lumOff val="25000"/>
                  </a:schemeClr>
                </a:solidFill>
                <a:latin typeface="Segoe UI" panose="020B0502040204020203" pitchFamily="34" charset="0"/>
                <a:cs typeface="Segoe UI" panose="020B0502040204020203" pitchFamily="34" charset="0"/>
              </a:rPr>
              <a:t>ngest node</a:t>
            </a:r>
          </a:p>
          <a:p>
            <a:pPr marL="800100" lvl="1" indent="-342900">
              <a:lnSpc>
                <a:spcPct val="150000"/>
              </a:lnSpc>
              <a:buFont typeface="+mj-lt"/>
              <a:buAutoNum type="arabicPeriod"/>
            </a:pPr>
            <a:r>
              <a:rPr lang="en-US" i="1" dirty="0" smtClean="0">
                <a:solidFill>
                  <a:schemeClr val="tx1">
                    <a:lumMod val="75000"/>
                    <a:lumOff val="25000"/>
                  </a:schemeClr>
                </a:solidFill>
                <a:latin typeface="Segoe UI" panose="020B0502040204020203" pitchFamily="34" charset="0"/>
                <a:cs typeface="Segoe UI" panose="020B0502040204020203" pitchFamily="34" charset="0"/>
              </a:rPr>
              <a:t>remote-eligible node</a:t>
            </a:r>
          </a:p>
          <a:p>
            <a:pPr marL="800100" lvl="1" indent="-342900">
              <a:lnSpc>
                <a:spcPct val="150000"/>
              </a:lnSpc>
              <a:buFont typeface="+mj-lt"/>
              <a:buAutoNum type="arabicPeriod"/>
            </a:pPr>
            <a:r>
              <a:rPr lang="en-US" i="1" dirty="0" smtClean="0">
                <a:solidFill>
                  <a:schemeClr val="tx1">
                    <a:lumMod val="75000"/>
                    <a:lumOff val="25000"/>
                  </a:schemeClr>
                </a:solidFill>
                <a:latin typeface="Segoe UI" panose="020B0502040204020203" pitchFamily="34" charset="0"/>
                <a:cs typeface="Segoe UI" panose="020B0502040204020203" pitchFamily="34" charset="0"/>
              </a:rPr>
              <a:t>machine-learning node</a:t>
            </a:r>
          </a:p>
          <a:p>
            <a:pPr marL="800100" lvl="1" indent="-342900">
              <a:lnSpc>
                <a:spcPct val="150000"/>
              </a:lnSpc>
              <a:buFont typeface="+mj-lt"/>
              <a:buAutoNum type="arabicPeriod"/>
            </a:pPr>
            <a:r>
              <a:rPr lang="en-US" i="1" dirty="0" smtClean="0">
                <a:solidFill>
                  <a:schemeClr val="tx1">
                    <a:lumMod val="75000"/>
                    <a:lumOff val="25000"/>
                  </a:schemeClr>
                </a:solidFill>
                <a:latin typeface="Segoe UI" panose="020B0502040204020203" pitchFamily="34" charset="0"/>
                <a:cs typeface="Segoe UI" panose="020B0502040204020203" pitchFamily="34" charset="0"/>
              </a:rPr>
              <a:t>transform node</a:t>
            </a:r>
          </a:p>
          <a:p>
            <a:pPr marL="800100" lvl="1" indent="-342900">
              <a:lnSpc>
                <a:spcPct val="150000"/>
              </a:lnSpc>
              <a:buFont typeface="+mj-lt"/>
              <a:buAutoNum type="arabicPeriod"/>
            </a:pPr>
            <a:r>
              <a:rPr lang="en-US" i="1" dirty="0" smtClean="0">
                <a:solidFill>
                  <a:schemeClr val="tx1">
                    <a:lumMod val="75000"/>
                    <a:lumOff val="25000"/>
                  </a:schemeClr>
                </a:solidFill>
                <a:latin typeface="Segoe UI" panose="020B0502040204020203" pitchFamily="34" charset="0"/>
                <a:cs typeface="Segoe UI" panose="020B0502040204020203" pitchFamily="34" charset="0"/>
              </a:rPr>
              <a:t>coordinating node</a:t>
            </a:r>
            <a:endParaRPr lang="en-US" i="1" dirty="0">
              <a:solidFill>
                <a:schemeClr val="tx1">
                  <a:lumMod val="75000"/>
                  <a:lumOff val="25000"/>
                </a:schemeClr>
              </a:solidFill>
              <a:cs typeface="Segoe UI" panose="020B0502040204020203" pitchFamily="34" charset="0"/>
            </a:endParaRPr>
          </a:p>
          <a:p>
            <a:pPr>
              <a:lnSpc>
                <a:spcPts val="1900"/>
              </a:lnSpc>
            </a:pPr>
            <a:endParaRPr lang="en-US" i="1" dirty="0">
              <a:solidFill>
                <a:schemeClr val="tx1">
                  <a:lumMod val="75000"/>
                  <a:lumOff val="25000"/>
                </a:schemeClr>
              </a:solidFill>
              <a:cs typeface="Segoe UI" panose="020B0502040204020203" pitchFamily="34" charset="0"/>
            </a:endParaRPr>
          </a:p>
        </p:txBody>
      </p:sp>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4423" y="4404087"/>
            <a:ext cx="8288977" cy="2279469"/>
          </a:xfrm>
          <a:prstGeom prst="rect">
            <a:avLst/>
          </a:prstGeom>
        </p:spPr>
      </p:pic>
    </p:spTree>
    <p:extLst>
      <p:ext uri="{BB962C8B-B14F-4D97-AF65-F5344CB8AC3E}">
        <p14:creationId xmlns:p14="http://schemas.microsoft.com/office/powerpoint/2010/main" val="37926127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i="1" dirty="0" smtClean="0">
                <a:solidFill>
                  <a:schemeClr val="tx1">
                    <a:lumMod val="75000"/>
                    <a:lumOff val="25000"/>
                  </a:schemeClr>
                </a:solidFill>
              </a:rPr>
              <a:t>Index template &amp;</a:t>
            </a:r>
          </a:p>
          <a:p>
            <a:pPr algn="ctr"/>
            <a:r>
              <a:rPr lang="en-US" sz="2800" b="1" i="1" dirty="0">
                <a:solidFill>
                  <a:schemeClr val="tx1">
                    <a:lumMod val="75000"/>
                    <a:lumOff val="25000"/>
                  </a:schemeClr>
                </a:solidFill>
              </a:rPr>
              <a:t>d</a:t>
            </a:r>
            <a:r>
              <a:rPr lang="en-US" sz="2800" b="1" i="1" dirty="0" smtClean="0">
                <a:solidFill>
                  <a:schemeClr val="tx1">
                    <a:lumMod val="75000"/>
                    <a:lumOff val="25000"/>
                  </a:schemeClr>
                </a:solidFill>
              </a:rPr>
              <a:t>ata mapping</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13AB221-FD8D-4664-9B4C-AE1B1660ECAA}"/>
              </a:ext>
            </a:extLst>
          </p:cNvPr>
          <p:cNvSpPr/>
          <p:nvPr/>
        </p:nvSpPr>
        <p:spPr>
          <a:xfrm>
            <a:off x="690379" y="1145182"/>
            <a:ext cx="10811242" cy="2077492"/>
          </a:xfrm>
          <a:prstGeom prst="rect">
            <a:avLst/>
          </a:prstGeom>
        </p:spPr>
        <p:txBody>
          <a:bodyPr wrap="square" lIns="0" tIns="0" rIns="0" bIns="0" anchor="t">
            <a:spAutoFit/>
          </a:bodyPr>
          <a:lstStyle/>
          <a:p>
            <a:pPr marL="285750" indent="-285750">
              <a:lnSpc>
                <a:spcPct val="150000"/>
              </a:lnSpc>
              <a:buFont typeface="Arial" panose="020B0604020202020204" pitchFamily="34" charset="0"/>
              <a:buChar char="•"/>
            </a:pPr>
            <a:r>
              <a:rPr lang="en-US" dirty="0" err="1" smtClean="0">
                <a:solidFill>
                  <a:schemeClr val="tx1">
                    <a:lumMod val="75000"/>
                    <a:lumOff val="25000"/>
                  </a:schemeClr>
                </a:solidFill>
                <a:latin typeface="Segoe UI" panose="020B0502040204020203" pitchFamily="34" charset="0"/>
                <a:cs typeface="Segoe UI" panose="020B0502040204020203" pitchFamily="34" charset="0"/>
              </a:rPr>
              <a:t>Skup</a:t>
            </a:r>
            <a:r>
              <a:rPr lang="en-US" dirty="0" smtClean="0">
                <a:solidFill>
                  <a:schemeClr val="tx1">
                    <a:lumMod val="75000"/>
                    <a:lumOff val="25000"/>
                  </a:schemeClr>
                </a:solidFill>
                <a:latin typeface="Segoe UI" panose="020B0502040204020203" pitchFamily="34" charset="0"/>
                <a:cs typeface="Segoe UI" panose="020B0502040204020203" pitchFamily="34" charset="0"/>
              </a:rPr>
              <a:t> </a:t>
            </a:r>
            <a:r>
              <a:rPr lang="en-US" dirty="0" err="1" smtClean="0">
                <a:solidFill>
                  <a:schemeClr val="tx1">
                    <a:lumMod val="75000"/>
                    <a:lumOff val="25000"/>
                  </a:schemeClr>
                </a:solidFill>
                <a:latin typeface="Segoe UI" panose="020B0502040204020203" pitchFamily="34" charset="0"/>
                <a:cs typeface="Segoe UI" panose="020B0502040204020203" pitchFamily="34" charset="0"/>
              </a:rPr>
              <a:t>pode</a:t>
            </a:r>
            <a:r>
              <a:rPr lang="sr-Latn-RS" dirty="0" smtClean="0">
                <a:solidFill>
                  <a:schemeClr val="tx1">
                    <a:lumMod val="75000"/>
                    <a:lumOff val="25000"/>
                  </a:schemeClr>
                </a:solidFill>
                <a:latin typeface="Segoe UI" panose="020B0502040204020203" pitchFamily="34" charset="0"/>
                <a:cs typeface="Segoe UI" panose="020B0502040204020203" pitchFamily="34" charset="0"/>
              </a:rPr>
              <a:t>šavanja koja se primenjuju nad </a:t>
            </a:r>
            <a:r>
              <a:rPr lang="sr-Latn-RS" i="1" dirty="0" smtClean="0">
                <a:solidFill>
                  <a:schemeClr val="tx1">
                    <a:lumMod val="75000"/>
                    <a:lumOff val="25000"/>
                  </a:schemeClr>
                </a:solidFill>
                <a:latin typeface="Segoe UI" panose="020B0502040204020203" pitchFamily="34" charset="0"/>
                <a:cs typeface="Segoe UI" panose="020B0502040204020203" pitchFamily="34" charset="0"/>
              </a:rPr>
              <a:t>index</a:t>
            </a:r>
            <a:r>
              <a:rPr lang="sr-Latn-RS" dirty="0" smtClean="0">
                <a:solidFill>
                  <a:schemeClr val="tx1">
                    <a:lumMod val="75000"/>
                    <a:lumOff val="25000"/>
                  </a:schemeClr>
                </a:solidFill>
                <a:latin typeface="Segoe UI" panose="020B0502040204020203" pitchFamily="34" charset="0"/>
                <a:cs typeface="Segoe UI" panose="020B0502040204020203" pitchFamily="34" charset="0"/>
              </a:rPr>
              <a:t> komponentom.</a:t>
            </a:r>
          </a:p>
          <a:p>
            <a:pPr marL="285750" indent="-285750">
              <a:lnSpc>
                <a:spcPct val="150000"/>
              </a:lnSpc>
              <a:buFont typeface="Arial" panose="020B0604020202020204" pitchFamily="34" charset="0"/>
              <a:buChar char="•"/>
            </a:pPr>
            <a:r>
              <a:rPr lang="sr-Latn-RS" i="1" dirty="0" smtClean="0">
                <a:solidFill>
                  <a:schemeClr val="tx1">
                    <a:lumMod val="75000"/>
                    <a:lumOff val="25000"/>
                  </a:schemeClr>
                </a:solidFill>
                <a:latin typeface="Segoe UI" panose="020B0502040204020203" pitchFamily="34" charset="0"/>
                <a:cs typeface="Segoe UI" panose="020B0502040204020203" pitchFamily="34" charset="0"/>
              </a:rPr>
              <a:t>Data mapping</a:t>
            </a:r>
            <a:r>
              <a:rPr lang="sr-Latn-RS" dirty="0" smtClean="0">
                <a:solidFill>
                  <a:schemeClr val="tx1">
                    <a:lumMod val="75000"/>
                    <a:lumOff val="25000"/>
                  </a:schemeClr>
                </a:solidFill>
                <a:latin typeface="Segoe UI" panose="020B0502040204020203" pitchFamily="34" charset="0"/>
                <a:cs typeface="Segoe UI" panose="020B0502040204020203" pitchFamily="34" charset="0"/>
              </a:rPr>
              <a:t> je šema </a:t>
            </a:r>
            <a:r>
              <a:rPr lang="sr-Latn-RS" i="1" dirty="0" smtClean="0">
                <a:solidFill>
                  <a:schemeClr val="tx1">
                    <a:lumMod val="75000"/>
                    <a:lumOff val="25000"/>
                  </a:schemeClr>
                </a:solidFill>
                <a:latin typeface="Segoe UI" panose="020B0502040204020203" pitchFamily="34" charset="0"/>
                <a:cs typeface="Segoe UI" panose="020B0502040204020203" pitchFamily="34" charset="0"/>
              </a:rPr>
              <a:t>index</a:t>
            </a:r>
            <a:r>
              <a:rPr lang="sr-Latn-RS" dirty="0" smtClean="0">
                <a:solidFill>
                  <a:schemeClr val="tx1">
                    <a:lumMod val="75000"/>
                    <a:lumOff val="25000"/>
                  </a:schemeClr>
                </a:solidFill>
                <a:latin typeface="Segoe UI" panose="020B0502040204020203" pitchFamily="34" charset="0"/>
                <a:cs typeface="Segoe UI" panose="020B0502040204020203" pitchFamily="34" charset="0"/>
              </a:rPr>
              <a:t> komponente.</a:t>
            </a:r>
            <a:endParaRPr lang="en-US" dirty="0" smtClean="0">
              <a:solidFill>
                <a:schemeClr val="tx1">
                  <a:lumMod val="75000"/>
                  <a:lumOff val="25000"/>
                </a:schemeClr>
              </a:solidFill>
              <a:latin typeface="Segoe UI" panose="020B0502040204020203" pitchFamily="34" charset="0"/>
              <a:cs typeface="Segoe UI" panose="020B0502040204020203" pitchFamily="34" charset="0"/>
            </a:endParaRPr>
          </a:p>
          <a:p>
            <a:pPr marL="285750" indent="-285750">
              <a:lnSpc>
                <a:spcPct val="150000"/>
              </a:lnSpc>
              <a:buFont typeface="Arial" panose="020B0604020202020204" pitchFamily="34" charset="0"/>
              <a:buChar char="•"/>
            </a:pPr>
            <a:r>
              <a:rPr lang="sr-Latn-RS" dirty="0" smtClean="0">
                <a:solidFill>
                  <a:schemeClr val="tx1">
                    <a:lumMod val="75000"/>
                    <a:lumOff val="25000"/>
                  </a:schemeClr>
                </a:solidFill>
                <a:latin typeface="Segoe UI" panose="020B0502040204020203" pitchFamily="34" charset="0"/>
                <a:cs typeface="Segoe UI" panose="020B0502040204020203" pitchFamily="34" charset="0"/>
              </a:rPr>
              <a:t>Postoje dva tipa za data mapping</a:t>
            </a:r>
            <a:r>
              <a:rPr lang="en-US" dirty="0" smtClean="0">
                <a:solidFill>
                  <a:schemeClr val="tx1">
                    <a:lumMod val="75000"/>
                    <a:lumOff val="25000"/>
                  </a:schemeClr>
                </a:solidFill>
                <a:latin typeface="Segoe UI" panose="020B0502040204020203" pitchFamily="34" charset="0"/>
                <a:cs typeface="Segoe UI" panose="020B0502040204020203" pitchFamily="34" charset="0"/>
              </a:rPr>
              <a:t>:</a:t>
            </a:r>
          </a:p>
          <a:p>
            <a:pPr marL="800100" lvl="1" indent="-342900">
              <a:lnSpc>
                <a:spcPct val="150000"/>
              </a:lnSpc>
              <a:buFont typeface="+mj-lt"/>
              <a:buAutoNum type="arabicPeriod"/>
            </a:pPr>
            <a:r>
              <a:rPr lang="sr-Latn-RS" dirty="0" smtClean="0">
                <a:solidFill>
                  <a:schemeClr val="tx1">
                    <a:lumMod val="75000"/>
                    <a:lumOff val="25000"/>
                  </a:schemeClr>
                </a:solidFill>
                <a:latin typeface="Segoe UI" panose="020B0502040204020203" pitchFamily="34" charset="0"/>
                <a:cs typeface="Segoe UI" panose="020B0502040204020203" pitchFamily="34" charset="0"/>
              </a:rPr>
              <a:t>statički</a:t>
            </a:r>
            <a:endParaRPr lang="en-US" dirty="0" smtClean="0">
              <a:solidFill>
                <a:schemeClr val="tx1">
                  <a:lumMod val="75000"/>
                  <a:lumOff val="25000"/>
                </a:schemeClr>
              </a:solidFill>
              <a:latin typeface="Segoe UI" panose="020B0502040204020203" pitchFamily="34" charset="0"/>
              <a:cs typeface="Segoe UI" panose="020B0502040204020203" pitchFamily="34" charset="0"/>
            </a:endParaRPr>
          </a:p>
          <a:p>
            <a:pPr marL="800100" lvl="1" indent="-342900">
              <a:lnSpc>
                <a:spcPct val="150000"/>
              </a:lnSpc>
              <a:buFont typeface="+mj-lt"/>
              <a:buAutoNum type="arabicPeriod"/>
            </a:pPr>
            <a:r>
              <a:rPr lang="sr-Latn-RS" dirty="0" smtClean="0">
                <a:solidFill>
                  <a:schemeClr val="tx1">
                    <a:lumMod val="75000"/>
                    <a:lumOff val="25000"/>
                  </a:schemeClr>
                </a:solidFill>
                <a:latin typeface="Segoe UI" panose="020B0502040204020203" pitchFamily="34" charset="0"/>
                <a:cs typeface="Segoe UI" panose="020B0502040204020203" pitchFamily="34" charset="0"/>
              </a:rPr>
              <a:t>dinamički</a:t>
            </a:r>
            <a:endParaRPr lang="en-US" dirty="0" smtClean="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spTree>
    <p:extLst>
      <p:ext uri="{BB962C8B-B14F-4D97-AF65-F5344CB8AC3E}">
        <p14:creationId xmlns:p14="http://schemas.microsoft.com/office/powerpoint/2010/main" val="14853048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sr-Latn-RS" sz="2800" b="1" i="1" dirty="0" smtClean="0">
                <a:solidFill>
                  <a:schemeClr val="tx1">
                    <a:lumMod val="75000"/>
                    <a:lumOff val="25000"/>
                  </a:schemeClr>
                </a:solidFill>
              </a:rPr>
              <a:t>Alias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13AB221-FD8D-4664-9B4C-AE1B1660ECAA}"/>
              </a:ext>
            </a:extLst>
          </p:cNvPr>
          <p:cNvSpPr/>
          <p:nvPr/>
        </p:nvSpPr>
        <p:spPr>
          <a:xfrm>
            <a:off x="690379" y="1145182"/>
            <a:ext cx="10811242" cy="363882"/>
          </a:xfrm>
          <a:prstGeom prst="rect">
            <a:avLst/>
          </a:prstGeom>
        </p:spPr>
        <p:txBody>
          <a:bodyPr wrap="square" lIns="0" tIns="0" rIns="0" bIns="0" anchor="t">
            <a:spAutoFit/>
          </a:bodyPr>
          <a:lstStyle/>
          <a:p>
            <a:pPr marL="285750" indent="-285750">
              <a:lnSpc>
                <a:spcPct val="150000"/>
              </a:lnSpc>
              <a:buFont typeface="Arial" panose="020B0604020202020204" pitchFamily="34" charset="0"/>
              <a:buChar char="•"/>
            </a:pPr>
            <a:r>
              <a:rPr lang="sr-Latn-RS" dirty="0" smtClean="0">
                <a:solidFill>
                  <a:schemeClr val="tx1">
                    <a:lumMod val="75000"/>
                    <a:lumOff val="25000"/>
                  </a:schemeClr>
                </a:solidFill>
                <a:latin typeface="Segoe UI" panose="020B0502040204020203" pitchFamily="34" charset="0"/>
                <a:cs typeface="Segoe UI" panose="020B0502040204020203" pitchFamily="34" charset="0"/>
              </a:rPr>
              <a:t>Koriste se za grupisanje </a:t>
            </a:r>
            <a:r>
              <a:rPr lang="sr-Latn-RS" i="1" dirty="0" smtClean="0">
                <a:solidFill>
                  <a:schemeClr val="tx1">
                    <a:lumMod val="75000"/>
                    <a:lumOff val="25000"/>
                  </a:schemeClr>
                </a:solidFill>
                <a:latin typeface="Segoe UI" panose="020B0502040204020203" pitchFamily="34" charset="0"/>
                <a:cs typeface="Segoe UI" panose="020B0502040204020203" pitchFamily="34" charset="0"/>
              </a:rPr>
              <a:t>index</a:t>
            </a:r>
            <a:r>
              <a:rPr lang="sr-Latn-RS" dirty="0" smtClean="0">
                <a:solidFill>
                  <a:schemeClr val="tx1">
                    <a:lumMod val="75000"/>
                    <a:lumOff val="25000"/>
                  </a:schemeClr>
                </a:solidFill>
                <a:latin typeface="Segoe UI" panose="020B0502040204020203" pitchFamily="34" charset="0"/>
                <a:cs typeface="Segoe UI" panose="020B0502040204020203" pitchFamily="34" charset="0"/>
              </a:rPr>
              <a:t> komponenti.</a:t>
            </a:r>
            <a:endParaRPr lang="en-US" dirty="0" smtClean="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spTree>
    <p:extLst>
      <p:ext uri="{BB962C8B-B14F-4D97-AF65-F5344CB8AC3E}">
        <p14:creationId xmlns:p14="http://schemas.microsoft.com/office/powerpoint/2010/main" val="38338106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i="1" dirty="0" smtClean="0">
                <a:solidFill>
                  <a:schemeClr val="tx1">
                    <a:lumMod val="75000"/>
                    <a:lumOff val="25000"/>
                  </a:schemeClr>
                </a:solidFill>
              </a:rPr>
              <a:t>Na</a:t>
            </a:r>
            <a:r>
              <a:rPr lang="sr-Latn-RS" sz="2800" b="1" i="1" dirty="0" smtClean="0">
                <a:solidFill>
                  <a:schemeClr val="tx1">
                    <a:lumMod val="75000"/>
                    <a:lumOff val="25000"/>
                  </a:schemeClr>
                </a:solidFill>
              </a:rPr>
              <a:t>čin rada </a:t>
            </a:r>
          </a:p>
          <a:p>
            <a:pPr algn="ctr"/>
            <a:r>
              <a:rPr lang="sr-Latn-RS" sz="2800" b="1" i="1" dirty="0" smtClean="0">
                <a:solidFill>
                  <a:schemeClr val="tx1">
                    <a:lumMod val="75000"/>
                    <a:lumOff val="25000"/>
                  </a:schemeClr>
                </a:solidFill>
              </a:rPr>
              <a:t>Elasticsearch mehanizma</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13AB221-FD8D-4664-9B4C-AE1B1660ECAA}"/>
              </a:ext>
            </a:extLst>
          </p:cNvPr>
          <p:cNvSpPr/>
          <p:nvPr/>
        </p:nvSpPr>
        <p:spPr>
          <a:xfrm>
            <a:off x="690379" y="1145182"/>
            <a:ext cx="10811242" cy="2908489"/>
          </a:xfrm>
          <a:prstGeom prst="rect">
            <a:avLst/>
          </a:prstGeom>
        </p:spPr>
        <p:txBody>
          <a:bodyPr wrap="square" lIns="0" tIns="0" rIns="0" bIns="0" anchor="t">
            <a:spAutoFit/>
          </a:bodyPr>
          <a:lstStyle/>
          <a:p>
            <a:pPr marL="285750" indent="-285750">
              <a:lnSpc>
                <a:spcPct val="150000"/>
              </a:lnSpc>
              <a:buFont typeface="Arial" panose="020B0604020202020204" pitchFamily="34" charset="0"/>
              <a:buChar char="•"/>
            </a:pPr>
            <a:r>
              <a:rPr lang="sr-Latn-RS" dirty="0" smtClean="0">
                <a:solidFill>
                  <a:schemeClr val="tx1">
                    <a:lumMod val="75000"/>
                    <a:lumOff val="25000"/>
                  </a:schemeClr>
                </a:solidFill>
                <a:latin typeface="Segoe UI" panose="020B0502040204020203" pitchFamily="34" charset="0"/>
                <a:cs typeface="Segoe UI" panose="020B0502040204020203" pitchFamily="34" charset="0"/>
              </a:rPr>
              <a:t>Dodeljivanje </a:t>
            </a:r>
            <a:r>
              <a:rPr lang="sr-Latn-RS" i="1" dirty="0" smtClean="0">
                <a:solidFill>
                  <a:schemeClr val="tx1">
                    <a:lumMod val="75000"/>
                    <a:lumOff val="25000"/>
                  </a:schemeClr>
                </a:solidFill>
                <a:latin typeface="Segoe UI" panose="020B0502040204020203" pitchFamily="34" charset="0"/>
                <a:cs typeface="Segoe UI" panose="020B0502040204020203" pitchFamily="34" charset="0"/>
              </a:rPr>
              <a:t>score</a:t>
            </a:r>
            <a:r>
              <a:rPr lang="sr-Latn-RS" dirty="0" smtClean="0">
                <a:solidFill>
                  <a:schemeClr val="tx1">
                    <a:lumMod val="75000"/>
                    <a:lumOff val="25000"/>
                  </a:schemeClr>
                </a:solidFill>
                <a:latin typeface="Segoe UI" panose="020B0502040204020203" pitchFamily="34" charset="0"/>
                <a:cs typeface="Segoe UI" panose="020B0502040204020203" pitchFamily="34" charset="0"/>
              </a:rPr>
              <a:t> vrednosti</a:t>
            </a:r>
          </a:p>
          <a:p>
            <a:pPr marL="285750" indent="-285750">
              <a:lnSpc>
                <a:spcPct val="150000"/>
              </a:lnSpc>
              <a:buFont typeface="Arial" panose="020B0604020202020204" pitchFamily="34" charset="0"/>
              <a:buChar char="•"/>
            </a:pPr>
            <a:r>
              <a:rPr lang="sr-Latn-RS" dirty="0" smtClean="0">
                <a:solidFill>
                  <a:schemeClr val="tx1">
                    <a:lumMod val="75000"/>
                    <a:lumOff val="25000"/>
                  </a:schemeClr>
                </a:solidFill>
                <a:latin typeface="Segoe UI" panose="020B0502040204020203" pitchFamily="34" charset="0"/>
                <a:cs typeface="Segoe UI" panose="020B0502040204020203" pitchFamily="34" charset="0"/>
              </a:rPr>
              <a:t>Tipovi upita, odnosno pretraga:</a:t>
            </a:r>
          </a:p>
          <a:p>
            <a:pPr marL="800100" lvl="1" indent="-342900">
              <a:lnSpc>
                <a:spcPct val="150000"/>
              </a:lnSpc>
              <a:buFont typeface="+mj-lt"/>
              <a:buAutoNum type="arabicPeriod"/>
            </a:pPr>
            <a:r>
              <a:rPr lang="sr-Latn-RS" dirty="0" smtClean="0">
                <a:solidFill>
                  <a:schemeClr val="tx1">
                    <a:lumMod val="75000"/>
                    <a:lumOff val="25000"/>
                  </a:schemeClr>
                </a:solidFill>
                <a:latin typeface="Segoe UI" panose="020B0502040204020203" pitchFamily="34" charset="0"/>
                <a:cs typeface="Segoe UI" panose="020B0502040204020203" pitchFamily="34" charset="0"/>
              </a:rPr>
              <a:t>struktuirana pretraga (</a:t>
            </a:r>
            <a:r>
              <a:rPr lang="sr-Latn-RS" i="1" dirty="0" smtClean="0">
                <a:solidFill>
                  <a:schemeClr val="tx1">
                    <a:lumMod val="75000"/>
                    <a:lumOff val="25000"/>
                  </a:schemeClr>
                </a:solidFill>
                <a:latin typeface="Segoe UI" panose="020B0502040204020203" pitchFamily="34" charset="0"/>
                <a:cs typeface="Segoe UI" panose="020B0502040204020203" pitchFamily="34" charset="0"/>
              </a:rPr>
              <a:t>eng. structured search</a:t>
            </a:r>
            <a:r>
              <a:rPr lang="sr-Latn-RS" dirty="0" smtClean="0">
                <a:solidFill>
                  <a:schemeClr val="tx1">
                    <a:lumMod val="75000"/>
                    <a:lumOff val="25000"/>
                  </a:schemeClr>
                </a:solidFill>
                <a:latin typeface="Segoe UI" panose="020B0502040204020203" pitchFamily="34" charset="0"/>
                <a:cs typeface="Segoe UI" panose="020B0502040204020203" pitchFamily="34" charset="0"/>
              </a:rPr>
              <a:t>) – za upite nad inherentnim podacima. Dodeljuje vrednost </a:t>
            </a:r>
            <a:r>
              <a:rPr lang="sr-Latn-RS" dirty="0">
                <a:solidFill>
                  <a:schemeClr val="tx1">
                    <a:lumMod val="75000"/>
                    <a:lumOff val="25000"/>
                  </a:schemeClr>
                </a:solidFill>
                <a:latin typeface="Segoe UI" panose="020B0502040204020203" pitchFamily="34" charset="0"/>
                <a:cs typeface="Segoe UI" panose="020B0502040204020203" pitchFamily="34" charset="0"/>
              </a:rPr>
              <a:t>„</a:t>
            </a:r>
            <a:r>
              <a:rPr lang="sr-Latn-RS" i="1" dirty="0">
                <a:solidFill>
                  <a:schemeClr val="tx1">
                    <a:lumMod val="75000"/>
                    <a:lumOff val="25000"/>
                  </a:schemeClr>
                </a:solidFill>
                <a:latin typeface="Segoe UI" panose="020B0502040204020203" pitchFamily="34" charset="0"/>
                <a:cs typeface="Segoe UI" panose="020B0502040204020203" pitchFamily="34" charset="0"/>
              </a:rPr>
              <a:t>da</a:t>
            </a:r>
            <a:r>
              <a:rPr lang="sr-Latn-RS" dirty="0" smtClean="0">
                <a:solidFill>
                  <a:schemeClr val="tx1">
                    <a:lumMod val="75000"/>
                    <a:lumOff val="25000"/>
                  </a:schemeClr>
                </a:solidFill>
                <a:latin typeface="Segoe UI" panose="020B0502040204020203" pitchFamily="34" charset="0"/>
                <a:cs typeface="Segoe UI" panose="020B0502040204020203" pitchFamily="34" charset="0"/>
              </a:rPr>
              <a:t>“ ili „</a:t>
            </a:r>
            <a:r>
              <a:rPr lang="sr-Latn-RS" i="1" dirty="0" smtClean="0">
                <a:solidFill>
                  <a:schemeClr val="tx1">
                    <a:lumMod val="75000"/>
                    <a:lumOff val="25000"/>
                  </a:schemeClr>
                </a:solidFill>
                <a:latin typeface="Segoe UI" panose="020B0502040204020203" pitchFamily="34" charset="0"/>
                <a:cs typeface="Segoe UI" panose="020B0502040204020203" pitchFamily="34" charset="0"/>
              </a:rPr>
              <a:t>ne</a:t>
            </a:r>
            <a:r>
              <a:rPr lang="sr-Latn-RS" dirty="0" smtClean="0">
                <a:solidFill>
                  <a:schemeClr val="tx1">
                    <a:lumMod val="75000"/>
                    <a:lumOff val="25000"/>
                  </a:schemeClr>
                </a:solidFill>
                <a:latin typeface="Segoe UI" panose="020B0502040204020203" pitchFamily="34" charset="0"/>
                <a:cs typeface="Segoe UI" panose="020B0502040204020203" pitchFamily="34" charset="0"/>
              </a:rPr>
              <a:t>“.</a:t>
            </a:r>
          </a:p>
          <a:p>
            <a:pPr marL="800100" lvl="1" indent="-342900">
              <a:lnSpc>
                <a:spcPct val="150000"/>
              </a:lnSpc>
              <a:buFont typeface="+mj-lt"/>
              <a:buAutoNum type="arabicPeriod"/>
            </a:pPr>
            <a:r>
              <a:rPr lang="sr-Latn-RS" dirty="0" smtClean="0">
                <a:solidFill>
                  <a:schemeClr val="tx1">
                    <a:lumMod val="75000"/>
                    <a:lumOff val="25000"/>
                  </a:schemeClr>
                </a:solidFill>
                <a:latin typeface="Segoe UI" panose="020B0502040204020203" pitchFamily="34" charset="0"/>
                <a:cs typeface="Segoe UI" panose="020B0502040204020203" pitchFamily="34" charset="0"/>
              </a:rPr>
              <a:t>nestruktuirana pretraga (</a:t>
            </a:r>
            <a:r>
              <a:rPr lang="sr-Latn-RS" i="1" dirty="0" smtClean="0">
                <a:solidFill>
                  <a:schemeClr val="tx1">
                    <a:lumMod val="75000"/>
                    <a:lumOff val="25000"/>
                  </a:schemeClr>
                </a:solidFill>
                <a:latin typeface="Segoe UI" panose="020B0502040204020203" pitchFamily="34" charset="0"/>
                <a:cs typeface="Segoe UI" panose="020B0502040204020203" pitchFamily="34" charset="0"/>
              </a:rPr>
              <a:t>eng. unstructured search</a:t>
            </a:r>
            <a:r>
              <a:rPr lang="sr-Latn-RS" dirty="0" smtClean="0">
                <a:solidFill>
                  <a:schemeClr val="tx1">
                    <a:lumMod val="75000"/>
                    <a:lumOff val="25000"/>
                  </a:schemeClr>
                </a:solidFill>
                <a:latin typeface="Segoe UI" panose="020B0502040204020203" pitchFamily="34" charset="0"/>
                <a:cs typeface="Segoe UI" panose="020B0502040204020203" pitchFamily="34" charset="0"/>
              </a:rPr>
              <a:t>) – dokumenti sa najviše poklapanja. Dodeljuje </a:t>
            </a:r>
            <a:r>
              <a:rPr lang="sr-Latn-RS" i="1" dirty="0" smtClean="0">
                <a:solidFill>
                  <a:schemeClr val="tx1">
                    <a:lumMod val="75000"/>
                    <a:lumOff val="25000"/>
                  </a:schemeClr>
                </a:solidFill>
                <a:latin typeface="Segoe UI" panose="020B0502040204020203" pitchFamily="34" charset="0"/>
                <a:cs typeface="Segoe UI" panose="020B0502040204020203" pitchFamily="34" charset="0"/>
              </a:rPr>
              <a:t>score</a:t>
            </a:r>
            <a:r>
              <a:rPr lang="sr-Latn-RS" dirty="0" smtClean="0">
                <a:solidFill>
                  <a:schemeClr val="tx1">
                    <a:lumMod val="75000"/>
                    <a:lumOff val="25000"/>
                  </a:schemeClr>
                </a:solidFill>
                <a:latin typeface="Segoe UI" panose="020B0502040204020203" pitchFamily="34" charset="0"/>
                <a:cs typeface="Segoe UI" panose="020B0502040204020203" pitchFamily="34" charset="0"/>
              </a:rPr>
              <a:t> vrednost.</a:t>
            </a:r>
          </a:p>
          <a:p>
            <a:pPr marL="800100" lvl="1" indent="-342900">
              <a:lnSpc>
                <a:spcPct val="150000"/>
              </a:lnSpc>
              <a:buFont typeface="+mj-lt"/>
              <a:buAutoNum type="arabicPeriod"/>
            </a:pPr>
            <a:r>
              <a:rPr lang="sr-Latn-RS" dirty="0" smtClean="0">
                <a:solidFill>
                  <a:schemeClr val="tx1">
                    <a:lumMod val="75000"/>
                    <a:lumOff val="25000"/>
                  </a:schemeClr>
                </a:solidFill>
                <a:latin typeface="Segoe UI" panose="020B0502040204020203" pitchFamily="34" charset="0"/>
                <a:cs typeface="Segoe UI" panose="020B0502040204020203" pitchFamily="34" charset="0"/>
              </a:rPr>
              <a:t>kombinovani upiti (</a:t>
            </a:r>
            <a:r>
              <a:rPr lang="sr-Latn-RS" i="1" dirty="0" smtClean="0">
                <a:solidFill>
                  <a:schemeClr val="tx1">
                    <a:lumMod val="75000"/>
                    <a:lumOff val="25000"/>
                  </a:schemeClr>
                </a:solidFill>
                <a:latin typeface="Segoe UI" panose="020B0502040204020203" pitchFamily="34" charset="0"/>
                <a:cs typeface="Segoe UI" panose="020B0502040204020203" pitchFamily="34" charset="0"/>
              </a:rPr>
              <a:t>eng. </a:t>
            </a:r>
            <a:r>
              <a:rPr lang="sr-Latn-RS" i="1" dirty="0" smtClean="0">
                <a:solidFill>
                  <a:schemeClr val="tx1">
                    <a:lumMod val="75000"/>
                    <a:lumOff val="25000"/>
                  </a:schemeClr>
                </a:solidFill>
                <a:latin typeface="Segoe UI" panose="020B0502040204020203" pitchFamily="34" charset="0"/>
                <a:cs typeface="Segoe UI" panose="020B0502040204020203" pitchFamily="34" charset="0"/>
              </a:rPr>
              <a:t>combining queries</a:t>
            </a:r>
            <a:r>
              <a:rPr lang="sr-Latn-RS" dirty="0" smtClean="0">
                <a:solidFill>
                  <a:schemeClr val="tx1">
                    <a:lumMod val="75000"/>
                    <a:lumOff val="25000"/>
                  </a:schemeClr>
                </a:solidFill>
                <a:latin typeface="Segoe UI" panose="020B0502040204020203" pitchFamily="34" charset="0"/>
                <a:cs typeface="Segoe UI" panose="020B0502040204020203" pitchFamily="34" charset="0"/>
              </a:rPr>
              <a:t>)</a:t>
            </a:r>
            <a:endParaRPr lang="en-US" dirty="0" smtClean="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spTree>
    <p:extLst>
      <p:ext uri="{BB962C8B-B14F-4D97-AF65-F5344CB8AC3E}">
        <p14:creationId xmlns:p14="http://schemas.microsoft.com/office/powerpoint/2010/main" val="27414196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sr-Latn-RS" sz="2800" b="1" i="1" dirty="0" smtClean="0">
                <a:solidFill>
                  <a:schemeClr val="tx1">
                    <a:lumMod val="75000"/>
                    <a:lumOff val="25000"/>
                  </a:schemeClr>
                </a:solidFill>
              </a:rPr>
              <a:t>Text analysis</a:t>
            </a:r>
            <a:endParaRPr lang="sr-Latn-RS" sz="2800" b="1" i="1" dirty="0" smtClean="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13AB221-FD8D-4664-9B4C-AE1B1660ECAA}"/>
              </a:ext>
            </a:extLst>
          </p:cNvPr>
          <p:cNvSpPr/>
          <p:nvPr/>
        </p:nvSpPr>
        <p:spPr>
          <a:xfrm>
            <a:off x="690379" y="1145182"/>
            <a:ext cx="10811242" cy="2908489"/>
          </a:xfrm>
          <a:prstGeom prst="rect">
            <a:avLst/>
          </a:prstGeom>
        </p:spPr>
        <p:txBody>
          <a:bodyPr wrap="square" lIns="0" tIns="0" rIns="0" bIns="0" anchor="t">
            <a:spAutoFit/>
          </a:bodyPr>
          <a:lstStyle/>
          <a:p>
            <a:pPr marL="285750" indent="-285750">
              <a:lnSpc>
                <a:spcPct val="150000"/>
              </a:lnSpc>
              <a:buFont typeface="Arial" panose="020B0604020202020204" pitchFamily="34" charset="0"/>
              <a:buChar char="•"/>
            </a:pPr>
            <a:r>
              <a:rPr lang="sr-Latn-RS" dirty="0" smtClean="0">
                <a:solidFill>
                  <a:schemeClr val="tx1">
                    <a:lumMod val="75000"/>
                    <a:lumOff val="25000"/>
                  </a:schemeClr>
                </a:solidFill>
                <a:latin typeface="Segoe UI" panose="020B0502040204020203" pitchFamily="34" charset="0"/>
                <a:cs typeface="Segoe UI" panose="020B0502040204020203" pitchFamily="34" charset="0"/>
              </a:rPr>
              <a:t>Dve osnovne funkcije:</a:t>
            </a:r>
          </a:p>
          <a:p>
            <a:pPr marL="800100" lvl="1" indent="-342900">
              <a:lnSpc>
                <a:spcPct val="150000"/>
              </a:lnSpc>
              <a:buFont typeface="+mj-lt"/>
              <a:buAutoNum type="arabicPeriod"/>
            </a:pPr>
            <a:r>
              <a:rPr lang="sr-Latn-RS" dirty="0" smtClean="0">
                <a:solidFill>
                  <a:schemeClr val="tx1">
                    <a:lumMod val="75000"/>
                    <a:lumOff val="25000"/>
                  </a:schemeClr>
                </a:solidFill>
                <a:latin typeface="Segoe UI" panose="020B0502040204020203" pitchFamily="34" charset="0"/>
                <a:cs typeface="Segoe UI" panose="020B0502040204020203" pitchFamily="34" charset="0"/>
              </a:rPr>
              <a:t>tokenizacija (</a:t>
            </a:r>
            <a:r>
              <a:rPr lang="sr-Latn-RS" i="1" dirty="0" smtClean="0">
                <a:solidFill>
                  <a:schemeClr val="tx1">
                    <a:lumMod val="75000"/>
                    <a:lumOff val="25000"/>
                  </a:schemeClr>
                </a:solidFill>
                <a:latin typeface="Segoe UI" panose="020B0502040204020203" pitchFamily="34" charset="0"/>
                <a:cs typeface="Segoe UI" panose="020B0502040204020203" pitchFamily="34" charset="0"/>
              </a:rPr>
              <a:t>eng. tokenization</a:t>
            </a:r>
            <a:r>
              <a:rPr lang="sr-Latn-RS" dirty="0" smtClean="0">
                <a:solidFill>
                  <a:schemeClr val="tx1">
                    <a:lumMod val="75000"/>
                    <a:lumOff val="25000"/>
                  </a:schemeClr>
                </a:solidFill>
                <a:latin typeface="Segoe UI" panose="020B0502040204020203" pitchFamily="34" charset="0"/>
                <a:cs typeface="Segoe UI" panose="020B0502040204020203" pitchFamily="34" charset="0"/>
              </a:rPr>
              <a:t>)</a:t>
            </a:r>
          </a:p>
          <a:p>
            <a:pPr marL="800100" lvl="1" indent="-342900">
              <a:lnSpc>
                <a:spcPct val="150000"/>
              </a:lnSpc>
              <a:buFont typeface="+mj-lt"/>
              <a:buAutoNum type="arabicPeriod"/>
            </a:pPr>
            <a:r>
              <a:rPr lang="sr-Latn-RS" dirty="0" smtClean="0">
                <a:solidFill>
                  <a:schemeClr val="tx1">
                    <a:lumMod val="75000"/>
                    <a:lumOff val="25000"/>
                  </a:schemeClr>
                </a:solidFill>
                <a:latin typeface="Segoe UI" panose="020B0502040204020203" pitchFamily="34" charset="0"/>
                <a:cs typeface="Segoe UI" panose="020B0502040204020203" pitchFamily="34" charset="0"/>
              </a:rPr>
              <a:t>normalizacija (</a:t>
            </a:r>
            <a:r>
              <a:rPr lang="sr-Latn-RS" i="1" dirty="0" smtClean="0">
                <a:solidFill>
                  <a:schemeClr val="tx1">
                    <a:lumMod val="75000"/>
                    <a:lumOff val="25000"/>
                  </a:schemeClr>
                </a:solidFill>
                <a:latin typeface="Segoe UI" panose="020B0502040204020203" pitchFamily="34" charset="0"/>
                <a:cs typeface="Segoe UI" panose="020B0502040204020203" pitchFamily="34" charset="0"/>
              </a:rPr>
              <a:t>eng. normalization</a:t>
            </a:r>
            <a:r>
              <a:rPr lang="sr-Latn-RS" dirty="0" smtClean="0">
                <a:solidFill>
                  <a:schemeClr val="tx1">
                    <a:lumMod val="75000"/>
                    <a:lumOff val="25000"/>
                  </a:schemeClr>
                </a:solidFill>
                <a:latin typeface="Segoe UI" panose="020B0502040204020203" pitchFamily="34" charset="0"/>
                <a:cs typeface="Segoe UI" panose="020B0502040204020203" pitchFamily="34" charset="0"/>
              </a:rPr>
              <a:t>)</a:t>
            </a:r>
          </a:p>
          <a:p>
            <a:pPr marL="285750" indent="-285750">
              <a:lnSpc>
                <a:spcPct val="150000"/>
              </a:lnSpc>
              <a:buFont typeface="Arial" panose="020B0604020202020204" pitchFamily="34" charset="0"/>
              <a:buChar char="•"/>
            </a:pPr>
            <a:r>
              <a:rPr lang="sr-Latn-RS" dirty="0" smtClean="0">
                <a:solidFill>
                  <a:schemeClr val="tx1">
                    <a:lumMod val="75000"/>
                    <a:lumOff val="25000"/>
                  </a:schemeClr>
                </a:solidFill>
                <a:latin typeface="Segoe UI" panose="020B0502040204020203" pitchFamily="34" charset="0"/>
                <a:cs typeface="Segoe UI" panose="020B0502040204020203" pitchFamily="34" charset="0"/>
              </a:rPr>
              <a:t>Komponente </a:t>
            </a:r>
            <a:r>
              <a:rPr lang="sr-Latn-RS" i="1" dirty="0" smtClean="0">
                <a:solidFill>
                  <a:schemeClr val="tx1">
                    <a:lumMod val="75000"/>
                    <a:lumOff val="25000"/>
                  </a:schemeClr>
                </a:solidFill>
                <a:latin typeface="Segoe UI" panose="020B0502040204020203" pitchFamily="34" charset="0"/>
                <a:cs typeface="Segoe UI" panose="020B0502040204020203" pitchFamily="34" charset="0"/>
              </a:rPr>
              <a:t>analyzer</a:t>
            </a:r>
            <a:r>
              <a:rPr lang="sr-Latn-RS" dirty="0" smtClean="0">
                <a:solidFill>
                  <a:schemeClr val="tx1">
                    <a:lumMod val="75000"/>
                    <a:lumOff val="25000"/>
                  </a:schemeClr>
                </a:solidFill>
                <a:latin typeface="Segoe UI" panose="020B0502040204020203" pitchFamily="34" charset="0"/>
                <a:cs typeface="Segoe UI" panose="020B0502040204020203" pitchFamily="34" charset="0"/>
              </a:rPr>
              <a:t> modula:</a:t>
            </a:r>
          </a:p>
          <a:p>
            <a:pPr marL="800100" lvl="1" indent="-342900">
              <a:lnSpc>
                <a:spcPct val="150000"/>
              </a:lnSpc>
              <a:buFont typeface="+mj-lt"/>
              <a:buAutoNum type="arabicPeriod"/>
            </a:pPr>
            <a:r>
              <a:rPr lang="sr-Latn-RS" i="1" dirty="0" smtClean="0">
                <a:solidFill>
                  <a:schemeClr val="tx1">
                    <a:lumMod val="75000"/>
                    <a:lumOff val="25000"/>
                  </a:schemeClr>
                </a:solidFill>
                <a:latin typeface="Segoe UI" panose="020B0502040204020203" pitchFamily="34" charset="0"/>
                <a:cs typeface="Segoe UI" panose="020B0502040204020203" pitchFamily="34" charset="0"/>
              </a:rPr>
              <a:t>character filters</a:t>
            </a:r>
          </a:p>
          <a:p>
            <a:pPr marL="800100" lvl="1" indent="-342900">
              <a:lnSpc>
                <a:spcPct val="150000"/>
              </a:lnSpc>
              <a:buFont typeface="+mj-lt"/>
              <a:buAutoNum type="arabicPeriod"/>
            </a:pPr>
            <a:r>
              <a:rPr lang="sr-Latn-RS" i="1" dirty="0" smtClean="0">
                <a:solidFill>
                  <a:schemeClr val="tx1">
                    <a:lumMod val="75000"/>
                    <a:lumOff val="25000"/>
                  </a:schemeClr>
                </a:solidFill>
                <a:latin typeface="Segoe UI" panose="020B0502040204020203" pitchFamily="34" charset="0"/>
                <a:cs typeface="Segoe UI" panose="020B0502040204020203" pitchFamily="34" charset="0"/>
              </a:rPr>
              <a:t>tokenizer</a:t>
            </a:r>
          </a:p>
          <a:p>
            <a:pPr marL="800100" lvl="1" indent="-342900">
              <a:lnSpc>
                <a:spcPct val="150000"/>
              </a:lnSpc>
              <a:buFont typeface="+mj-lt"/>
              <a:buAutoNum type="arabicPeriod"/>
            </a:pPr>
            <a:r>
              <a:rPr lang="sr-Latn-RS" i="1" dirty="0" smtClean="0">
                <a:solidFill>
                  <a:schemeClr val="tx1">
                    <a:lumMod val="75000"/>
                    <a:lumOff val="25000"/>
                  </a:schemeClr>
                </a:solidFill>
                <a:latin typeface="Segoe UI" panose="020B0502040204020203" pitchFamily="34" charset="0"/>
                <a:cs typeface="Segoe UI" panose="020B0502040204020203" pitchFamily="34" charset="0"/>
              </a:rPr>
              <a:t>token filters</a:t>
            </a:r>
            <a:endParaRPr lang="sr-Latn-RS" i="1" dirty="0" smtClean="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6225" y="3440095"/>
            <a:ext cx="7749926" cy="3152294"/>
          </a:xfrm>
          <a:prstGeom prst="rect">
            <a:avLst/>
          </a:prstGeom>
        </p:spPr>
      </p:pic>
    </p:spTree>
    <p:extLst>
      <p:ext uri="{BB962C8B-B14F-4D97-AF65-F5344CB8AC3E}">
        <p14:creationId xmlns:p14="http://schemas.microsoft.com/office/powerpoint/2010/main" val="27909583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sr-Latn-RS" sz="2800" b="1" i="1" dirty="0" smtClean="0">
                <a:solidFill>
                  <a:schemeClr val="tx1">
                    <a:lumMod val="75000"/>
                    <a:lumOff val="25000"/>
                  </a:schemeClr>
                </a:solidFill>
              </a:rPr>
              <a:t>Token filters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2" name="Circle: Hollow 21">
            <a:extLst>
              <a:ext uri="{FF2B5EF4-FFF2-40B4-BE49-F238E27FC236}">
                <a16:creationId xmlns:a16="http://schemas.microsoft.com/office/drawing/2014/main" id="{769CE3F0-8651-4FF1-8CAF-1E986C3831C4}"/>
              </a:ext>
              <a:ext uri="{C183D7F6-B498-43B3-948B-1728B52AA6E4}">
                <adec:decorative xmlns="" xmlns:adec="http://schemas.microsoft.com/office/drawing/2017/decorative" val="1"/>
              </a:ext>
            </a:extLst>
          </p:cNvPr>
          <p:cNvSpPr/>
          <p:nvPr/>
        </p:nvSpPr>
        <p:spPr>
          <a:xfrm>
            <a:off x="4502486" y="2300688"/>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Circle: Hollow 22">
            <a:extLst>
              <a:ext uri="{FF2B5EF4-FFF2-40B4-BE49-F238E27FC236}">
                <a16:creationId xmlns:a16="http://schemas.microsoft.com/office/drawing/2014/main" id="{59423939-1DC9-4306-AA5D-6C0111336356}"/>
              </a:ext>
              <a:ext uri="{C183D7F6-B498-43B3-948B-1728B52AA6E4}">
                <adec:decorative xmlns="" xmlns:adec="http://schemas.microsoft.com/office/drawing/2017/decorative" val="1"/>
              </a:ext>
            </a:extLst>
          </p:cNvPr>
          <p:cNvSpPr/>
          <p:nvPr/>
        </p:nvSpPr>
        <p:spPr>
          <a:xfrm>
            <a:off x="5912282" y="2300688"/>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Circle: Hollow 23">
            <a:extLst>
              <a:ext uri="{FF2B5EF4-FFF2-40B4-BE49-F238E27FC236}">
                <a16:creationId xmlns:a16="http://schemas.microsoft.com/office/drawing/2014/main" id="{A838DD0B-E018-44D0-A4C0-13DF2FD0288D}"/>
              </a:ext>
              <a:ext uri="{C183D7F6-B498-43B3-948B-1728B52AA6E4}">
                <adec:decorative xmlns="" xmlns:adec="http://schemas.microsoft.com/office/drawing/2017/decorative" val="1"/>
              </a:ext>
            </a:extLst>
          </p:cNvPr>
          <p:cNvSpPr/>
          <p:nvPr/>
        </p:nvSpPr>
        <p:spPr>
          <a:xfrm>
            <a:off x="3797588" y="3505806"/>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Circle: Hollow 24">
            <a:extLst>
              <a:ext uri="{FF2B5EF4-FFF2-40B4-BE49-F238E27FC236}">
                <a16:creationId xmlns:a16="http://schemas.microsoft.com/office/drawing/2014/main" id="{B5265A05-9A0F-4DEC-9382-F51EEE742251}"/>
              </a:ext>
              <a:ext uri="{C183D7F6-B498-43B3-948B-1728B52AA6E4}">
                <adec:decorative xmlns="" xmlns:adec="http://schemas.microsoft.com/office/drawing/2017/decorative" val="1"/>
              </a:ext>
            </a:extLst>
          </p:cNvPr>
          <p:cNvSpPr/>
          <p:nvPr/>
        </p:nvSpPr>
        <p:spPr>
          <a:xfrm>
            <a:off x="5207384" y="3505806"/>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9" name="Circle: Hollow 28">
            <a:extLst>
              <a:ext uri="{FF2B5EF4-FFF2-40B4-BE49-F238E27FC236}">
                <a16:creationId xmlns:a16="http://schemas.microsoft.com/office/drawing/2014/main" id="{8770E695-5D11-488D-931B-4C4259EC25FF}"/>
              </a:ext>
              <a:ext uri="{C183D7F6-B498-43B3-948B-1728B52AA6E4}">
                <adec:decorative xmlns="" xmlns:adec="http://schemas.microsoft.com/office/drawing/2017/decorative" val="1"/>
              </a:ext>
            </a:extLst>
          </p:cNvPr>
          <p:cNvSpPr/>
          <p:nvPr/>
        </p:nvSpPr>
        <p:spPr>
          <a:xfrm>
            <a:off x="6617179" y="3505806"/>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Rectangle 32">
            <a:extLst>
              <a:ext uri="{FF2B5EF4-FFF2-40B4-BE49-F238E27FC236}">
                <a16:creationId xmlns:a16="http://schemas.microsoft.com/office/drawing/2014/main" id="{913AB221-FD8D-4664-9B4C-AE1B1660ECAA}"/>
              </a:ext>
            </a:extLst>
          </p:cNvPr>
          <p:cNvSpPr/>
          <p:nvPr/>
        </p:nvSpPr>
        <p:spPr>
          <a:xfrm>
            <a:off x="1994360" y="1458021"/>
            <a:ext cx="2969622" cy="974626"/>
          </a:xfrm>
          <a:prstGeom prst="rect">
            <a:avLst/>
          </a:prstGeom>
        </p:spPr>
        <p:txBody>
          <a:bodyPr wrap="square" lIns="0" tIns="0" rIns="0" bIns="0" anchor="t">
            <a:spAutoFit/>
          </a:bodyPr>
          <a:lstStyle/>
          <a:p>
            <a:pPr>
              <a:lnSpc>
                <a:spcPts val="1900"/>
              </a:lnSpc>
            </a:pPr>
            <a:r>
              <a:rPr lang="sr-Latn-RS" sz="1400" dirty="0" smtClean="0">
                <a:solidFill>
                  <a:schemeClr val="tx1">
                    <a:lumMod val="75000"/>
                    <a:lumOff val="25000"/>
                  </a:schemeClr>
                </a:solidFill>
                <a:latin typeface="Segoe UI" panose="020B0502040204020203" pitchFamily="34" charset="0"/>
                <a:cs typeface="Segoe UI" panose="020B0502040204020203" pitchFamily="34" charset="0"/>
              </a:rPr>
              <a:t>Redukovanje reči na njen koren.</a:t>
            </a:r>
          </a:p>
          <a:p>
            <a:pPr>
              <a:lnSpc>
                <a:spcPts val="1900"/>
              </a:lnSpc>
            </a:pPr>
            <a:r>
              <a:rPr lang="sr-Latn-RS" sz="1400" i="1" dirty="0" smtClean="0">
                <a:solidFill>
                  <a:schemeClr val="tx1">
                    <a:lumMod val="75000"/>
                    <a:lumOff val="25000"/>
                  </a:schemeClr>
                </a:solidFill>
                <a:latin typeface="Segoe UI" panose="020B0502040204020203" pitchFamily="34" charset="0"/>
                <a:cs typeface="Segoe UI" panose="020B0502040204020203" pitchFamily="34" charset="0"/>
              </a:rPr>
              <a:t>Stemming token filters </a:t>
            </a:r>
            <a:r>
              <a:rPr lang="sr-Latn-RS" sz="1400" dirty="0" smtClean="0">
                <a:solidFill>
                  <a:schemeClr val="tx1">
                    <a:lumMod val="75000"/>
                    <a:lumOff val="25000"/>
                  </a:schemeClr>
                </a:solidFill>
                <a:latin typeface="Segoe UI" panose="020B0502040204020203" pitchFamily="34" charset="0"/>
                <a:cs typeface="Segoe UI" panose="020B0502040204020203" pitchFamily="34" charset="0"/>
              </a:rPr>
              <a:t>vrste:</a:t>
            </a:r>
          </a:p>
          <a:p>
            <a:pPr marL="800100" lvl="1" indent="-342900">
              <a:lnSpc>
                <a:spcPts val="1900"/>
              </a:lnSpc>
              <a:buFont typeface="+mj-lt"/>
              <a:buAutoNum type="arabicPeriod"/>
            </a:pPr>
            <a:r>
              <a:rPr lang="sr-Latn-RS" sz="1400" i="1" dirty="0" smtClean="0">
                <a:solidFill>
                  <a:schemeClr val="tx1">
                    <a:lumMod val="75000"/>
                    <a:lumOff val="25000"/>
                  </a:schemeClr>
                </a:solidFill>
                <a:latin typeface="Segoe UI" panose="020B0502040204020203" pitchFamily="34" charset="0"/>
                <a:cs typeface="Segoe UI" panose="020B0502040204020203" pitchFamily="34" charset="0"/>
              </a:rPr>
              <a:t>algorithmic stemmers</a:t>
            </a:r>
          </a:p>
          <a:p>
            <a:pPr marL="800100" lvl="1" indent="-342900">
              <a:lnSpc>
                <a:spcPts val="1900"/>
              </a:lnSpc>
              <a:buFont typeface="+mj-lt"/>
              <a:buAutoNum type="arabicPeriod"/>
            </a:pPr>
            <a:r>
              <a:rPr lang="sr-Latn-RS" sz="1400" i="1" dirty="0" smtClean="0">
                <a:solidFill>
                  <a:schemeClr val="tx1">
                    <a:lumMod val="75000"/>
                    <a:lumOff val="25000"/>
                  </a:schemeClr>
                </a:solidFill>
                <a:latin typeface="Segoe UI" panose="020B0502040204020203" pitchFamily="34" charset="0"/>
                <a:cs typeface="Segoe UI" panose="020B0502040204020203" pitchFamily="34" charset="0"/>
              </a:rPr>
              <a:t>dictionary stemmers</a:t>
            </a:r>
            <a:endParaRPr lang="en-US" sz="1400" i="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34" name="Rectangle 33">
            <a:extLst>
              <a:ext uri="{FF2B5EF4-FFF2-40B4-BE49-F238E27FC236}">
                <a16:creationId xmlns:a16="http://schemas.microsoft.com/office/drawing/2014/main" id="{53F5EDC0-C02E-4790-A681-CA7AB9133338}"/>
              </a:ext>
            </a:extLst>
          </p:cNvPr>
          <p:cNvSpPr/>
          <p:nvPr/>
        </p:nvSpPr>
        <p:spPr>
          <a:xfrm>
            <a:off x="7240890" y="1458021"/>
            <a:ext cx="1798607" cy="487313"/>
          </a:xfrm>
          <a:prstGeom prst="rect">
            <a:avLst/>
          </a:prstGeom>
        </p:spPr>
        <p:txBody>
          <a:bodyPr wrap="square" lIns="0" tIns="0" rIns="0" bIns="0" anchor="t">
            <a:spAutoFit/>
          </a:bodyPr>
          <a:lstStyle/>
          <a:p>
            <a:pPr>
              <a:lnSpc>
                <a:spcPts val="1900"/>
              </a:lnSpc>
            </a:pPr>
            <a:r>
              <a:rPr lang="sr-Latn-RS" sz="1400" dirty="0" smtClean="0">
                <a:solidFill>
                  <a:schemeClr val="tx1">
                    <a:lumMod val="75000"/>
                    <a:lumOff val="25000"/>
                  </a:schemeClr>
                </a:solidFill>
                <a:latin typeface="Segoe UI" panose="020B0502040204020203" pitchFamily="34" charset="0"/>
                <a:cs typeface="Segoe UI" panose="020B0502040204020203" pitchFamily="34" charset="0"/>
              </a:rPr>
              <a:t>Reči koje ne doprinose pretrazi.</a:t>
            </a:r>
            <a:endParaRPr lang="en-US" sz="14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35" name="Rectangle 34">
            <a:extLst>
              <a:ext uri="{FF2B5EF4-FFF2-40B4-BE49-F238E27FC236}">
                <a16:creationId xmlns:a16="http://schemas.microsoft.com/office/drawing/2014/main" id="{857F5370-BF8E-406B-BEAE-B1224615626A}"/>
              </a:ext>
            </a:extLst>
          </p:cNvPr>
          <p:cNvSpPr/>
          <p:nvPr/>
        </p:nvSpPr>
        <p:spPr>
          <a:xfrm>
            <a:off x="1368713" y="5038119"/>
            <a:ext cx="2428875" cy="730969"/>
          </a:xfrm>
          <a:prstGeom prst="rect">
            <a:avLst/>
          </a:prstGeom>
        </p:spPr>
        <p:txBody>
          <a:bodyPr wrap="square" lIns="0" tIns="0" rIns="0" bIns="0" anchor="t">
            <a:spAutoFit/>
          </a:bodyPr>
          <a:lstStyle/>
          <a:p>
            <a:pPr>
              <a:lnSpc>
                <a:spcPts val="1900"/>
              </a:lnSpc>
            </a:pPr>
            <a:r>
              <a:rPr lang="sr-Latn-RS" sz="1400" dirty="0" smtClean="0">
                <a:solidFill>
                  <a:schemeClr val="tx1">
                    <a:lumMod val="75000"/>
                    <a:lumOff val="25000"/>
                  </a:schemeClr>
                </a:solidFill>
                <a:latin typeface="Segoe UI" panose="020B0502040204020203" pitchFamily="34" charset="0"/>
                <a:cs typeface="Segoe UI" panose="020B0502040204020203" pitchFamily="34" charset="0"/>
              </a:rPr>
              <a:t>Pronalaženje dokumenata koji sadrže sinonime umesto reči iz upita.</a:t>
            </a:r>
            <a:endParaRPr lang="en-US" sz="14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36" name="Rectangle 35">
            <a:extLst>
              <a:ext uri="{FF2B5EF4-FFF2-40B4-BE49-F238E27FC236}">
                <a16:creationId xmlns:a16="http://schemas.microsoft.com/office/drawing/2014/main" id="{98F5A313-1C6C-4AEE-8556-576074B1BF06}"/>
              </a:ext>
            </a:extLst>
          </p:cNvPr>
          <p:cNvSpPr/>
          <p:nvPr/>
        </p:nvSpPr>
        <p:spPr>
          <a:xfrm>
            <a:off x="5042533" y="5403604"/>
            <a:ext cx="3054303" cy="1218282"/>
          </a:xfrm>
          <a:prstGeom prst="rect">
            <a:avLst/>
          </a:prstGeom>
        </p:spPr>
        <p:txBody>
          <a:bodyPr wrap="square" lIns="0" tIns="0" rIns="0" bIns="0" anchor="t">
            <a:spAutoFit/>
          </a:bodyPr>
          <a:lstStyle/>
          <a:p>
            <a:pPr>
              <a:lnSpc>
                <a:spcPts val="1900"/>
              </a:lnSpc>
            </a:pPr>
            <a:r>
              <a:rPr lang="sr-Latn-RS" sz="1400" dirty="0" smtClean="0">
                <a:solidFill>
                  <a:schemeClr val="tx1">
                    <a:lumMod val="75000"/>
                    <a:lumOff val="25000"/>
                  </a:schemeClr>
                </a:solidFill>
                <a:latin typeface="Segoe UI" panose="020B0502040204020203" pitchFamily="34" charset="0"/>
                <a:cs typeface="Segoe UI" panose="020B0502040204020203" pitchFamily="34" charset="0"/>
              </a:rPr>
              <a:t>BM25 algoritam.</a:t>
            </a:r>
          </a:p>
          <a:p>
            <a:pPr>
              <a:lnSpc>
                <a:spcPts val="1900"/>
              </a:lnSpc>
            </a:pPr>
            <a:r>
              <a:rPr lang="sr-Latn-RS" sz="1400" dirty="0" smtClean="0">
                <a:solidFill>
                  <a:schemeClr val="tx1">
                    <a:lumMod val="75000"/>
                    <a:lumOff val="25000"/>
                  </a:schemeClr>
                </a:solidFill>
                <a:latin typeface="Segoe UI" panose="020B0502040204020203" pitchFamily="34" charset="0"/>
                <a:cs typeface="Segoe UI" panose="020B0502040204020203" pitchFamily="34" charset="0"/>
              </a:rPr>
              <a:t>Parametri:</a:t>
            </a:r>
          </a:p>
          <a:p>
            <a:pPr marL="342900" indent="-342900">
              <a:lnSpc>
                <a:spcPts val="1900"/>
              </a:lnSpc>
              <a:buFont typeface="+mj-lt"/>
              <a:buAutoNum type="arabicPeriod"/>
            </a:pPr>
            <a:r>
              <a:rPr lang="sr-Latn-RS" sz="1400" i="1" dirty="0" smtClean="0">
                <a:solidFill>
                  <a:schemeClr val="tx1">
                    <a:lumMod val="75000"/>
                    <a:lumOff val="25000"/>
                  </a:schemeClr>
                </a:solidFill>
                <a:latin typeface="Segoe UI" panose="020B0502040204020203" pitchFamily="34" charset="0"/>
                <a:cs typeface="Segoe UI" panose="020B0502040204020203" pitchFamily="34" charset="0"/>
              </a:rPr>
              <a:t>term frequency</a:t>
            </a:r>
            <a:r>
              <a:rPr lang="sr-Latn-RS" sz="1400" dirty="0" smtClean="0">
                <a:solidFill>
                  <a:schemeClr val="tx1">
                    <a:lumMod val="75000"/>
                    <a:lumOff val="25000"/>
                  </a:schemeClr>
                </a:solidFill>
                <a:latin typeface="Segoe UI" panose="020B0502040204020203" pitchFamily="34" charset="0"/>
                <a:cs typeface="Segoe UI" panose="020B0502040204020203" pitchFamily="34" charset="0"/>
              </a:rPr>
              <a:t> (</a:t>
            </a:r>
            <a:r>
              <a:rPr lang="sr-Latn-RS" sz="1400" b="1" i="1" dirty="0" smtClean="0">
                <a:solidFill>
                  <a:schemeClr val="tx1">
                    <a:lumMod val="75000"/>
                    <a:lumOff val="25000"/>
                  </a:schemeClr>
                </a:solidFill>
                <a:latin typeface="Segoe UI" panose="020B0502040204020203" pitchFamily="34" charset="0"/>
                <a:cs typeface="Segoe UI" panose="020B0502040204020203" pitchFamily="34" charset="0"/>
              </a:rPr>
              <a:t>TF</a:t>
            </a:r>
            <a:r>
              <a:rPr lang="sr-Latn-RS" sz="1400" dirty="0" smtClean="0">
                <a:solidFill>
                  <a:schemeClr val="tx1">
                    <a:lumMod val="75000"/>
                    <a:lumOff val="25000"/>
                  </a:schemeClr>
                </a:solidFill>
                <a:latin typeface="Segoe UI" panose="020B0502040204020203" pitchFamily="34" charset="0"/>
                <a:cs typeface="Segoe UI" panose="020B0502040204020203" pitchFamily="34" charset="0"/>
              </a:rPr>
              <a:t>)</a:t>
            </a:r>
          </a:p>
          <a:p>
            <a:pPr marL="342900" indent="-342900">
              <a:lnSpc>
                <a:spcPts val="1900"/>
              </a:lnSpc>
              <a:buFont typeface="+mj-lt"/>
              <a:buAutoNum type="arabicPeriod"/>
            </a:pPr>
            <a:r>
              <a:rPr lang="sr-Latn-RS" sz="1400" i="1" dirty="0" smtClean="0">
                <a:solidFill>
                  <a:schemeClr val="tx1">
                    <a:lumMod val="75000"/>
                    <a:lumOff val="25000"/>
                  </a:schemeClr>
                </a:solidFill>
                <a:latin typeface="Segoe UI" panose="020B0502040204020203" pitchFamily="34" charset="0"/>
                <a:cs typeface="Segoe UI" panose="020B0502040204020203" pitchFamily="34" charset="0"/>
              </a:rPr>
              <a:t>inverse document frequency</a:t>
            </a:r>
            <a:r>
              <a:rPr lang="sr-Latn-RS" sz="1400" dirty="0" smtClean="0">
                <a:solidFill>
                  <a:schemeClr val="tx1">
                    <a:lumMod val="75000"/>
                    <a:lumOff val="25000"/>
                  </a:schemeClr>
                </a:solidFill>
                <a:latin typeface="Segoe UI" panose="020B0502040204020203" pitchFamily="34" charset="0"/>
                <a:cs typeface="Segoe UI" panose="020B0502040204020203" pitchFamily="34" charset="0"/>
              </a:rPr>
              <a:t> (</a:t>
            </a:r>
            <a:r>
              <a:rPr lang="sr-Latn-RS" sz="1400" b="1" i="1" dirty="0" smtClean="0">
                <a:solidFill>
                  <a:schemeClr val="tx1">
                    <a:lumMod val="75000"/>
                    <a:lumOff val="25000"/>
                  </a:schemeClr>
                </a:solidFill>
                <a:latin typeface="Segoe UI" panose="020B0502040204020203" pitchFamily="34" charset="0"/>
                <a:cs typeface="Segoe UI" panose="020B0502040204020203" pitchFamily="34" charset="0"/>
              </a:rPr>
              <a:t>IDF</a:t>
            </a:r>
            <a:r>
              <a:rPr lang="sr-Latn-RS" sz="1400" dirty="0" smtClean="0">
                <a:solidFill>
                  <a:schemeClr val="tx1">
                    <a:lumMod val="75000"/>
                    <a:lumOff val="25000"/>
                  </a:schemeClr>
                </a:solidFill>
                <a:latin typeface="Segoe UI" panose="020B0502040204020203" pitchFamily="34" charset="0"/>
                <a:cs typeface="Segoe UI" panose="020B0502040204020203" pitchFamily="34" charset="0"/>
              </a:rPr>
              <a:t>)</a:t>
            </a:r>
          </a:p>
          <a:p>
            <a:pPr marL="342900" indent="-342900">
              <a:lnSpc>
                <a:spcPts val="1900"/>
              </a:lnSpc>
              <a:buFont typeface="+mj-lt"/>
              <a:buAutoNum type="arabicPeriod"/>
            </a:pPr>
            <a:r>
              <a:rPr lang="sr-Latn-RS" sz="1400" i="1" dirty="0" smtClean="0">
                <a:solidFill>
                  <a:schemeClr val="tx1">
                    <a:lumMod val="75000"/>
                    <a:lumOff val="25000"/>
                  </a:schemeClr>
                </a:solidFill>
                <a:latin typeface="Segoe UI" panose="020B0502040204020203" pitchFamily="34" charset="0"/>
                <a:cs typeface="Segoe UI" panose="020B0502040204020203" pitchFamily="34" charset="0"/>
              </a:rPr>
              <a:t>field length normalization</a:t>
            </a:r>
            <a:endParaRPr lang="en-US" sz="1400" i="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37" name="Rectangle 36">
            <a:extLst>
              <a:ext uri="{FF2B5EF4-FFF2-40B4-BE49-F238E27FC236}">
                <a16:creationId xmlns:a16="http://schemas.microsoft.com/office/drawing/2014/main" id="{0C310CC8-6624-4352-A642-89EF6FA7DCE6}"/>
              </a:ext>
            </a:extLst>
          </p:cNvPr>
          <p:cNvSpPr/>
          <p:nvPr/>
        </p:nvSpPr>
        <p:spPr>
          <a:xfrm>
            <a:off x="8280245" y="5038119"/>
            <a:ext cx="2560937" cy="974626"/>
          </a:xfrm>
          <a:prstGeom prst="rect">
            <a:avLst/>
          </a:prstGeom>
        </p:spPr>
        <p:txBody>
          <a:bodyPr wrap="square" lIns="0" tIns="0" rIns="0" bIns="0" anchor="t">
            <a:spAutoFit/>
          </a:bodyPr>
          <a:lstStyle/>
          <a:p>
            <a:pPr>
              <a:lnSpc>
                <a:spcPts val="1900"/>
              </a:lnSpc>
            </a:pPr>
            <a:r>
              <a:rPr lang="sr-Latn-RS" sz="1400" dirty="0" smtClean="0">
                <a:solidFill>
                  <a:schemeClr val="tx1">
                    <a:lumMod val="75000"/>
                    <a:lumOff val="25000"/>
                  </a:schemeClr>
                </a:solidFill>
                <a:latin typeface="Segoe UI" panose="020B0502040204020203" pitchFamily="34" charset="0"/>
                <a:cs typeface="Segoe UI" panose="020B0502040204020203" pitchFamily="34" charset="0"/>
              </a:rPr>
              <a:t>Ignorisanje grešaka pri kucanju.</a:t>
            </a:r>
          </a:p>
          <a:p>
            <a:pPr>
              <a:lnSpc>
                <a:spcPts val="1900"/>
              </a:lnSpc>
            </a:pPr>
            <a:r>
              <a:rPr lang="sr-Latn-RS" sz="1400" dirty="0" smtClean="0">
                <a:solidFill>
                  <a:schemeClr val="tx1">
                    <a:lumMod val="75000"/>
                    <a:lumOff val="25000"/>
                  </a:schemeClr>
                </a:solidFill>
                <a:latin typeface="Segoe UI" panose="020B0502040204020203" pitchFamily="34" charset="0"/>
                <a:cs typeface="Segoe UI" panose="020B0502040204020203" pitchFamily="34" charset="0"/>
              </a:rPr>
              <a:t>Levenštajnov algoritam udaljenosti.</a:t>
            </a:r>
          </a:p>
          <a:p>
            <a:pPr>
              <a:lnSpc>
                <a:spcPts val="1900"/>
              </a:lnSpc>
            </a:pPr>
            <a:r>
              <a:rPr lang="sr-Latn-RS" sz="1400" dirty="0" smtClean="0">
                <a:solidFill>
                  <a:schemeClr val="tx1">
                    <a:lumMod val="75000"/>
                    <a:lumOff val="25000"/>
                  </a:schemeClr>
                </a:solidFill>
                <a:latin typeface="Segoe UI" panose="020B0502040204020203" pitchFamily="34" charset="0"/>
                <a:cs typeface="Segoe UI" panose="020B0502040204020203" pitchFamily="34" charset="0"/>
              </a:rPr>
              <a:t>Transpositions.</a:t>
            </a:r>
          </a:p>
        </p:txBody>
      </p:sp>
      <p:sp>
        <p:nvSpPr>
          <p:cNvPr id="48" name="Rectangle 47">
            <a:extLst>
              <a:ext uri="{FF2B5EF4-FFF2-40B4-BE49-F238E27FC236}">
                <a16:creationId xmlns:a16="http://schemas.microsoft.com/office/drawing/2014/main" id="{913AB221-FD8D-4664-9B4C-AE1B1660ECAA}"/>
              </a:ext>
            </a:extLst>
          </p:cNvPr>
          <p:cNvSpPr/>
          <p:nvPr/>
        </p:nvSpPr>
        <p:spPr>
          <a:xfrm>
            <a:off x="4779759" y="2857677"/>
            <a:ext cx="1051335" cy="363882"/>
          </a:xfrm>
          <a:prstGeom prst="rect">
            <a:avLst/>
          </a:prstGeom>
        </p:spPr>
        <p:txBody>
          <a:bodyPr wrap="square" lIns="0" tIns="0" rIns="0" bIns="0" anchor="t">
            <a:spAutoFit/>
          </a:bodyPr>
          <a:lstStyle/>
          <a:p>
            <a:pPr>
              <a:lnSpc>
                <a:spcPct val="150000"/>
              </a:lnSpc>
            </a:pPr>
            <a:r>
              <a:rPr lang="sr-Latn-RS" i="1" dirty="0" smtClean="0">
                <a:solidFill>
                  <a:schemeClr val="tx1">
                    <a:lumMod val="75000"/>
                    <a:lumOff val="25000"/>
                  </a:schemeClr>
                </a:solidFill>
                <a:latin typeface="Segoe UI" panose="020B0502040204020203" pitchFamily="34" charset="0"/>
                <a:cs typeface="Segoe UI" panose="020B0502040204020203" pitchFamily="34" charset="0"/>
              </a:rPr>
              <a:t>stemming</a:t>
            </a:r>
          </a:p>
        </p:txBody>
      </p:sp>
      <p:sp>
        <p:nvSpPr>
          <p:cNvPr id="49" name="Rectangle 48">
            <a:extLst>
              <a:ext uri="{FF2B5EF4-FFF2-40B4-BE49-F238E27FC236}">
                <a16:creationId xmlns:a16="http://schemas.microsoft.com/office/drawing/2014/main" id="{913AB221-FD8D-4664-9B4C-AE1B1660ECAA}"/>
              </a:ext>
            </a:extLst>
          </p:cNvPr>
          <p:cNvSpPr/>
          <p:nvPr/>
        </p:nvSpPr>
        <p:spPr>
          <a:xfrm>
            <a:off x="6189555" y="2856750"/>
            <a:ext cx="1051335" cy="363882"/>
          </a:xfrm>
          <a:prstGeom prst="rect">
            <a:avLst/>
          </a:prstGeom>
        </p:spPr>
        <p:txBody>
          <a:bodyPr wrap="square" lIns="0" tIns="0" rIns="0" bIns="0" anchor="t">
            <a:spAutoFit/>
          </a:bodyPr>
          <a:lstStyle/>
          <a:p>
            <a:pPr>
              <a:lnSpc>
                <a:spcPct val="150000"/>
              </a:lnSpc>
            </a:pPr>
            <a:r>
              <a:rPr lang="sr-Latn-RS" i="1" dirty="0" smtClean="0">
                <a:solidFill>
                  <a:schemeClr val="tx1">
                    <a:lumMod val="75000"/>
                    <a:lumOff val="25000"/>
                  </a:schemeClr>
                </a:solidFill>
                <a:latin typeface="Segoe UI" panose="020B0502040204020203" pitchFamily="34" charset="0"/>
                <a:cs typeface="Segoe UI" panose="020B0502040204020203" pitchFamily="34" charset="0"/>
              </a:rPr>
              <a:t>stopwords</a:t>
            </a:r>
          </a:p>
        </p:txBody>
      </p:sp>
      <p:sp>
        <p:nvSpPr>
          <p:cNvPr id="50" name="Rectangle 49">
            <a:extLst>
              <a:ext uri="{FF2B5EF4-FFF2-40B4-BE49-F238E27FC236}">
                <a16:creationId xmlns:a16="http://schemas.microsoft.com/office/drawing/2014/main" id="{913AB221-FD8D-4664-9B4C-AE1B1660ECAA}"/>
              </a:ext>
            </a:extLst>
          </p:cNvPr>
          <p:cNvSpPr/>
          <p:nvPr/>
        </p:nvSpPr>
        <p:spPr>
          <a:xfrm>
            <a:off x="4074862" y="4094986"/>
            <a:ext cx="1051335" cy="363882"/>
          </a:xfrm>
          <a:prstGeom prst="rect">
            <a:avLst/>
          </a:prstGeom>
        </p:spPr>
        <p:txBody>
          <a:bodyPr wrap="square" lIns="0" tIns="0" rIns="0" bIns="0" anchor="t">
            <a:spAutoFit/>
          </a:bodyPr>
          <a:lstStyle/>
          <a:p>
            <a:pPr>
              <a:lnSpc>
                <a:spcPct val="150000"/>
              </a:lnSpc>
            </a:pPr>
            <a:r>
              <a:rPr lang="sr-Latn-RS" i="1" dirty="0" smtClean="0">
                <a:solidFill>
                  <a:schemeClr val="tx1">
                    <a:lumMod val="75000"/>
                    <a:lumOff val="25000"/>
                  </a:schemeClr>
                </a:solidFill>
                <a:latin typeface="Segoe UI" panose="020B0502040204020203" pitchFamily="34" charset="0"/>
                <a:cs typeface="Segoe UI" panose="020B0502040204020203" pitchFamily="34" charset="0"/>
              </a:rPr>
              <a:t>synonyms</a:t>
            </a:r>
          </a:p>
        </p:txBody>
      </p:sp>
      <p:sp>
        <p:nvSpPr>
          <p:cNvPr id="51" name="Rectangle 50">
            <a:extLst>
              <a:ext uri="{FF2B5EF4-FFF2-40B4-BE49-F238E27FC236}">
                <a16:creationId xmlns:a16="http://schemas.microsoft.com/office/drawing/2014/main" id="{913AB221-FD8D-4664-9B4C-AE1B1660ECAA}"/>
              </a:ext>
            </a:extLst>
          </p:cNvPr>
          <p:cNvSpPr/>
          <p:nvPr/>
        </p:nvSpPr>
        <p:spPr>
          <a:xfrm>
            <a:off x="5636232" y="4094986"/>
            <a:ext cx="797538" cy="363882"/>
          </a:xfrm>
          <a:prstGeom prst="rect">
            <a:avLst/>
          </a:prstGeom>
        </p:spPr>
        <p:txBody>
          <a:bodyPr wrap="square" lIns="0" tIns="0" rIns="0" bIns="0" anchor="t">
            <a:spAutoFit/>
          </a:bodyPr>
          <a:lstStyle/>
          <a:p>
            <a:pPr>
              <a:lnSpc>
                <a:spcPct val="150000"/>
              </a:lnSpc>
            </a:pPr>
            <a:r>
              <a:rPr lang="sr-Latn-RS" i="1" dirty="0" smtClean="0">
                <a:solidFill>
                  <a:schemeClr val="tx1">
                    <a:lumMod val="75000"/>
                    <a:lumOff val="25000"/>
                  </a:schemeClr>
                </a:solidFill>
                <a:latin typeface="Segoe UI" panose="020B0502040204020203" pitchFamily="34" charset="0"/>
                <a:cs typeface="Segoe UI" panose="020B0502040204020203" pitchFamily="34" charset="0"/>
              </a:rPr>
              <a:t>scoring</a:t>
            </a:r>
          </a:p>
        </p:txBody>
      </p:sp>
      <p:sp>
        <p:nvSpPr>
          <p:cNvPr id="79" name="Rectangle 78">
            <a:extLst>
              <a:ext uri="{FF2B5EF4-FFF2-40B4-BE49-F238E27FC236}">
                <a16:creationId xmlns:a16="http://schemas.microsoft.com/office/drawing/2014/main" id="{913AB221-FD8D-4664-9B4C-AE1B1660ECAA}"/>
              </a:ext>
            </a:extLst>
          </p:cNvPr>
          <p:cNvSpPr/>
          <p:nvPr/>
        </p:nvSpPr>
        <p:spPr>
          <a:xfrm>
            <a:off x="7115763" y="4057326"/>
            <a:ext cx="780753" cy="553998"/>
          </a:xfrm>
          <a:prstGeom prst="rect">
            <a:avLst/>
          </a:prstGeom>
        </p:spPr>
        <p:txBody>
          <a:bodyPr wrap="square" lIns="0" tIns="0" rIns="0" bIns="0" anchor="t">
            <a:spAutoFit/>
          </a:bodyPr>
          <a:lstStyle/>
          <a:p>
            <a:r>
              <a:rPr lang="sr-Latn-RS" i="1" dirty="0" smtClean="0">
                <a:solidFill>
                  <a:schemeClr val="tx1">
                    <a:lumMod val="75000"/>
                    <a:lumOff val="25000"/>
                  </a:schemeClr>
                </a:solidFill>
                <a:latin typeface="Segoe UI" panose="020B0502040204020203" pitchFamily="34" charset="0"/>
                <a:cs typeface="Segoe UI" panose="020B0502040204020203" pitchFamily="34" charset="0"/>
              </a:rPr>
              <a:t>fuzzy</a:t>
            </a:r>
          </a:p>
          <a:p>
            <a:r>
              <a:rPr lang="sr-Latn-RS" i="1" dirty="0" smtClean="0">
                <a:solidFill>
                  <a:schemeClr val="tx1">
                    <a:lumMod val="75000"/>
                    <a:lumOff val="25000"/>
                  </a:schemeClr>
                </a:solidFill>
                <a:latin typeface="Segoe UI" panose="020B0502040204020203" pitchFamily="34" charset="0"/>
                <a:cs typeface="Segoe UI" panose="020B0502040204020203" pitchFamily="34" charset="0"/>
              </a:rPr>
              <a:t>search</a:t>
            </a:r>
          </a:p>
        </p:txBody>
      </p:sp>
    </p:spTree>
    <p:extLst>
      <p:ext uri="{BB962C8B-B14F-4D97-AF65-F5344CB8AC3E}">
        <p14:creationId xmlns:p14="http://schemas.microsoft.com/office/powerpoint/2010/main" val="38875798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sr-Latn-RS" sz="2800" b="1" i="1" dirty="0" smtClean="0">
                <a:solidFill>
                  <a:schemeClr val="tx1">
                    <a:lumMod val="75000"/>
                    <a:lumOff val="25000"/>
                  </a:schemeClr>
                </a:solidFill>
              </a:rPr>
              <a:t>DebugIt</a:t>
            </a:r>
            <a:endParaRPr lang="sr-Latn-RS" sz="2800" b="1" i="1" dirty="0" smtClean="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13AB221-FD8D-4664-9B4C-AE1B1660ECAA}"/>
              </a:ext>
            </a:extLst>
          </p:cNvPr>
          <p:cNvSpPr/>
          <p:nvPr/>
        </p:nvSpPr>
        <p:spPr>
          <a:xfrm>
            <a:off x="690379" y="1145182"/>
            <a:ext cx="10811242" cy="363882"/>
          </a:xfrm>
          <a:prstGeom prst="rect">
            <a:avLst/>
          </a:prstGeom>
        </p:spPr>
        <p:txBody>
          <a:bodyPr wrap="square" lIns="0" tIns="0" rIns="0" bIns="0" anchor="t">
            <a:spAutoFit/>
          </a:bodyPr>
          <a:lstStyle/>
          <a:p>
            <a:pPr>
              <a:lnSpc>
                <a:spcPct val="150000"/>
              </a:lnSpc>
            </a:pPr>
            <a:endParaRPr lang="en-US" dirty="0" smtClean="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pic>
        <p:nvPicPr>
          <p:cNvPr id="3" name="Picture 2"/>
          <p:cNvPicPr>
            <a:picLocks noChangeAspect="1"/>
          </p:cNvPicPr>
          <p:nvPr/>
        </p:nvPicPr>
        <p:blipFill>
          <a:blip r:embed="rId3"/>
          <a:stretch>
            <a:fillRect/>
          </a:stretch>
        </p:blipFill>
        <p:spPr>
          <a:xfrm>
            <a:off x="2405969" y="855297"/>
            <a:ext cx="7129919" cy="3559255"/>
          </a:xfrm>
          <a:prstGeom prst="rect">
            <a:avLst/>
          </a:prstGeom>
        </p:spPr>
      </p:pic>
      <p:pic>
        <p:nvPicPr>
          <p:cNvPr id="5" name="Picture 4"/>
          <p:cNvPicPr>
            <a:picLocks noChangeAspect="1"/>
          </p:cNvPicPr>
          <p:nvPr/>
        </p:nvPicPr>
        <p:blipFill>
          <a:blip r:embed="rId4"/>
          <a:stretch>
            <a:fillRect/>
          </a:stretch>
        </p:blipFill>
        <p:spPr>
          <a:xfrm>
            <a:off x="2405968" y="4414552"/>
            <a:ext cx="7129919" cy="2369047"/>
          </a:xfrm>
          <a:prstGeom prst="rect">
            <a:avLst/>
          </a:prstGeom>
        </p:spPr>
      </p:pic>
    </p:spTree>
    <p:extLst>
      <p:ext uri="{BB962C8B-B14F-4D97-AF65-F5344CB8AC3E}">
        <p14:creationId xmlns:p14="http://schemas.microsoft.com/office/powerpoint/2010/main" val="26676066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sr-Latn-RS" sz="2800" b="1" i="1" dirty="0" smtClean="0">
                <a:solidFill>
                  <a:schemeClr val="tx1">
                    <a:lumMod val="75000"/>
                    <a:lumOff val="25000"/>
                  </a:schemeClr>
                </a:solidFill>
              </a:rPr>
              <a:t>DebugIt</a:t>
            </a:r>
            <a:endParaRPr lang="sr-Latn-RS" sz="2800" b="1" i="1" dirty="0" smtClean="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13AB221-FD8D-4664-9B4C-AE1B1660ECAA}"/>
              </a:ext>
            </a:extLst>
          </p:cNvPr>
          <p:cNvSpPr/>
          <p:nvPr/>
        </p:nvSpPr>
        <p:spPr>
          <a:xfrm>
            <a:off x="690379" y="1145182"/>
            <a:ext cx="10811242" cy="363882"/>
          </a:xfrm>
          <a:prstGeom prst="rect">
            <a:avLst/>
          </a:prstGeom>
        </p:spPr>
        <p:txBody>
          <a:bodyPr wrap="square" lIns="0" tIns="0" rIns="0" bIns="0" anchor="t">
            <a:spAutoFit/>
          </a:bodyPr>
          <a:lstStyle/>
          <a:p>
            <a:pPr>
              <a:lnSpc>
                <a:spcPct val="150000"/>
              </a:lnSpc>
            </a:pPr>
            <a:endParaRPr lang="en-US" dirty="0" smtClean="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pic>
        <p:nvPicPr>
          <p:cNvPr id="4" name="Picture 3"/>
          <p:cNvPicPr>
            <a:picLocks noChangeAspect="1"/>
          </p:cNvPicPr>
          <p:nvPr/>
        </p:nvPicPr>
        <p:blipFill>
          <a:blip r:embed="rId3"/>
          <a:stretch>
            <a:fillRect/>
          </a:stretch>
        </p:blipFill>
        <p:spPr>
          <a:xfrm>
            <a:off x="2506298" y="1509064"/>
            <a:ext cx="6848475" cy="4381500"/>
          </a:xfrm>
          <a:prstGeom prst="rect">
            <a:avLst/>
          </a:prstGeom>
        </p:spPr>
      </p:pic>
    </p:spTree>
    <p:extLst>
      <p:ext uri="{BB962C8B-B14F-4D97-AF65-F5344CB8AC3E}">
        <p14:creationId xmlns:p14="http://schemas.microsoft.com/office/powerpoint/2010/main" val="41751071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sr-Latn-RS" sz="2800" b="1" i="1" dirty="0" smtClean="0">
                <a:solidFill>
                  <a:schemeClr val="tx1">
                    <a:lumMod val="75000"/>
                    <a:lumOff val="25000"/>
                  </a:schemeClr>
                </a:solidFill>
              </a:rPr>
              <a:t>DebugIt</a:t>
            </a:r>
            <a:endParaRPr lang="sr-Latn-RS" sz="2800" b="1" i="1" dirty="0" smtClean="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13AB221-FD8D-4664-9B4C-AE1B1660ECAA}"/>
              </a:ext>
            </a:extLst>
          </p:cNvPr>
          <p:cNvSpPr/>
          <p:nvPr/>
        </p:nvSpPr>
        <p:spPr>
          <a:xfrm>
            <a:off x="690379" y="1145182"/>
            <a:ext cx="10811242" cy="363882"/>
          </a:xfrm>
          <a:prstGeom prst="rect">
            <a:avLst/>
          </a:prstGeom>
        </p:spPr>
        <p:txBody>
          <a:bodyPr wrap="square" lIns="0" tIns="0" rIns="0" bIns="0" anchor="t">
            <a:spAutoFit/>
          </a:bodyPr>
          <a:lstStyle/>
          <a:p>
            <a:pPr>
              <a:lnSpc>
                <a:spcPct val="150000"/>
              </a:lnSpc>
            </a:pPr>
            <a:endParaRPr lang="en-US" dirty="0" smtClean="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pic>
        <p:nvPicPr>
          <p:cNvPr id="9" name="Picture 8"/>
          <p:cNvPicPr/>
          <p:nvPr/>
        </p:nvPicPr>
        <p:blipFill>
          <a:blip r:embed="rId3"/>
          <a:stretch>
            <a:fillRect/>
          </a:stretch>
        </p:blipFill>
        <p:spPr>
          <a:xfrm>
            <a:off x="1513114" y="1145182"/>
            <a:ext cx="8889326" cy="4268016"/>
          </a:xfrm>
          <a:prstGeom prst="rect">
            <a:avLst/>
          </a:prstGeom>
        </p:spPr>
      </p:pic>
    </p:spTree>
    <p:extLst>
      <p:ext uri="{BB962C8B-B14F-4D97-AF65-F5344CB8AC3E}">
        <p14:creationId xmlns:p14="http://schemas.microsoft.com/office/powerpoint/2010/main" val="7427682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sr-Latn-RS" sz="2800" b="1" i="1" dirty="0" smtClean="0">
                <a:solidFill>
                  <a:schemeClr val="tx1">
                    <a:lumMod val="75000"/>
                    <a:lumOff val="25000"/>
                  </a:schemeClr>
                </a:solidFill>
              </a:rPr>
              <a:t>DebugIt</a:t>
            </a:r>
            <a:endParaRPr lang="sr-Latn-RS" sz="2800" b="1" i="1" dirty="0" smtClean="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13AB221-FD8D-4664-9B4C-AE1B1660ECAA}"/>
              </a:ext>
            </a:extLst>
          </p:cNvPr>
          <p:cNvSpPr/>
          <p:nvPr/>
        </p:nvSpPr>
        <p:spPr>
          <a:xfrm>
            <a:off x="690379" y="1145182"/>
            <a:ext cx="10811242" cy="363882"/>
          </a:xfrm>
          <a:prstGeom prst="rect">
            <a:avLst/>
          </a:prstGeom>
        </p:spPr>
        <p:txBody>
          <a:bodyPr wrap="square" lIns="0" tIns="0" rIns="0" bIns="0" anchor="t">
            <a:spAutoFit/>
          </a:bodyPr>
          <a:lstStyle/>
          <a:p>
            <a:pPr>
              <a:lnSpc>
                <a:spcPct val="150000"/>
              </a:lnSpc>
            </a:pPr>
            <a:endParaRPr lang="en-US" dirty="0" smtClean="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pic>
        <p:nvPicPr>
          <p:cNvPr id="12" name="Picture 11"/>
          <p:cNvPicPr/>
          <p:nvPr/>
        </p:nvPicPr>
        <p:blipFill>
          <a:blip r:embed="rId3"/>
          <a:stretch>
            <a:fillRect/>
          </a:stretch>
        </p:blipFill>
        <p:spPr>
          <a:xfrm>
            <a:off x="228600" y="780068"/>
            <a:ext cx="6643668" cy="3199750"/>
          </a:xfrm>
          <a:prstGeom prst="rect">
            <a:avLst/>
          </a:prstGeom>
        </p:spPr>
      </p:pic>
      <p:pic>
        <p:nvPicPr>
          <p:cNvPr id="13" name="Picture 12"/>
          <p:cNvPicPr/>
          <p:nvPr/>
        </p:nvPicPr>
        <p:blipFill>
          <a:blip r:embed="rId4"/>
          <a:stretch>
            <a:fillRect/>
          </a:stretch>
        </p:blipFill>
        <p:spPr>
          <a:xfrm>
            <a:off x="5236029" y="3454593"/>
            <a:ext cx="6628973" cy="3181340"/>
          </a:xfrm>
          <a:prstGeom prst="rect">
            <a:avLst/>
          </a:prstGeom>
        </p:spPr>
      </p:pic>
    </p:spTree>
    <p:extLst>
      <p:ext uri="{BB962C8B-B14F-4D97-AF65-F5344CB8AC3E}">
        <p14:creationId xmlns:p14="http://schemas.microsoft.com/office/powerpoint/2010/main" val="18263365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 xmlns:adec="http://schemas.microsoft.com/office/drawing/2017/decorative"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smtClean="0">
                <a:solidFill>
                  <a:schemeClr val="tx1">
                    <a:lumMod val="75000"/>
                    <a:lumOff val="25000"/>
                  </a:schemeClr>
                </a:solidFill>
              </a:rPr>
              <a:t>Istorijat</a:t>
            </a:r>
            <a:r>
              <a:rPr lang="en-US" sz="2800" dirty="0" smtClean="0">
                <a:solidFill>
                  <a:schemeClr val="tx1">
                    <a:lumMod val="75000"/>
                    <a:lumOff val="25000"/>
                  </a:schemeClr>
                </a:solidFill>
              </a:rPr>
              <a:t/>
            </a:r>
            <a:br>
              <a:rPr lang="en-US" sz="2800" dirty="0" smtClean="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516ABC0-EF46-4159-B4CF-45B14EA929B3}"/>
              </a:ext>
              <a:ext uri="{C183D7F6-B498-43B3-948B-1728B52AA6E4}">
                <adec:decorative xmlns="" xmlns:adec="http://schemas.microsoft.com/office/drawing/2017/decorative" val="1"/>
              </a:ext>
            </a:extLst>
          </p:cNvPr>
          <p:cNvCxnSpPr/>
          <p:nvPr/>
        </p:nvCxnSpPr>
        <p:spPr>
          <a:xfrm>
            <a:off x="4152902"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 xmlns:adec="http://schemas.microsoft.com/office/drawing/2017/decorative" val="1"/>
              </a:ext>
            </a:extLst>
          </p:cNvPr>
          <p:cNvCxnSpPr/>
          <p:nvPr/>
        </p:nvCxnSpPr>
        <p:spPr>
          <a:xfrm>
            <a:off x="8039100"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838205" y="5521007"/>
            <a:ext cx="2743195" cy="974626"/>
          </a:xfrm>
          <a:prstGeom prst="rect">
            <a:avLst/>
          </a:prstGeom>
        </p:spPr>
        <p:txBody>
          <a:bodyPr wrap="square" lIns="0" tIns="0" rIns="0" bIns="0" anchor="t">
            <a:spAutoFit/>
          </a:bodyPr>
          <a:lstStyle/>
          <a:p>
            <a:pPr>
              <a:lnSpc>
                <a:spcPts val="1900"/>
              </a:lnSpc>
            </a:pPr>
            <a:r>
              <a:rPr lang="en-US" sz="1400" dirty="0" smtClean="0">
                <a:solidFill>
                  <a:schemeClr val="tx1">
                    <a:lumMod val="75000"/>
                    <a:lumOff val="25000"/>
                  </a:schemeClr>
                </a:solidFill>
                <a:cs typeface="Segoe UI" panose="020B0502040204020203" pitchFamily="34" charset="0"/>
              </a:rPr>
              <a:t>Alan </a:t>
            </a:r>
            <a:r>
              <a:rPr lang="en-US" sz="1400" dirty="0" err="1" smtClean="0">
                <a:solidFill>
                  <a:schemeClr val="tx1">
                    <a:lumMod val="75000"/>
                    <a:lumOff val="25000"/>
                  </a:schemeClr>
                </a:solidFill>
                <a:cs typeface="Segoe UI" panose="020B0502040204020203" pitchFamily="34" charset="0"/>
              </a:rPr>
              <a:t>Emtage</a:t>
            </a:r>
            <a:r>
              <a:rPr lang="en-US" sz="1400" dirty="0" smtClean="0">
                <a:solidFill>
                  <a:schemeClr val="tx1">
                    <a:lumMod val="75000"/>
                    <a:lumOff val="25000"/>
                  </a:schemeClr>
                </a:solidFill>
                <a:cs typeface="Segoe UI" panose="020B0502040204020203" pitchFamily="34" charset="0"/>
              </a:rPr>
              <a:t>, administrator </a:t>
            </a:r>
            <a:r>
              <a:rPr lang="en-US" sz="1400" dirty="0" err="1" smtClean="0">
                <a:solidFill>
                  <a:schemeClr val="tx1">
                    <a:lumMod val="75000"/>
                    <a:lumOff val="25000"/>
                  </a:schemeClr>
                </a:solidFill>
                <a:cs typeface="Segoe UI" panose="020B0502040204020203" pitchFamily="34" charset="0"/>
              </a:rPr>
              <a:t>sistema</a:t>
            </a:r>
            <a:r>
              <a:rPr lang="en-US" sz="1400" dirty="0" smtClean="0">
                <a:solidFill>
                  <a:schemeClr val="tx1">
                    <a:lumMod val="75000"/>
                    <a:lumOff val="25000"/>
                  </a:schemeClr>
                </a:solidFill>
                <a:cs typeface="Segoe UI" panose="020B0502040204020203" pitchFamily="34" charset="0"/>
              </a:rPr>
              <a:t> </a:t>
            </a:r>
            <a:r>
              <a:rPr lang="en-US" sz="1400" dirty="0" err="1" smtClean="0">
                <a:solidFill>
                  <a:schemeClr val="tx1">
                    <a:lumMod val="75000"/>
                    <a:lumOff val="25000"/>
                  </a:schemeClr>
                </a:solidFill>
                <a:cs typeface="Segoe UI" panose="020B0502040204020203" pitchFamily="34" charset="0"/>
              </a:rPr>
              <a:t>za</a:t>
            </a:r>
            <a:r>
              <a:rPr lang="en-US" sz="1400" dirty="0" smtClean="0">
                <a:solidFill>
                  <a:schemeClr val="tx1">
                    <a:lumMod val="75000"/>
                    <a:lumOff val="25000"/>
                  </a:schemeClr>
                </a:solidFill>
                <a:cs typeface="Segoe UI" panose="020B0502040204020203" pitchFamily="34" charset="0"/>
              </a:rPr>
              <a:t> </a:t>
            </a:r>
            <a:r>
              <a:rPr lang="en-US" sz="1400" dirty="0" err="1" smtClean="0">
                <a:solidFill>
                  <a:schemeClr val="tx1">
                    <a:lumMod val="75000"/>
                    <a:lumOff val="25000"/>
                  </a:schemeClr>
                </a:solidFill>
                <a:cs typeface="Segoe UI" panose="020B0502040204020203" pitchFamily="34" charset="0"/>
              </a:rPr>
              <a:t>departman</a:t>
            </a:r>
            <a:r>
              <a:rPr lang="en-US" sz="1400" dirty="0" smtClean="0">
                <a:solidFill>
                  <a:schemeClr val="tx1">
                    <a:lumMod val="75000"/>
                    <a:lumOff val="25000"/>
                  </a:schemeClr>
                </a:solidFill>
                <a:cs typeface="Segoe UI" panose="020B0502040204020203" pitchFamily="34" charset="0"/>
              </a:rPr>
              <a:t> </a:t>
            </a:r>
            <a:r>
              <a:rPr lang="en-US" sz="1400" dirty="0" err="1" smtClean="0">
                <a:solidFill>
                  <a:schemeClr val="tx1">
                    <a:lumMod val="75000"/>
                    <a:lumOff val="25000"/>
                  </a:schemeClr>
                </a:solidFill>
                <a:cs typeface="Segoe UI" panose="020B0502040204020203" pitchFamily="34" charset="0"/>
              </a:rPr>
              <a:t>informacionih</a:t>
            </a:r>
            <a:r>
              <a:rPr lang="en-US" sz="1400" dirty="0" smtClean="0">
                <a:solidFill>
                  <a:schemeClr val="tx1">
                    <a:lumMod val="75000"/>
                    <a:lumOff val="25000"/>
                  </a:schemeClr>
                </a:solidFill>
                <a:cs typeface="Segoe UI" panose="020B0502040204020203" pitchFamily="34" charset="0"/>
              </a:rPr>
              <a:t> </a:t>
            </a:r>
            <a:r>
              <a:rPr lang="en-US" sz="1400" dirty="0" err="1" smtClean="0">
                <a:solidFill>
                  <a:schemeClr val="tx1">
                    <a:lumMod val="75000"/>
                    <a:lumOff val="25000"/>
                  </a:schemeClr>
                </a:solidFill>
                <a:cs typeface="Segoe UI" panose="020B0502040204020203" pitchFamily="34" charset="0"/>
              </a:rPr>
              <a:t>tehnologija</a:t>
            </a:r>
            <a:r>
              <a:rPr lang="en-US" sz="1400" dirty="0" smtClean="0">
                <a:solidFill>
                  <a:schemeClr val="tx1">
                    <a:lumMod val="75000"/>
                    <a:lumOff val="25000"/>
                  </a:schemeClr>
                </a:solidFill>
                <a:cs typeface="Segoe UI" panose="020B0502040204020203" pitchFamily="34" charset="0"/>
              </a:rPr>
              <a:t> </a:t>
            </a:r>
            <a:r>
              <a:rPr lang="en-US" sz="1400" dirty="0" err="1" smtClean="0">
                <a:solidFill>
                  <a:schemeClr val="tx1">
                    <a:lumMod val="75000"/>
                    <a:lumOff val="25000"/>
                  </a:schemeClr>
                </a:solidFill>
                <a:cs typeface="Segoe UI" panose="020B0502040204020203" pitchFamily="34" charset="0"/>
              </a:rPr>
              <a:t>i</a:t>
            </a:r>
            <a:r>
              <a:rPr lang="en-US" sz="1400" dirty="0" smtClean="0">
                <a:solidFill>
                  <a:schemeClr val="tx1">
                    <a:lumMod val="75000"/>
                    <a:lumOff val="25000"/>
                  </a:schemeClr>
                </a:solidFill>
                <a:cs typeface="Segoe UI" panose="020B0502040204020203" pitchFamily="34" charset="0"/>
              </a:rPr>
              <a:t> student </a:t>
            </a:r>
            <a:r>
              <a:rPr lang="en-US" sz="1400" dirty="0" err="1" smtClean="0">
                <a:solidFill>
                  <a:schemeClr val="tx1">
                    <a:lumMod val="75000"/>
                    <a:lumOff val="25000"/>
                  </a:schemeClr>
                </a:solidFill>
                <a:cs typeface="Segoe UI" panose="020B0502040204020203" pitchFamily="34" charset="0"/>
              </a:rPr>
              <a:t>kanadskog</a:t>
            </a:r>
            <a:r>
              <a:rPr lang="en-US" sz="1400" dirty="0" smtClean="0">
                <a:solidFill>
                  <a:schemeClr val="tx1">
                    <a:lumMod val="75000"/>
                    <a:lumOff val="25000"/>
                  </a:schemeClr>
                </a:solidFill>
                <a:cs typeface="Segoe UI" panose="020B0502040204020203" pitchFamily="34" charset="0"/>
              </a:rPr>
              <a:t> </a:t>
            </a:r>
            <a:r>
              <a:rPr lang="en-US" sz="1400" dirty="0" err="1" smtClean="0">
                <a:solidFill>
                  <a:schemeClr val="tx1">
                    <a:lumMod val="75000"/>
                    <a:lumOff val="25000"/>
                  </a:schemeClr>
                </a:solidFill>
                <a:cs typeface="Segoe UI" panose="020B0502040204020203" pitchFamily="34" charset="0"/>
              </a:rPr>
              <a:t>Univerziteta</a:t>
            </a:r>
            <a:r>
              <a:rPr lang="en-US" sz="1400" dirty="0" smtClean="0">
                <a:solidFill>
                  <a:schemeClr val="tx1">
                    <a:lumMod val="75000"/>
                    <a:lumOff val="25000"/>
                  </a:schemeClr>
                </a:solidFill>
                <a:cs typeface="Segoe UI" panose="020B0502040204020203" pitchFamily="34" charset="0"/>
              </a:rPr>
              <a:t> McGill.</a:t>
            </a:r>
            <a:endParaRPr lang="en-US" sz="1400" dirty="0">
              <a:solidFill>
                <a:schemeClr val="tx1">
                  <a:lumMod val="75000"/>
                  <a:lumOff val="25000"/>
                </a:schemeClr>
              </a:solidFill>
              <a:cs typeface="Segoe UI" panose="020B0502040204020203" pitchFamily="34" charset="0"/>
            </a:endParaRPr>
          </a:p>
        </p:txBody>
      </p:sp>
      <p:sp>
        <p:nvSpPr>
          <p:cNvPr id="44" name="Rectangle 43">
            <a:extLst>
              <a:ext uri="{FF2B5EF4-FFF2-40B4-BE49-F238E27FC236}">
                <a16:creationId xmlns:a16="http://schemas.microsoft.com/office/drawing/2014/main" id="{71E47AC8-8358-4724-91F8-0D1B21FC5F47}"/>
              </a:ext>
            </a:extLst>
          </p:cNvPr>
          <p:cNvSpPr/>
          <p:nvPr/>
        </p:nvSpPr>
        <p:spPr>
          <a:xfrm>
            <a:off x="838205" y="5000266"/>
            <a:ext cx="2743195" cy="492443"/>
          </a:xfrm>
          <a:prstGeom prst="rect">
            <a:avLst/>
          </a:prstGeom>
        </p:spPr>
        <p:txBody>
          <a:bodyPr wrap="square" lIns="0" tIns="0" rIns="0" bIns="0" anchor="t">
            <a:spAutoFit/>
          </a:bodyPr>
          <a:lstStyle/>
          <a:p>
            <a:r>
              <a:rPr lang="en-US" sz="3200" dirty="0" smtClean="0">
                <a:solidFill>
                  <a:schemeClr val="accent3">
                    <a:lumMod val="75000"/>
                  </a:schemeClr>
                </a:solidFill>
                <a:cs typeface="Segoe UI" panose="020B0502040204020203" pitchFamily="34" charset="0"/>
              </a:rPr>
              <a:t>1990.</a:t>
            </a:r>
            <a:endParaRPr lang="en-US" sz="3200" dirty="0">
              <a:solidFill>
                <a:schemeClr val="accent3">
                  <a:lumMod val="75000"/>
                </a:schemeClr>
              </a:solidFill>
              <a:cs typeface="Segoe UI" panose="020B0502040204020203" pitchFamily="34" charset="0"/>
            </a:endParaRPr>
          </a:p>
        </p:txBody>
      </p:sp>
      <p:sp>
        <p:nvSpPr>
          <p:cNvPr id="45" name="Rectangle 44">
            <a:extLst>
              <a:ext uri="{FF2B5EF4-FFF2-40B4-BE49-F238E27FC236}">
                <a16:creationId xmlns:a16="http://schemas.microsoft.com/office/drawing/2014/main" id="{69F7E025-DDEC-4748-AAE9-9FA2A4BF1E49}"/>
              </a:ext>
            </a:extLst>
          </p:cNvPr>
          <p:cNvSpPr/>
          <p:nvPr/>
        </p:nvSpPr>
        <p:spPr>
          <a:xfrm>
            <a:off x="838205" y="4748574"/>
            <a:ext cx="2743195" cy="221471"/>
          </a:xfrm>
          <a:prstGeom prst="rect">
            <a:avLst/>
          </a:prstGeom>
        </p:spPr>
        <p:txBody>
          <a:bodyPr wrap="square" lIns="0" tIns="0" rIns="0" bIns="0" anchor="t">
            <a:spAutoFit/>
          </a:bodyPr>
          <a:lstStyle/>
          <a:p>
            <a:pPr>
              <a:lnSpc>
                <a:spcPts val="1900"/>
              </a:lnSpc>
            </a:pPr>
            <a:r>
              <a:rPr lang="en-US" sz="1400" b="1" i="1" dirty="0" smtClean="0">
                <a:solidFill>
                  <a:schemeClr val="accent3">
                    <a:lumMod val="75000"/>
                  </a:schemeClr>
                </a:solidFill>
                <a:latin typeface="+mj-lt"/>
                <a:cs typeface="Segoe UI" panose="020B0502040204020203" pitchFamily="34" charset="0"/>
              </a:rPr>
              <a:t>Archie</a:t>
            </a:r>
            <a:endParaRPr lang="en-US" sz="1400" b="1" i="1" dirty="0">
              <a:solidFill>
                <a:schemeClr val="accent3">
                  <a:lumMod val="75000"/>
                </a:schemeClr>
              </a:solidFill>
              <a:latin typeface="+mj-lt"/>
              <a:cs typeface="Segoe UI" panose="020B0502040204020203" pitchFamily="34" charset="0"/>
            </a:endParaRPr>
          </a:p>
        </p:txBody>
      </p:sp>
      <p:sp>
        <p:nvSpPr>
          <p:cNvPr id="46" name="Rectangle 45">
            <a:extLst>
              <a:ext uri="{FF2B5EF4-FFF2-40B4-BE49-F238E27FC236}">
                <a16:creationId xmlns:a16="http://schemas.microsoft.com/office/drawing/2014/main" id="{84176128-6116-4C3C-9CC3-394E6E116762}"/>
              </a:ext>
            </a:extLst>
          </p:cNvPr>
          <p:cNvSpPr/>
          <p:nvPr/>
        </p:nvSpPr>
        <p:spPr>
          <a:xfrm>
            <a:off x="4724403" y="5521007"/>
            <a:ext cx="2743195" cy="487313"/>
          </a:xfrm>
          <a:prstGeom prst="rect">
            <a:avLst/>
          </a:prstGeom>
        </p:spPr>
        <p:txBody>
          <a:bodyPr wrap="square" lIns="0" tIns="0" rIns="0" bIns="0" anchor="t">
            <a:spAutoFit/>
          </a:bodyPr>
          <a:lstStyle/>
          <a:p>
            <a:pPr>
              <a:lnSpc>
                <a:spcPts val="1900"/>
              </a:lnSpc>
            </a:pPr>
            <a:r>
              <a:rPr lang="en-US" sz="1400" dirty="0" smtClean="0">
                <a:solidFill>
                  <a:schemeClr val="tx1">
                    <a:lumMod val="75000"/>
                    <a:lumOff val="25000"/>
                  </a:schemeClr>
                </a:solidFill>
                <a:cs typeface="Segoe UI" panose="020B0502040204020203" pitchFamily="34" charset="0"/>
              </a:rPr>
              <a:t>Larry Page </a:t>
            </a:r>
            <a:r>
              <a:rPr lang="en-US" sz="1400" dirty="0" err="1" smtClean="0">
                <a:solidFill>
                  <a:schemeClr val="tx1">
                    <a:lumMod val="75000"/>
                    <a:lumOff val="25000"/>
                  </a:schemeClr>
                </a:solidFill>
                <a:cs typeface="Segoe UI" panose="020B0502040204020203" pitchFamily="34" charset="0"/>
              </a:rPr>
              <a:t>i</a:t>
            </a:r>
            <a:r>
              <a:rPr lang="en-US" sz="1400" dirty="0" smtClean="0">
                <a:solidFill>
                  <a:schemeClr val="tx1">
                    <a:lumMod val="75000"/>
                    <a:lumOff val="25000"/>
                  </a:schemeClr>
                </a:solidFill>
                <a:cs typeface="Segoe UI" panose="020B0502040204020203" pitchFamily="34" charset="0"/>
              </a:rPr>
              <a:t> Sergey </a:t>
            </a:r>
            <a:r>
              <a:rPr lang="en-US" sz="1400" dirty="0" err="1" smtClean="0">
                <a:solidFill>
                  <a:schemeClr val="tx1">
                    <a:lumMod val="75000"/>
                    <a:lumOff val="25000"/>
                  </a:schemeClr>
                </a:solidFill>
                <a:cs typeface="Segoe UI" panose="020B0502040204020203" pitchFamily="34" charset="0"/>
              </a:rPr>
              <a:t>Brin</a:t>
            </a:r>
            <a:r>
              <a:rPr lang="en-US" sz="1400" dirty="0" smtClean="0">
                <a:solidFill>
                  <a:schemeClr val="tx1">
                    <a:lumMod val="75000"/>
                    <a:lumOff val="25000"/>
                  </a:schemeClr>
                </a:solidFill>
                <a:cs typeface="Segoe UI" panose="020B0502040204020203" pitchFamily="34" charset="0"/>
              </a:rPr>
              <a:t>, student Stanford </a:t>
            </a:r>
            <a:r>
              <a:rPr lang="en-US" sz="1400" dirty="0" err="1" smtClean="0">
                <a:solidFill>
                  <a:schemeClr val="tx1">
                    <a:lumMod val="75000"/>
                    <a:lumOff val="25000"/>
                  </a:schemeClr>
                </a:solidFill>
                <a:cs typeface="Segoe UI" panose="020B0502040204020203" pitchFamily="34" charset="0"/>
              </a:rPr>
              <a:t>Univerziteta</a:t>
            </a:r>
            <a:endParaRPr lang="en-US" sz="1400" dirty="0">
              <a:solidFill>
                <a:schemeClr val="tx1">
                  <a:lumMod val="75000"/>
                  <a:lumOff val="25000"/>
                </a:schemeClr>
              </a:solidFill>
              <a:cs typeface="Segoe UI" panose="020B0502040204020203" pitchFamily="34" charset="0"/>
            </a:endParaRPr>
          </a:p>
        </p:txBody>
      </p:sp>
      <p:sp>
        <p:nvSpPr>
          <p:cNvPr id="47" name="Rectangle 46">
            <a:extLst>
              <a:ext uri="{FF2B5EF4-FFF2-40B4-BE49-F238E27FC236}">
                <a16:creationId xmlns:a16="http://schemas.microsoft.com/office/drawing/2014/main" id="{839BCDE9-6CF8-45EE-BFA1-6E32ED5C240E}"/>
              </a:ext>
            </a:extLst>
          </p:cNvPr>
          <p:cNvSpPr/>
          <p:nvPr/>
        </p:nvSpPr>
        <p:spPr>
          <a:xfrm>
            <a:off x="4724403" y="5000266"/>
            <a:ext cx="2743195" cy="492443"/>
          </a:xfrm>
          <a:prstGeom prst="rect">
            <a:avLst/>
          </a:prstGeom>
        </p:spPr>
        <p:txBody>
          <a:bodyPr wrap="square" lIns="0" tIns="0" rIns="0" bIns="0" anchor="t">
            <a:spAutoFit/>
          </a:bodyPr>
          <a:lstStyle/>
          <a:p>
            <a:r>
              <a:rPr lang="en-US" sz="3200" dirty="0" smtClean="0">
                <a:solidFill>
                  <a:schemeClr val="accent4">
                    <a:lumMod val="75000"/>
                  </a:schemeClr>
                </a:solidFill>
                <a:cs typeface="Segoe UI" panose="020B0502040204020203" pitchFamily="34" charset="0"/>
              </a:rPr>
              <a:t>1998.</a:t>
            </a:r>
            <a:endParaRPr lang="en-US" sz="3200" dirty="0">
              <a:solidFill>
                <a:schemeClr val="accent4">
                  <a:lumMod val="75000"/>
                </a:schemeClr>
              </a:solidFill>
              <a:cs typeface="Segoe UI" panose="020B0502040204020203" pitchFamily="34" charset="0"/>
            </a:endParaRPr>
          </a:p>
        </p:txBody>
      </p:sp>
      <p:sp>
        <p:nvSpPr>
          <p:cNvPr id="48" name="Rectangle 47">
            <a:extLst>
              <a:ext uri="{FF2B5EF4-FFF2-40B4-BE49-F238E27FC236}">
                <a16:creationId xmlns:a16="http://schemas.microsoft.com/office/drawing/2014/main" id="{7DDB637A-4822-4FE9-8AEA-11DEA7859049}"/>
              </a:ext>
            </a:extLst>
          </p:cNvPr>
          <p:cNvSpPr/>
          <p:nvPr/>
        </p:nvSpPr>
        <p:spPr>
          <a:xfrm>
            <a:off x="4724403" y="4748574"/>
            <a:ext cx="2743195" cy="221471"/>
          </a:xfrm>
          <a:prstGeom prst="rect">
            <a:avLst/>
          </a:prstGeom>
        </p:spPr>
        <p:txBody>
          <a:bodyPr wrap="square" lIns="0" tIns="0" rIns="0" bIns="0" anchor="t">
            <a:spAutoFit/>
          </a:bodyPr>
          <a:lstStyle/>
          <a:p>
            <a:pPr>
              <a:lnSpc>
                <a:spcPts val="1900"/>
              </a:lnSpc>
            </a:pPr>
            <a:r>
              <a:rPr lang="en-US" sz="1400" b="1" i="1" dirty="0" smtClean="0">
                <a:solidFill>
                  <a:schemeClr val="accent4">
                    <a:lumMod val="75000"/>
                  </a:schemeClr>
                </a:solidFill>
                <a:latin typeface="+mj-lt"/>
                <a:cs typeface="Segoe UI" panose="020B0502040204020203" pitchFamily="34" charset="0"/>
              </a:rPr>
              <a:t>Google</a:t>
            </a:r>
            <a:endParaRPr lang="en-US" sz="1400" b="1" i="1" dirty="0">
              <a:solidFill>
                <a:schemeClr val="accent4">
                  <a:lumMod val="75000"/>
                </a:schemeClr>
              </a:solidFill>
              <a:latin typeface="+mj-lt"/>
              <a:cs typeface="Segoe UI" panose="020B0502040204020203" pitchFamily="34" charset="0"/>
            </a:endParaRPr>
          </a:p>
        </p:txBody>
      </p:sp>
      <p:sp>
        <p:nvSpPr>
          <p:cNvPr id="49" name="Rectangle 48">
            <a:extLst>
              <a:ext uri="{FF2B5EF4-FFF2-40B4-BE49-F238E27FC236}">
                <a16:creationId xmlns:a16="http://schemas.microsoft.com/office/drawing/2014/main" id="{7FA68D61-8BDC-4C14-9F0D-CF0C946CD30A}"/>
              </a:ext>
            </a:extLst>
          </p:cNvPr>
          <p:cNvSpPr/>
          <p:nvPr/>
        </p:nvSpPr>
        <p:spPr>
          <a:xfrm>
            <a:off x="8610600" y="5521007"/>
            <a:ext cx="2743195" cy="487313"/>
          </a:xfrm>
          <a:prstGeom prst="rect">
            <a:avLst/>
          </a:prstGeom>
        </p:spPr>
        <p:txBody>
          <a:bodyPr wrap="square" lIns="0" tIns="0" rIns="0" bIns="0" anchor="t">
            <a:spAutoFit/>
          </a:bodyPr>
          <a:lstStyle/>
          <a:p>
            <a:pPr>
              <a:lnSpc>
                <a:spcPts val="1900"/>
              </a:lnSpc>
            </a:pPr>
            <a:r>
              <a:rPr lang="en-US" sz="1400" dirty="0" smtClean="0">
                <a:solidFill>
                  <a:schemeClr val="tx1">
                    <a:lumMod val="75000"/>
                    <a:lumOff val="25000"/>
                  </a:schemeClr>
                </a:solidFill>
                <a:cs typeface="Segoe UI" panose="020B0502040204020203" pitchFamily="34" charset="0"/>
              </a:rPr>
              <a:t>Jerry Jang </a:t>
            </a:r>
            <a:r>
              <a:rPr lang="en-US" sz="1400" dirty="0" err="1" smtClean="0">
                <a:solidFill>
                  <a:schemeClr val="tx1">
                    <a:lumMod val="75000"/>
                    <a:lumOff val="25000"/>
                  </a:schemeClr>
                </a:solidFill>
                <a:cs typeface="Segoe UI" panose="020B0502040204020203" pitchFamily="34" charset="0"/>
              </a:rPr>
              <a:t>i</a:t>
            </a:r>
            <a:r>
              <a:rPr lang="en-US" sz="1400" dirty="0" smtClean="0">
                <a:solidFill>
                  <a:schemeClr val="tx1">
                    <a:lumMod val="75000"/>
                    <a:lumOff val="25000"/>
                  </a:schemeClr>
                </a:solidFill>
                <a:cs typeface="Segoe UI" panose="020B0502040204020203" pitchFamily="34" charset="0"/>
              </a:rPr>
              <a:t> David Filo, student Stanford </a:t>
            </a:r>
            <a:r>
              <a:rPr lang="en-US" sz="1400" dirty="0" err="1" smtClean="0">
                <a:solidFill>
                  <a:schemeClr val="tx1">
                    <a:lumMod val="75000"/>
                    <a:lumOff val="25000"/>
                  </a:schemeClr>
                </a:solidFill>
                <a:cs typeface="Segoe UI" panose="020B0502040204020203" pitchFamily="34" charset="0"/>
              </a:rPr>
              <a:t>Univerziteta</a:t>
            </a:r>
            <a:endParaRPr lang="en-US" sz="1400" dirty="0">
              <a:solidFill>
                <a:schemeClr val="tx1">
                  <a:lumMod val="75000"/>
                  <a:lumOff val="25000"/>
                </a:schemeClr>
              </a:solidFill>
              <a:cs typeface="Segoe UI" panose="020B0502040204020203" pitchFamily="34" charset="0"/>
            </a:endParaRPr>
          </a:p>
        </p:txBody>
      </p:sp>
      <p:sp>
        <p:nvSpPr>
          <p:cNvPr id="50" name="Rectangle 49">
            <a:extLst>
              <a:ext uri="{FF2B5EF4-FFF2-40B4-BE49-F238E27FC236}">
                <a16:creationId xmlns:a16="http://schemas.microsoft.com/office/drawing/2014/main" id="{B164A1DA-19AA-4A0C-9ED2-92A9346B807A}"/>
              </a:ext>
            </a:extLst>
          </p:cNvPr>
          <p:cNvSpPr/>
          <p:nvPr/>
        </p:nvSpPr>
        <p:spPr>
          <a:xfrm>
            <a:off x="8610600" y="5000266"/>
            <a:ext cx="2743195" cy="492443"/>
          </a:xfrm>
          <a:prstGeom prst="rect">
            <a:avLst/>
          </a:prstGeom>
        </p:spPr>
        <p:txBody>
          <a:bodyPr wrap="square" lIns="0" tIns="0" rIns="0" bIns="0" anchor="t">
            <a:spAutoFit/>
          </a:bodyPr>
          <a:lstStyle/>
          <a:p>
            <a:r>
              <a:rPr lang="en-US" sz="3200" dirty="0" smtClean="0">
                <a:solidFill>
                  <a:schemeClr val="tx1">
                    <a:lumMod val="75000"/>
                    <a:lumOff val="25000"/>
                  </a:schemeClr>
                </a:solidFill>
                <a:cs typeface="Segoe UI" panose="020B0502040204020203" pitchFamily="34" charset="0"/>
              </a:rPr>
              <a:t>1994.</a:t>
            </a:r>
            <a:endParaRPr lang="en-US" sz="3200" dirty="0">
              <a:solidFill>
                <a:schemeClr val="tx1">
                  <a:lumMod val="75000"/>
                  <a:lumOff val="25000"/>
                </a:schemeClr>
              </a:solidFill>
              <a:cs typeface="Segoe UI" panose="020B0502040204020203" pitchFamily="34" charset="0"/>
            </a:endParaRPr>
          </a:p>
        </p:txBody>
      </p:sp>
      <p:sp>
        <p:nvSpPr>
          <p:cNvPr id="51" name="Rectangle 50">
            <a:extLst>
              <a:ext uri="{FF2B5EF4-FFF2-40B4-BE49-F238E27FC236}">
                <a16:creationId xmlns:a16="http://schemas.microsoft.com/office/drawing/2014/main" id="{FA4B18CA-09B5-4584-8D25-60B58EF68413}"/>
              </a:ext>
            </a:extLst>
          </p:cNvPr>
          <p:cNvSpPr/>
          <p:nvPr/>
        </p:nvSpPr>
        <p:spPr>
          <a:xfrm>
            <a:off x="8610600" y="4748574"/>
            <a:ext cx="2743195" cy="221471"/>
          </a:xfrm>
          <a:prstGeom prst="rect">
            <a:avLst/>
          </a:prstGeom>
        </p:spPr>
        <p:txBody>
          <a:bodyPr wrap="square" lIns="0" tIns="0" rIns="0" bIns="0" anchor="t">
            <a:spAutoFit/>
          </a:bodyPr>
          <a:lstStyle/>
          <a:p>
            <a:pPr>
              <a:lnSpc>
                <a:spcPts val="1900"/>
              </a:lnSpc>
            </a:pPr>
            <a:r>
              <a:rPr lang="en-US" sz="1400" b="1" i="1" dirty="0" smtClean="0">
                <a:solidFill>
                  <a:schemeClr val="tx1">
                    <a:lumMod val="75000"/>
                    <a:lumOff val="25000"/>
                  </a:schemeClr>
                </a:solidFill>
                <a:latin typeface="+mj-lt"/>
                <a:cs typeface="Segoe UI" panose="020B0502040204020203" pitchFamily="34" charset="0"/>
              </a:rPr>
              <a:t>Yahoo!</a:t>
            </a:r>
            <a:endParaRPr lang="en-US" sz="1400" b="1" i="1" dirty="0">
              <a:solidFill>
                <a:schemeClr val="tx1">
                  <a:lumMod val="75000"/>
                  <a:lumOff val="25000"/>
                </a:schemeClr>
              </a:solidFill>
              <a:latin typeface="+mj-lt"/>
              <a:cs typeface="Segoe UI" panose="020B0502040204020203"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5" y="1152304"/>
            <a:ext cx="3980506" cy="2439665"/>
          </a:xfrm>
          <a:prstGeom prst="rect">
            <a:avLst/>
          </a:prstGeom>
        </p:spPr>
      </p:pic>
      <p:pic>
        <p:nvPicPr>
          <p:cNvPr id="20" name="Picture 19"/>
          <p:cNvPicPr/>
          <p:nvPr/>
        </p:nvPicPr>
        <p:blipFill>
          <a:blip r:embed="rId4"/>
          <a:stretch>
            <a:fillRect/>
          </a:stretch>
        </p:blipFill>
        <p:spPr>
          <a:xfrm>
            <a:off x="5753100" y="1097164"/>
            <a:ext cx="5943600" cy="2077720"/>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36065" y="2372136"/>
            <a:ext cx="5943600" cy="1981200"/>
          </a:xfrm>
          <a:prstGeom prst="rect">
            <a:avLst/>
          </a:prstGeom>
        </p:spPr>
      </p:pic>
    </p:spTree>
    <p:extLst>
      <p:ext uri="{BB962C8B-B14F-4D97-AF65-F5344CB8AC3E}">
        <p14:creationId xmlns:p14="http://schemas.microsoft.com/office/powerpoint/2010/main" val="12121409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sr-Latn-RS" sz="2800" b="1" i="1" dirty="0" smtClean="0">
                <a:solidFill>
                  <a:schemeClr val="tx1">
                    <a:lumMod val="75000"/>
                    <a:lumOff val="25000"/>
                  </a:schemeClr>
                </a:solidFill>
              </a:rPr>
              <a:t>DebugIt</a:t>
            </a:r>
            <a:endParaRPr lang="sr-Latn-RS" sz="2800" b="1" i="1" dirty="0" smtClean="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13AB221-FD8D-4664-9B4C-AE1B1660ECAA}"/>
              </a:ext>
            </a:extLst>
          </p:cNvPr>
          <p:cNvSpPr/>
          <p:nvPr/>
        </p:nvSpPr>
        <p:spPr>
          <a:xfrm>
            <a:off x="690379" y="1145182"/>
            <a:ext cx="10811242" cy="363882"/>
          </a:xfrm>
          <a:prstGeom prst="rect">
            <a:avLst/>
          </a:prstGeom>
        </p:spPr>
        <p:txBody>
          <a:bodyPr wrap="square" lIns="0" tIns="0" rIns="0" bIns="0" anchor="t">
            <a:spAutoFit/>
          </a:bodyPr>
          <a:lstStyle/>
          <a:p>
            <a:pPr>
              <a:lnSpc>
                <a:spcPct val="150000"/>
              </a:lnSpc>
            </a:pPr>
            <a:endParaRPr lang="en-US" dirty="0" smtClean="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pic>
        <p:nvPicPr>
          <p:cNvPr id="9" name="Picture 8"/>
          <p:cNvPicPr/>
          <p:nvPr/>
        </p:nvPicPr>
        <p:blipFill>
          <a:blip r:embed="rId3"/>
          <a:stretch>
            <a:fillRect/>
          </a:stretch>
        </p:blipFill>
        <p:spPr>
          <a:xfrm>
            <a:off x="228599" y="780068"/>
            <a:ext cx="6581561" cy="3164915"/>
          </a:xfrm>
          <a:prstGeom prst="rect">
            <a:avLst/>
          </a:prstGeom>
        </p:spPr>
      </p:pic>
      <p:pic>
        <p:nvPicPr>
          <p:cNvPr id="10" name="Picture 9"/>
          <p:cNvPicPr/>
          <p:nvPr/>
        </p:nvPicPr>
        <p:blipFill>
          <a:blip r:embed="rId4"/>
          <a:stretch>
            <a:fillRect/>
          </a:stretch>
        </p:blipFill>
        <p:spPr>
          <a:xfrm>
            <a:off x="5381839" y="3584704"/>
            <a:ext cx="6581561" cy="3156477"/>
          </a:xfrm>
          <a:prstGeom prst="rect">
            <a:avLst/>
          </a:prstGeom>
        </p:spPr>
      </p:pic>
    </p:spTree>
    <p:extLst>
      <p:ext uri="{BB962C8B-B14F-4D97-AF65-F5344CB8AC3E}">
        <p14:creationId xmlns:p14="http://schemas.microsoft.com/office/powerpoint/2010/main" val="2383926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sr-Latn-RS" sz="2800" b="1" i="1" dirty="0" smtClean="0">
                <a:solidFill>
                  <a:schemeClr val="tx1">
                    <a:lumMod val="75000"/>
                    <a:lumOff val="25000"/>
                  </a:schemeClr>
                </a:solidFill>
              </a:rPr>
              <a:t>DebugIt</a:t>
            </a:r>
            <a:endParaRPr lang="sr-Latn-RS" sz="2800" b="1" i="1" dirty="0" smtClean="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13AB221-FD8D-4664-9B4C-AE1B1660ECAA}"/>
              </a:ext>
            </a:extLst>
          </p:cNvPr>
          <p:cNvSpPr/>
          <p:nvPr/>
        </p:nvSpPr>
        <p:spPr>
          <a:xfrm>
            <a:off x="690379" y="1145182"/>
            <a:ext cx="10811242" cy="363882"/>
          </a:xfrm>
          <a:prstGeom prst="rect">
            <a:avLst/>
          </a:prstGeom>
        </p:spPr>
        <p:txBody>
          <a:bodyPr wrap="square" lIns="0" tIns="0" rIns="0" bIns="0" anchor="t">
            <a:spAutoFit/>
          </a:bodyPr>
          <a:lstStyle/>
          <a:p>
            <a:pPr>
              <a:lnSpc>
                <a:spcPct val="150000"/>
              </a:lnSpc>
            </a:pPr>
            <a:endParaRPr lang="en-US" dirty="0" smtClean="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pic>
        <p:nvPicPr>
          <p:cNvPr id="12" name="Picture 11"/>
          <p:cNvPicPr/>
          <p:nvPr/>
        </p:nvPicPr>
        <p:blipFill>
          <a:blip r:embed="rId3"/>
          <a:stretch>
            <a:fillRect/>
          </a:stretch>
        </p:blipFill>
        <p:spPr>
          <a:xfrm>
            <a:off x="240490" y="780067"/>
            <a:ext cx="6537397" cy="3138789"/>
          </a:xfrm>
          <a:prstGeom prst="rect">
            <a:avLst/>
          </a:prstGeom>
        </p:spPr>
      </p:pic>
      <p:pic>
        <p:nvPicPr>
          <p:cNvPr id="13" name="Picture 12"/>
          <p:cNvPicPr/>
          <p:nvPr/>
        </p:nvPicPr>
        <p:blipFill>
          <a:blip r:embed="rId4"/>
          <a:stretch>
            <a:fillRect/>
          </a:stretch>
        </p:blipFill>
        <p:spPr>
          <a:xfrm>
            <a:off x="5426003" y="3572517"/>
            <a:ext cx="6537397" cy="3102470"/>
          </a:xfrm>
          <a:prstGeom prst="rect">
            <a:avLst/>
          </a:prstGeom>
        </p:spPr>
      </p:pic>
    </p:spTree>
    <p:extLst>
      <p:ext uri="{BB962C8B-B14F-4D97-AF65-F5344CB8AC3E}">
        <p14:creationId xmlns:p14="http://schemas.microsoft.com/office/powerpoint/2010/main" val="20252020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err="1" smtClean="0">
                <a:solidFill>
                  <a:schemeClr val="bg1"/>
                </a:solidFill>
              </a:rPr>
              <a:t>Hvala</a:t>
            </a:r>
            <a:r>
              <a:rPr lang="en-US" sz="7200" b="1" dirty="0" smtClean="0">
                <a:solidFill>
                  <a:schemeClr val="bg1"/>
                </a:solidFill>
              </a:rPr>
              <a:t> </a:t>
            </a:r>
            <a:r>
              <a:rPr lang="en-US" sz="7200" b="1" dirty="0" err="1" smtClean="0">
                <a:solidFill>
                  <a:schemeClr val="bg1"/>
                </a:solidFill>
              </a:rPr>
              <a:t>na</a:t>
            </a:r>
            <a:r>
              <a:rPr lang="en-US" sz="7200" b="1" dirty="0" smtClean="0">
                <a:solidFill>
                  <a:schemeClr val="bg1"/>
                </a:solidFill>
              </a:rPr>
              <a:t> pa</a:t>
            </a:r>
            <a:r>
              <a:rPr lang="sr-Latn-RS" sz="7200" b="1" dirty="0" smtClean="0">
                <a:solidFill>
                  <a:schemeClr val="bg1"/>
                </a:solidFill>
              </a:rPr>
              <a:t>žnji!</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chemeClr val="tx1">
                    <a:lumMod val="75000"/>
                    <a:lumOff val="25000"/>
                  </a:schemeClr>
                </a:solidFill>
              </a:rPr>
              <a:t>DebugIt</a:t>
            </a:r>
            <a:r>
              <a:rPr lang="en-US" sz="2800" dirty="0" smtClean="0">
                <a:solidFill>
                  <a:schemeClr val="tx1">
                    <a:lumMod val="75000"/>
                    <a:lumOff val="25000"/>
                  </a:schemeClr>
                </a:solidFill>
              </a:rPr>
              <a:t/>
            </a:r>
            <a:br>
              <a:rPr lang="en-US" sz="2800" dirty="0" smtClean="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 xmlns:adec="http://schemas.microsoft.com/office/drawing/2017/decorative" val="1"/>
              </a:ext>
            </a:extLst>
          </p:cNvPr>
          <p:cNvSpPr/>
          <p:nvPr/>
        </p:nvSpPr>
        <p:spPr>
          <a:xfrm>
            <a:off x="1723232" y="1786303"/>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id="{3FAD125B-9A3B-49A4-B9EC-C8A6D3CF9CBF}"/>
              </a:ext>
              <a:ext uri="{C183D7F6-B498-43B3-948B-1728B52AA6E4}">
                <adec:decorative xmlns="" xmlns:adec="http://schemas.microsoft.com/office/drawing/2017/decorative" val="1"/>
              </a:ext>
            </a:extLst>
          </p:cNvPr>
          <p:cNvSpPr/>
          <p:nvPr/>
        </p:nvSpPr>
        <p:spPr>
          <a:xfrm>
            <a:off x="1723232" y="4071326"/>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33E4AB5-6FC1-4454-9421-850EF5A4ADF3}"/>
              </a:ext>
              <a:ext uri="{C183D7F6-B498-43B3-948B-1728B52AA6E4}">
                <adec:decorative xmlns="" xmlns:adec="http://schemas.microsoft.com/office/drawing/2017/decorative" val="1"/>
              </a:ext>
            </a:extLst>
          </p:cNvPr>
          <p:cNvSpPr/>
          <p:nvPr/>
        </p:nvSpPr>
        <p:spPr>
          <a:xfrm>
            <a:off x="4109244" y="2928814"/>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40123448-0B37-4226-B26C-A3081E6142FF}"/>
              </a:ext>
              <a:ext uri="{C183D7F6-B498-43B3-948B-1728B52AA6E4}">
                <adec:decorative xmlns="" xmlns:adec="http://schemas.microsoft.com/office/drawing/2017/decorative" val="1"/>
              </a:ext>
            </a:extLst>
          </p:cNvPr>
          <p:cNvSpPr/>
          <p:nvPr/>
        </p:nvSpPr>
        <p:spPr>
          <a:xfrm>
            <a:off x="6495256" y="2928814"/>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355211EE-8286-42CD-A4AF-EDD1186B28A3}"/>
              </a:ext>
              <a:ext uri="{C183D7F6-B498-43B3-948B-1728B52AA6E4}">
                <adec:decorative xmlns="" xmlns:adec="http://schemas.microsoft.com/office/drawing/2017/decorative" val="1"/>
              </a:ext>
            </a:extLst>
          </p:cNvPr>
          <p:cNvSpPr/>
          <p:nvPr/>
        </p:nvSpPr>
        <p:spPr>
          <a:xfrm>
            <a:off x="8881268" y="2928814"/>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D3287700-63E7-4098-B825-B123C11134C1}"/>
              </a:ext>
              <a:ext uri="{C183D7F6-B498-43B3-948B-1728B52AA6E4}">
                <adec:decorative xmlns="" xmlns:adec="http://schemas.microsoft.com/office/drawing/2017/decorative" val="1"/>
              </a:ext>
            </a:extLst>
          </p:cNvPr>
          <p:cNvSpPr/>
          <p:nvPr/>
        </p:nvSpPr>
        <p:spPr>
          <a:xfrm>
            <a:off x="8881268" y="1107833"/>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69943F00-C6CB-4F10-A02B-801F37984D43}"/>
              </a:ext>
              <a:ext uri="{C183D7F6-B498-43B3-948B-1728B52AA6E4}">
                <adec:decorative xmlns="" xmlns:adec="http://schemas.microsoft.com/office/drawing/2017/decorative" val="1"/>
              </a:ext>
            </a:extLst>
          </p:cNvPr>
          <p:cNvSpPr/>
          <p:nvPr/>
        </p:nvSpPr>
        <p:spPr>
          <a:xfrm>
            <a:off x="8881268" y="4749795"/>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id="{78C71AAC-D0D2-4BBF-B302-54163A284EC6}"/>
              </a:ext>
              <a:ext uri="{C183D7F6-B498-43B3-948B-1728B52AA6E4}">
                <adec:decorative xmlns="" xmlns:adec="http://schemas.microsoft.com/office/drawing/2017/decorative" val="1"/>
              </a:ext>
            </a:extLst>
          </p:cNvPr>
          <p:cNvCxnSpPr>
            <a:stCxn id="3" idx="6"/>
            <a:endCxn id="41" idx="6"/>
          </p:cNvCxnSpPr>
          <p:nvPr/>
        </p:nvCxnSpPr>
        <p:spPr>
          <a:xfrm>
            <a:off x="3310732" y="2580053"/>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 xmlns:adec="http://schemas.microsoft.com/office/drawing/2017/decorative" val="1"/>
              </a:ext>
            </a:extLst>
          </p:cNvPr>
          <p:cNvCxnSpPr>
            <a:cxnSpLocks/>
            <a:endCxn id="42" idx="2"/>
          </p:cNvCxnSpPr>
          <p:nvPr/>
        </p:nvCxnSpPr>
        <p:spPr>
          <a:xfrm>
            <a:off x="3540125" y="3722564"/>
            <a:ext cx="569119"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 xmlns:adec="http://schemas.microsoft.com/office/drawing/2017/decorative" val="1"/>
              </a:ext>
            </a:extLst>
          </p:cNvPr>
          <p:cNvCxnSpPr>
            <a:cxnSpLocks/>
            <a:stCxn id="42" idx="6"/>
            <a:endCxn id="73" idx="2"/>
          </p:cNvCxnSpPr>
          <p:nvPr/>
        </p:nvCxnSpPr>
        <p:spPr>
          <a:xfrm>
            <a:off x="5696744"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 xmlns:adec="http://schemas.microsoft.com/office/drawing/2017/decorative" val="1"/>
              </a:ext>
            </a:extLst>
          </p:cNvPr>
          <p:cNvCxnSpPr>
            <a:cxnSpLocks/>
            <a:stCxn id="73" idx="6"/>
            <a:endCxn id="75" idx="2"/>
          </p:cNvCxnSpPr>
          <p:nvPr/>
        </p:nvCxnSpPr>
        <p:spPr>
          <a:xfrm>
            <a:off x="8082756"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 xmlns:adec="http://schemas.microsoft.com/office/drawing/2017/decorative" val="1"/>
              </a:ext>
            </a:extLst>
          </p:cNvPr>
          <p:cNvCxnSpPr>
            <a:stCxn id="76" idx="2"/>
            <a:endCxn id="77" idx="2"/>
          </p:cNvCxnSpPr>
          <p:nvPr/>
        </p:nvCxnSpPr>
        <p:spPr>
          <a:xfrm rot="10800000" flipV="1">
            <a:off x="8881268" y="1901583"/>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831182" y="2333832"/>
            <a:ext cx="1371600" cy="492443"/>
          </a:xfrm>
          <a:prstGeom prst="rect">
            <a:avLst/>
          </a:prstGeom>
        </p:spPr>
        <p:txBody>
          <a:bodyPr wrap="square" lIns="0" tIns="0" rIns="0" bIns="0" anchor="ctr">
            <a:spAutoFit/>
          </a:bodyPr>
          <a:lstStyle/>
          <a:p>
            <a:pPr algn="ctr"/>
            <a:r>
              <a:rPr lang="en-US" sz="1600" dirty="0">
                <a:solidFill>
                  <a:schemeClr val="bg1"/>
                </a:solidFill>
              </a:rPr>
              <a:t>Management Objectives</a:t>
            </a:r>
          </a:p>
        </p:txBody>
      </p:sp>
      <p:sp>
        <p:nvSpPr>
          <p:cNvPr id="81" name="Rectangle 80">
            <a:extLst>
              <a:ext uri="{FF2B5EF4-FFF2-40B4-BE49-F238E27FC236}">
                <a16:creationId xmlns:a16="http://schemas.microsoft.com/office/drawing/2014/main" id="{D4EC02E4-F054-4111-9038-AE0BDA4C8060}"/>
              </a:ext>
            </a:extLst>
          </p:cNvPr>
          <p:cNvSpPr/>
          <p:nvPr/>
        </p:nvSpPr>
        <p:spPr>
          <a:xfrm>
            <a:off x="1831182" y="4618854"/>
            <a:ext cx="1371600" cy="492443"/>
          </a:xfrm>
          <a:prstGeom prst="rect">
            <a:avLst/>
          </a:prstGeom>
        </p:spPr>
        <p:txBody>
          <a:bodyPr wrap="square" lIns="0" tIns="0" rIns="0" bIns="0" anchor="ctr">
            <a:spAutoFit/>
          </a:bodyPr>
          <a:lstStyle/>
          <a:p>
            <a:pPr algn="ctr"/>
            <a:r>
              <a:rPr lang="en-US" sz="1600" dirty="0">
                <a:solidFill>
                  <a:schemeClr val="bg1"/>
                </a:solidFill>
              </a:rPr>
              <a:t>Customer Objectives</a:t>
            </a:r>
          </a:p>
        </p:txBody>
      </p:sp>
      <p:sp>
        <p:nvSpPr>
          <p:cNvPr id="82" name="Rectangle 81">
            <a:extLst>
              <a:ext uri="{FF2B5EF4-FFF2-40B4-BE49-F238E27FC236}">
                <a16:creationId xmlns:a16="http://schemas.microsoft.com/office/drawing/2014/main" id="{9771041D-83B6-4693-BC25-25AABB3CE3BF}"/>
              </a:ext>
            </a:extLst>
          </p:cNvPr>
          <p:cNvSpPr/>
          <p:nvPr/>
        </p:nvSpPr>
        <p:spPr>
          <a:xfrm>
            <a:off x="4217194" y="3476343"/>
            <a:ext cx="1371600" cy="492443"/>
          </a:xfrm>
          <a:prstGeom prst="rect">
            <a:avLst/>
          </a:prstGeom>
        </p:spPr>
        <p:txBody>
          <a:bodyPr wrap="square" lIns="0" tIns="0" rIns="0" bIns="0" anchor="ctr">
            <a:spAutoFit/>
          </a:bodyPr>
          <a:lstStyle/>
          <a:p>
            <a:pPr algn="ctr"/>
            <a:r>
              <a:rPr lang="en-US" sz="1600" dirty="0">
                <a:solidFill>
                  <a:schemeClr val="bg1"/>
                </a:solidFill>
              </a:rPr>
              <a:t>Project Objectives</a:t>
            </a:r>
          </a:p>
        </p:txBody>
      </p:sp>
      <p:sp>
        <p:nvSpPr>
          <p:cNvPr id="83" name="Rectangle 82">
            <a:extLst>
              <a:ext uri="{FF2B5EF4-FFF2-40B4-BE49-F238E27FC236}">
                <a16:creationId xmlns:a16="http://schemas.microsoft.com/office/drawing/2014/main" id="{9F6EE26A-3174-49AD-900E-08C045755F3C}"/>
              </a:ext>
            </a:extLst>
          </p:cNvPr>
          <p:cNvSpPr/>
          <p:nvPr/>
        </p:nvSpPr>
        <p:spPr>
          <a:xfrm>
            <a:off x="6607968" y="3476343"/>
            <a:ext cx="1371600" cy="492443"/>
          </a:xfrm>
          <a:prstGeom prst="rect">
            <a:avLst/>
          </a:prstGeom>
        </p:spPr>
        <p:txBody>
          <a:bodyPr wrap="square" lIns="0" tIns="0" rIns="0" bIns="0" anchor="ctr">
            <a:spAutoFit/>
          </a:bodyPr>
          <a:lstStyle/>
          <a:p>
            <a:pPr algn="ctr"/>
            <a:r>
              <a:rPr lang="en-US" sz="1600" dirty="0">
                <a:solidFill>
                  <a:schemeClr val="bg1"/>
                </a:solidFill>
              </a:rPr>
              <a:t>Implementation Plan</a:t>
            </a:r>
          </a:p>
        </p:txBody>
      </p:sp>
      <p:sp>
        <p:nvSpPr>
          <p:cNvPr id="84" name="Rectangle 83">
            <a:extLst>
              <a:ext uri="{FF2B5EF4-FFF2-40B4-BE49-F238E27FC236}">
                <a16:creationId xmlns:a16="http://schemas.microsoft.com/office/drawing/2014/main" id="{3B69453F-B845-4467-8C29-7A6677641EC0}"/>
              </a:ext>
            </a:extLst>
          </p:cNvPr>
          <p:cNvSpPr/>
          <p:nvPr/>
        </p:nvSpPr>
        <p:spPr>
          <a:xfrm>
            <a:off x="8989218" y="3599454"/>
            <a:ext cx="1371600" cy="246221"/>
          </a:xfrm>
          <a:prstGeom prst="rect">
            <a:avLst/>
          </a:prstGeom>
        </p:spPr>
        <p:txBody>
          <a:bodyPr wrap="square" lIns="0" tIns="0" rIns="0" bIns="0" anchor="ctr">
            <a:spAutoFit/>
          </a:bodyPr>
          <a:lstStyle/>
          <a:p>
            <a:pPr algn="ctr"/>
            <a:r>
              <a:rPr lang="en-US" sz="1600" dirty="0">
                <a:solidFill>
                  <a:schemeClr val="bg1"/>
                </a:solidFill>
              </a:rPr>
              <a:t>Schedules</a:t>
            </a:r>
          </a:p>
        </p:txBody>
      </p:sp>
      <p:sp>
        <p:nvSpPr>
          <p:cNvPr id="85" name="Rectangle 84">
            <a:extLst>
              <a:ext uri="{FF2B5EF4-FFF2-40B4-BE49-F238E27FC236}">
                <a16:creationId xmlns:a16="http://schemas.microsoft.com/office/drawing/2014/main" id="{C7CFAFBF-6B2A-49A8-ADCE-FD94A08C87B3}"/>
              </a:ext>
            </a:extLst>
          </p:cNvPr>
          <p:cNvSpPr/>
          <p:nvPr/>
        </p:nvSpPr>
        <p:spPr>
          <a:xfrm>
            <a:off x="8989218" y="1778472"/>
            <a:ext cx="1371600" cy="246221"/>
          </a:xfrm>
          <a:prstGeom prst="rect">
            <a:avLst/>
          </a:prstGeom>
        </p:spPr>
        <p:txBody>
          <a:bodyPr wrap="square" lIns="0" tIns="0" rIns="0" bIns="0" anchor="ctr">
            <a:spAutoFit/>
          </a:bodyPr>
          <a:lstStyle/>
          <a:p>
            <a:pPr algn="ctr"/>
            <a:r>
              <a:rPr lang="en-US" sz="1600" dirty="0">
                <a:solidFill>
                  <a:schemeClr val="bg1"/>
                </a:solidFill>
              </a:rPr>
              <a:t>Tasks</a:t>
            </a:r>
          </a:p>
        </p:txBody>
      </p:sp>
      <p:sp>
        <p:nvSpPr>
          <p:cNvPr id="86" name="Rectangle 85">
            <a:extLst>
              <a:ext uri="{FF2B5EF4-FFF2-40B4-BE49-F238E27FC236}">
                <a16:creationId xmlns:a16="http://schemas.microsoft.com/office/drawing/2014/main" id="{6B499F5E-706B-4272-818B-C87149038662}"/>
              </a:ext>
            </a:extLst>
          </p:cNvPr>
          <p:cNvSpPr/>
          <p:nvPr/>
        </p:nvSpPr>
        <p:spPr>
          <a:xfrm>
            <a:off x="8989218" y="5420435"/>
            <a:ext cx="1371600" cy="246221"/>
          </a:xfrm>
          <a:prstGeom prst="rect">
            <a:avLst/>
          </a:prstGeom>
        </p:spPr>
        <p:txBody>
          <a:bodyPr wrap="square" lIns="0" tIns="0" rIns="0" bIns="0" anchor="ctr">
            <a:spAutoFit/>
          </a:bodyPr>
          <a:lstStyle/>
          <a:p>
            <a:pPr algn="ctr"/>
            <a:r>
              <a:rPr lang="en-US" sz="1600" dirty="0">
                <a:solidFill>
                  <a:schemeClr val="bg1"/>
                </a:solidFill>
              </a:rPr>
              <a:t>Resources</a:t>
            </a:r>
          </a:p>
        </p:txBody>
      </p:sp>
      <p:sp>
        <p:nvSpPr>
          <p:cNvPr id="90" name="Rectangle 89">
            <a:extLst>
              <a:ext uri="{FF2B5EF4-FFF2-40B4-BE49-F238E27FC236}">
                <a16:creationId xmlns:a16="http://schemas.microsoft.com/office/drawing/2014/main" id="{79B46693-ED1F-429F-9B11-2794939E3B99}"/>
              </a:ext>
            </a:extLst>
          </p:cNvPr>
          <p:cNvSpPr/>
          <p:nvPr/>
        </p:nvSpPr>
        <p:spPr>
          <a:xfrm>
            <a:off x="6614715" y="4631549"/>
            <a:ext cx="1348582" cy="467051"/>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91" name="Rectangle 90">
            <a:extLst>
              <a:ext uri="{FF2B5EF4-FFF2-40B4-BE49-F238E27FC236}">
                <a16:creationId xmlns:a16="http://schemas.microsoft.com/office/drawing/2014/main" id="{0F8D1DEA-0363-4C10-925D-1D68E14CCEF4}"/>
              </a:ext>
            </a:extLst>
          </p:cNvPr>
          <p:cNvSpPr/>
          <p:nvPr/>
        </p:nvSpPr>
        <p:spPr>
          <a:xfrm>
            <a:off x="4228703" y="4631549"/>
            <a:ext cx="1348582" cy="467051"/>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7" name="Rectangle 86">
            <a:extLst>
              <a:ext uri="{FF2B5EF4-FFF2-40B4-BE49-F238E27FC236}">
                <a16:creationId xmlns:a16="http://schemas.microsoft.com/office/drawing/2014/main" id="{D927301F-4FAD-47A6-987B-1D9C411B7CC1}"/>
              </a:ext>
            </a:extLst>
          </p:cNvPr>
          <p:cNvSpPr/>
          <p:nvPr/>
        </p:nvSpPr>
        <p:spPr>
          <a:xfrm>
            <a:off x="10576718" y="1668058"/>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8" name="Rectangle 87">
            <a:extLst>
              <a:ext uri="{FF2B5EF4-FFF2-40B4-BE49-F238E27FC236}">
                <a16:creationId xmlns:a16="http://schemas.microsoft.com/office/drawing/2014/main" id="{481D58D3-87D7-4D40-B59F-7F751F117F96}"/>
              </a:ext>
            </a:extLst>
          </p:cNvPr>
          <p:cNvSpPr/>
          <p:nvPr/>
        </p:nvSpPr>
        <p:spPr>
          <a:xfrm>
            <a:off x="10576718" y="3489039"/>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9" name="Rectangle 88">
            <a:extLst>
              <a:ext uri="{FF2B5EF4-FFF2-40B4-BE49-F238E27FC236}">
                <a16:creationId xmlns:a16="http://schemas.microsoft.com/office/drawing/2014/main" id="{AAC2972F-490F-4F2F-8A08-930B8C850374}"/>
              </a:ext>
            </a:extLst>
          </p:cNvPr>
          <p:cNvSpPr/>
          <p:nvPr/>
        </p:nvSpPr>
        <p:spPr>
          <a:xfrm>
            <a:off x="10576718" y="5310019"/>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92" name="Rectangle 91">
            <a:extLst>
              <a:ext uri="{FF2B5EF4-FFF2-40B4-BE49-F238E27FC236}">
                <a16:creationId xmlns:a16="http://schemas.microsoft.com/office/drawing/2014/main" id="{A69BDC62-882D-49FD-B60A-05F493B04723}"/>
              </a:ext>
            </a:extLst>
          </p:cNvPr>
          <p:cNvSpPr/>
          <p:nvPr/>
        </p:nvSpPr>
        <p:spPr>
          <a:xfrm>
            <a:off x="266700" y="2346528"/>
            <a:ext cx="1348582" cy="467051"/>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93" name="Rectangle 92">
            <a:extLst>
              <a:ext uri="{FF2B5EF4-FFF2-40B4-BE49-F238E27FC236}">
                <a16:creationId xmlns:a16="http://schemas.microsoft.com/office/drawing/2014/main" id="{FC109BEC-95E0-4EA0-B65C-A8353481F394}"/>
              </a:ext>
            </a:extLst>
          </p:cNvPr>
          <p:cNvSpPr/>
          <p:nvPr/>
        </p:nvSpPr>
        <p:spPr>
          <a:xfrm>
            <a:off x="266700" y="4631551"/>
            <a:ext cx="1348582" cy="467051"/>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Tree>
    <p:extLst>
      <p:ext uri="{BB962C8B-B14F-4D97-AF65-F5344CB8AC3E}">
        <p14:creationId xmlns:p14="http://schemas.microsoft.com/office/powerpoint/2010/main" val="8437681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7" name="Content Placeholder 6">
            <a:extLst>
              <a:ext uri="{FF2B5EF4-FFF2-40B4-BE49-F238E27FC236}">
                <a16:creationId xmlns:a16="http://schemas.microsoft.com/office/drawing/2014/main" id="{67149B44-59AD-4690-80C9-E1BD6CD00D07}"/>
              </a:ext>
            </a:extLst>
          </p:cNvPr>
          <p:cNvSpPr>
            <a:spLocks noGrp="1"/>
          </p:cNvSpPr>
          <p:nvPr>
            <p:ph idx="1"/>
          </p:nvPr>
        </p:nvSpPr>
        <p:spPr/>
        <p:txBody>
          <a:bodyPr/>
          <a:lstStyle/>
          <a:p>
            <a:endParaRPr lang="en-US" dirty="0"/>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24</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chemeClr val="tx1">
                    <a:lumMod val="75000"/>
                    <a:lumOff val="25000"/>
                  </a:schemeClr>
                </a:solidFill>
              </a:rPr>
              <a:t>DebugIt</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8" name="Table 47">
            <a:extLst>
              <a:ext uri="{FF2B5EF4-FFF2-40B4-BE49-F238E27FC236}">
                <a16:creationId xmlns:a16="http://schemas.microsoft.com/office/drawing/2014/main" id="{4293C5FE-8B5A-43A8-B602-44F133628917}"/>
              </a:ext>
              <a:ext uri="{C183D7F6-B498-43B3-948B-1728B52AA6E4}">
                <adec:decorative xmlns="" xmlns:adec="http://schemas.microsoft.com/office/drawing/2017/decorative" val="0"/>
              </a:ext>
            </a:extLst>
          </p:cNvPr>
          <p:cNvGraphicFramePr>
            <a:graphicFrameLocks noGrp="1"/>
          </p:cNvGraphicFramePr>
          <p:nvPr>
            <p:extLst>
              <p:ext uri="{D42A27DB-BD31-4B8C-83A1-F6EECF244321}">
                <p14:modId xmlns:p14="http://schemas.microsoft.com/office/powerpoint/2010/main" val="1041328910"/>
              </p:ext>
            </p:extLst>
          </p:nvPr>
        </p:nvGraphicFramePr>
        <p:xfrm>
          <a:off x="431800" y="1263895"/>
          <a:ext cx="11328400" cy="4000496"/>
        </p:xfrm>
        <a:graphic>
          <a:graphicData uri="http://schemas.openxmlformats.org/drawingml/2006/table">
            <a:tbl>
              <a:tblPr firstRow="1" bandRow="1">
                <a:tableStyleId>{5C22544A-7EE6-4342-B048-85BDC9FD1C3A}</a:tableStyleId>
              </a:tblPr>
              <a:tblGrid>
                <a:gridCol w="1132840">
                  <a:extLst>
                    <a:ext uri="{9D8B030D-6E8A-4147-A177-3AD203B41FA5}">
                      <a16:colId xmlns:a16="http://schemas.microsoft.com/office/drawing/2014/main" val="1064767228"/>
                    </a:ext>
                  </a:extLst>
                </a:gridCol>
                <a:gridCol w="1132840">
                  <a:extLst>
                    <a:ext uri="{9D8B030D-6E8A-4147-A177-3AD203B41FA5}">
                      <a16:colId xmlns:a16="http://schemas.microsoft.com/office/drawing/2014/main" val="2110247153"/>
                    </a:ext>
                  </a:extLst>
                </a:gridCol>
                <a:gridCol w="1132840">
                  <a:extLst>
                    <a:ext uri="{9D8B030D-6E8A-4147-A177-3AD203B41FA5}">
                      <a16:colId xmlns:a16="http://schemas.microsoft.com/office/drawing/2014/main" val="1671774837"/>
                    </a:ext>
                  </a:extLst>
                </a:gridCol>
                <a:gridCol w="1132840">
                  <a:extLst>
                    <a:ext uri="{9D8B030D-6E8A-4147-A177-3AD203B41FA5}">
                      <a16:colId xmlns:a16="http://schemas.microsoft.com/office/drawing/2014/main" val="1042921663"/>
                    </a:ext>
                  </a:extLst>
                </a:gridCol>
                <a:gridCol w="1132840">
                  <a:extLst>
                    <a:ext uri="{9D8B030D-6E8A-4147-A177-3AD203B41FA5}">
                      <a16:colId xmlns:a16="http://schemas.microsoft.com/office/drawing/2014/main" val="1140046485"/>
                    </a:ext>
                  </a:extLst>
                </a:gridCol>
                <a:gridCol w="1132840">
                  <a:extLst>
                    <a:ext uri="{9D8B030D-6E8A-4147-A177-3AD203B41FA5}">
                      <a16:colId xmlns:a16="http://schemas.microsoft.com/office/drawing/2014/main" val="1773304150"/>
                    </a:ext>
                  </a:extLst>
                </a:gridCol>
                <a:gridCol w="1132840">
                  <a:extLst>
                    <a:ext uri="{9D8B030D-6E8A-4147-A177-3AD203B41FA5}">
                      <a16:colId xmlns:a16="http://schemas.microsoft.com/office/drawing/2014/main" val="1528819555"/>
                    </a:ext>
                  </a:extLst>
                </a:gridCol>
                <a:gridCol w="1132840">
                  <a:extLst>
                    <a:ext uri="{9D8B030D-6E8A-4147-A177-3AD203B41FA5}">
                      <a16:colId xmlns:a16="http://schemas.microsoft.com/office/drawing/2014/main" val="3985123976"/>
                    </a:ext>
                  </a:extLst>
                </a:gridCol>
                <a:gridCol w="1132840">
                  <a:extLst>
                    <a:ext uri="{9D8B030D-6E8A-4147-A177-3AD203B41FA5}">
                      <a16:colId xmlns:a16="http://schemas.microsoft.com/office/drawing/2014/main" val="1999644776"/>
                    </a:ext>
                  </a:extLst>
                </a:gridCol>
                <a:gridCol w="1132840">
                  <a:extLst>
                    <a:ext uri="{9D8B030D-6E8A-4147-A177-3AD203B41FA5}">
                      <a16:colId xmlns:a16="http://schemas.microsoft.com/office/drawing/2014/main" val="1607982248"/>
                    </a:ext>
                  </a:extLst>
                </a:gridCol>
              </a:tblGrid>
              <a:tr h="500062">
                <a:tc>
                  <a:txBody>
                    <a:bodyPr/>
                    <a:lstStyle/>
                    <a:p>
                      <a:endParaRPr lang="en-US" dirty="0"/>
                    </a:p>
                  </a:txBody>
                  <a:tcPr>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B w="6350" cap="flat" cmpd="sng" algn="ctr">
                      <a:solidFill>
                        <a:schemeClr val="bg1"/>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1216711411"/>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181867246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9230360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3967257650"/>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43268816"/>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459237457"/>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00174924"/>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solidFill>
                      <a:schemeClr val="bg2"/>
                    </a:solidFill>
                  </a:tcPr>
                </a:tc>
                <a:extLst>
                  <a:ext uri="{0D108BD9-81ED-4DB2-BD59-A6C34878D82A}">
                    <a16:rowId xmlns:a16="http://schemas.microsoft.com/office/drawing/2014/main" val="3154256183"/>
                  </a:ext>
                </a:extLst>
              </a:tr>
            </a:tbl>
          </a:graphicData>
        </a:graphic>
      </p:graphicFrame>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50" name="Group 49" descr="Icon of paper and pen. ">
            <a:extLst>
              <a:ext uri="{FF2B5EF4-FFF2-40B4-BE49-F238E27FC236}">
                <a16:creationId xmlns:a16="http://schemas.microsoft.com/office/drawing/2014/main" id="{2FA1B3F0-F0C6-4C2E-ABD3-6AE2AAF66A07}"/>
              </a:ext>
            </a:extLst>
          </p:cNvPr>
          <p:cNvGrpSpPr/>
          <p:nvPr/>
        </p:nvGrpSpPr>
        <p:grpSpPr>
          <a:xfrm>
            <a:off x="1989538" y="1368977"/>
            <a:ext cx="287337" cy="285750"/>
            <a:chOff x="7018338" y="4656138"/>
            <a:chExt cx="287337" cy="285750"/>
          </a:xfrm>
          <a:solidFill>
            <a:schemeClr val="bg1"/>
          </a:solidFill>
        </p:grpSpPr>
        <p:sp>
          <p:nvSpPr>
            <p:cNvPr id="51" name="Freeform 4604">
              <a:extLst>
                <a:ext uri="{FF2B5EF4-FFF2-40B4-BE49-F238E27FC236}">
                  <a16:creationId xmlns:a16="http://schemas.microsoft.com/office/drawing/2014/main"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4605">
              <a:extLst>
                <a:ext uri="{FF2B5EF4-FFF2-40B4-BE49-F238E27FC236}">
                  <a16:creationId xmlns:a16="http://schemas.microsoft.com/office/drawing/2014/main"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4606">
              <a:extLst>
                <a:ext uri="{FF2B5EF4-FFF2-40B4-BE49-F238E27FC236}">
                  <a16:creationId xmlns:a16="http://schemas.microsoft.com/office/drawing/2014/main"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4607">
              <a:extLst>
                <a:ext uri="{FF2B5EF4-FFF2-40B4-BE49-F238E27FC236}">
                  <a16:creationId xmlns:a16="http://schemas.microsoft.com/office/drawing/2014/main"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descr="Icon of computer monitor.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a16="http://schemas.microsoft.com/office/drawing/2014/main" id="{268D639A-62F0-4F2B-B632-5A45CD6DD132}"/>
              </a:ext>
              <a:ext uri="{C183D7F6-B498-43B3-948B-1728B52AA6E4}">
                <adec:decorative xmlns=""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31" name="Freeform 1837" descr="Marker with plus mark. ">
            <a:extLst>
              <a:ext uri="{FF2B5EF4-FFF2-40B4-BE49-F238E27FC236}">
                <a16:creationId xmlns:a16="http://schemas.microsoft.com/office/drawing/2014/main" id="{160F3D2A-DDEB-465E-AAD3-D5DF7B6D5B43}"/>
              </a:ext>
            </a:extLst>
          </p:cNvPr>
          <p:cNvSpPr>
            <a:spLocks noEditPoints="1"/>
          </p:cNvSpPr>
          <p:nvPr/>
        </p:nvSpPr>
        <p:spPr bwMode="auto">
          <a:xfrm>
            <a:off x="845745" y="1876981"/>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2" name="Freeform 1838" descr="Marker with minus sign. ">
            <a:extLst>
              <a:ext uri="{FF2B5EF4-FFF2-40B4-BE49-F238E27FC236}">
                <a16:creationId xmlns:a16="http://schemas.microsoft.com/office/drawing/2014/main" id="{B5F2BF4D-A7CC-4EBB-95EE-71610004A3D7}"/>
              </a:ext>
            </a:extLst>
          </p:cNvPr>
          <p:cNvSpPr>
            <a:spLocks noEditPoints="1"/>
          </p:cNvSpPr>
          <p:nvPr/>
        </p:nvSpPr>
        <p:spPr bwMode="auto">
          <a:xfrm>
            <a:off x="1989538"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Freeform 1839" descr="Marker with multiplication sign. ">
            <a:extLst>
              <a:ext uri="{FF2B5EF4-FFF2-40B4-BE49-F238E27FC236}">
                <a16:creationId xmlns:a16="http://schemas.microsoft.com/office/drawing/2014/main" id="{C1376BF3-C8B4-42C0-BF77-D3FADEB8D226}"/>
              </a:ext>
            </a:extLst>
          </p:cNvPr>
          <p:cNvSpPr>
            <a:spLocks noEditPoints="1"/>
          </p:cNvSpPr>
          <p:nvPr/>
        </p:nvSpPr>
        <p:spPr bwMode="auto">
          <a:xfrm>
            <a:off x="1978823" y="3385358"/>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 name="Freeform 1839" descr="Marker with multiplication sign. ">
            <a:extLst>
              <a:ext uri="{FF2B5EF4-FFF2-40B4-BE49-F238E27FC236}">
                <a16:creationId xmlns:a16="http://schemas.microsoft.com/office/drawing/2014/main" id="{78429B93-7238-4139-A703-26ABDBFB1498}"/>
              </a:ext>
            </a:extLst>
          </p:cNvPr>
          <p:cNvSpPr>
            <a:spLocks noEditPoints="1"/>
          </p:cNvSpPr>
          <p:nvPr/>
        </p:nvSpPr>
        <p:spPr bwMode="auto">
          <a:xfrm>
            <a:off x="1978823"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1837" descr="Marker with plus mark. ">
            <a:extLst>
              <a:ext uri="{FF2B5EF4-FFF2-40B4-BE49-F238E27FC236}">
                <a16:creationId xmlns:a16="http://schemas.microsoft.com/office/drawing/2014/main" id="{FFEC666F-8CEB-456C-A2BE-0ED23EE4FADC}"/>
              </a:ext>
            </a:extLst>
          </p:cNvPr>
          <p:cNvSpPr>
            <a:spLocks noEditPoints="1"/>
          </p:cNvSpPr>
          <p:nvPr/>
        </p:nvSpPr>
        <p:spPr bwMode="auto">
          <a:xfrm>
            <a:off x="3139680"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6" name="Freeform 1839" descr="Marker with multiplication sign. ">
            <a:extLst>
              <a:ext uri="{FF2B5EF4-FFF2-40B4-BE49-F238E27FC236}">
                <a16:creationId xmlns:a16="http://schemas.microsoft.com/office/drawing/2014/main" id="{406A6BB3-00DC-4CF5-AC64-82CF18B48C9C}"/>
              </a:ext>
            </a:extLst>
          </p:cNvPr>
          <p:cNvSpPr>
            <a:spLocks noEditPoints="1"/>
          </p:cNvSpPr>
          <p:nvPr/>
        </p:nvSpPr>
        <p:spPr bwMode="auto">
          <a:xfrm>
            <a:off x="4302523"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 name="Freeform 1838" descr="Marker with minus sign. ">
            <a:extLst>
              <a:ext uri="{FF2B5EF4-FFF2-40B4-BE49-F238E27FC236}">
                <a16:creationId xmlns:a16="http://schemas.microsoft.com/office/drawing/2014/main" id="{0852AFAF-F59C-431F-8C82-94379765098D}"/>
              </a:ext>
            </a:extLst>
          </p:cNvPr>
          <p:cNvSpPr>
            <a:spLocks noEditPoints="1"/>
          </p:cNvSpPr>
          <p:nvPr/>
        </p:nvSpPr>
        <p:spPr bwMode="auto">
          <a:xfrm>
            <a:off x="5427446"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 name="Freeform 1837" descr="Marker with plus mark. ">
            <a:extLst>
              <a:ext uri="{FF2B5EF4-FFF2-40B4-BE49-F238E27FC236}">
                <a16:creationId xmlns:a16="http://schemas.microsoft.com/office/drawing/2014/main" id="{4C5127E9-68E5-46FA-8C57-25FDF54CF7BC}"/>
              </a:ext>
            </a:extLst>
          </p:cNvPr>
          <p:cNvSpPr>
            <a:spLocks noEditPoints="1"/>
          </p:cNvSpPr>
          <p:nvPr/>
        </p:nvSpPr>
        <p:spPr bwMode="auto">
          <a:xfrm>
            <a:off x="3139680"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1837" descr="Marker with plus mark. ">
            <a:extLst>
              <a:ext uri="{FF2B5EF4-FFF2-40B4-BE49-F238E27FC236}">
                <a16:creationId xmlns:a16="http://schemas.microsoft.com/office/drawing/2014/main" id="{2359F2CA-3777-4AA1-A96A-2B49185A93F8}"/>
              </a:ext>
            </a:extLst>
          </p:cNvPr>
          <p:cNvSpPr>
            <a:spLocks noEditPoints="1"/>
          </p:cNvSpPr>
          <p:nvPr/>
        </p:nvSpPr>
        <p:spPr bwMode="auto">
          <a:xfrm>
            <a:off x="4306097" y="18765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0" name="Freeform 1838" descr="Marker with minus sign. ">
            <a:extLst>
              <a:ext uri="{FF2B5EF4-FFF2-40B4-BE49-F238E27FC236}">
                <a16:creationId xmlns:a16="http://schemas.microsoft.com/office/drawing/2014/main" id="{1FE19FFA-CAD6-453B-8808-4EB523DD1271}"/>
              </a:ext>
            </a:extLst>
          </p:cNvPr>
          <p:cNvSpPr>
            <a:spLocks noEditPoints="1"/>
          </p:cNvSpPr>
          <p:nvPr/>
        </p:nvSpPr>
        <p:spPr bwMode="auto">
          <a:xfrm>
            <a:off x="845745"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Freeform 1838" descr="Marker with minus sign. ">
            <a:extLst>
              <a:ext uri="{FF2B5EF4-FFF2-40B4-BE49-F238E27FC236}">
                <a16:creationId xmlns:a16="http://schemas.microsoft.com/office/drawing/2014/main" id="{C68F970D-304B-4DB3-A6C2-E214037CD6E5}"/>
              </a:ext>
            </a:extLst>
          </p:cNvPr>
          <p:cNvSpPr>
            <a:spLocks noEditPoints="1"/>
          </p:cNvSpPr>
          <p:nvPr/>
        </p:nvSpPr>
        <p:spPr bwMode="auto">
          <a:xfrm>
            <a:off x="6498033"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Freeform 1837" descr="Marker with plus mark. ">
            <a:extLst>
              <a:ext uri="{FF2B5EF4-FFF2-40B4-BE49-F238E27FC236}">
                <a16:creationId xmlns:a16="http://schemas.microsoft.com/office/drawing/2014/main" id="{28204691-D113-415C-8A74-FFC7DBEA4A41}"/>
              </a:ext>
            </a:extLst>
          </p:cNvPr>
          <p:cNvSpPr>
            <a:spLocks noEditPoints="1"/>
          </p:cNvSpPr>
          <p:nvPr/>
        </p:nvSpPr>
        <p:spPr bwMode="auto">
          <a:xfrm>
            <a:off x="6494464"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Freeform 1839" descr="Marker with multiplication sign. ">
            <a:extLst>
              <a:ext uri="{FF2B5EF4-FFF2-40B4-BE49-F238E27FC236}">
                <a16:creationId xmlns:a16="http://schemas.microsoft.com/office/drawing/2014/main" id="{9506A8E7-40C8-4CB3-909D-6D1FBA2D8F3D}"/>
              </a:ext>
            </a:extLst>
          </p:cNvPr>
          <p:cNvSpPr>
            <a:spLocks noEditPoints="1"/>
          </p:cNvSpPr>
          <p:nvPr/>
        </p:nvSpPr>
        <p:spPr bwMode="auto">
          <a:xfrm>
            <a:off x="7703738"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 name="Freeform 1837" descr="Marker with plus mark. ">
            <a:extLst>
              <a:ext uri="{FF2B5EF4-FFF2-40B4-BE49-F238E27FC236}">
                <a16:creationId xmlns:a16="http://schemas.microsoft.com/office/drawing/2014/main" id="{9F58591E-3473-4F64-8EC7-B3C59E9BCF39}"/>
              </a:ext>
            </a:extLst>
          </p:cNvPr>
          <p:cNvSpPr>
            <a:spLocks noEditPoints="1"/>
          </p:cNvSpPr>
          <p:nvPr/>
        </p:nvSpPr>
        <p:spPr bwMode="auto">
          <a:xfrm>
            <a:off x="7704531" y="4382023"/>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 name="Freeform 1837" descr="Marker with plus mark. ">
            <a:extLst>
              <a:ext uri="{FF2B5EF4-FFF2-40B4-BE49-F238E27FC236}">
                <a16:creationId xmlns:a16="http://schemas.microsoft.com/office/drawing/2014/main" id="{8ACB7BFA-2B1C-41FA-A91F-C2A74141E269}"/>
              </a:ext>
            </a:extLst>
          </p:cNvPr>
          <p:cNvSpPr>
            <a:spLocks noEditPoints="1"/>
          </p:cNvSpPr>
          <p:nvPr/>
        </p:nvSpPr>
        <p:spPr bwMode="auto">
          <a:xfrm>
            <a:off x="8787207"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6" name="Freeform 1837" descr="Marker with plus mark. ">
            <a:extLst>
              <a:ext uri="{FF2B5EF4-FFF2-40B4-BE49-F238E27FC236}">
                <a16:creationId xmlns:a16="http://schemas.microsoft.com/office/drawing/2014/main" id="{DC0F6511-C5AE-49E3-92DC-7B6FA6B2208D}"/>
              </a:ext>
            </a:extLst>
          </p:cNvPr>
          <p:cNvSpPr>
            <a:spLocks noEditPoints="1"/>
          </p:cNvSpPr>
          <p:nvPr/>
        </p:nvSpPr>
        <p:spPr bwMode="auto">
          <a:xfrm>
            <a:off x="9900044"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 name="Freeform 1839" descr="Marker with multiplication sign. ">
            <a:extLst>
              <a:ext uri="{FF2B5EF4-FFF2-40B4-BE49-F238E27FC236}">
                <a16:creationId xmlns:a16="http://schemas.microsoft.com/office/drawing/2014/main" id="{5CED8A16-6FBE-41A7-9A3B-6220F32B4ED2}"/>
              </a:ext>
            </a:extLst>
          </p:cNvPr>
          <p:cNvSpPr>
            <a:spLocks noEditPoints="1"/>
          </p:cNvSpPr>
          <p:nvPr/>
        </p:nvSpPr>
        <p:spPr bwMode="auto">
          <a:xfrm>
            <a:off x="11058919"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8" name="Rectangle 147">
            <a:extLst>
              <a:ext uri="{FF2B5EF4-FFF2-40B4-BE49-F238E27FC236}">
                <a16:creationId xmlns:a16="http://schemas.microsoft.com/office/drawing/2014/main" id="{2809A67D-EE6E-45D1-AA73-B11A0B4F2508}"/>
              </a:ext>
            </a:extLst>
          </p:cNvPr>
          <p:cNvSpPr/>
          <p:nvPr/>
        </p:nvSpPr>
        <p:spPr>
          <a:xfrm>
            <a:off x="3276600" y="5537091"/>
            <a:ext cx="8075613" cy="646331"/>
          </a:xfrm>
          <a:prstGeom prst="rect">
            <a:avLst/>
          </a:prstGeom>
        </p:spPr>
        <p:txBody>
          <a:bodyPr wrap="square" lIns="0" tIns="0" rIns="0" bIns="0" anchor="ctr">
            <a:spAutoFit/>
          </a:bodyPr>
          <a:lstStyle/>
          <a:p>
            <a:r>
              <a:rPr lang="en-US" sz="1400" dirty="0"/>
              <a:t>“Lorem ipsum dolor sit amet, consectetur adipiscing elit. Duis suscipit in tellus ac bibendum. Sed congue lacus vitae tellus finibus, eu faucibus nisi ullamcorper. Quisque volutpat leo at arcu placerat, quis pellentesque tellus bibendum. Proin et luctus nisl, ut viverra eros. Suspendisse pharetra mattis purus eu.”</a:t>
            </a:r>
          </a:p>
        </p:txBody>
      </p:sp>
      <p:cxnSp>
        <p:nvCxnSpPr>
          <p:cNvPr id="149" name="Straight Connector 148">
            <a:extLst>
              <a:ext uri="{FF2B5EF4-FFF2-40B4-BE49-F238E27FC236}">
                <a16:creationId xmlns:a16="http://schemas.microsoft.com/office/drawing/2014/main" id="{A3D7D3F3-ED08-4CA9-8310-32E50A7BB0A5}"/>
              </a:ext>
              <a:ext uri="{C183D7F6-B498-43B3-948B-1728B52AA6E4}">
                <adec:decorative xmlns="" xmlns:adec="http://schemas.microsoft.com/office/drawing/2017/decorative" val="1"/>
              </a:ext>
            </a:extLst>
          </p:cNvPr>
          <p:cNvCxnSpPr>
            <a:cxnSpLocks/>
          </p:cNvCxnSpPr>
          <p:nvPr/>
        </p:nvCxnSpPr>
        <p:spPr>
          <a:xfrm>
            <a:off x="2987283" y="5462588"/>
            <a:ext cx="0" cy="795337"/>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0" name="Rectangle 149">
            <a:extLst>
              <a:ext uri="{FF2B5EF4-FFF2-40B4-BE49-F238E27FC236}">
                <a16:creationId xmlns:a16="http://schemas.microsoft.com/office/drawing/2014/main" id="{82D6D7C7-ED2D-4325-93B0-EE2B9C2B2CF7}"/>
              </a:ext>
            </a:extLst>
          </p:cNvPr>
          <p:cNvSpPr/>
          <p:nvPr/>
        </p:nvSpPr>
        <p:spPr>
          <a:xfrm>
            <a:off x="533406" y="5644812"/>
            <a:ext cx="2331714" cy="430887"/>
          </a:xfrm>
          <a:prstGeom prst="rect">
            <a:avLst/>
          </a:prstGeom>
        </p:spPr>
        <p:txBody>
          <a:bodyPr wrap="square" lIns="0" tIns="0" rIns="0" bIns="0" anchor="ctr">
            <a:spAutoFit/>
          </a:bodyPr>
          <a:lstStyle/>
          <a:p>
            <a:pPr algn="ctr"/>
            <a:r>
              <a:rPr lang="en-US" sz="2800" b="1" dirty="0">
                <a:solidFill>
                  <a:schemeClr val="accent3">
                    <a:lumMod val="75000"/>
                  </a:schemeClr>
                </a:solidFill>
                <a:latin typeface="+mj-lt"/>
                <a:cs typeface="Segoe UI" panose="020B0502040204020203" pitchFamily="34" charset="0"/>
              </a:rPr>
              <a:t>5,980,650.32</a:t>
            </a:r>
          </a:p>
        </p:txBody>
      </p:sp>
    </p:spTree>
    <p:extLst>
      <p:ext uri="{BB962C8B-B14F-4D97-AF65-F5344CB8AC3E}">
        <p14:creationId xmlns:p14="http://schemas.microsoft.com/office/powerpoint/2010/main" val="8754452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chemeClr val="tx1">
                    <a:lumMod val="75000"/>
                    <a:lumOff val="25000"/>
                  </a:schemeClr>
                </a:solidFill>
              </a:rPr>
              <a:t>DebugIt</a:t>
            </a:r>
            <a:r>
              <a:rPr lang="en-US" sz="2800" dirty="0">
                <a:solidFill>
                  <a:schemeClr val="tx1">
                    <a:lumMod val="75000"/>
                    <a:lumOff val="25000"/>
                  </a:schemeClr>
                </a:solidFill>
              </a:rPr>
              <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123008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POSITIVE</a:t>
            </a: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631371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NEGATIVE</a:t>
            </a:r>
          </a:p>
        </p:txBody>
      </p:sp>
      <p:sp>
        <p:nvSpPr>
          <p:cNvPr id="27" name="Rectangle: Rounded Corners 26">
            <a:extLst>
              <a:ext uri="{FF2B5EF4-FFF2-40B4-BE49-F238E27FC236}">
                <a16:creationId xmlns:a16="http://schemas.microsoft.com/office/drawing/2014/main" id="{EBD06280-71F4-4832-A31C-772537FAE929}"/>
              </a:ext>
            </a:extLst>
          </p:cNvPr>
          <p:cNvSpPr/>
          <p:nvPr/>
        </p:nvSpPr>
        <p:spPr>
          <a:xfrm rot="16200000">
            <a:off x="-106838" y="4864308"/>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EXTERNAL</a:t>
            </a:r>
          </a:p>
        </p:txBody>
      </p:sp>
      <p:sp>
        <p:nvSpPr>
          <p:cNvPr id="28" name="Rectangle: Rounded Corners 27">
            <a:extLst>
              <a:ext uri="{FF2B5EF4-FFF2-40B4-BE49-F238E27FC236}">
                <a16:creationId xmlns:a16="http://schemas.microsoft.com/office/drawing/2014/main" id="{C917D965-B5BB-41DC-BB5E-C27AF802DD50}"/>
              </a:ext>
            </a:extLst>
          </p:cNvPr>
          <p:cNvSpPr/>
          <p:nvPr/>
        </p:nvSpPr>
        <p:spPr>
          <a:xfrm rot="16200000">
            <a:off x="-106838" y="2758556"/>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INTERNAL</a:t>
            </a:r>
          </a:p>
        </p:txBody>
      </p:sp>
      <p:cxnSp>
        <p:nvCxnSpPr>
          <p:cNvPr id="9" name="Straight Connector 8">
            <a:extLst>
              <a:ext uri="{FF2B5EF4-FFF2-40B4-BE49-F238E27FC236}">
                <a16:creationId xmlns:a16="http://schemas.microsoft.com/office/drawing/2014/main" id="{8CBC1BB2-55FC-4E8F-A171-32FAA820D2B7}"/>
              </a:ext>
              <a:ext uri="{C183D7F6-B498-43B3-948B-1728B52AA6E4}">
                <adec:decorative xmlns="" xmlns:adec="http://schemas.microsoft.com/office/drawing/2017/decorative" val="1"/>
              </a:ext>
            </a:extLst>
          </p:cNvPr>
          <p:cNvCxnSpPr>
            <a:cxnSpLocks/>
          </p:cNvCxnSpPr>
          <p:nvPr/>
        </p:nvCxnSpPr>
        <p:spPr>
          <a:xfrm>
            <a:off x="1385888" y="4143831"/>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31A2EAE-EBE4-4CB7-9D0A-105837E80B0E}"/>
              </a:ext>
              <a:ext uri="{C183D7F6-B498-43B3-948B-1728B52AA6E4}">
                <adec:decorative xmlns="" xmlns:adec="http://schemas.microsoft.com/office/drawing/2017/decorative" val="1"/>
              </a:ext>
            </a:extLst>
          </p:cNvPr>
          <p:cNvCxnSpPr>
            <a:cxnSpLocks/>
          </p:cNvCxnSpPr>
          <p:nvPr/>
        </p:nvCxnSpPr>
        <p:spPr>
          <a:xfrm>
            <a:off x="6255658" y="2104573"/>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1632408"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0" name="Rectangle 39">
            <a:extLst>
              <a:ext uri="{FF2B5EF4-FFF2-40B4-BE49-F238E27FC236}">
                <a16:creationId xmlns:a16="http://schemas.microsoft.com/office/drawing/2014/main" id="{5842CE6B-862D-4B18-B10B-3436A7D24058}"/>
              </a:ext>
            </a:extLst>
          </p:cNvPr>
          <p:cNvSpPr/>
          <p:nvPr/>
        </p:nvSpPr>
        <p:spPr>
          <a:xfrm>
            <a:off x="6716039"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1" name="Rectangle 40">
            <a:extLst>
              <a:ext uri="{FF2B5EF4-FFF2-40B4-BE49-F238E27FC236}">
                <a16:creationId xmlns:a16="http://schemas.microsoft.com/office/drawing/2014/main" id="{D130C0AE-B52E-4C65-A461-AD2F7D2362DE}"/>
              </a:ext>
            </a:extLst>
          </p:cNvPr>
          <p:cNvSpPr/>
          <p:nvPr/>
        </p:nvSpPr>
        <p:spPr>
          <a:xfrm>
            <a:off x="1632408"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2" name="Rectangle 41">
            <a:extLst>
              <a:ext uri="{FF2B5EF4-FFF2-40B4-BE49-F238E27FC236}">
                <a16:creationId xmlns:a16="http://schemas.microsoft.com/office/drawing/2014/main" id="{6E783ACB-62DF-4DA3-9240-822BAEA78497}"/>
              </a:ext>
            </a:extLst>
          </p:cNvPr>
          <p:cNvSpPr/>
          <p:nvPr/>
        </p:nvSpPr>
        <p:spPr>
          <a:xfrm>
            <a:off x="6716039"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3" name="Rectangle 42">
            <a:extLst>
              <a:ext uri="{FF2B5EF4-FFF2-40B4-BE49-F238E27FC236}">
                <a16:creationId xmlns:a16="http://schemas.microsoft.com/office/drawing/2014/main" id="{6173DD7D-A9F5-4D7E-A942-64AE3F48B264}"/>
              </a:ext>
            </a:extLst>
          </p:cNvPr>
          <p:cNvSpPr/>
          <p:nvPr/>
        </p:nvSpPr>
        <p:spPr>
          <a:xfrm>
            <a:off x="163239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STRENGTH</a:t>
            </a:r>
          </a:p>
        </p:txBody>
      </p:sp>
      <p:sp>
        <p:nvSpPr>
          <p:cNvPr id="44" name="Rectangle 43">
            <a:extLst>
              <a:ext uri="{FF2B5EF4-FFF2-40B4-BE49-F238E27FC236}">
                <a16:creationId xmlns:a16="http://schemas.microsoft.com/office/drawing/2014/main" id="{95967C4C-72D9-469E-BB08-F31A36FBD11D}"/>
              </a:ext>
            </a:extLst>
          </p:cNvPr>
          <p:cNvSpPr/>
          <p:nvPr/>
        </p:nvSpPr>
        <p:spPr>
          <a:xfrm>
            <a:off x="671603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WEAKNESS</a:t>
            </a:r>
          </a:p>
        </p:txBody>
      </p:sp>
      <p:sp>
        <p:nvSpPr>
          <p:cNvPr id="45" name="Rectangle 44">
            <a:extLst>
              <a:ext uri="{FF2B5EF4-FFF2-40B4-BE49-F238E27FC236}">
                <a16:creationId xmlns:a16="http://schemas.microsoft.com/office/drawing/2014/main" id="{A2A2A928-93BB-46FE-9683-5A5BAADF87B3}"/>
              </a:ext>
            </a:extLst>
          </p:cNvPr>
          <p:cNvSpPr/>
          <p:nvPr/>
        </p:nvSpPr>
        <p:spPr>
          <a:xfrm>
            <a:off x="163239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OPPORTUNITY</a:t>
            </a:r>
          </a:p>
        </p:txBody>
      </p:sp>
      <p:sp>
        <p:nvSpPr>
          <p:cNvPr id="46" name="Rectangle 45">
            <a:extLst>
              <a:ext uri="{FF2B5EF4-FFF2-40B4-BE49-F238E27FC236}">
                <a16:creationId xmlns:a16="http://schemas.microsoft.com/office/drawing/2014/main" id="{D84D1B01-F5DB-4D77-80D5-5CACEA0F7047}"/>
              </a:ext>
            </a:extLst>
          </p:cNvPr>
          <p:cNvSpPr/>
          <p:nvPr/>
        </p:nvSpPr>
        <p:spPr>
          <a:xfrm>
            <a:off x="671603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THREAT</a:t>
            </a:r>
          </a:p>
        </p:txBody>
      </p:sp>
    </p:spTree>
    <p:extLst>
      <p:ext uri="{BB962C8B-B14F-4D97-AF65-F5344CB8AC3E}">
        <p14:creationId xmlns:p14="http://schemas.microsoft.com/office/powerpoint/2010/main" val="7273641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chemeClr val="tx1">
                    <a:lumMod val="75000"/>
                    <a:lumOff val="25000"/>
                  </a:schemeClr>
                </a:solidFill>
              </a:rPr>
              <a:t>DebugIt</a:t>
            </a:r>
            <a:r>
              <a:rPr lang="en-US" sz="2800" dirty="0">
                <a:solidFill>
                  <a:schemeClr val="tx1">
                    <a:lumMod val="75000"/>
                    <a:lumOff val="25000"/>
                  </a:schemeClr>
                </a:solidFill>
              </a:rPr>
              <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 name="Chart 3" descr="This image is a bar chart. ">
            <a:extLst>
              <a:ext uri="{FF2B5EF4-FFF2-40B4-BE49-F238E27FC236}">
                <a16:creationId xmlns:a16="http://schemas.microsoft.com/office/drawing/2014/main" id="{8B833BE5-F2DA-4155-B25C-866FA190EFEA}"/>
              </a:ext>
            </a:extLst>
          </p:cNvPr>
          <p:cNvGraphicFramePr/>
          <p:nvPr>
            <p:extLst>
              <p:ext uri="{D42A27DB-BD31-4B8C-83A1-F6EECF244321}">
                <p14:modId xmlns:p14="http://schemas.microsoft.com/office/powerpoint/2010/main" val="951326935"/>
              </p:ext>
            </p:extLst>
          </p:nvPr>
        </p:nvGraphicFramePr>
        <p:xfrm>
          <a:off x="522777" y="1511874"/>
          <a:ext cx="6551476" cy="4367651"/>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a:extLst>
              <a:ext uri="{FF2B5EF4-FFF2-40B4-BE49-F238E27FC236}">
                <a16:creationId xmlns:a16="http://schemas.microsoft.com/office/drawing/2014/main" id="{1A997C66-4ED4-4017-9439-1D07ED31D783}"/>
              </a:ext>
            </a:extLst>
          </p:cNvPr>
          <p:cNvSpPr/>
          <p:nvPr/>
        </p:nvSpPr>
        <p:spPr>
          <a:xfrm>
            <a:off x="7400925" y="2026444"/>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2" name="Rectangle 11">
            <a:extLst>
              <a:ext uri="{FF2B5EF4-FFF2-40B4-BE49-F238E27FC236}">
                <a16:creationId xmlns:a16="http://schemas.microsoft.com/office/drawing/2014/main" id="{690C1A7A-78BB-48B4-B5CE-2B9C34E5E67B}"/>
              </a:ext>
            </a:extLst>
          </p:cNvPr>
          <p:cNvSpPr/>
          <p:nvPr/>
        </p:nvSpPr>
        <p:spPr>
          <a:xfrm>
            <a:off x="7400925" y="3546456"/>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3" name="Rectangle 12">
            <a:extLst>
              <a:ext uri="{FF2B5EF4-FFF2-40B4-BE49-F238E27FC236}">
                <a16:creationId xmlns:a16="http://schemas.microsoft.com/office/drawing/2014/main" id="{53CF038C-66AF-4E81-9068-703EC0088620}"/>
              </a:ext>
            </a:extLst>
          </p:cNvPr>
          <p:cNvSpPr/>
          <p:nvPr/>
        </p:nvSpPr>
        <p:spPr>
          <a:xfrm>
            <a:off x="7400925" y="5066469"/>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5" name="Freeform 931" descr="Icon of line chart.">
            <a:extLst>
              <a:ext uri="{FF2B5EF4-FFF2-40B4-BE49-F238E27FC236}">
                <a16:creationId xmlns:a16="http://schemas.microsoft.com/office/drawing/2014/main" id="{D6E99607-03B7-41E5-AD6F-79DCFC17E713}"/>
              </a:ext>
            </a:extLst>
          </p:cNvPr>
          <p:cNvSpPr>
            <a:spLocks noEditPoints="1"/>
          </p:cNvSpPr>
          <p:nvPr/>
        </p:nvSpPr>
        <p:spPr bwMode="auto">
          <a:xfrm>
            <a:off x="9425537" y="1614222"/>
            <a:ext cx="219075" cy="285750"/>
          </a:xfrm>
          <a:custGeom>
            <a:avLst/>
            <a:gdLst>
              <a:gd name="T0" fmla="*/ 348 w 553"/>
              <a:gd name="T1" fmla="*/ 11 h 722"/>
              <a:gd name="T2" fmla="*/ 348 w 553"/>
              <a:gd name="T3" fmla="*/ 204 h 722"/>
              <a:gd name="T4" fmla="*/ 108 w 553"/>
              <a:gd name="T5" fmla="*/ 602 h 722"/>
              <a:gd name="T6" fmla="*/ 99 w 553"/>
              <a:gd name="T7" fmla="*/ 599 h 722"/>
              <a:gd name="T8" fmla="*/ 95 w 553"/>
              <a:gd name="T9" fmla="*/ 590 h 722"/>
              <a:gd name="T10" fmla="*/ 96 w 553"/>
              <a:gd name="T11" fmla="*/ 236 h 722"/>
              <a:gd name="T12" fmla="*/ 104 w 553"/>
              <a:gd name="T13" fmla="*/ 230 h 722"/>
              <a:gd name="T14" fmla="*/ 113 w 553"/>
              <a:gd name="T15" fmla="*/ 230 h 722"/>
              <a:gd name="T16" fmla="*/ 119 w 553"/>
              <a:gd name="T17" fmla="*/ 236 h 722"/>
              <a:gd name="T18" fmla="*/ 120 w 553"/>
              <a:gd name="T19" fmla="*/ 467 h 722"/>
              <a:gd name="T20" fmla="*/ 233 w 553"/>
              <a:gd name="T21" fmla="*/ 365 h 722"/>
              <a:gd name="T22" fmla="*/ 241 w 553"/>
              <a:gd name="T23" fmla="*/ 365 h 722"/>
              <a:gd name="T24" fmla="*/ 327 w 553"/>
              <a:gd name="T25" fmla="*/ 421 h 722"/>
              <a:gd name="T26" fmla="*/ 440 w 553"/>
              <a:gd name="T27" fmla="*/ 303 h 722"/>
              <a:gd name="T28" fmla="*/ 447 w 553"/>
              <a:gd name="T29" fmla="*/ 301 h 722"/>
              <a:gd name="T30" fmla="*/ 451 w 553"/>
              <a:gd name="T31" fmla="*/ 303 h 722"/>
              <a:gd name="T32" fmla="*/ 456 w 553"/>
              <a:gd name="T33" fmla="*/ 308 h 722"/>
              <a:gd name="T34" fmla="*/ 456 w 553"/>
              <a:gd name="T35" fmla="*/ 317 h 722"/>
              <a:gd name="T36" fmla="*/ 338 w 553"/>
              <a:gd name="T37" fmla="*/ 446 h 722"/>
              <a:gd name="T38" fmla="*/ 330 w 553"/>
              <a:gd name="T39" fmla="*/ 449 h 722"/>
              <a:gd name="T40" fmla="*/ 322 w 553"/>
              <a:gd name="T41" fmla="*/ 448 h 722"/>
              <a:gd name="T42" fmla="*/ 120 w 553"/>
              <a:gd name="T43" fmla="*/ 500 h 722"/>
              <a:gd name="T44" fmla="*/ 450 w 553"/>
              <a:gd name="T45" fmla="*/ 577 h 722"/>
              <a:gd name="T46" fmla="*/ 458 w 553"/>
              <a:gd name="T47" fmla="*/ 581 h 722"/>
              <a:gd name="T48" fmla="*/ 462 w 553"/>
              <a:gd name="T49" fmla="*/ 590 h 722"/>
              <a:gd name="T50" fmla="*/ 458 w 553"/>
              <a:gd name="T51" fmla="*/ 599 h 722"/>
              <a:gd name="T52" fmla="*/ 450 w 553"/>
              <a:gd name="T53" fmla="*/ 602 h 722"/>
              <a:gd name="T54" fmla="*/ 357 w 553"/>
              <a:gd name="T55" fmla="*/ 3 h 722"/>
              <a:gd name="T56" fmla="*/ 348 w 553"/>
              <a:gd name="T57" fmla="*/ 0 h 722"/>
              <a:gd name="T58" fmla="*/ 7 w 553"/>
              <a:gd name="T59" fmla="*/ 1 h 722"/>
              <a:gd name="T60" fmla="*/ 1 w 553"/>
              <a:gd name="T61" fmla="*/ 7 h 722"/>
              <a:gd name="T62" fmla="*/ 0 w 553"/>
              <a:gd name="T63" fmla="*/ 710 h 722"/>
              <a:gd name="T64" fmla="*/ 3 w 553"/>
              <a:gd name="T65" fmla="*/ 719 h 722"/>
              <a:gd name="T66" fmla="*/ 12 w 553"/>
              <a:gd name="T67" fmla="*/ 722 h 722"/>
              <a:gd name="T68" fmla="*/ 546 w 553"/>
              <a:gd name="T69" fmla="*/ 721 h 722"/>
              <a:gd name="T70" fmla="*/ 552 w 553"/>
              <a:gd name="T71" fmla="*/ 715 h 722"/>
              <a:gd name="T72" fmla="*/ 553 w 553"/>
              <a:gd name="T73" fmla="*/ 204 h 722"/>
              <a:gd name="T74" fmla="*/ 550 w 553"/>
              <a:gd name="T75"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3" h="722">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16" name="Group 15" descr="This image is an icon of four sheets of paper. ">
            <a:extLst>
              <a:ext uri="{FF2B5EF4-FFF2-40B4-BE49-F238E27FC236}">
                <a16:creationId xmlns:a16="http://schemas.microsoft.com/office/drawing/2014/main" id="{6071F41E-4B08-43F7-BBE7-4A555CA73C1B}"/>
              </a:ext>
            </a:extLst>
          </p:cNvPr>
          <p:cNvGrpSpPr/>
          <p:nvPr/>
        </p:nvGrpSpPr>
        <p:grpSpPr>
          <a:xfrm>
            <a:off x="9415218" y="4652698"/>
            <a:ext cx="239712" cy="285750"/>
            <a:chOff x="5494338" y="1370013"/>
            <a:chExt cx="239712" cy="285750"/>
          </a:xfrm>
          <a:solidFill>
            <a:schemeClr val="accent4">
              <a:lumMod val="75000"/>
            </a:schemeClr>
          </a:solidFill>
        </p:grpSpPr>
        <p:sp>
          <p:nvSpPr>
            <p:cNvPr id="17" name="Freeform 961">
              <a:extLst>
                <a:ext uri="{FF2B5EF4-FFF2-40B4-BE49-F238E27FC236}">
                  <a16:creationId xmlns:a16="http://schemas.microsoft.com/office/drawing/2014/main" id="{A4A2E5CB-F1CB-4509-8FE7-B24010CB57EC}"/>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962">
              <a:extLst>
                <a:ext uri="{FF2B5EF4-FFF2-40B4-BE49-F238E27FC236}">
                  <a16:creationId xmlns:a16="http://schemas.microsoft.com/office/drawing/2014/main" id="{644A9833-5FFF-4479-A665-0AEDD8C25D5D}"/>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963">
              <a:extLst>
                <a:ext uri="{FF2B5EF4-FFF2-40B4-BE49-F238E27FC236}">
                  <a16:creationId xmlns:a16="http://schemas.microsoft.com/office/drawing/2014/main" id="{A6452485-9CCD-4979-A80D-5838A64EDB28}"/>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964">
              <a:extLst>
                <a:ext uri="{FF2B5EF4-FFF2-40B4-BE49-F238E27FC236}">
                  <a16:creationId xmlns:a16="http://schemas.microsoft.com/office/drawing/2014/main" id="{5FFD2F41-7C2C-45FD-8108-197BFC996F06}"/>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descr="This image is an icon of two sheets of paper. ">
            <a:extLst>
              <a:ext uri="{FF2B5EF4-FFF2-40B4-BE49-F238E27FC236}">
                <a16:creationId xmlns:a16="http://schemas.microsoft.com/office/drawing/2014/main" id="{411839F8-FB7F-4D1C-9734-BE03FFF894B2}"/>
              </a:ext>
            </a:extLst>
          </p:cNvPr>
          <p:cNvGrpSpPr/>
          <p:nvPr/>
        </p:nvGrpSpPr>
        <p:grpSpPr>
          <a:xfrm>
            <a:off x="9391405" y="3139847"/>
            <a:ext cx="287338" cy="285750"/>
            <a:chOff x="4319588" y="1370013"/>
            <a:chExt cx="287338" cy="285750"/>
          </a:xfrm>
          <a:solidFill>
            <a:schemeClr val="accent3">
              <a:lumMod val="75000"/>
            </a:schemeClr>
          </a:solidFill>
        </p:grpSpPr>
        <p:sp>
          <p:nvSpPr>
            <p:cNvPr id="22" name="Freeform 1084">
              <a:extLst>
                <a:ext uri="{FF2B5EF4-FFF2-40B4-BE49-F238E27FC236}">
                  <a16:creationId xmlns:a16="http://schemas.microsoft.com/office/drawing/2014/main" id="{07EEFD79-9F4F-4E94-94F0-8CD35D787759}"/>
                </a:ext>
              </a:extLst>
            </p:cNvPr>
            <p:cNvSpPr>
              <a:spLocks noEditPoints="1"/>
            </p:cNvSpPr>
            <p:nvPr/>
          </p:nvSpPr>
          <p:spPr bwMode="auto">
            <a:xfrm>
              <a:off x="4319588" y="1370013"/>
              <a:ext cx="161925" cy="209550"/>
            </a:xfrm>
            <a:custGeom>
              <a:avLst/>
              <a:gdLst>
                <a:gd name="T0" fmla="*/ 278 w 410"/>
                <a:gd name="T1" fmla="*/ 133 h 529"/>
                <a:gd name="T2" fmla="*/ 278 w 410"/>
                <a:gd name="T3" fmla="*/ 12 h 529"/>
                <a:gd name="T4" fmla="*/ 398 w 410"/>
                <a:gd name="T5" fmla="*/ 133 h 529"/>
                <a:gd name="T6" fmla="*/ 278 w 410"/>
                <a:gd name="T7" fmla="*/ 133 h 529"/>
                <a:gd name="T8" fmla="*/ 410 w 410"/>
                <a:gd name="T9" fmla="*/ 133 h 529"/>
                <a:gd name="T10" fmla="*/ 409 w 410"/>
                <a:gd name="T11" fmla="*/ 129 h 529"/>
                <a:gd name="T12" fmla="*/ 406 w 410"/>
                <a:gd name="T13" fmla="*/ 123 h 529"/>
                <a:gd name="T14" fmla="*/ 286 w 410"/>
                <a:gd name="T15" fmla="*/ 3 h 529"/>
                <a:gd name="T16" fmla="*/ 282 w 410"/>
                <a:gd name="T17" fmla="*/ 1 h 529"/>
                <a:gd name="T18" fmla="*/ 278 w 410"/>
                <a:gd name="T19" fmla="*/ 0 h 529"/>
                <a:gd name="T20" fmla="*/ 12 w 410"/>
                <a:gd name="T21" fmla="*/ 0 h 529"/>
                <a:gd name="T22" fmla="*/ 7 w 410"/>
                <a:gd name="T23" fmla="*/ 1 h 529"/>
                <a:gd name="T24" fmla="*/ 4 w 410"/>
                <a:gd name="T25" fmla="*/ 3 h 529"/>
                <a:gd name="T26" fmla="*/ 1 w 410"/>
                <a:gd name="T27" fmla="*/ 7 h 529"/>
                <a:gd name="T28" fmla="*/ 0 w 410"/>
                <a:gd name="T29" fmla="*/ 12 h 529"/>
                <a:gd name="T30" fmla="*/ 0 w 410"/>
                <a:gd name="T31" fmla="*/ 518 h 529"/>
                <a:gd name="T32" fmla="*/ 1 w 410"/>
                <a:gd name="T33" fmla="*/ 522 h 529"/>
                <a:gd name="T34" fmla="*/ 4 w 410"/>
                <a:gd name="T35" fmla="*/ 526 h 529"/>
                <a:gd name="T36" fmla="*/ 7 w 410"/>
                <a:gd name="T37" fmla="*/ 529 h 529"/>
                <a:gd name="T38" fmla="*/ 12 w 410"/>
                <a:gd name="T39" fmla="*/ 529 h 529"/>
                <a:gd name="T40" fmla="*/ 290 w 410"/>
                <a:gd name="T41" fmla="*/ 529 h 529"/>
                <a:gd name="T42" fmla="*/ 290 w 410"/>
                <a:gd name="T43" fmla="*/ 181 h 529"/>
                <a:gd name="T44" fmla="*/ 290 w 410"/>
                <a:gd name="T45" fmla="*/ 177 h 529"/>
                <a:gd name="T46" fmla="*/ 293 w 410"/>
                <a:gd name="T47" fmla="*/ 172 h 529"/>
                <a:gd name="T48" fmla="*/ 297 w 410"/>
                <a:gd name="T49" fmla="*/ 169 h 529"/>
                <a:gd name="T50" fmla="*/ 301 w 410"/>
                <a:gd name="T51" fmla="*/ 168 h 529"/>
                <a:gd name="T52" fmla="*/ 410 w 410"/>
                <a:gd name="T53" fmla="*/ 168 h 529"/>
                <a:gd name="T54" fmla="*/ 410 w 410"/>
                <a:gd name="T55" fmla="*/ 13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0" h="529">
                  <a:moveTo>
                    <a:pt x="278" y="133"/>
                  </a:moveTo>
                  <a:lnTo>
                    <a:pt x="278" y="12"/>
                  </a:lnTo>
                  <a:lnTo>
                    <a:pt x="398" y="133"/>
                  </a:lnTo>
                  <a:lnTo>
                    <a:pt x="278" y="133"/>
                  </a:lnTo>
                  <a:close/>
                  <a:moveTo>
                    <a:pt x="410" y="133"/>
                  </a:moveTo>
                  <a:lnTo>
                    <a:pt x="409" y="129"/>
                  </a:lnTo>
                  <a:lnTo>
                    <a:pt x="406" y="123"/>
                  </a:lnTo>
                  <a:lnTo>
                    <a:pt x="286" y="3"/>
                  </a:lnTo>
                  <a:lnTo>
                    <a:pt x="282" y="1"/>
                  </a:lnTo>
                  <a:lnTo>
                    <a:pt x="278" y="0"/>
                  </a:lnTo>
                  <a:lnTo>
                    <a:pt x="12" y="0"/>
                  </a:lnTo>
                  <a:lnTo>
                    <a:pt x="7" y="1"/>
                  </a:lnTo>
                  <a:lnTo>
                    <a:pt x="4" y="3"/>
                  </a:lnTo>
                  <a:lnTo>
                    <a:pt x="1" y="7"/>
                  </a:lnTo>
                  <a:lnTo>
                    <a:pt x="0" y="12"/>
                  </a:lnTo>
                  <a:lnTo>
                    <a:pt x="0" y="518"/>
                  </a:lnTo>
                  <a:lnTo>
                    <a:pt x="1" y="522"/>
                  </a:lnTo>
                  <a:lnTo>
                    <a:pt x="4" y="526"/>
                  </a:lnTo>
                  <a:lnTo>
                    <a:pt x="7" y="529"/>
                  </a:lnTo>
                  <a:lnTo>
                    <a:pt x="12" y="529"/>
                  </a:lnTo>
                  <a:lnTo>
                    <a:pt x="290" y="529"/>
                  </a:lnTo>
                  <a:lnTo>
                    <a:pt x="290" y="181"/>
                  </a:lnTo>
                  <a:lnTo>
                    <a:pt x="290" y="177"/>
                  </a:lnTo>
                  <a:lnTo>
                    <a:pt x="293" y="172"/>
                  </a:lnTo>
                  <a:lnTo>
                    <a:pt x="297" y="169"/>
                  </a:lnTo>
                  <a:lnTo>
                    <a:pt x="301" y="168"/>
                  </a:lnTo>
                  <a:lnTo>
                    <a:pt x="410" y="168"/>
                  </a:lnTo>
                  <a:lnTo>
                    <a:pt x="410"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085">
              <a:extLst>
                <a:ext uri="{FF2B5EF4-FFF2-40B4-BE49-F238E27FC236}">
                  <a16:creationId xmlns:a16="http://schemas.microsoft.com/office/drawing/2014/main" id="{1EA0DC39-43EE-4E75-8303-A6AAAF344A20}"/>
                </a:ext>
              </a:extLst>
            </p:cNvPr>
            <p:cNvSpPr>
              <a:spLocks/>
            </p:cNvSpPr>
            <p:nvPr/>
          </p:nvSpPr>
          <p:spPr bwMode="auto">
            <a:xfrm>
              <a:off x="4505325" y="1374775"/>
              <a:ext cx="90488" cy="66675"/>
            </a:xfrm>
            <a:custGeom>
              <a:avLst/>
              <a:gdLst>
                <a:gd name="T0" fmla="*/ 2 w 229"/>
                <a:gd name="T1" fmla="*/ 80 h 169"/>
                <a:gd name="T2" fmla="*/ 3 w 229"/>
                <a:gd name="T3" fmla="*/ 82 h 169"/>
                <a:gd name="T4" fmla="*/ 64 w 229"/>
                <a:gd name="T5" fmla="*/ 141 h 169"/>
                <a:gd name="T6" fmla="*/ 73 w 229"/>
                <a:gd name="T7" fmla="*/ 144 h 169"/>
                <a:gd name="T8" fmla="*/ 81 w 229"/>
                <a:gd name="T9" fmla="*/ 141 h 169"/>
                <a:gd name="T10" fmla="*/ 84 w 229"/>
                <a:gd name="T11" fmla="*/ 132 h 169"/>
                <a:gd name="T12" fmla="*/ 81 w 229"/>
                <a:gd name="T13" fmla="*/ 124 h 169"/>
                <a:gd name="T14" fmla="*/ 163 w 229"/>
                <a:gd name="T15" fmla="*/ 85 h 169"/>
                <a:gd name="T16" fmla="*/ 179 w 229"/>
                <a:gd name="T17" fmla="*/ 88 h 169"/>
                <a:gd name="T18" fmla="*/ 192 w 229"/>
                <a:gd name="T19" fmla="*/ 96 h 169"/>
                <a:gd name="T20" fmla="*/ 201 w 229"/>
                <a:gd name="T21" fmla="*/ 107 h 169"/>
                <a:gd name="T22" fmla="*/ 204 w 229"/>
                <a:gd name="T23" fmla="*/ 121 h 169"/>
                <a:gd name="T24" fmla="*/ 205 w 229"/>
                <a:gd name="T25" fmla="*/ 161 h 169"/>
                <a:gd name="T26" fmla="*/ 212 w 229"/>
                <a:gd name="T27" fmla="*/ 168 h 169"/>
                <a:gd name="T28" fmla="*/ 222 w 229"/>
                <a:gd name="T29" fmla="*/ 168 h 169"/>
                <a:gd name="T30" fmla="*/ 228 w 229"/>
                <a:gd name="T31" fmla="*/ 161 h 169"/>
                <a:gd name="T32" fmla="*/ 229 w 229"/>
                <a:gd name="T33" fmla="*/ 121 h 169"/>
                <a:gd name="T34" fmla="*/ 228 w 229"/>
                <a:gd name="T35" fmla="*/ 108 h 169"/>
                <a:gd name="T36" fmla="*/ 223 w 229"/>
                <a:gd name="T37" fmla="*/ 97 h 169"/>
                <a:gd name="T38" fmla="*/ 217 w 229"/>
                <a:gd name="T39" fmla="*/ 87 h 169"/>
                <a:gd name="T40" fmla="*/ 207 w 229"/>
                <a:gd name="T41" fmla="*/ 78 h 169"/>
                <a:gd name="T42" fmla="*/ 187 w 229"/>
                <a:gd name="T43" fmla="*/ 66 h 169"/>
                <a:gd name="T44" fmla="*/ 176 w 229"/>
                <a:gd name="T45" fmla="*/ 63 h 169"/>
                <a:gd name="T46" fmla="*/ 163 w 229"/>
                <a:gd name="T47" fmla="*/ 62 h 169"/>
                <a:gd name="T48" fmla="*/ 81 w 229"/>
                <a:gd name="T49" fmla="*/ 21 h 169"/>
                <a:gd name="T50" fmla="*/ 85 w 229"/>
                <a:gd name="T51" fmla="*/ 13 h 169"/>
                <a:gd name="T52" fmla="*/ 81 w 229"/>
                <a:gd name="T53" fmla="*/ 3 h 169"/>
                <a:gd name="T54" fmla="*/ 73 w 229"/>
                <a:gd name="T55" fmla="*/ 0 h 169"/>
                <a:gd name="T56" fmla="*/ 65 w 229"/>
                <a:gd name="T57" fmla="*/ 3 h 169"/>
                <a:gd name="T58" fmla="*/ 2 w 229"/>
                <a:gd name="T59" fmla="*/ 67 h 169"/>
                <a:gd name="T60" fmla="*/ 0 w 229"/>
                <a:gd name="T61" fmla="*/ 71 h 169"/>
                <a:gd name="T62" fmla="*/ 0 w 229"/>
                <a:gd name="T63" fmla="*/ 73 h 169"/>
                <a:gd name="T64" fmla="*/ 0 w 229"/>
                <a:gd name="T65" fmla="*/ 74 h 169"/>
                <a:gd name="T66" fmla="*/ 1 w 229"/>
                <a:gd name="T67"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9" h="169">
                  <a:moveTo>
                    <a:pt x="1" y="78"/>
                  </a:moveTo>
                  <a:lnTo>
                    <a:pt x="2" y="80"/>
                  </a:lnTo>
                  <a:lnTo>
                    <a:pt x="3" y="82"/>
                  </a:lnTo>
                  <a:lnTo>
                    <a:pt x="3" y="82"/>
                  </a:lnTo>
                  <a:lnTo>
                    <a:pt x="3" y="82"/>
                  </a:lnTo>
                  <a:lnTo>
                    <a:pt x="64" y="141"/>
                  </a:lnTo>
                  <a:lnTo>
                    <a:pt x="68" y="143"/>
                  </a:lnTo>
                  <a:lnTo>
                    <a:pt x="73" y="144"/>
                  </a:lnTo>
                  <a:lnTo>
                    <a:pt x="77" y="143"/>
                  </a:lnTo>
                  <a:lnTo>
                    <a:pt x="81" y="141"/>
                  </a:lnTo>
                  <a:lnTo>
                    <a:pt x="83" y="137"/>
                  </a:lnTo>
                  <a:lnTo>
                    <a:pt x="84" y="132"/>
                  </a:lnTo>
                  <a:lnTo>
                    <a:pt x="83" y="128"/>
                  </a:lnTo>
                  <a:lnTo>
                    <a:pt x="81" y="124"/>
                  </a:lnTo>
                  <a:lnTo>
                    <a:pt x="41" y="85"/>
                  </a:lnTo>
                  <a:lnTo>
                    <a:pt x="163" y="85"/>
                  </a:lnTo>
                  <a:lnTo>
                    <a:pt x="172" y="86"/>
                  </a:lnTo>
                  <a:lnTo>
                    <a:pt x="179" y="88"/>
                  </a:lnTo>
                  <a:lnTo>
                    <a:pt x="186" y="92"/>
                  </a:lnTo>
                  <a:lnTo>
                    <a:pt x="192" y="96"/>
                  </a:lnTo>
                  <a:lnTo>
                    <a:pt x="197" y="102"/>
                  </a:lnTo>
                  <a:lnTo>
                    <a:pt x="201" y="107"/>
                  </a:lnTo>
                  <a:lnTo>
                    <a:pt x="203" y="114"/>
                  </a:lnTo>
                  <a:lnTo>
                    <a:pt x="204" y="121"/>
                  </a:lnTo>
                  <a:lnTo>
                    <a:pt x="204" y="156"/>
                  </a:lnTo>
                  <a:lnTo>
                    <a:pt x="205" y="161"/>
                  </a:lnTo>
                  <a:lnTo>
                    <a:pt x="208" y="166"/>
                  </a:lnTo>
                  <a:lnTo>
                    <a:pt x="212" y="168"/>
                  </a:lnTo>
                  <a:lnTo>
                    <a:pt x="217" y="169"/>
                  </a:lnTo>
                  <a:lnTo>
                    <a:pt x="222" y="168"/>
                  </a:lnTo>
                  <a:lnTo>
                    <a:pt x="226" y="166"/>
                  </a:lnTo>
                  <a:lnTo>
                    <a:pt x="228" y="161"/>
                  </a:lnTo>
                  <a:lnTo>
                    <a:pt x="229" y="156"/>
                  </a:lnTo>
                  <a:lnTo>
                    <a:pt x="229" y="121"/>
                  </a:lnTo>
                  <a:lnTo>
                    <a:pt x="229" y="115"/>
                  </a:lnTo>
                  <a:lnTo>
                    <a:pt x="228" y="108"/>
                  </a:lnTo>
                  <a:lnTo>
                    <a:pt x="226" y="102"/>
                  </a:lnTo>
                  <a:lnTo>
                    <a:pt x="223" y="97"/>
                  </a:lnTo>
                  <a:lnTo>
                    <a:pt x="220" y="92"/>
                  </a:lnTo>
                  <a:lnTo>
                    <a:pt x="217" y="87"/>
                  </a:lnTo>
                  <a:lnTo>
                    <a:pt x="212" y="82"/>
                  </a:lnTo>
                  <a:lnTo>
                    <a:pt x="207" y="78"/>
                  </a:lnTo>
                  <a:lnTo>
                    <a:pt x="197" y="71"/>
                  </a:lnTo>
                  <a:lnTo>
                    <a:pt x="187" y="66"/>
                  </a:lnTo>
                  <a:lnTo>
                    <a:pt x="181" y="64"/>
                  </a:lnTo>
                  <a:lnTo>
                    <a:pt x="176" y="63"/>
                  </a:lnTo>
                  <a:lnTo>
                    <a:pt x="170" y="62"/>
                  </a:lnTo>
                  <a:lnTo>
                    <a:pt x="163" y="62"/>
                  </a:lnTo>
                  <a:lnTo>
                    <a:pt x="41" y="62"/>
                  </a:lnTo>
                  <a:lnTo>
                    <a:pt x="81" y="21"/>
                  </a:lnTo>
                  <a:lnTo>
                    <a:pt x="84" y="17"/>
                  </a:lnTo>
                  <a:lnTo>
                    <a:pt x="85" y="13"/>
                  </a:lnTo>
                  <a:lnTo>
                    <a:pt x="84" y="7"/>
                  </a:lnTo>
                  <a:lnTo>
                    <a:pt x="81" y="3"/>
                  </a:lnTo>
                  <a:lnTo>
                    <a:pt x="77" y="0"/>
                  </a:lnTo>
                  <a:lnTo>
                    <a:pt x="73" y="0"/>
                  </a:lnTo>
                  <a:lnTo>
                    <a:pt x="69" y="0"/>
                  </a:lnTo>
                  <a:lnTo>
                    <a:pt x="65" y="3"/>
                  </a:lnTo>
                  <a:lnTo>
                    <a:pt x="3" y="65"/>
                  </a:lnTo>
                  <a:lnTo>
                    <a:pt x="2" y="67"/>
                  </a:lnTo>
                  <a:lnTo>
                    <a:pt x="1" y="69"/>
                  </a:lnTo>
                  <a:lnTo>
                    <a:pt x="0" y="71"/>
                  </a:lnTo>
                  <a:lnTo>
                    <a:pt x="0" y="72"/>
                  </a:lnTo>
                  <a:lnTo>
                    <a:pt x="0" y="73"/>
                  </a:lnTo>
                  <a:lnTo>
                    <a:pt x="0" y="74"/>
                  </a:lnTo>
                  <a:lnTo>
                    <a:pt x="0" y="74"/>
                  </a:lnTo>
                  <a:lnTo>
                    <a:pt x="0" y="76"/>
                  </a:lnTo>
                  <a:lnTo>
                    <a:pt x="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086">
              <a:extLst>
                <a:ext uri="{FF2B5EF4-FFF2-40B4-BE49-F238E27FC236}">
                  <a16:creationId xmlns:a16="http://schemas.microsoft.com/office/drawing/2014/main" id="{D8023874-1D0B-4F45-BAF8-7FD883B21079}"/>
                </a:ext>
              </a:extLst>
            </p:cNvPr>
            <p:cNvSpPr>
              <a:spLocks/>
            </p:cNvSpPr>
            <p:nvPr/>
          </p:nvSpPr>
          <p:spPr bwMode="auto">
            <a:xfrm>
              <a:off x="4329113" y="1593850"/>
              <a:ext cx="90488" cy="58738"/>
            </a:xfrm>
            <a:custGeom>
              <a:avLst/>
              <a:gdLst>
                <a:gd name="T0" fmla="*/ 225 w 228"/>
                <a:gd name="T1" fmla="*/ 65 h 146"/>
                <a:gd name="T2" fmla="*/ 165 w 228"/>
                <a:gd name="T3" fmla="*/ 5 h 146"/>
                <a:gd name="T4" fmla="*/ 161 w 228"/>
                <a:gd name="T5" fmla="*/ 2 h 146"/>
                <a:gd name="T6" fmla="*/ 156 w 228"/>
                <a:gd name="T7" fmla="*/ 1 h 146"/>
                <a:gd name="T8" fmla="*/ 152 w 228"/>
                <a:gd name="T9" fmla="*/ 2 h 146"/>
                <a:gd name="T10" fmla="*/ 148 w 228"/>
                <a:gd name="T11" fmla="*/ 5 h 146"/>
                <a:gd name="T12" fmla="*/ 145 w 228"/>
                <a:gd name="T13" fmla="*/ 8 h 146"/>
                <a:gd name="T14" fmla="*/ 144 w 228"/>
                <a:gd name="T15" fmla="*/ 13 h 146"/>
                <a:gd name="T16" fmla="*/ 145 w 228"/>
                <a:gd name="T17" fmla="*/ 17 h 146"/>
                <a:gd name="T18" fmla="*/ 148 w 228"/>
                <a:gd name="T19" fmla="*/ 21 h 146"/>
                <a:gd name="T20" fmla="*/ 187 w 228"/>
                <a:gd name="T21" fmla="*/ 61 h 146"/>
                <a:gd name="T22" fmla="*/ 64 w 228"/>
                <a:gd name="T23" fmla="*/ 61 h 146"/>
                <a:gd name="T24" fmla="*/ 58 w 228"/>
                <a:gd name="T25" fmla="*/ 61 h 146"/>
                <a:gd name="T26" fmla="*/ 51 w 228"/>
                <a:gd name="T27" fmla="*/ 60 h 146"/>
                <a:gd name="T28" fmla="*/ 45 w 228"/>
                <a:gd name="T29" fmla="*/ 58 h 146"/>
                <a:gd name="T30" fmla="*/ 37 w 228"/>
                <a:gd name="T31" fmla="*/ 55 h 146"/>
                <a:gd name="T32" fmla="*/ 32 w 228"/>
                <a:gd name="T33" fmla="*/ 52 h 146"/>
                <a:gd name="T34" fmla="*/ 27 w 228"/>
                <a:gd name="T35" fmla="*/ 48 h 146"/>
                <a:gd name="T36" fmla="*/ 26 w 228"/>
                <a:gd name="T37" fmla="*/ 45 h 146"/>
                <a:gd name="T38" fmla="*/ 24 w 228"/>
                <a:gd name="T39" fmla="*/ 42 h 146"/>
                <a:gd name="T40" fmla="*/ 24 w 228"/>
                <a:gd name="T41" fmla="*/ 39 h 146"/>
                <a:gd name="T42" fmla="*/ 23 w 228"/>
                <a:gd name="T43" fmla="*/ 36 h 146"/>
                <a:gd name="T44" fmla="*/ 23 w 228"/>
                <a:gd name="T45" fmla="*/ 12 h 146"/>
                <a:gd name="T46" fmla="*/ 22 w 228"/>
                <a:gd name="T47" fmla="*/ 7 h 146"/>
                <a:gd name="T48" fmla="*/ 20 w 228"/>
                <a:gd name="T49" fmla="*/ 4 h 146"/>
                <a:gd name="T50" fmla="*/ 16 w 228"/>
                <a:gd name="T51" fmla="*/ 1 h 146"/>
                <a:gd name="T52" fmla="*/ 12 w 228"/>
                <a:gd name="T53" fmla="*/ 0 h 146"/>
                <a:gd name="T54" fmla="*/ 7 w 228"/>
                <a:gd name="T55" fmla="*/ 1 h 146"/>
                <a:gd name="T56" fmla="*/ 3 w 228"/>
                <a:gd name="T57" fmla="*/ 4 h 146"/>
                <a:gd name="T58" fmla="*/ 1 w 228"/>
                <a:gd name="T59" fmla="*/ 7 h 146"/>
                <a:gd name="T60" fmla="*/ 0 w 228"/>
                <a:gd name="T61" fmla="*/ 12 h 146"/>
                <a:gd name="T62" fmla="*/ 0 w 228"/>
                <a:gd name="T63" fmla="*/ 36 h 146"/>
                <a:gd name="T64" fmla="*/ 0 w 228"/>
                <a:gd name="T65" fmla="*/ 42 h 146"/>
                <a:gd name="T66" fmla="*/ 1 w 228"/>
                <a:gd name="T67" fmla="*/ 48 h 146"/>
                <a:gd name="T68" fmla="*/ 3 w 228"/>
                <a:gd name="T69" fmla="*/ 53 h 146"/>
                <a:gd name="T70" fmla="*/ 5 w 228"/>
                <a:gd name="T71" fmla="*/ 58 h 146"/>
                <a:gd name="T72" fmla="*/ 8 w 228"/>
                <a:gd name="T73" fmla="*/ 62 h 146"/>
                <a:gd name="T74" fmla="*/ 12 w 228"/>
                <a:gd name="T75" fmla="*/ 66 h 146"/>
                <a:gd name="T76" fmla="*/ 16 w 228"/>
                <a:gd name="T77" fmla="*/ 70 h 146"/>
                <a:gd name="T78" fmla="*/ 20 w 228"/>
                <a:gd name="T79" fmla="*/ 73 h 146"/>
                <a:gd name="T80" fmla="*/ 30 w 228"/>
                <a:gd name="T81" fmla="*/ 79 h 146"/>
                <a:gd name="T82" fmla="*/ 41 w 228"/>
                <a:gd name="T83" fmla="*/ 83 h 146"/>
                <a:gd name="T84" fmla="*/ 53 w 228"/>
                <a:gd name="T85" fmla="*/ 85 h 146"/>
                <a:gd name="T86" fmla="*/ 64 w 228"/>
                <a:gd name="T87" fmla="*/ 86 h 146"/>
                <a:gd name="T88" fmla="*/ 187 w 228"/>
                <a:gd name="T89" fmla="*/ 86 h 146"/>
                <a:gd name="T90" fmla="*/ 148 w 228"/>
                <a:gd name="T91" fmla="*/ 125 h 146"/>
                <a:gd name="T92" fmla="*/ 145 w 228"/>
                <a:gd name="T93" fmla="*/ 130 h 146"/>
                <a:gd name="T94" fmla="*/ 144 w 228"/>
                <a:gd name="T95" fmla="*/ 134 h 146"/>
                <a:gd name="T96" fmla="*/ 145 w 228"/>
                <a:gd name="T97" fmla="*/ 138 h 146"/>
                <a:gd name="T98" fmla="*/ 148 w 228"/>
                <a:gd name="T99" fmla="*/ 142 h 146"/>
                <a:gd name="T100" fmla="*/ 152 w 228"/>
                <a:gd name="T101" fmla="*/ 145 h 146"/>
                <a:gd name="T102" fmla="*/ 156 w 228"/>
                <a:gd name="T103" fmla="*/ 146 h 146"/>
                <a:gd name="T104" fmla="*/ 161 w 228"/>
                <a:gd name="T105" fmla="*/ 145 h 146"/>
                <a:gd name="T106" fmla="*/ 165 w 228"/>
                <a:gd name="T107" fmla="*/ 142 h 146"/>
                <a:gd name="T108" fmla="*/ 225 w 228"/>
                <a:gd name="T109" fmla="*/ 82 h 146"/>
                <a:gd name="T110" fmla="*/ 226 w 228"/>
                <a:gd name="T111" fmla="*/ 80 h 146"/>
                <a:gd name="T112" fmla="*/ 227 w 228"/>
                <a:gd name="T113" fmla="*/ 79 h 146"/>
                <a:gd name="T114" fmla="*/ 228 w 228"/>
                <a:gd name="T115" fmla="*/ 72 h 146"/>
                <a:gd name="T116" fmla="*/ 227 w 228"/>
                <a:gd name="T117" fmla="*/ 68 h 146"/>
                <a:gd name="T118" fmla="*/ 226 w 228"/>
                <a:gd name="T119" fmla="*/ 66 h 146"/>
                <a:gd name="T120" fmla="*/ 225 w 228"/>
                <a:gd name="T121" fmla="*/ 6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8" h="146">
                  <a:moveTo>
                    <a:pt x="225" y="65"/>
                  </a:moveTo>
                  <a:lnTo>
                    <a:pt x="165" y="5"/>
                  </a:lnTo>
                  <a:lnTo>
                    <a:pt x="161" y="2"/>
                  </a:lnTo>
                  <a:lnTo>
                    <a:pt x="156" y="1"/>
                  </a:lnTo>
                  <a:lnTo>
                    <a:pt x="152" y="2"/>
                  </a:lnTo>
                  <a:lnTo>
                    <a:pt x="148" y="5"/>
                  </a:lnTo>
                  <a:lnTo>
                    <a:pt x="145" y="8"/>
                  </a:lnTo>
                  <a:lnTo>
                    <a:pt x="144" y="13"/>
                  </a:lnTo>
                  <a:lnTo>
                    <a:pt x="145" y="17"/>
                  </a:lnTo>
                  <a:lnTo>
                    <a:pt x="148" y="21"/>
                  </a:lnTo>
                  <a:lnTo>
                    <a:pt x="187" y="61"/>
                  </a:lnTo>
                  <a:lnTo>
                    <a:pt x="64" y="61"/>
                  </a:lnTo>
                  <a:lnTo>
                    <a:pt x="58" y="61"/>
                  </a:lnTo>
                  <a:lnTo>
                    <a:pt x="51" y="60"/>
                  </a:lnTo>
                  <a:lnTo>
                    <a:pt x="45" y="58"/>
                  </a:lnTo>
                  <a:lnTo>
                    <a:pt x="37" y="55"/>
                  </a:lnTo>
                  <a:lnTo>
                    <a:pt x="32" y="52"/>
                  </a:lnTo>
                  <a:lnTo>
                    <a:pt x="27" y="48"/>
                  </a:lnTo>
                  <a:lnTo>
                    <a:pt x="26" y="45"/>
                  </a:lnTo>
                  <a:lnTo>
                    <a:pt x="24" y="42"/>
                  </a:lnTo>
                  <a:lnTo>
                    <a:pt x="24" y="39"/>
                  </a:lnTo>
                  <a:lnTo>
                    <a:pt x="23" y="36"/>
                  </a:lnTo>
                  <a:lnTo>
                    <a:pt x="23" y="12"/>
                  </a:lnTo>
                  <a:lnTo>
                    <a:pt x="22" y="7"/>
                  </a:lnTo>
                  <a:lnTo>
                    <a:pt x="20" y="4"/>
                  </a:lnTo>
                  <a:lnTo>
                    <a:pt x="16" y="1"/>
                  </a:lnTo>
                  <a:lnTo>
                    <a:pt x="12" y="0"/>
                  </a:lnTo>
                  <a:lnTo>
                    <a:pt x="7" y="1"/>
                  </a:lnTo>
                  <a:lnTo>
                    <a:pt x="3" y="4"/>
                  </a:lnTo>
                  <a:lnTo>
                    <a:pt x="1" y="7"/>
                  </a:lnTo>
                  <a:lnTo>
                    <a:pt x="0" y="12"/>
                  </a:lnTo>
                  <a:lnTo>
                    <a:pt x="0" y="36"/>
                  </a:lnTo>
                  <a:lnTo>
                    <a:pt x="0" y="42"/>
                  </a:lnTo>
                  <a:lnTo>
                    <a:pt x="1" y="48"/>
                  </a:lnTo>
                  <a:lnTo>
                    <a:pt x="3" y="53"/>
                  </a:lnTo>
                  <a:lnTo>
                    <a:pt x="5" y="58"/>
                  </a:lnTo>
                  <a:lnTo>
                    <a:pt x="8" y="62"/>
                  </a:lnTo>
                  <a:lnTo>
                    <a:pt x="12" y="66"/>
                  </a:lnTo>
                  <a:lnTo>
                    <a:pt x="16" y="70"/>
                  </a:lnTo>
                  <a:lnTo>
                    <a:pt x="20" y="73"/>
                  </a:lnTo>
                  <a:lnTo>
                    <a:pt x="30" y="79"/>
                  </a:lnTo>
                  <a:lnTo>
                    <a:pt x="41" y="83"/>
                  </a:lnTo>
                  <a:lnTo>
                    <a:pt x="53" y="85"/>
                  </a:lnTo>
                  <a:lnTo>
                    <a:pt x="64" y="86"/>
                  </a:lnTo>
                  <a:lnTo>
                    <a:pt x="187" y="86"/>
                  </a:lnTo>
                  <a:lnTo>
                    <a:pt x="148" y="125"/>
                  </a:lnTo>
                  <a:lnTo>
                    <a:pt x="145" y="130"/>
                  </a:lnTo>
                  <a:lnTo>
                    <a:pt x="144" y="134"/>
                  </a:lnTo>
                  <a:lnTo>
                    <a:pt x="145" y="138"/>
                  </a:lnTo>
                  <a:lnTo>
                    <a:pt x="148" y="142"/>
                  </a:lnTo>
                  <a:lnTo>
                    <a:pt x="152" y="145"/>
                  </a:lnTo>
                  <a:lnTo>
                    <a:pt x="156" y="146"/>
                  </a:lnTo>
                  <a:lnTo>
                    <a:pt x="161" y="145"/>
                  </a:lnTo>
                  <a:lnTo>
                    <a:pt x="165" y="142"/>
                  </a:lnTo>
                  <a:lnTo>
                    <a:pt x="225" y="82"/>
                  </a:lnTo>
                  <a:lnTo>
                    <a:pt x="226" y="80"/>
                  </a:lnTo>
                  <a:lnTo>
                    <a:pt x="227" y="79"/>
                  </a:lnTo>
                  <a:lnTo>
                    <a:pt x="228" y="72"/>
                  </a:lnTo>
                  <a:lnTo>
                    <a:pt x="227" y="68"/>
                  </a:lnTo>
                  <a:lnTo>
                    <a:pt x="226" y="66"/>
                  </a:lnTo>
                  <a:lnTo>
                    <a:pt x="225"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087">
              <a:extLst>
                <a:ext uri="{FF2B5EF4-FFF2-40B4-BE49-F238E27FC236}">
                  <a16:creationId xmlns:a16="http://schemas.microsoft.com/office/drawing/2014/main" id="{CA85A1E3-5078-4027-BAFF-0C6D14C74A55}"/>
                </a:ext>
              </a:extLst>
            </p:cNvPr>
            <p:cNvSpPr>
              <a:spLocks noEditPoints="1"/>
            </p:cNvSpPr>
            <p:nvPr/>
          </p:nvSpPr>
          <p:spPr bwMode="auto">
            <a:xfrm>
              <a:off x="4443413" y="1446213"/>
              <a:ext cx="163513" cy="209550"/>
            </a:xfrm>
            <a:custGeom>
              <a:avLst/>
              <a:gdLst>
                <a:gd name="T0" fmla="*/ 278 w 410"/>
                <a:gd name="T1" fmla="*/ 132 h 529"/>
                <a:gd name="T2" fmla="*/ 278 w 410"/>
                <a:gd name="T3" fmla="*/ 12 h 529"/>
                <a:gd name="T4" fmla="*/ 398 w 410"/>
                <a:gd name="T5" fmla="*/ 132 h 529"/>
                <a:gd name="T6" fmla="*/ 278 w 410"/>
                <a:gd name="T7" fmla="*/ 132 h 529"/>
                <a:gd name="T8" fmla="*/ 406 w 410"/>
                <a:gd name="T9" fmla="*/ 123 h 529"/>
                <a:gd name="T10" fmla="*/ 286 w 410"/>
                <a:gd name="T11" fmla="*/ 3 h 529"/>
                <a:gd name="T12" fmla="*/ 282 w 410"/>
                <a:gd name="T13" fmla="*/ 1 h 529"/>
                <a:gd name="T14" fmla="*/ 278 w 410"/>
                <a:gd name="T15" fmla="*/ 0 h 529"/>
                <a:gd name="T16" fmla="*/ 13 w 410"/>
                <a:gd name="T17" fmla="*/ 0 h 529"/>
                <a:gd name="T18" fmla="*/ 0 w 410"/>
                <a:gd name="T19" fmla="*/ 0 h 529"/>
                <a:gd name="T20" fmla="*/ 0 w 410"/>
                <a:gd name="T21" fmla="*/ 12 h 529"/>
                <a:gd name="T22" fmla="*/ 0 w 410"/>
                <a:gd name="T23" fmla="*/ 518 h 529"/>
                <a:gd name="T24" fmla="*/ 1 w 410"/>
                <a:gd name="T25" fmla="*/ 522 h 529"/>
                <a:gd name="T26" fmla="*/ 4 w 410"/>
                <a:gd name="T27" fmla="*/ 526 h 529"/>
                <a:gd name="T28" fmla="*/ 7 w 410"/>
                <a:gd name="T29" fmla="*/ 528 h 529"/>
                <a:gd name="T30" fmla="*/ 13 w 410"/>
                <a:gd name="T31" fmla="*/ 529 h 529"/>
                <a:gd name="T32" fmla="*/ 398 w 410"/>
                <a:gd name="T33" fmla="*/ 529 h 529"/>
                <a:gd name="T34" fmla="*/ 402 w 410"/>
                <a:gd name="T35" fmla="*/ 528 h 529"/>
                <a:gd name="T36" fmla="*/ 406 w 410"/>
                <a:gd name="T37" fmla="*/ 526 h 529"/>
                <a:gd name="T38" fmla="*/ 409 w 410"/>
                <a:gd name="T39" fmla="*/ 522 h 529"/>
                <a:gd name="T40" fmla="*/ 410 w 410"/>
                <a:gd name="T41" fmla="*/ 518 h 529"/>
                <a:gd name="T42" fmla="*/ 410 w 410"/>
                <a:gd name="T43" fmla="*/ 132 h 529"/>
                <a:gd name="T44" fmla="*/ 409 w 410"/>
                <a:gd name="T45" fmla="*/ 127 h 529"/>
                <a:gd name="T46" fmla="*/ 406 w 410"/>
                <a:gd name="T47" fmla="*/ 12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0" h="529">
                  <a:moveTo>
                    <a:pt x="278" y="132"/>
                  </a:moveTo>
                  <a:lnTo>
                    <a:pt x="278" y="12"/>
                  </a:lnTo>
                  <a:lnTo>
                    <a:pt x="398" y="132"/>
                  </a:lnTo>
                  <a:lnTo>
                    <a:pt x="278" y="132"/>
                  </a:lnTo>
                  <a:close/>
                  <a:moveTo>
                    <a:pt x="406" y="123"/>
                  </a:moveTo>
                  <a:lnTo>
                    <a:pt x="286" y="3"/>
                  </a:lnTo>
                  <a:lnTo>
                    <a:pt x="282" y="1"/>
                  </a:lnTo>
                  <a:lnTo>
                    <a:pt x="278" y="0"/>
                  </a:lnTo>
                  <a:lnTo>
                    <a:pt x="13" y="0"/>
                  </a:lnTo>
                  <a:lnTo>
                    <a:pt x="0" y="0"/>
                  </a:lnTo>
                  <a:lnTo>
                    <a:pt x="0" y="12"/>
                  </a:lnTo>
                  <a:lnTo>
                    <a:pt x="0" y="518"/>
                  </a:lnTo>
                  <a:lnTo>
                    <a:pt x="1" y="522"/>
                  </a:lnTo>
                  <a:lnTo>
                    <a:pt x="4" y="526"/>
                  </a:lnTo>
                  <a:lnTo>
                    <a:pt x="7" y="528"/>
                  </a:lnTo>
                  <a:lnTo>
                    <a:pt x="13" y="529"/>
                  </a:lnTo>
                  <a:lnTo>
                    <a:pt x="398" y="529"/>
                  </a:lnTo>
                  <a:lnTo>
                    <a:pt x="402" y="528"/>
                  </a:lnTo>
                  <a:lnTo>
                    <a:pt x="406" y="526"/>
                  </a:lnTo>
                  <a:lnTo>
                    <a:pt x="409" y="522"/>
                  </a:lnTo>
                  <a:lnTo>
                    <a:pt x="410" y="518"/>
                  </a:lnTo>
                  <a:lnTo>
                    <a:pt x="410" y="132"/>
                  </a:lnTo>
                  <a:lnTo>
                    <a:pt x="409" y="127"/>
                  </a:lnTo>
                  <a:lnTo>
                    <a:pt x="406"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0617136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Editing Data</a:t>
            </a:r>
          </a:p>
          <a:p>
            <a:pPr algn="ctr"/>
            <a:r>
              <a:rPr lang="en-US" sz="2800" b="1" dirty="0">
                <a:solidFill>
                  <a:schemeClr val="tx1">
                    <a:lumMod val="75000"/>
                    <a:lumOff val="25000"/>
                  </a:schemeClr>
                </a:solidFill>
              </a:rPr>
              <a:t>Slides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13AB221-FD8D-4664-9B4C-AE1B1660ECAA}"/>
              </a:ext>
            </a:extLst>
          </p:cNvPr>
          <p:cNvSpPr/>
          <p:nvPr/>
        </p:nvSpPr>
        <p:spPr>
          <a:xfrm>
            <a:off x="2043112" y="2789343"/>
            <a:ext cx="2428875" cy="1935723"/>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If you would like to modify the data in the graphs and chart included in this template, simply right click on the diagram and select </a:t>
            </a:r>
            <a:r>
              <a:rPr lang="en-US" sz="1400" i="1" dirty="0">
                <a:solidFill>
                  <a:schemeClr val="tx1">
                    <a:lumMod val="75000"/>
                    <a:lumOff val="25000"/>
                  </a:schemeClr>
                </a:solidFill>
                <a:cs typeface="Segoe UI" panose="020B0502040204020203" pitchFamily="34" charset="0"/>
              </a:rPr>
              <a:t>Edit Data in Excel.</a:t>
            </a:r>
          </a:p>
          <a:p>
            <a:pPr>
              <a:lnSpc>
                <a:spcPts val="1900"/>
              </a:lnSpc>
            </a:pPr>
            <a:endParaRPr lang="en-US" sz="1400" i="1" dirty="0">
              <a:solidFill>
                <a:schemeClr val="tx1">
                  <a:lumMod val="75000"/>
                  <a:lumOff val="25000"/>
                </a:schemeClr>
              </a:solidFill>
              <a:cs typeface="Segoe UI" panose="020B0502040204020203" pitchFamily="34" charset="0"/>
            </a:endParaRPr>
          </a:p>
          <a:p>
            <a:pPr>
              <a:lnSpc>
                <a:spcPts val="1900"/>
              </a:lnSpc>
            </a:pPr>
            <a:r>
              <a:rPr lang="en-US" sz="1400" dirty="0">
                <a:solidFill>
                  <a:schemeClr val="tx1">
                    <a:lumMod val="75000"/>
                    <a:lumOff val="25000"/>
                  </a:schemeClr>
                </a:solidFill>
                <a:cs typeface="Segoe UI" panose="020B0502040204020203" pitchFamily="34" charset="0"/>
              </a:rPr>
              <a:t>Excel will then open and you can edit the relevant data.</a:t>
            </a:r>
          </a:p>
        </p:txBody>
      </p:sp>
      <p:pic>
        <p:nvPicPr>
          <p:cNvPr id="4" name="Picture 3" descr="This is an image of a bar chart and a screen shot explaining how to edit data in Excel. ">
            <a:extLst>
              <a:ext uri="{FF2B5EF4-FFF2-40B4-BE49-F238E27FC236}">
                <a16:creationId xmlns:a16="http://schemas.microsoft.com/office/drawing/2014/main" id="{05DB1F73-D09B-4348-9D26-3FCCB6C809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5080" y="1901888"/>
            <a:ext cx="5961389" cy="3920842"/>
          </a:xfrm>
          <a:prstGeom prst="rect">
            <a:avLst/>
          </a:prstGeom>
        </p:spPr>
      </p:pic>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spTree>
    <p:extLst>
      <p:ext uri="{BB962C8B-B14F-4D97-AF65-F5344CB8AC3E}">
        <p14:creationId xmlns:p14="http://schemas.microsoft.com/office/powerpoint/2010/main" val="22754783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sr-Latn-RS" sz="2800" b="1" i="1" dirty="0" smtClean="0">
                <a:solidFill>
                  <a:schemeClr val="tx1">
                    <a:lumMod val="75000"/>
                    <a:lumOff val="25000"/>
                  </a:schemeClr>
                </a:solidFill>
              </a:rPr>
              <a:t>DebugIt</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13AB221-FD8D-4664-9B4C-AE1B1660ECAA}"/>
              </a:ext>
            </a:extLst>
          </p:cNvPr>
          <p:cNvSpPr/>
          <p:nvPr/>
        </p:nvSpPr>
        <p:spPr>
          <a:xfrm>
            <a:off x="690379" y="1444120"/>
            <a:ext cx="10811242" cy="2808461"/>
          </a:xfrm>
          <a:prstGeom prst="rect">
            <a:avLst/>
          </a:prstGeom>
        </p:spPr>
        <p:txBody>
          <a:bodyPr wrap="square" lIns="0" tIns="0" rIns="0" bIns="0" anchor="t">
            <a:spAutoFit/>
          </a:bodyPr>
          <a:lstStyle/>
          <a:p>
            <a:pPr marL="285750" indent="-285750">
              <a:buFont typeface="Arial" panose="020B0604020202020204" pitchFamily="34" charset="0"/>
              <a:buChar char="•"/>
            </a:pPr>
            <a:r>
              <a:rPr lang="sr-Latn-RS" dirty="0" smtClean="0">
                <a:solidFill>
                  <a:schemeClr val="tx1">
                    <a:lumMod val="75000"/>
                    <a:lumOff val="25000"/>
                  </a:schemeClr>
                </a:solidFill>
                <a:latin typeface="Segoe UI" panose="020B0502040204020203" pitchFamily="34" charset="0"/>
                <a:cs typeface="Segoe UI" panose="020B0502040204020203" pitchFamily="34" charset="0"/>
              </a:rPr>
              <a:t>Platforma </a:t>
            </a:r>
            <a:r>
              <a:rPr lang="en-US" dirty="0" err="1">
                <a:solidFill>
                  <a:schemeClr val="tx1">
                    <a:lumMod val="75000"/>
                    <a:lumOff val="25000"/>
                  </a:schemeClr>
                </a:solidFill>
                <a:latin typeface="Segoe UI" panose="020B0502040204020203" pitchFamily="34" charset="0"/>
                <a:cs typeface="Segoe UI" panose="020B0502040204020203" pitchFamily="34" charset="0"/>
              </a:rPr>
              <a:t>koja</a:t>
            </a:r>
            <a:r>
              <a:rPr lang="en-US" dirty="0">
                <a:solidFill>
                  <a:schemeClr val="tx1">
                    <a:lumMod val="75000"/>
                    <a:lumOff val="25000"/>
                  </a:schemeClr>
                </a:solidFill>
                <a:latin typeface="Segoe UI" panose="020B0502040204020203" pitchFamily="34" charset="0"/>
                <a:cs typeface="Segoe UI" panose="020B0502040204020203" pitchFamily="34" charset="0"/>
              </a:rPr>
              <a:t> </a:t>
            </a:r>
            <a:r>
              <a:rPr lang="en-US" dirty="0" err="1" smtClean="0">
                <a:solidFill>
                  <a:schemeClr val="tx1">
                    <a:lumMod val="75000"/>
                    <a:lumOff val="25000"/>
                  </a:schemeClr>
                </a:solidFill>
                <a:latin typeface="Segoe UI" panose="020B0502040204020203" pitchFamily="34" charset="0"/>
                <a:cs typeface="Segoe UI" panose="020B0502040204020203" pitchFamily="34" charset="0"/>
              </a:rPr>
              <a:t>obuhvat</a:t>
            </a:r>
            <a:r>
              <a:rPr lang="sr-Latn-RS" dirty="0" smtClean="0">
                <a:solidFill>
                  <a:schemeClr val="tx1">
                    <a:lumMod val="75000"/>
                    <a:lumOff val="25000"/>
                  </a:schemeClr>
                </a:solidFill>
                <a:latin typeface="Segoe UI" panose="020B0502040204020203" pitchFamily="34" charset="0"/>
                <a:cs typeface="Segoe UI" panose="020B0502040204020203" pitchFamily="34" charset="0"/>
              </a:rPr>
              <a:t>a</a:t>
            </a:r>
            <a:r>
              <a:rPr lang="en-US" dirty="0" smtClean="0">
                <a:solidFill>
                  <a:schemeClr val="tx1">
                    <a:lumMod val="75000"/>
                    <a:lumOff val="25000"/>
                  </a:schemeClr>
                </a:solidFill>
                <a:latin typeface="Segoe UI" panose="020B0502040204020203" pitchFamily="34" charset="0"/>
                <a:cs typeface="Segoe UI" panose="020B0502040204020203" pitchFamily="34" charset="0"/>
              </a:rPr>
              <a:t> </a:t>
            </a:r>
            <a:r>
              <a:rPr lang="en-US" dirty="0" err="1">
                <a:solidFill>
                  <a:schemeClr val="tx1">
                    <a:lumMod val="75000"/>
                    <a:lumOff val="25000"/>
                  </a:schemeClr>
                </a:solidFill>
                <a:latin typeface="Segoe UI" panose="020B0502040204020203" pitchFamily="34" charset="0"/>
                <a:cs typeface="Segoe UI" panose="020B0502040204020203" pitchFamily="34" charset="0"/>
              </a:rPr>
              <a:t>sva</a:t>
            </a:r>
            <a:r>
              <a:rPr lang="en-US" dirty="0">
                <a:solidFill>
                  <a:schemeClr val="tx1">
                    <a:lumMod val="75000"/>
                    <a:lumOff val="25000"/>
                  </a:schemeClr>
                </a:solidFill>
                <a:latin typeface="Segoe UI" panose="020B0502040204020203" pitchFamily="34" charset="0"/>
                <a:cs typeface="Segoe UI" panose="020B0502040204020203" pitchFamily="34" charset="0"/>
              </a:rPr>
              <a:t> </a:t>
            </a:r>
            <a:r>
              <a:rPr lang="en-US" dirty="0" err="1">
                <a:solidFill>
                  <a:schemeClr val="tx1">
                    <a:lumMod val="75000"/>
                    <a:lumOff val="25000"/>
                  </a:schemeClr>
                </a:solidFill>
                <a:latin typeface="Segoe UI" panose="020B0502040204020203" pitchFamily="34" charset="0"/>
                <a:cs typeface="Segoe UI" panose="020B0502040204020203" pitchFamily="34" charset="0"/>
              </a:rPr>
              <a:t>implementaciona</a:t>
            </a:r>
            <a:r>
              <a:rPr lang="en-US" dirty="0">
                <a:solidFill>
                  <a:schemeClr val="tx1">
                    <a:lumMod val="75000"/>
                    <a:lumOff val="25000"/>
                  </a:schemeClr>
                </a:solidFill>
                <a:latin typeface="Segoe UI" panose="020B0502040204020203" pitchFamily="34" charset="0"/>
                <a:cs typeface="Segoe UI" panose="020B0502040204020203" pitchFamily="34" charset="0"/>
              </a:rPr>
              <a:t> </a:t>
            </a:r>
            <a:r>
              <a:rPr lang="en-US" dirty="0" err="1">
                <a:solidFill>
                  <a:schemeClr val="tx1">
                    <a:lumMod val="75000"/>
                    <a:lumOff val="25000"/>
                  </a:schemeClr>
                </a:solidFill>
                <a:latin typeface="Segoe UI" panose="020B0502040204020203" pitchFamily="34" charset="0"/>
                <a:cs typeface="Segoe UI" panose="020B0502040204020203" pitchFamily="34" charset="0"/>
              </a:rPr>
              <a:t>i</a:t>
            </a:r>
            <a:r>
              <a:rPr lang="en-US" dirty="0">
                <a:solidFill>
                  <a:schemeClr val="tx1">
                    <a:lumMod val="75000"/>
                    <a:lumOff val="25000"/>
                  </a:schemeClr>
                </a:solidFill>
                <a:latin typeface="Segoe UI" panose="020B0502040204020203" pitchFamily="34" charset="0"/>
                <a:cs typeface="Segoe UI" panose="020B0502040204020203" pitchFamily="34" charset="0"/>
              </a:rPr>
              <a:t> </a:t>
            </a:r>
            <a:r>
              <a:rPr lang="en-US" dirty="0" err="1">
                <a:solidFill>
                  <a:schemeClr val="tx1">
                    <a:lumMod val="75000"/>
                    <a:lumOff val="25000"/>
                  </a:schemeClr>
                </a:solidFill>
                <a:latin typeface="Segoe UI" panose="020B0502040204020203" pitchFamily="34" charset="0"/>
                <a:cs typeface="Segoe UI" panose="020B0502040204020203" pitchFamily="34" charset="0"/>
              </a:rPr>
              <a:t>diskusiona</a:t>
            </a:r>
            <a:r>
              <a:rPr lang="en-US" dirty="0">
                <a:solidFill>
                  <a:schemeClr val="tx1">
                    <a:lumMod val="75000"/>
                    <a:lumOff val="25000"/>
                  </a:schemeClr>
                </a:solidFill>
                <a:latin typeface="Segoe UI" panose="020B0502040204020203" pitchFamily="34" charset="0"/>
                <a:cs typeface="Segoe UI" panose="020B0502040204020203" pitchFamily="34" charset="0"/>
              </a:rPr>
              <a:t> </a:t>
            </a:r>
            <a:r>
              <a:rPr lang="en-US" dirty="0" err="1">
                <a:solidFill>
                  <a:schemeClr val="tx1">
                    <a:lumMod val="75000"/>
                    <a:lumOff val="25000"/>
                  </a:schemeClr>
                </a:solidFill>
                <a:latin typeface="Segoe UI" panose="020B0502040204020203" pitchFamily="34" charset="0"/>
                <a:cs typeface="Segoe UI" panose="020B0502040204020203" pitchFamily="34" charset="0"/>
              </a:rPr>
              <a:t>pitanja</a:t>
            </a:r>
            <a:r>
              <a:rPr lang="en-US" dirty="0">
                <a:solidFill>
                  <a:schemeClr val="tx1">
                    <a:lumMod val="75000"/>
                    <a:lumOff val="25000"/>
                  </a:schemeClr>
                </a:solidFill>
                <a:latin typeface="Segoe UI" panose="020B0502040204020203" pitchFamily="34" charset="0"/>
                <a:cs typeface="Segoe UI" panose="020B0502040204020203" pitchFamily="34" charset="0"/>
              </a:rPr>
              <a:t> </a:t>
            </a:r>
            <a:r>
              <a:rPr lang="en-US" dirty="0" err="1">
                <a:solidFill>
                  <a:schemeClr val="tx1">
                    <a:lumMod val="75000"/>
                    <a:lumOff val="25000"/>
                  </a:schemeClr>
                </a:solidFill>
                <a:latin typeface="Segoe UI" panose="020B0502040204020203" pitchFamily="34" charset="0"/>
                <a:cs typeface="Segoe UI" panose="020B0502040204020203" pitchFamily="34" charset="0"/>
              </a:rPr>
              <a:t>studenata</a:t>
            </a:r>
            <a:r>
              <a:rPr lang="en-US" dirty="0">
                <a:solidFill>
                  <a:schemeClr val="tx1">
                    <a:lumMod val="75000"/>
                    <a:lumOff val="25000"/>
                  </a:schemeClr>
                </a:solidFill>
                <a:latin typeface="Segoe UI" panose="020B0502040204020203" pitchFamily="34" charset="0"/>
                <a:cs typeface="Segoe UI" panose="020B0502040204020203" pitchFamily="34" charset="0"/>
              </a:rPr>
              <a:t>, </a:t>
            </a:r>
            <a:r>
              <a:rPr lang="en-US" dirty="0" err="1">
                <a:solidFill>
                  <a:schemeClr val="tx1">
                    <a:lumMod val="75000"/>
                    <a:lumOff val="25000"/>
                  </a:schemeClr>
                </a:solidFill>
                <a:latin typeface="Segoe UI" panose="020B0502040204020203" pitchFamily="34" charset="0"/>
                <a:cs typeface="Segoe UI" panose="020B0502040204020203" pitchFamily="34" charset="0"/>
              </a:rPr>
              <a:t>nezavisno</a:t>
            </a:r>
            <a:r>
              <a:rPr lang="en-US" dirty="0">
                <a:solidFill>
                  <a:schemeClr val="tx1">
                    <a:lumMod val="75000"/>
                    <a:lumOff val="25000"/>
                  </a:schemeClr>
                </a:solidFill>
                <a:latin typeface="Segoe UI" panose="020B0502040204020203" pitchFamily="34" charset="0"/>
                <a:cs typeface="Segoe UI" panose="020B0502040204020203" pitchFamily="34" charset="0"/>
              </a:rPr>
              <a:t> od </a:t>
            </a:r>
            <a:r>
              <a:rPr lang="en-US" dirty="0" err="1">
                <a:solidFill>
                  <a:schemeClr val="tx1">
                    <a:lumMod val="75000"/>
                    <a:lumOff val="25000"/>
                  </a:schemeClr>
                </a:solidFill>
                <a:latin typeface="Segoe UI" panose="020B0502040204020203" pitchFamily="34" charset="0"/>
                <a:cs typeface="Segoe UI" panose="020B0502040204020203" pitchFamily="34" charset="0"/>
              </a:rPr>
              <a:t>predmeta</a:t>
            </a:r>
            <a:r>
              <a:rPr lang="en-US" dirty="0">
                <a:solidFill>
                  <a:schemeClr val="tx1">
                    <a:lumMod val="75000"/>
                    <a:lumOff val="25000"/>
                  </a:schemeClr>
                </a:solidFill>
                <a:latin typeface="Segoe UI" panose="020B0502040204020203" pitchFamily="34" charset="0"/>
                <a:cs typeface="Segoe UI" panose="020B0502040204020203" pitchFamily="34" charset="0"/>
              </a:rPr>
              <a:t> </a:t>
            </a:r>
            <a:r>
              <a:rPr lang="en-US" dirty="0" err="1">
                <a:solidFill>
                  <a:schemeClr val="tx1">
                    <a:lumMod val="75000"/>
                    <a:lumOff val="25000"/>
                  </a:schemeClr>
                </a:solidFill>
                <a:latin typeface="Segoe UI" panose="020B0502040204020203" pitchFamily="34" charset="0"/>
                <a:cs typeface="Segoe UI" panose="020B0502040204020203" pitchFamily="34" charset="0"/>
              </a:rPr>
              <a:t>i</a:t>
            </a:r>
            <a:r>
              <a:rPr lang="en-US" dirty="0">
                <a:solidFill>
                  <a:schemeClr val="tx1">
                    <a:lumMod val="75000"/>
                    <a:lumOff val="25000"/>
                  </a:schemeClr>
                </a:solidFill>
                <a:latin typeface="Segoe UI" panose="020B0502040204020203" pitchFamily="34" charset="0"/>
                <a:cs typeface="Segoe UI" panose="020B0502040204020203" pitchFamily="34" charset="0"/>
              </a:rPr>
              <a:t> </a:t>
            </a:r>
            <a:r>
              <a:rPr lang="en-US" dirty="0" err="1">
                <a:solidFill>
                  <a:schemeClr val="tx1">
                    <a:lumMod val="75000"/>
                    <a:lumOff val="25000"/>
                  </a:schemeClr>
                </a:solidFill>
                <a:latin typeface="Segoe UI" panose="020B0502040204020203" pitchFamily="34" charset="0"/>
                <a:cs typeface="Segoe UI" panose="020B0502040204020203" pitchFamily="34" charset="0"/>
              </a:rPr>
              <a:t>tehnologija</a:t>
            </a:r>
            <a:r>
              <a:rPr lang="en-US" dirty="0" smtClean="0">
                <a:solidFill>
                  <a:schemeClr val="tx1">
                    <a:lumMod val="75000"/>
                    <a:lumOff val="25000"/>
                  </a:schemeClr>
                </a:solidFill>
                <a:latin typeface="Segoe UI" panose="020B0502040204020203" pitchFamily="34" charset="0"/>
                <a:cs typeface="Segoe UI" panose="020B0502040204020203" pitchFamily="34" charset="0"/>
              </a:rPr>
              <a:t>.</a:t>
            </a:r>
            <a:endParaRPr lang="sr-Latn-RS" dirty="0" smtClean="0">
              <a:solidFill>
                <a:schemeClr val="tx1">
                  <a:lumMod val="75000"/>
                  <a:lumOff val="25000"/>
                </a:schemeClr>
              </a:solidFill>
              <a:latin typeface="Segoe UI" panose="020B0502040204020203" pitchFamily="34" charset="0"/>
              <a:cs typeface="Segoe UI" panose="020B0502040204020203" pitchFamily="34" charset="0"/>
            </a:endParaRPr>
          </a:p>
          <a:p>
            <a:pPr marL="285750" indent="-285750">
              <a:lnSpc>
                <a:spcPct val="150000"/>
              </a:lnSpc>
              <a:buFont typeface="Arial" panose="020B0604020202020204" pitchFamily="34" charset="0"/>
              <a:buChar char="•"/>
            </a:pPr>
            <a:r>
              <a:rPr lang="sr-Latn-RS" dirty="0" smtClean="0">
                <a:solidFill>
                  <a:schemeClr val="tx1">
                    <a:lumMod val="75000"/>
                    <a:lumOff val="25000"/>
                  </a:schemeClr>
                </a:solidFill>
                <a:latin typeface="Segoe UI" panose="020B0502040204020203" pitchFamily="34" charset="0"/>
                <a:cs typeface="Segoe UI" panose="020B0502040204020203" pitchFamily="34" charset="0"/>
              </a:rPr>
              <a:t>Prednosti korišćenja </a:t>
            </a:r>
            <a:r>
              <a:rPr lang="sr-Latn-RS" i="1" dirty="0" smtClean="0">
                <a:solidFill>
                  <a:schemeClr val="tx1">
                    <a:lumMod val="75000"/>
                    <a:lumOff val="25000"/>
                  </a:schemeClr>
                </a:solidFill>
                <a:latin typeface="Segoe UI" panose="020B0502040204020203" pitchFamily="34" charset="0"/>
                <a:cs typeface="Segoe UI" panose="020B0502040204020203" pitchFamily="34" charset="0"/>
              </a:rPr>
              <a:t>DebugIt</a:t>
            </a:r>
            <a:r>
              <a:rPr lang="sr-Latn-RS" dirty="0" smtClean="0">
                <a:solidFill>
                  <a:schemeClr val="tx1">
                    <a:lumMod val="75000"/>
                    <a:lumOff val="25000"/>
                  </a:schemeClr>
                </a:solidFill>
                <a:latin typeface="Segoe UI" panose="020B0502040204020203" pitchFamily="34" charset="0"/>
                <a:cs typeface="Segoe UI" panose="020B0502040204020203" pitchFamily="34" charset="0"/>
              </a:rPr>
              <a:t> platforme:</a:t>
            </a:r>
          </a:p>
          <a:p>
            <a:pPr marL="800100" lvl="1" indent="-342900">
              <a:buFont typeface="+mj-lt"/>
              <a:buAutoNum type="arabicPeriod"/>
            </a:pPr>
            <a:r>
              <a:rPr lang="en-US" dirty="0" smtClean="0">
                <a:solidFill>
                  <a:schemeClr val="tx1">
                    <a:lumMod val="75000"/>
                    <a:lumOff val="25000"/>
                  </a:schemeClr>
                </a:solidFill>
                <a:latin typeface="Segoe UI" panose="020B0502040204020203" pitchFamily="34" charset="0"/>
                <a:cs typeface="Segoe UI" panose="020B0502040204020203" pitchFamily="34" charset="0"/>
              </a:rPr>
              <a:t>p</a:t>
            </a:r>
            <a:r>
              <a:rPr lang="sr-Latn-RS" dirty="0" smtClean="0">
                <a:solidFill>
                  <a:schemeClr val="tx1">
                    <a:lumMod val="75000"/>
                    <a:lumOff val="25000"/>
                  </a:schemeClr>
                </a:solidFill>
                <a:latin typeface="Segoe UI" panose="020B0502040204020203" pitchFamily="34" charset="0"/>
                <a:cs typeface="Segoe UI" panose="020B0502040204020203" pitchFamily="34" charset="0"/>
              </a:rPr>
              <a:t>itanja </a:t>
            </a:r>
            <a:r>
              <a:rPr lang="sr-Latn-RS" dirty="0" smtClean="0">
                <a:solidFill>
                  <a:schemeClr val="tx1">
                    <a:lumMod val="75000"/>
                    <a:lumOff val="25000"/>
                  </a:schemeClr>
                </a:solidFill>
                <a:latin typeface="Segoe UI" panose="020B0502040204020203" pitchFamily="34" charset="0"/>
                <a:cs typeface="Segoe UI" panose="020B0502040204020203" pitchFamily="34" charset="0"/>
              </a:rPr>
              <a:t>su uvek dostupna </a:t>
            </a:r>
            <a:r>
              <a:rPr lang="sr-Latn-RS" dirty="0" smtClean="0">
                <a:solidFill>
                  <a:schemeClr val="tx1">
                    <a:lumMod val="75000"/>
                    <a:lumOff val="25000"/>
                  </a:schemeClr>
                </a:solidFill>
                <a:latin typeface="Segoe UI" panose="020B0502040204020203" pitchFamily="34" charset="0"/>
                <a:cs typeface="Segoe UI" panose="020B0502040204020203" pitchFamily="34" charset="0"/>
              </a:rPr>
              <a:t>svima</a:t>
            </a:r>
            <a:endParaRPr lang="sr-Latn-RS" dirty="0" smtClean="0">
              <a:solidFill>
                <a:schemeClr val="tx1">
                  <a:lumMod val="75000"/>
                  <a:lumOff val="25000"/>
                </a:schemeClr>
              </a:solidFill>
              <a:latin typeface="Segoe UI" panose="020B0502040204020203" pitchFamily="34" charset="0"/>
              <a:cs typeface="Segoe UI" panose="020B0502040204020203" pitchFamily="34" charset="0"/>
            </a:endParaRPr>
          </a:p>
          <a:p>
            <a:pPr marL="800100" lvl="1" indent="-342900">
              <a:buFont typeface="+mj-lt"/>
              <a:buAutoNum type="arabicPeriod"/>
            </a:pPr>
            <a:r>
              <a:rPr lang="sr-Latn-RS" dirty="0" smtClean="0">
                <a:solidFill>
                  <a:schemeClr val="tx1">
                    <a:lumMod val="75000"/>
                    <a:lumOff val="25000"/>
                  </a:schemeClr>
                </a:solidFill>
                <a:latin typeface="Segoe UI" panose="020B0502040204020203" pitchFamily="34" charset="0"/>
                <a:cs typeface="Segoe UI" panose="020B0502040204020203" pitchFamily="34" charset="0"/>
              </a:rPr>
              <a:t>Velika </a:t>
            </a:r>
            <a:r>
              <a:rPr lang="sr-Latn-RS" dirty="0" smtClean="0">
                <a:solidFill>
                  <a:schemeClr val="tx1">
                    <a:lumMod val="75000"/>
                    <a:lumOff val="25000"/>
                  </a:schemeClr>
                </a:solidFill>
                <a:latin typeface="Segoe UI" panose="020B0502040204020203" pitchFamily="34" charset="0"/>
                <a:cs typeface="Segoe UI" panose="020B0502040204020203" pitchFamily="34" charset="0"/>
              </a:rPr>
              <a:t>zajednica</a:t>
            </a:r>
            <a:endParaRPr lang="sr-Latn-RS" dirty="0" smtClean="0">
              <a:solidFill>
                <a:schemeClr val="tx1">
                  <a:lumMod val="75000"/>
                  <a:lumOff val="25000"/>
                </a:schemeClr>
              </a:solidFill>
              <a:latin typeface="Segoe UI" panose="020B0502040204020203" pitchFamily="34" charset="0"/>
              <a:cs typeface="Segoe UI" panose="020B0502040204020203" pitchFamily="34" charset="0"/>
            </a:endParaRPr>
          </a:p>
          <a:p>
            <a:pPr marL="800100" lvl="1" indent="-342900">
              <a:buFont typeface="+mj-lt"/>
              <a:buAutoNum type="arabicPeriod"/>
            </a:pPr>
            <a:r>
              <a:rPr lang="en-US" dirty="0" smtClean="0">
                <a:solidFill>
                  <a:schemeClr val="tx1">
                    <a:lumMod val="75000"/>
                    <a:lumOff val="25000"/>
                  </a:schemeClr>
                </a:solidFill>
                <a:latin typeface="Segoe UI" panose="020B0502040204020203" pitchFamily="34" charset="0"/>
                <a:cs typeface="Segoe UI" panose="020B0502040204020203" pitchFamily="34" charset="0"/>
              </a:rPr>
              <a:t>n</a:t>
            </a:r>
            <a:r>
              <a:rPr lang="sr-Latn-RS" dirty="0" smtClean="0">
                <a:solidFill>
                  <a:schemeClr val="tx1">
                    <a:lumMod val="75000"/>
                    <a:lumOff val="25000"/>
                  </a:schemeClr>
                </a:solidFill>
                <a:latin typeface="Segoe UI" panose="020B0502040204020203" pitchFamily="34" charset="0"/>
                <a:cs typeface="Segoe UI" panose="020B0502040204020203" pitchFamily="34" charset="0"/>
              </a:rPr>
              <a:t>ajčešći </a:t>
            </a:r>
            <a:r>
              <a:rPr lang="sr-Latn-RS" dirty="0" smtClean="0">
                <a:solidFill>
                  <a:schemeClr val="tx1">
                    <a:lumMod val="75000"/>
                    <a:lumOff val="25000"/>
                  </a:schemeClr>
                </a:solidFill>
                <a:latin typeface="Segoe UI" panose="020B0502040204020203" pitchFamily="34" charset="0"/>
                <a:cs typeface="Segoe UI" panose="020B0502040204020203" pitchFamily="34" charset="0"/>
              </a:rPr>
              <a:t>problemi imaju rešenje</a:t>
            </a:r>
          </a:p>
          <a:p>
            <a:pPr marL="800100" lvl="1" indent="-342900">
              <a:buFont typeface="+mj-lt"/>
              <a:buAutoNum type="arabicPeriod"/>
            </a:pPr>
            <a:r>
              <a:rPr lang="en-US" dirty="0" smtClean="0">
                <a:solidFill>
                  <a:schemeClr val="tx1">
                    <a:lumMod val="75000"/>
                    <a:lumOff val="25000"/>
                  </a:schemeClr>
                </a:solidFill>
                <a:latin typeface="Segoe UI" panose="020B0502040204020203" pitchFamily="34" charset="0"/>
                <a:cs typeface="Segoe UI" panose="020B0502040204020203" pitchFamily="34" charset="0"/>
              </a:rPr>
              <a:t>p</a:t>
            </a:r>
            <a:r>
              <a:rPr lang="sr-Latn-RS" dirty="0" smtClean="0">
                <a:solidFill>
                  <a:schemeClr val="tx1">
                    <a:lumMod val="75000"/>
                    <a:lumOff val="25000"/>
                  </a:schemeClr>
                </a:solidFill>
                <a:latin typeface="Segoe UI" panose="020B0502040204020203" pitchFamily="34" charset="0"/>
                <a:cs typeface="Segoe UI" panose="020B0502040204020203" pitchFamily="34" charset="0"/>
              </a:rPr>
              <a:t>rilagođavanje </a:t>
            </a:r>
            <a:r>
              <a:rPr lang="sr-Latn-RS" dirty="0" smtClean="0">
                <a:solidFill>
                  <a:schemeClr val="tx1">
                    <a:lumMod val="75000"/>
                    <a:lumOff val="25000"/>
                  </a:schemeClr>
                </a:solidFill>
                <a:latin typeface="Segoe UI" panose="020B0502040204020203" pitchFamily="34" charset="0"/>
                <a:cs typeface="Segoe UI" panose="020B0502040204020203" pitchFamily="34" charset="0"/>
              </a:rPr>
              <a:t>koda</a:t>
            </a:r>
          </a:p>
          <a:p>
            <a:pPr marL="342900" indent="-342900">
              <a:lnSpc>
                <a:spcPts val="1900"/>
              </a:lnSpc>
              <a:buFont typeface="+mj-lt"/>
              <a:buAutoNum type="arabicPeriod"/>
            </a:pPr>
            <a:endParaRPr lang="sr-Latn-RS" dirty="0" smtClean="0"/>
          </a:p>
          <a:p>
            <a:pPr>
              <a:lnSpc>
                <a:spcPts val="1900"/>
              </a:lnSpc>
            </a:pPr>
            <a:endParaRPr lang="en-US" i="1" dirty="0">
              <a:solidFill>
                <a:schemeClr val="tx1">
                  <a:lumMod val="75000"/>
                  <a:lumOff val="25000"/>
                </a:schemeClr>
              </a:solidFill>
              <a:cs typeface="Segoe UI" panose="020B0502040204020203" pitchFamily="34" charset="0"/>
            </a:endParaRPr>
          </a:p>
          <a:p>
            <a:pPr>
              <a:lnSpc>
                <a:spcPts val="1900"/>
              </a:lnSpc>
            </a:pPr>
            <a:endParaRPr lang="en-US" i="1" dirty="0">
              <a:solidFill>
                <a:schemeClr val="tx1">
                  <a:lumMod val="75000"/>
                  <a:lumOff val="25000"/>
                </a:schemeClr>
              </a:solidFill>
              <a:cs typeface="Segoe UI" panose="020B0502040204020203" pitchFamily="34" charset="0"/>
            </a:endParaRPr>
          </a:p>
        </p:txBody>
      </p:sp>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spTree>
    <p:extLst>
      <p:ext uri="{BB962C8B-B14F-4D97-AF65-F5344CB8AC3E}">
        <p14:creationId xmlns:p14="http://schemas.microsoft.com/office/powerpoint/2010/main" val="36213906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smtClean="0">
                <a:solidFill>
                  <a:schemeClr val="tx1">
                    <a:lumMod val="75000"/>
                    <a:lumOff val="25000"/>
                  </a:schemeClr>
                </a:solidFill>
              </a:rPr>
              <a:t>Postoje</a:t>
            </a:r>
            <a:r>
              <a:rPr lang="sr-Latn-RS" sz="2800" b="1" dirty="0" smtClean="0">
                <a:solidFill>
                  <a:schemeClr val="tx1">
                    <a:lumMod val="75000"/>
                    <a:lumOff val="25000"/>
                  </a:schemeClr>
                </a:solidFill>
              </a:rPr>
              <a:t>ća rešenja</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 xmlns:adec="http://schemas.microsoft.com/office/drawing/2017/decorative" val="1"/>
              </a:ext>
            </a:extLst>
          </p:cNvPr>
          <p:cNvSpPr/>
          <p:nvPr/>
        </p:nvSpPr>
        <p:spPr>
          <a:xfrm rot="5400000">
            <a:off x="728541" y="2673358"/>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 xmlns:adec="http://schemas.microsoft.com/office/drawing/2017/decorative" val="1"/>
              </a:ext>
            </a:extLst>
          </p:cNvPr>
          <p:cNvSpPr/>
          <p:nvPr/>
        </p:nvSpPr>
        <p:spPr>
          <a:xfrm rot="5400000">
            <a:off x="2895340" y="2673358"/>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 xmlns:adec="http://schemas.microsoft.com/office/drawing/2017/decorative" val="1"/>
              </a:ext>
            </a:extLst>
          </p:cNvPr>
          <p:cNvSpPr/>
          <p:nvPr/>
        </p:nvSpPr>
        <p:spPr>
          <a:xfrm rot="5400000">
            <a:off x="5062138" y="2673358"/>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 xmlns:adec="http://schemas.microsoft.com/office/drawing/2017/decorative" val="1"/>
              </a:ext>
            </a:extLst>
          </p:cNvPr>
          <p:cNvSpPr/>
          <p:nvPr/>
        </p:nvSpPr>
        <p:spPr>
          <a:xfrm rot="5400000">
            <a:off x="7228936" y="2631262"/>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2210812" y="2886561"/>
            <a:ext cx="1371600" cy="492443"/>
          </a:xfrm>
          <a:prstGeom prst="rect">
            <a:avLst/>
          </a:prstGeom>
        </p:spPr>
        <p:txBody>
          <a:bodyPr wrap="square" lIns="0" tIns="0" rIns="0" bIns="0">
            <a:spAutoFit/>
          </a:bodyPr>
          <a:lstStyle/>
          <a:p>
            <a:pPr algn="ctr"/>
            <a:r>
              <a:rPr lang="sr-Latn-RS" sz="1600" b="1" i="1" dirty="0" smtClean="0">
                <a:solidFill>
                  <a:schemeClr val="bg1"/>
                </a:solidFill>
              </a:rPr>
              <a:t>Stack Exchange i Stack Overflow</a:t>
            </a:r>
            <a:endParaRPr lang="en-US" sz="1600" b="1" i="1" dirty="0">
              <a:solidFill>
                <a:schemeClr val="bg1"/>
              </a:solidFill>
            </a:endParaRPr>
          </a:p>
        </p:txBody>
      </p:sp>
      <p:sp>
        <p:nvSpPr>
          <p:cNvPr id="47" name="Rectangle 46">
            <a:extLst>
              <a:ext uri="{FF2B5EF4-FFF2-40B4-BE49-F238E27FC236}">
                <a16:creationId xmlns:a16="http://schemas.microsoft.com/office/drawing/2014/main" id="{1751D31D-3535-411D-8BAC-95CCC90AB185}"/>
              </a:ext>
            </a:extLst>
          </p:cNvPr>
          <p:cNvSpPr/>
          <p:nvPr/>
        </p:nvSpPr>
        <p:spPr>
          <a:xfrm>
            <a:off x="4377611" y="2886561"/>
            <a:ext cx="1371600" cy="492443"/>
          </a:xfrm>
          <a:prstGeom prst="rect">
            <a:avLst/>
          </a:prstGeom>
        </p:spPr>
        <p:txBody>
          <a:bodyPr wrap="square" lIns="0" tIns="0" rIns="0" bIns="0">
            <a:spAutoFit/>
          </a:bodyPr>
          <a:lstStyle/>
          <a:p>
            <a:pPr algn="ctr"/>
            <a:r>
              <a:rPr lang="sr-Latn-RS" sz="1600" b="1" i="1" dirty="0" smtClean="0">
                <a:solidFill>
                  <a:schemeClr val="bg1"/>
                </a:solidFill>
              </a:rPr>
              <a:t>Discuss The Elastic Stack</a:t>
            </a:r>
            <a:endParaRPr lang="en-US" sz="1600" b="1" i="1" dirty="0">
              <a:solidFill>
                <a:schemeClr val="bg1"/>
              </a:solidFill>
            </a:endParaRPr>
          </a:p>
        </p:txBody>
      </p:sp>
      <p:sp>
        <p:nvSpPr>
          <p:cNvPr id="48" name="Rectangle 47">
            <a:extLst>
              <a:ext uri="{FF2B5EF4-FFF2-40B4-BE49-F238E27FC236}">
                <a16:creationId xmlns:a16="http://schemas.microsoft.com/office/drawing/2014/main" id="{FA4D735A-8F75-4E2A-8F1A-CC303B0718BA}"/>
              </a:ext>
            </a:extLst>
          </p:cNvPr>
          <p:cNvSpPr/>
          <p:nvPr/>
        </p:nvSpPr>
        <p:spPr>
          <a:xfrm>
            <a:off x="6544409" y="2886561"/>
            <a:ext cx="1371600" cy="492443"/>
          </a:xfrm>
          <a:prstGeom prst="rect">
            <a:avLst/>
          </a:prstGeom>
        </p:spPr>
        <p:txBody>
          <a:bodyPr wrap="square" lIns="0" tIns="0" rIns="0" bIns="0">
            <a:spAutoFit/>
          </a:bodyPr>
          <a:lstStyle/>
          <a:p>
            <a:pPr algn="ctr"/>
            <a:r>
              <a:rPr lang="sr-Latn-RS" sz="1600" b="1" i="1" dirty="0" smtClean="0">
                <a:solidFill>
                  <a:schemeClr val="bg1"/>
                </a:solidFill>
              </a:rPr>
              <a:t>Git</a:t>
            </a:r>
            <a:r>
              <a:rPr lang="en-US" sz="1600" b="1" i="1" dirty="0" smtClean="0">
                <a:solidFill>
                  <a:schemeClr val="bg1"/>
                </a:solidFill>
              </a:rPr>
              <a:t>H</a:t>
            </a:r>
            <a:r>
              <a:rPr lang="sr-Latn-RS" sz="1600" b="1" i="1" dirty="0" smtClean="0">
                <a:solidFill>
                  <a:schemeClr val="bg1"/>
                </a:solidFill>
              </a:rPr>
              <a:t>ub community</a:t>
            </a:r>
            <a:endParaRPr lang="en-US" sz="1600" b="1" i="1" dirty="0">
              <a:solidFill>
                <a:schemeClr val="bg1"/>
              </a:solidFill>
            </a:endParaRPr>
          </a:p>
        </p:txBody>
      </p:sp>
      <p:sp>
        <p:nvSpPr>
          <p:cNvPr id="49" name="Rectangle 48">
            <a:extLst>
              <a:ext uri="{FF2B5EF4-FFF2-40B4-BE49-F238E27FC236}">
                <a16:creationId xmlns:a16="http://schemas.microsoft.com/office/drawing/2014/main" id="{54AB9282-0505-49EB-AABF-998083225E3A}"/>
              </a:ext>
            </a:extLst>
          </p:cNvPr>
          <p:cNvSpPr/>
          <p:nvPr/>
        </p:nvSpPr>
        <p:spPr>
          <a:xfrm>
            <a:off x="8711208" y="2886561"/>
            <a:ext cx="1371600" cy="246221"/>
          </a:xfrm>
          <a:prstGeom prst="rect">
            <a:avLst/>
          </a:prstGeom>
        </p:spPr>
        <p:txBody>
          <a:bodyPr wrap="square" lIns="0" tIns="0" rIns="0" bIns="0">
            <a:spAutoFit/>
          </a:bodyPr>
          <a:lstStyle/>
          <a:p>
            <a:pPr algn="ctr"/>
            <a:r>
              <a:rPr lang="sr-Latn-RS" sz="1600" b="1" dirty="0" smtClean="0">
                <a:solidFill>
                  <a:schemeClr val="bg1"/>
                </a:solidFill>
              </a:rPr>
              <a:t>Ostalo</a:t>
            </a:r>
            <a:endParaRPr lang="en-US" sz="1600" b="1" dirty="0">
              <a:solidFill>
                <a:schemeClr val="bg1"/>
              </a:solidFill>
            </a:endParaRPr>
          </a:p>
        </p:txBody>
      </p:sp>
      <p:sp>
        <p:nvSpPr>
          <p:cNvPr id="51" name="Rectangle 50">
            <a:extLst>
              <a:ext uri="{FF2B5EF4-FFF2-40B4-BE49-F238E27FC236}">
                <a16:creationId xmlns:a16="http://schemas.microsoft.com/office/drawing/2014/main" id="{8AA18108-5B8B-4147-84A7-D30A16BEC4EA}"/>
              </a:ext>
            </a:extLst>
          </p:cNvPr>
          <p:cNvSpPr/>
          <p:nvPr/>
        </p:nvSpPr>
        <p:spPr>
          <a:xfrm>
            <a:off x="2020591" y="3653604"/>
            <a:ext cx="1752042" cy="1705595"/>
          </a:xfrm>
          <a:prstGeom prst="rect">
            <a:avLst/>
          </a:prstGeom>
        </p:spPr>
        <p:txBody>
          <a:bodyPr wrap="square" lIns="0" tIns="0" rIns="0" bIns="0" anchor="t">
            <a:spAutoFit/>
          </a:bodyPr>
          <a:lstStyle/>
          <a:p>
            <a:pPr algn="ctr">
              <a:lnSpc>
                <a:spcPts val="1900"/>
              </a:lnSpc>
            </a:pPr>
            <a:r>
              <a:rPr lang="sr-Latn-RS" sz="1400" i="1" dirty="0" smtClean="0">
                <a:solidFill>
                  <a:schemeClr val="bg1"/>
                </a:solidFill>
                <a:cs typeface="Segoe UI" panose="020B0502040204020203" pitchFamily="34" charset="0"/>
              </a:rPr>
              <a:t>Stack Overflow</a:t>
            </a:r>
            <a:r>
              <a:rPr lang="sr-Latn-RS" sz="1400" dirty="0" smtClean="0">
                <a:solidFill>
                  <a:schemeClr val="bg1"/>
                </a:solidFill>
                <a:cs typeface="Segoe UI" panose="020B0502040204020203" pitchFamily="34" charset="0"/>
              </a:rPr>
              <a:t> – jedan od 173 sajta u ovkiru </a:t>
            </a:r>
            <a:r>
              <a:rPr lang="sr-Latn-RS" sz="1400" i="1" dirty="0" smtClean="0">
                <a:solidFill>
                  <a:schemeClr val="bg1"/>
                </a:solidFill>
                <a:cs typeface="Segoe UI" panose="020B0502040204020203" pitchFamily="34" charset="0"/>
              </a:rPr>
              <a:t>Stack Exchange</a:t>
            </a:r>
            <a:r>
              <a:rPr lang="sr-Latn-RS" sz="1400" dirty="0" smtClean="0">
                <a:solidFill>
                  <a:schemeClr val="bg1"/>
                </a:solidFill>
                <a:cs typeface="Segoe UI" panose="020B0502040204020203" pitchFamily="34" charset="0"/>
              </a:rPr>
              <a:t> mreže, najmoćnije mreže za pronalaženje odgovora za programerske probleme na Internetu.</a:t>
            </a:r>
            <a:r>
              <a:rPr lang="en-US" sz="1400" dirty="0" smtClean="0">
                <a:solidFill>
                  <a:schemeClr val="bg1"/>
                </a:solidFill>
                <a:cs typeface="Segoe UI" panose="020B0502040204020203" pitchFamily="34" charset="0"/>
              </a:rPr>
              <a:t> </a:t>
            </a:r>
            <a:endParaRPr lang="en-US" sz="1400" dirty="0">
              <a:solidFill>
                <a:schemeClr val="bg1"/>
              </a:solidFill>
              <a:cs typeface="Segoe UI" panose="020B0502040204020203" pitchFamily="34" charset="0"/>
            </a:endParaRPr>
          </a:p>
        </p:txBody>
      </p:sp>
      <p:sp>
        <p:nvSpPr>
          <p:cNvPr id="52" name="Rectangle 51">
            <a:extLst>
              <a:ext uri="{FF2B5EF4-FFF2-40B4-BE49-F238E27FC236}">
                <a16:creationId xmlns:a16="http://schemas.microsoft.com/office/drawing/2014/main" id="{A8534162-B6E2-4579-9DAD-AD8DE07459BC}"/>
              </a:ext>
            </a:extLst>
          </p:cNvPr>
          <p:cNvSpPr/>
          <p:nvPr/>
        </p:nvSpPr>
        <p:spPr>
          <a:xfrm>
            <a:off x="4187390" y="3653604"/>
            <a:ext cx="1752042" cy="1705595"/>
          </a:xfrm>
          <a:prstGeom prst="rect">
            <a:avLst/>
          </a:prstGeom>
        </p:spPr>
        <p:txBody>
          <a:bodyPr wrap="square" lIns="0" tIns="0" rIns="0" bIns="0" anchor="t">
            <a:spAutoFit/>
          </a:bodyPr>
          <a:lstStyle/>
          <a:p>
            <a:pPr algn="ctr">
              <a:lnSpc>
                <a:spcPts val="1900"/>
              </a:lnSpc>
            </a:pPr>
            <a:r>
              <a:rPr lang="en-US" sz="1400" dirty="0" err="1" smtClean="0">
                <a:solidFill>
                  <a:schemeClr val="bg1"/>
                </a:solidFill>
                <a:cs typeface="Segoe UI" panose="020B0502040204020203" pitchFamily="34" charset="0"/>
              </a:rPr>
              <a:t>Diskusioni</a:t>
            </a:r>
            <a:r>
              <a:rPr lang="en-US" sz="1400" dirty="0" smtClean="0">
                <a:solidFill>
                  <a:schemeClr val="bg1"/>
                </a:solidFill>
                <a:cs typeface="Segoe UI" panose="020B0502040204020203" pitchFamily="34" charset="0"/>
              </a:rPr>
              <a:t> </a:t>
            </a:r>
            <a:r>
              <a:rPr lang="en-US" sz="1400" dirty="0" err="1" smtClean="0">
                <a:solidFill>
                  <a:schemeClr val="bg1"/>
                </a:solidFill>
                <a:cs typeface="Segoe UI" panose="020B0502040204020203" pitchFamily="34" charset="0"/>
              </a:rPr>
              <a:t>forumi</a:t>
            </a:r>
            <a:r>
              <a:rPr lang="en-US" sz="1400" dirty="0">
                <a:solidFill>
                  <a:schemeClr val="bg1"/>
                </a:solidFill>
                <a:cs typeface="Segoe UI" panose="020B0502040204020203" pitchFamily="34" charset="0"/>
              </a:rPr>
              <a:t> </a:t>
            </a:r>
            <a:r>
              <a:rPr lang="en-US" sz="1400" dirty="0" err="1" smtClean="0">
                <a:solidFill>
                  <a:schemeClr val="bg1"/>
                </a:solidFill>
                <a:cs typeface="Segoe UI" panose="020B0502040204020203" pitchFamily="34" charset="0"/>
              </a:rPr>
              <a:t>za</a:t>
            </a:r>
            <a:r>
              <a:rPr lang="en-US" sz="1400" dirty="0" smtClean="0">
                <a:solidFill>
                  <a:schemeClr val="bg1"/>
                </a:solidFill>
                <a:cs typeface="Segoe UI" panose="020B0502040204020203" pitchFamily="34" charset="0"/>
              </a:rPr>
              <a:t> </a:t>
            </a:r>
            <a:r>
              <a:rPr lang="en-US" sz="1400" i="1" dirty="0" err="1" smtClean="0">
                <a:solidFill>
                  <a:schemeClr val="bg1"/>
                </a:solidFill>
                <a:cs typeface="Segoe UI" panose="020B0502040204020203" pitchFamily="34" charset="0"/>
              </a:rPr>
              <a:t>Elasticsearch</a:t>
            </a:r>
            <a:r>
              <a:rPr lang="en-US" sz="1400" dirty="0" smtClean="0">
                <a:solidFill>
                  <a:schemeClr val="bg1"/>
                </a:solidFill>
                <a:cs typeface="Segoe UI" panose="020B0502040204020203" pitchFamily="34" charset="0"/>
              </a:rPr>
              <a:t>, </a:t>
            </a:r>
            <a:r>
              <a:rPr lang="en-US" sz="1400" i="1" dirty="0" smtClean="0">
                <a:solidFill>
                  <a:schemeClr val="bg1"/>
                </a:solidFill>
                <a:cs typeface="Segoe UI" panose="020B0502040204020203" pitchFamily="34" charset="0"/>
              </a:rPr>
              <a:t>Beats</a:t>
            </a:r>
            <a:r>
              <a:rPr lang="en-US" sz="1400" dirty="0" smtClean="0">
                <a:solidFill>
                  <a:schemeClr val="bg1"/>
                </a:solidFill>
                <a:cs typeface="Segoe UI" panose="020B0502040204020203" pitchFamily="34" charset="0"/>
              </a:rPr>
              <a:t>, </a:t>
            </a:r>
            <a:r>
              <a:rPr lang="en-US" sz="1400" i="1" dirty="0" err="1" smtClean="0">
                <a:solidFill>
                  <a:schemeClr val="bg1"/>
                </a:solidFill>
                <a:cs typeface="Segoe UI" panose="020B0502040204020203" pitchFamily="34" charset="0"/>
              </a:rPr>
              <a:t>Logstash</a:t>
            </a:r>
            <a:r>
              <a:rPr lang="en-US" sz="1400" dirty="0" smtClean="0">
                <a:solidFill>
                  <a:schemeClr val="bg1"/>
                </a:solidFill>
                <a:cs typeface="Segoe UI" panose="020B0502040204020203" pitchFamily="34" charset="0"/>
              </a:rPr>
              <a:t>, </a:t>
            </a:r>
            <a:r>
              <a:rPr lang="en-US" sz="1400" i="1" dirty="0" err="1" smtClean="0">
                <a:solidFill>
                  <a:schemeClr val="bg1"/>
                </a:solidFill>
                <a:cs typeface="Segoe UI" panose="020B0502040204020203" pitchFamily="34" charset="0"/>
              </a:rPr>
              <a:t>Kibana</a:t>
            </a:r>
            <a:r>
              <a:rPr lang="en-US" sz="1400" dirty="0" smtClean="0">
                <a:solidFill>
                  <a:schemeClr val="bg1"/>
                </a:solidFill>
                <a:cs typeface="Segoe UI" panose="020B0502040204020203" pitchFamily="34" charset="0"/>
              </a:rPr>
              <a:t>, </a:t>
            </a:r>
            <a:r>
              <a:rPr lang="en-US" sz="1400" i="1" dirty="0" smtClean="0">
                <a:solidFill>
                  <a:schemeClr val="bg1"/>
                </a:solidFill>
                <a:cs typeface="Segoe UI" panose="020B0502040204020203" pitchFamily="34" charset="0"/>
              </a:rPr>
              <a:t>Elastic Cloud</a:t>
            </a:r>
            <a:r>
              <a:rPr lang="en-US" sz="1400" dirty="0" smtClean="0">
                <a:solidFill>
                  <a:schemeClr val="bg1"/>
                </a:solidFill>
                <a:cs typeface="Segoe UI" panose="020B0502040204020203" pitchFamily="34" charset="0"/>
              </a:rPr>
              <a:t> I </a:t>
            </a:r>
            <a:r>
              <a:rPr lang="en-US" sz="1400" dirty="0" err="1" smtClean="0">
                <a:solidFill>
                  <a:schemeClr val="bg1"/>
                </a:solidFill>
                <a:cs typeface="Segoe UI" panose="020B0502040204020203" pitchFamily="34" charset="0"/>
              </a:rPr>
              <a:t>ostale</a:t>
            </a:r>
            <a:r>
              <a:rPr lang="en-US" sz="1400" dirty="0" smtClean="0">
                <a:solidFill>
                  <a:schemeClr val="bg1"/>
                </a:solidFill>
                <a:cs typeface="Segoe UI" panose="020B0502040204020203" pitchFamily="34" charset="0"/>
              </a:rPr>
              <a:t> </a:t>
            </a:r>
            <a:r>
              <a:rPr lang="en-US" sz="1400" dirty="0" err="1" smtClean="0">
                <a:solidFill>
                  <a:schemeClr val="bg1"/>
                </a:solidFill>
                <a:cs typeface="Segoe UI" panose="020B0502040204020203" pitchFamily="34" charset="0"/>
              </a:rPr>
              <a:t>proizvode</a:t>
            </a:r>
            <a:r>
              <a:rPr lang="en-US" sz="1400" dirty="0" smtClean="0">
                <a:solidFill>
                  <a:schemeClr val="bg1"/>
                </a:solidFill>
                <a:cs typeface="Segoe UI" panose="020B0502040204020203" pitchFamily="34" charset="0"/>
              </a:rPr>
              <a:t> u </a:t>
            </a:r>
            <a:r>
              <a:rPr lang="en-US" sz="1400" dirty="0" err="1" smtClean="0">
                <a:solidFill>
                  <a:schemeClr val="bg1"/>
                </a:solidFill>
                <a:cs typeface="Segoe UI" panose="020B0502040204020203" pitchFamily="34" charset="0"/>
              </a:rPr>
              <a:t>okviru</a:t>
            </a:r>
            <a:r>
              <a:rPr lang="en-US" sz="1400" dirty="0" smtClean="0">
                <a:solidFill>
                  <a:schemeClr val="bg1"/>
                </a:solidFill>
                <a:cs typeface="Segoe UI" panose="020B0502040204020203" pitchFamily="34" charset="0"/>
              </a:rPr>
              <a:t> </a:t>
            </a:r>
            <a:r>
              <a:rPr lang="en-US" sz="1400" i="1" dirty="0" err="1" smtClean="0">
                <a:solidFill>
                  <a:schemeClr val="bg1"/>
                </a:solidFill>
                <a:cs typeface="Segoe UI" panose="020B0502040204020203" pitchFamily="34" charset="0"/>
              </a:rPr>
              <a:t>Elasticsearch</a:t>
            </a:r>
            <a:r>
              <a:rPr lang="en-US" sz="1400" dirty="0" smtClean="0">
                <a:solidFill>
                  <a:schemeClr val="bg1"/>
                </a:solidFill>
                <a:cs typeface="Segoe UI" panose="020B0502040204020203" pitchFamily="34" charset="0"/>
              </a:rPr>
              <a:t> </a:t>
            </a:r>
            <a:r>
              <a:rPr lang="en-US" sz="1400" dirty="0" err="1" smtClean="0">
                <a:solidFill>
                  <a:schemeClr val="bg1"/>
                </a:solidFill>
                <a:cs typeface="Segoe UI" panose="020B0502040204020203" pitchFamily="34" charset="0"/>
              </a:rPr>
              <a:t>ekosistema</a:t>
            </a:r>
            <a:r>
              <a:rPr lang="en-US" sz="1400" dirty="0" smtClean="0">
                <a:solidFill>
                  <a:schemeClr val="bg1"/>
                </a:solidFill>
                <a:cs typeface="Segoe UI" panose="020B0502040204020203" pitchFamily="34" charset="0"/>
              </a:rPr>
              <a:t>. </a:t>
            </a:r>
            <a:endParaRPr lang="en-US" sz="1400" dirty="0">
              <a:solidFill>
                <a:schemeClr val="bg1"/>
              </a:solidFill>
              <a:cs typeface="Segoe UI" panose="020B0502040204020203" pitchFamily="34" charset="0"/>
            </a:endParaRPr>
          </a:p>
        </p:txBody>
      </p:sp>
      <p:sp>
        <p:nvSpPr>
          <p:cNvPr id="53" name="Rectangle 52">
            <a:extLst>
              <a:ext uri="{FF2B5EF4-FFF2-40B4-BE49-F238E27FC236}">
                <a16:creationId xmlns:a16="http://schemas.microsoft.com/office/drawing/2014/main" id="{E1535E1C-6EBC-45D8-BCE1-D5B947A61FB6}"/>
              </a:ext>
            </a:extLst>
          </p:cNvPr>
          <p:cNvSpPr/>
          <p:nvPr/>
        </p:nvSpPr>
        <p:spPr>
          <a:xfrm>
            <a:off x="6354187" y="3653604"/>
            <a:ext cx="1752042" cy="487313"/>
          </a:xfrm>
          <a:prstGeom prst="rect">
            <a:avLst/>
          </a:prstGeom>
        </p:spPr>
        <p:txBody>
          <a:bodyPr wrap="square" lIns="0" tIns="0" rIns="0" bIns="0" anchor="t">
            <a:spAutoFit/>
          </a:bodyPr>
          <a:lstStyle/>
          <a:p>
            <a:pPr algn="ctr">
              <a:lnSpc>
                <a:spcPts val="1900"/>
              </a:lnSpc>
            </a:pPr>
            <a:r>
              <a:rPr lang="en-US" sz="1400" dirty="0" err="1" smtClean="0">
                <a:solidFill>
                  <a:schemeClr val="bg1"/>
                </a:solidFill>
                <a:cs typeface="Segoe UI" panose="020B0502040204020203" pitchFamily="34" charset="0"/>
              </a:rPr>
              <a:t>Namenjen</a:t>
            </a:r>
            <a:r>
              <a:rPr lang="en-US" sz="1400" dirty="0" smtClean="0">
                <a:solidFill>
                  <a:schemeClr val="bg1"/>
                </a:solidFill>
                <a:cs typeface="Segoe UI" panose="020B0502040204020203" pitchFamily="34" charset="0"/>
              </a:rPr>
              <a:t> </a:t>
            </a:r>
            <a:r>
              <a:rPr lang="en-US" sz="1400" dirty="0" err="1" smtClean="0">
                <a:solidFill>
                  <a:schemeClr val="bg1"/>
                </a:solidFill>
                <a:cs typeface="Segoe UI" panose="020B0502040204020203" pitchFamily="34" charset="0"/>
              </a:rPr>
              <a:t>korisnicima</a:t>
            </a:r>
            <a:r>
              <a:rPr lang="en-US" sz="1400" dirty="0" smtClean="0">
                <a:solidFill>
                  <a:schemeClr val="bg1"/>
                </a:solidFill>
                <a:cs typeface="Segoe UI" panose="020B0502040204020203" pitchFamily="34" charset="0"/>
              </a:rPr>
              <a:t> </a:t>
            </a:r>
            <a:r>
              <a:rPr lang="en-US" sz="1400" i="1" dirty="0" smtClean="0">
                <a:solidFill>
                  <a:schemeClr val="bg1"/>
                </a:solidFill>
                <a:cs typeface="Segoe UI" panose="020B0502040204020203" pitchFamily="34" charset="0"/>
              </a:rPr>
              <a:t>GitHub</a:t>
            </a:r>
            <a:r>
              <a:rPr lang="en-US" sz="1400" dirty="0" smtClean="0">
                <a:solidFill>
                  <a:schemeClr val="bg1"/>
                </a:solidFill>
                <a:cs typeface="Segoe UI" panose="020B0502040204020203" pitchFamily="34" charset="0"/>
              </a:rPr>
              <a:t> </a:t>
            </a:r>
            <a:r>
              <a:rPr lang="en-US" sz="1400" dirty="0" err="1" smtClean="0">
                <a:solidFill>
                  <a:schemeClr val="bg1"/>
                </a:solidFill>
                <a:cs typeface="Segoe UI" panose="020B0502040204020203" pitchFamily="34" charset="0"/>
              </a:rPr>
              <a:t>platforme</a:t>
            </a:r>
            <a:r>
              <a:rPr lang="en-US" sz="1400" dirty="0" smtClean="0">
                <a:solidFill>
                  <a:schemeClr val="bg1"/>
                </a:solidFill>
                <a:cs typeface="Segoe UI" panose="020B0502040204020203" pitchFamily="34" charset="0"/>
              </a:rPr>
              <a:t>. </a:t>
            </a:r>
            <a:endParaRPr lang="en-US" sz="1400" dirty="0">
              <a:solidFill>
                <a:schemeClr val="bg1"/>
              </a:solidFill>
              <a:cs typeface="Segoe UI" panose="020B0502040204020203" pitchFamily="34" charset="0"/>
            </a:endParaRPr>
          </a:p>
        </p:txBody>
      </p:sp>
      <p:sp>
        <p:nvSpPr>
          <p:cNvPr id="54" name="Rectangle 53">
            <a:extLst>
              <a:ext uri="{FF2B5EF4-FFF2-40B4-BE49-F238E27FC236}">
                <a16:creationId xmlns:a16="http://schemas.microsoft.com/office/drawing/2014/main" id="{28FF18A5-7B4E-4493-B38D-E732E033F82F}"/>
              </a:ext>
            </a:extLst>
          </p:cNvPr>
          <p:cNvSpPr/>
          <p:nvPr/>
        </p:nvSpPr>
        <p:spPr>
          <a:xfrm>
            <a:off x="8520987" y="3653604"/>
            <a:ext cx="1752042" cy="487313"/>
          </a:xfrm>
          <a:prstGeom prst="rect">
            <a:avLst/>
          </a:prstGeom>
        </p:spPr>
        <p:txBody>
          <a:bodyPr wrap="square" lIns="0" tIns="0" rIns="0" bIns="0" anchor="t">
            <a:spAutoFit/>
          </a:bodyPr>
          <a:lstStyle/>
          <a:p>
            <a:pPr algn="ctr">
              <a:lnSpc>
                <a:spcPts val="1900"/>
              </a:lnSpc>
            </a:pPr>
            <a:r>
              <a:rPr lang="en-US" sz="1400" i="1" dirty="0" err="1" smtClean="0">
                <a:solidFill>
                  <a:schemeClr val="bg1"/>
                </a:solidFill>
                <a:cs typeface="Segoe UI" panose="020B0502040204020203" pitchFamily="34" charset="0"/>
              </a:rPr>
              <a:t>Dev.to</a:t>
            </a:r>
            <a:r>
              <a:rPr lang="en-US" sz="1400" dirty="0" smtClean="0">
                <a:solidFill>
                  <a:schemeClr val="bg1"/>
                </a:solidFill>
                <a:cs typeface="Segoe UI" panose="020B0502040204020203" pitchFamily="34" charset="0"/>
              </a:rPr>
              <a:t>, </a:t>
            </a:r>
            <a:r>
              <a:rPr lang="en-US" sz="1400" i="1" dirty="0" smtClean="0">
                <a:solidFill>
                  <a:schemeClr val="bg1"/>
                </a:solidFill>
                <a:cs typeface="Segoe UI" panose="020B0502040204020203" pitchFamily="34" charset="0"/>
              </a:rPr>
              <a:t>Experts Exchange</a:t>
            </a:r>
            <a:r>
              <a:rPr lang="en-US" sz="1400" dirty="0" smtClean="0">
                <a:solidFill>
                  <a:schemeClr val="bg1"/>
                </a:solidFill>
                <a:cs typeface="Segoe UI" panose="020B0502040204020203" pitchFamily="34" charset="0"/>
              </a:rPr>
              <a:t>, </a:t>
            </a:r>
            <a:r>
              <a:rPr lang="en-US" sz="1400" i="1" dirty="0" smtClean="0">
                <a:solidFill>
                  <a:schemeClr val="bg1"/>
                </a:solidFill>
                <a:cs typeface="Segoe UI" panose="020B0502040204020203" pitchFamily="34" charset="0"/>
              </a:rPr>
              <a:t>Code Project</a:t>
            </a:r>
            <a:r>
              <a:rPr lang="en-US" sz="1400" dirty="0" smtClean="0">
                <a:solidFill>
                  <a:schemeClr val="bg1"/>
                </a:solidFill>
                <a:cs typeface="Segoe UI" panose="020B0502040204020203" pitchFamily="34" charset="0"/>
              </a:rPr>
              <a:t> </a:t>
            </a:r>
            <a:endParaRPr lang="en-US" sz="1400" dirty="0">
              <a:solidFill>
                <a:schemeClr val="bg1"/>
              </a:solidFill>
              <a:cs typeface="Segoe UI" panose="020B0502040204020203"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47707" y="2298171"/>
            <a:ext cx="495654" cy="495654"/>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30817" y="2296119"/>
            <a:ext cx="463029" cy="463029"/>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83337" y="2296119"/>
            <a:ext cx="491586" cy="491586"/>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206607" y="2296119"/>
            <a:ext cx="380800" cy="380800"/>
          </a:xfrm>
          <a:prstGeom prst="rect">
            <a:avLst/>
          </a:prstGeom>
        </p:spPr>
      </p:pic>
    </p:spTree>
    <p:extLst>
      <p:ext uri="{BB962C8B-B14F-4D97-AF65-F5344CB8AC3E}">
        <p14:creationId xmlns:p14="http://schemas.microsoft.com/office/powerpoint/2010/main" val="8225691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i="1" dirty="0" err="1" smtClean="0">
                <a:solidFill>
                  <a:schemeClr val="tx1">
                    <a:lumMod val="75000"/>
                    <a:lumOff val="25000"/>
                  </a:schemeClr>
                </a:solidFill>
              </a:rPr>
              <a:t>Elasticsearch</a:t>
            </a:r>
            <a:endParaRPr lang="en-US" sz="2800" b="1" i="1" dirty="0" smtClean="0">
              <a:solidFill>
                <a:schemeClr val="tx1">
                  <a:lumMod val="75000"/>
                  <a:lumOff val="25000"/>
                </a:schemeClr>
              </a:solidFill>
            </a:endParaRPr>
          </a:p>
          <a:p>
            <a:pPr algn="ctr"/>
            <a:r>
              <a:rPr lang="en-US" sz="2800" b="1" dirty="0" err="1">
                <a:solidFill>
                  <a:schemeClr val="tx1">
                    <a:lumMod val="75000"/>
                    <a:lumOff val="25000"/>
                  </a:schemeClr>
                </a:solidFill>
              </a:rPr>
              <a:t>m</a:t>
            </a:r>
            <a:r>
              <a:rPr lang="en-US" sz="2800" b="1" dirty="0" err="1" smtClean="0">
                <a:solidFill>
                  <a:schemeClr val="tx1">
                    <a:lumMod val="75000"/>
                    <a:lumOff val="25000"/>
                  </a:schemeClr>
                </a:solidFill>
              </a:rPr>
              <a:t>ehanizam</a:t>
            </a:r>
            <a:r>
              <a:rPr lang="en-US" sz="2800" b="1" dirty="0" smtClean="0">
                <a:solidFill>
                  <a:schemeClr val="tx1">
                    <a:lumMod val="75000"/>
                    <a:lumOff val="25000"/>
                  </a:schemeClr>
                </a:solidFill>
              </a:rPr>
              <a:t> </a:t>
            </a:r>
            <a:r>
              <a:rPr lang="en-US" sz="2800" b="1" dirty="0" err="1" smtClean="0">
                <a:solidFill>
                  <a:schemeClr val="tx1">
                    <a:lumMod val="75000"/>
                    <a:lumOff val="25000"/>
                  </a:schemeClr>
                </a:solidFill>
              </a:rPr>
              <a:t>pretrage</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13AB221-FD8D-4664-9B4C-AE1B1660ECAA}"/>
              </a:ext>
            </a:extLst>
          </p:cNvPr>
          <p:cNvSpPr/>
          <p:nvPr/>
        </p:nvSpPr>
        <p:spPr>
          <a:xfrm>
            <a:off x="690379" y="1444120"/>
            <a:ext cx="10811242" cy="2149306"/>
          </a:xfrm>
          <a:prstGeom prst="rect">
            <a:avLst/>
          </a:prstGeom>
        </p:spPr>
        <p:txBody>
          <a:bodyPr wrap="square" lIns="0" tIns="0" rIns="0" bIns="0" anchor="t">
            <a:spAutoFit/>
          </a:bodyPr>
          <a:lstStyle/>
          <a:p>
            <a:pPr marL="285750" indent="-285750">
              <a:lnSpc>
                <a:spcPct val="150000"/>
              </a:lnSpc>
              <a:buFont typeface="Arial" panose="020B0604020202020204" pitchFamily="34" charset="0"/>
              <a:buChar char="•"/>
            </a:pPr>
            <a:r>
              <a:rPr lang="en-US" dirty="0" err="1" smtClean="0">
                <a:solidFill>
                  <a:schemeClr val="tx1">
                    <a:lumMod val="75000"/>
                    <a:lumOff val="25000"/>
                  </a:schemeClr>
                </a:solidFill>
                <a:latin typeface="Segoe UI" panose="020B0502040204020203" pitchFamily="34" charset="0"/>
                <a:cs typeface="Segoe UI" panose="020B0502040204020203" pitchFamily="34" charset="0"/>
              </a:rPr>
              <a:t>Distribuirani</a:t>
            </a:r>
            <a:r>
              <a:rPr lang="en-US" dirty="0" smtClean="0">
                <a:solidFill>
                  <a:schemeClr val="tx1">
                    <a:lumMod val="75000"/>
                    <a:lumOff val="25000"/>
                  </a:schemeClr>
                </a:solidFill>
                <a:latin typeface="Segoe UI" panose="020B0502040204020203" pitchFamily="34" charset="0"/>
                <a:cs typeface="Segoe UI" panose="020B0502040204020203" pitchFamily="34" charset="0"/>
              </a:rPr>
              <a:t>, </a:t>
            </a:r>
            <a:r>
              <a:rPr lang="en-US" i="1" dirty="0" smtClean="0">
                <a:solidFill>
                  <a:schemeClr val="tx1">
                    <a:lumMod val="75000"/>
                    <a:lumOff val="25000"/>
                  </a:schemeClr>
                </a:solidFill>
                <a:latin typeface="Segoe UI" panose="020B0502040204020203" pitchFamily="34" charset="0"/>
                <a:cs typeface="Segoe UI" panose="020B0502040204020203" pitchFamily="34" charset="0"/>
              </a:rPr>
              <a:t>open source</a:t>
            </a:r>
            <a:r>
              <a:rPr lang="en-US" dirty="0" smtClean="0">
                <a:solidFill>
                  <a:schemeClr val="tx1">
                    <a:lumMod val="75000"/>
                    <a:lumOff val="25000"/>
                  </a:schemeClr>
                </a:solidFill>
                <a:latin typeface="Segoe UI" panose="020B0502040204020203" pitchFamily="34" charset="0"/>
                <a:cs typeface="Segoe UI" panose="020B0502040204020203" pitchFamily="34" charset="0"/>
              </a:rPr>
              <a:t> </a:t>
            </a:r>
            <a:r>
              <a:rPr lang="en-US" dirty="0" err="1" smtClean="0">
                <a:solidFill>
                  <a:schemeClr val="tx1">
                    <a:lumMod val="75000"/>
                    <a:lumOff val="25000"/>
                  </a:schemeClr>
                </a:solidFill>
                <a:latin typeface="Segoe UI" panose="020B0502040204020203" pitchFamily="34" charset="0"/>
                <a:cs typeface="Segoe UI" panose="020B0502040204020203" pitchFamily="34" charset="0"/>
              </a:rPr>
              <a:t>mehanizam</a:t>
            </a:r>
            <a:r>
              <a:rPr lang="en-US" dirty="0" smtClean="0">
                <a:solidFill>
                  <a:schemeClr val="tx1">
                    <a:lumMod val="75000"/>
                    <a:lumOff val="25000"/>
                  </a:schemeClr>
                </a:solidFill>
                <a:latin typeface="Segoe UI" panose="020B0502040204020203" pitchFamily="34" charset="0"/>
                <a:cs typeface="Segoe UI" panose="020B0502040204020203" pitchFamily="34" charset="0"/>
              </a:rPr>
              <a:t> </a:t>
            </a:r>
            <a:r>
              <a:rPr lang="en-US" dirty="0" err="1" smtClean="0">
                <a:solidFill>
                  <a:schemeClr val="tx1">
                    <a:lumMod val="75000"/>
                    <a:lumOff val="25000"/>
                  </a:schemeClr>
                </a:solidFill>
                <a:latin typeface="Segoe UI" panose="020B0502040204020203" pitchFamily="34" charset="0"/>
                <a:cs typeface="Segoe UI" panose="020B0502040204020203" pitchFamily="34" charset="0"/>
              </a:rPr>
              <a:t>za</a:t>
            </a:r>
            <a:r>
              <a:rPr lang="en-US" dirty="0" smtClean="0">
                <a:solidFill>
                  <a:schemeClr val="tx1">
                    <a:lumMod val="75000"/>
                    <a:lumOff val="25000"/>
                  </a:schemeClr>
                </a:solidFill>
                <a:latin typeface="Segoe UI" panose="020B0502040204020203" pitchFamily="34" charset="0"/>
                <a:cs typeface="Segoe UI" panose="020B0502040204020203" pitchFamily="34" charset="0"/>
              </a:rPr>
              <a:t> </a:t>
            </a:r>
            <a:r>
              <a:rPr lang="en-US" dirty="0" err="1" smtClean="0">
                <a:solidFill>
                  <a:schemeClr val="tx1">
                    <a:lumMod val="75000"/>
                    <a:lumOff val="25000"/>
                  </a:schemeClr>
                </a:solidFill>
                <a:latin typeface="Segoe UI" panose="020B0502040204020203" pitchFamily="34" charset="0"/>
                <a:cs typeface="Segoe UI" panose="020B0502040204020203" pitchFamily="34" charset="0"/>
              </a:rPr>
              <a:t>pretragu</a:t>
            </a:r>
            <a:r>
              <a:rPr lang="en-US" dirty="0" smtClean="0">
                <a:solidFill>
                  <a:schemeClr val="tx1">
                    <a:lumMod val="75000"/>
                    <a:lumOff val="25000"/>
                  </a:schemeClr>
                </a:solidFill>
                <a:latin typeface="Segoe UI" panose="020B0502040204020203" pitchFamily="34" charset="0"/>
                <a:cs typeface="Segoe UI" panose="020B0502040204020203" pitchFamily="34" charset="0"/>
              </a:rPr>
              <a:t> </a:t>
            </a:r>
            <a:r>
              <a:rPr lang="en-US" dirty="0" err="1" smtClean="0">
                <a:solidFill>
                  <a:schemeClr val="tx1">
                    <a:lumMod val="75000"/>
                    <a:lumOff val="25000"/>
                  </a:schemeClr>
                </a:solidFill>
                <a:latin typeface="Segoe UI" panose="020B0502040204020203" pitchFamily="34" charset="0"/>
                <a:cs typeface="Segoe UI" panose="020B0502040204020203" pitchFamily="34" charset="0"/>
              </a:rPr>
              <a:t>i</a:t>
            </a:r>
            <a:r>
              <a:rPr lang="en-US" dirty="0" smtClean="0">
                <a:solidFill>
                  <a:schemeClr val="tx1">
                    <a:lumMod val="75000"/>
                    <a:lumOff val="25000"/>
                  </a:schemeClr>
                </a:solidFill>
                <a:latin typeface="Segoe UI" panose="020B0502040204020203" pitchFamily="34" charset="0"/>
                <a:cs typeface="Segoe UI" panose="020B0502040204020203" pitchFamily="34" charset="0"/>
              </a:rPr>
              <a:t> </a:t>
            </a:r>
            <a:r>
              <a:rPr lang="en-US" dirty="0" err="1" smtClean="0">
                <a:solidFill>
                  <a:schemeClr val="tx1">
                    <a:lumMod val="75000"/>
                    <a:lumOff val="25000"/>
                  </a:schemeClr>
                </a:solidFill>
                <a:latin typeface="Segoe UI" panose="020B0502040204020203" pitchFamily="34" charset="0"/>
                <a:cs typeface="Segoe UI" panose="020B0502040204020203" pitchFamily="34" charset="0"/>
              </a:rPr>
              <a:t>analitiku</a:t>
            </a:r>
            <a:endParaRPr lang="en-US" dirty="0" smtClean="0">
              <a:solidFill>
                <a:schemeClr val="tx1">
                  <a:lumMod val="75000"/>
                  <a:lumOff val="25000"/>
                </a:schemeClr>
              </a:solidFill>
              <a:latin typeface="Segoe UI" panose="020B0502040204020203" pitchFamily="34" charset="0"/>
              <a:cs typeface="Segoe UI" panose="020B0502040204020203" pitchFamily="34" charset="0"/>
            </a:endParaRPr>
          </a:p>
          <a:p>
            <a:pPr marL="285750" indent="-285750">
              <a:lnSpc>
                <a:spcPct val="150000"/>
              </a:lnSpc>
              <a:buFont typeface="Arial" panose="020B0604020202020204" pitchFamily="34" charset="0"/>
              <a:buChar char="•"/>
            </a:pPr>
            <a:r>
              <a:rPr lang="en-US" dirty="0" smtClean="0">
                <a:solidFill>
                  <a:schemeClr val="tx1">
                    <a:lumMod val="75000"/>
                    <a:lumOff val="25000"/>
                  </a:schemeClr>
                </a:solidFill>
                <a:latin typeface="Segoe UI" panose="020B0502040204020203" pitchFamily="34" charset="0"/>
                <a:cs typeface="Segoe UI" panose="020B0502040204020203" pitchFamily="34" charset="0"/>
              </a:rPr>
              <a:t>Apache Lucene </a:t>
            </a:r>
            <a:r>
              <a:rPr lang="en-US" dirty="0" err="1" smtClean="0">
                <a:solidFill>
                  <a:schemeClr val="tx1">
                    <a:lumMod val="75000"/>
                    <a:lumOff val="25000"/>
                  </a:schemeClr>
                </a:solidFill>
                <a:latin typeface="Segoe UI" panose="020B0502040204020203" pitchFamily="34" charset="0"/>
                <a:cs typeface="Segoe UI" panose="020B0502040204020203" pitchFamily="34" charset="0"/>
              </a:rPr>
              <a:t>biblioteka</a:t>
            </a:r>
            <a:endParaRPr lang="en-US" dirty="0" smtClean="0">
              <a:solidFill>
                <a:schemeClr val="tx1">
                  <a:lumMod val="75000"/>
                  <a:lumOff val="25000"/>
                </a:schemeClr>
              </a:solidFill>
              <a:latin typeface="Segoe UI" panose="020B0502040204020203" pitchFamily="34" charset="0"/>
              <a:cs typeface="Segoe UI" panose="020B0502040204020203" pitchFamily="34" charset="0"/>
            </a:endParaRPr>
          </a:p>
          <a:p>
            <a:pPr marL="285750" indent="-285750">
              <a:lnSpc>
                <a:spcPct val="150000"/>
              </a:lnSpc>
              <a:buFont typeface="Arial" panose="020B0604020202020204" pitchFamily="34" charset="0"/>
              <a:buChar char="•"/>
            </a:pPr>
            <a:r>
              <a:rPr lang="en-US" dirty="0" smtClean="0">
                <a:solidFill>
                  <a:schemeClr val="tx1">
                    <a:lumMod val="75000"/>
                    <a:lumOff val="25000"/>
                  </a:schemeClr>
                </a:solidFill>
                <a:latin typeface="Segoe UI" panose="020B0502040204020203" pitchFamily="34" charset="0"/>
                <a:cs typeface="Segoe UI" panose="020B0502040204020203" pitchFamily="34" charset="0"/>
              </a:rPr>
              <a:t>Shay </a:t>
            </a:r>
            <a:r>
              <a:rPr lang="en-US" dirty="0" err="1" smtClean="0">
                <a:solidFill>
                  <a:schemeClr val="tx1">
                    <a:lumMod val="75000"/>
                    <a:lumOff val="25000"/>
                  </a:schemeClr>
                </a:solidFill>
                <a:latin typeface="Segoe UI" panose="020B0502040204020203" pitchFamily="34" charset="0"/>
                <a:cs typeface="Segoe UI" panose="020B0502040204020203" pitchFamily="34" charset="0"/>
              </a:rPr>
              <a:t>Banon</a:t>
            </a:r>
            <a:endParaRPr lang="en-US" dirty="0" smtClean="0">
              <a:solidFill>
                <a:schemeClr val="tx1">
                  <a:lumMod val="75000"/>
                  <a:lumOff val="25000"/>
                </a:schemeClr>
              </a:solidFill>
              <a:latin typeface="Segoe UI" panose="020B0502040204020203" pitchFamily="34" charset="0"/>
              <a:cs typeface="Segoe UI" panose="020B0502040204020203" pitchFamily="34" charset="0"/>
            </a:endParaRPr>
          </a:p>
          <a:p>
            <a:pPr marL="285750" indent="-285750">
              <a:lnSpc>
                <a:spcPct val="150000"/>
              </a:lnSpc>
              <a:buFont typeface="Arial" panose="020B0604020202020204" pitchFamily="34" charset="0"/>
              <a:buChar char="•"/>
            </a:pPr>
            <a:r>
              <a:rPr lang="en-US" dirty="0" err="1" smtClean="0">
                <a:solidFill>
                  <a:schemeClr val="tx1">
                    <a:lumMod val="75000"/>
                    <a:lumOff val="25000"/>
                  </a:schemeClr>
                </a:solidFill>
                <a:latin typeface="Segoe UI" panose="020B0502040204020203" pitchFamily="34" charset="0"/>
                <a:cs typeface="Segoe UI" panose="020B0502040204020203" pitchFamily="34" charset="0"/>
              </a:rPr>
              <a:t>Recepti</a:t>
            </a:r>
            <a:r>
              <a:rPr lang="en-US" dirty="0" smtClean="0">
                <a:solidFill>
                  <a:schemeClr val="tx1">
                    <a:lumMod val="75000"/>
                    <a:lumOff val="25000"/>
                  </a:schemeClr>
                </a:solidFill>
                <a:latin typeface="Segoe UI" panose="020B0502040204020203" pitchFamily="34" charset="0"/>
                <a:cs typeface="Segoe UI" panose="020B0502040204020203" pitchFamily="34" charset="0"/>
              </a:rPr>
              <a:t> </a:t>
            </a:r>
            <a:r>
              <a:rPr lang="en-US" dirty="0" err="1" smtClean="0">
                <a:solidFill>
                  <a:schemeClr val="tx1">
                    <a:lumMod val="75000"/>
                    <a:lumOff val="25000"/>
                  </a:schemeClr>
                </a:solidFill>
                <a:latin typeface="Segoe UI" panose="020B0502040204020203" pitchFamily="34" charset="0"/>
                <a:cs typeface="Segoe UI" panose="020B0502040204020203" pitchFamily="34" charset="0"/>
              </a:rPr>
              <a:t>za</a:t>
            </a:r>
            <a:r>
              <a:rPr lang="en-US" dirty="0" smtClean="0">
                <a:solidFill>
                  <a:schemeClr val="tx1">
                    <a:lumMod val="75000"/>
                    <a:lumOff val="25000"/>
                  </a:schemeClr>
                </a:solidFill>
                <a:latin typeface="Segoe UI" panose="020B0502040204020203" pitchFamily="34" charset="0"/>
                <a:cs typeface="Segoe UI" panose="020B0502040204020203" pitchFamily="34" charset="0"/>
              </a:rPr>
              <a:t> </a:t>
            </a:r>
            <a:r>
              <a:rPr lang="en-US" dirty="0" err="1" smtClean="0">
                <a:solidFill>
                  <a:schemeClr val="tx1">
                    <a:lumMod val="75000"/>
                    <a:lumOff val="25000"/>
                  </a:schemeClr>
                </a:solidFill>
                <a:latin typeface="Segoe UI" panose="020B0502040204020203" pitchFamily="34" charset="0"/>
                <a:cs typeface="Segoe UI" panose="020B0502040204020203" pitchFamily="34" charset="0"/>
              </a:rPr>
              <a:t>kuvanje</a:t>
            </a:r>
            <a:endParaRPr lang="en-US" dirty="0">
              <a:solidFill>
                <a:schemeClr val="tx1">
                  <a:lumMod val="75000"/>
                  <a:lumOff val="25000"/>
                </a:schemeClr>
              </a:solidFill>
              <a:latin typeface="Segoe UI" panose="020B0502040204020203" pitchFamily="34" charset="0"/>
              <a:cs typeface="Segoe UI" panose="020B0502040204020203" pitchFamily="34" charset="0"/>
            </a:endParaRPr>
          </a:p>
          <a:p>
            <a:pPr marL="285750" indent="-285750">
              <a:lnSpc>
                <a:spcPts val="1900"/>
              </a:lnSpc>
              <a:buFont typeface="Segoe UI Light" panose="020B0502040204020203" pitchFamily="34" charset="0"/>
              <a:buChar char="⁻"/>
            </a:pPr>
            <a:endParaRPr lang="en-US" i="1" dirty="0">
              <a:solidFill>
                <a:schemeClr val="tx1">
                  <a:lumMod val="75000"/>
                  <a:lumOff val="25000"/>
                </a:schemeClr>
              </a:solidFill>
              <a:cs typeface="Segoe UI" panose="020B0502040204020203" pitchFamily="34" charset="0"/>
            </a:endParaRPr>
          </a:p>
          <a:p>
            <a:pPr>
              <a:lnSpc>
                <a:spcPts val="1900"/>
              </a:lnSpc>
            </a:pPr>
            <a:endParaRPr lang="en-US" i="1" dirty="0">
              <a:solidFill>
                <a:schemeClr val="tx1">
                  <a:lumMod val="75000"/>
                  <a:lumOff val="25000"/>
                </a:schemeClr>
              </a:solidFill>
              <a:cs typeface="Segoe UI" panose="020B0502040204020203" pitchFamily="34" charset="0"/>
            </a:endParaRPr>
          </a:p>
        </p:txBody>
      </p:sp>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spTree>
    <p:extLst>
      <p:ext uri="{BB962C8B-B14F-4D97-AF65-F5344CB8AC3E}">
        <p14:creationId xmlns:p14="http://schemas.microsoft.com/office/powerpoint/2010/main" val="11708024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sr-Latn-RS" sz="2800" b="1" i="1" dirty="0" smtClean="0">
                <a:solidFill>
                  <a:schemeClr val="tx1">
                    <a:lumMod val="75000"/>
                    <a:lumOff val="25000"/>
                  </a:schemeClr>
                </a:solidFill>
              </a:rPr>
              <a:t>Struktura Elasticsearch</a:t>
            </a:r>
            <a:r>
              <a:rPr lang="sr-Latn-RS" sz="2800" b="1" dirty="0" smtClean="0">
                <a:solidFill>
                  <a:schemeClr val="tx1">
                    <a:lumMod val="75000"/>
                    <a:lumOff val="25000"/>
                  </a:schemeClr>
                </a:solidFill>
              </a:rPr>
              <a:t> </a:t>
            </a:r>
          </a:p>
          <a:p>
            <a:pPr algn="ctr"/>
            <a:r>
              <a:rPr lang="sr-Latn-RS" sz="2800" b="1" dirty="0" smtClean="0">
                <a:solidFill>
                  <a:schemeClr val="tx1">
                    <a:lumMod val="75000"/>
                    <a:lumOff val="25000"/>
                  </a:schemeClr>
                </a:solidFill>
              </a:rPr>
              <a:t>mehanizma pretrage</a:t>
            </a:r>
            <a:endParaRPr lang="en-US" sz="2800" b="1" dirty="0" smtClean="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j-lt"/>
            </a:endParaRP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1600" dirty="0" smtClean="0"/>
              <a:t>CLUSTER &amp; NODE</a:t>
            </a:r>
            <a:endParaRPr lang="en-US" sz="1600" dirty="0"/>
          </a:p>
        </p:txBody>
      </p:sp>
      <p:sp>
        <p:nvSpPr>
          <p:cNvPr id="15" name="Oval 14">
            <a:extLst>
              <a:ext uri="{FF2B5EF4-FFF2-40B4-BE49-F238E27FC236}">
                <a16:creationId xmlns:a16="http://schemas.microsoft.com/office/drawing/2014/main" id="{416F1356-9015-4B5C-9C64-3C1D963E5F59}"/>
              </a:ext>
              <a:ext uri="{C183D7F6-B498-43B3-948B-1728B52AA6E4}">
                <adec:decorative xmlns=""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1600" dirty="0" smtClean="0"/>
              <a:t>SHARD</a:t>
            </a:r>
            <a:endParaRPr lang="en-US" sz="1600" dirty="0"/>
          </a:p>
        </p:txBody>
      </p:sp>
      <p:sp>
        <p:nvSpPr>
          <p:cNvPr id="20" name="Oval 19">
            <a:extLst>
              <a:ext uri="{FF2B5EF4-FFF2-40B4-BE49-F238E27FC236}">
                <a16:creationId xmlns:a16="http://schemas.microsoft.com/office/drawing/2014/main" id="{88F812F5-70AF-4FBD-80D9-D59B3C456D5E}"/>
              </a:ext>
              <a:ext uri="{C183D7F6-B498-43B3-948B-1728B52AA6E4}">
                <adec:decorative xmlns=""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1600" dirty="0" smtClean="0"/>
              <a:t>SEGMENT</a:t>
            </a:r>
            <a:endParaRPr lang="en-US" sz="1600" dirty="0"/>
          </a:p>
        </p:txBody>
      </p:sp>
      <p:sp>
        <p:nvSpPr>
          <p:cNvPr id="22" name="Oval 21">
            <a:extLst>
              <a:ext uri="{FF2B5EF4-FFF2-40B4-BE49-F238E27FC236}">
                <a16:creationId xmlns:a16="http://schemas.microsoft.com/office/drawing/2014/main" id="{A49C5F3A-6F0D-4A0F-AE6E-92F342C22ACD}"/>
              </a:ext>
              <a:ext uri="{C183D7F6-B498-43B3-948B-1728B52AA6E4}">
                <adec:decorative xmlns=""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1600" dirty="0" smtClean="0"/>
              <a:t>INDEX</a:t>
            </a:r>
            <a:endParaRPr lang="en-US" sz="1600" dirty="0"/>
          </a:p>
        </p:txBody>
      </p:sp>
      <p:sp>
        <p:nvSpPr>
          <p:cNvPr id="26" name="Oval 25">
            <a:extLst>
              <a:ext uri="{FF2B5EF4-FFF2-40B4-BE49-F238E27FC236}">
                <a16:creationId xmlns:a16="http://schemas.microsoft.com/office/drawing/2014/main" id="{BBC62739-FA35-49F8-8929-743B31F55A69}"/>
              </a:ext>
              <a:ext uri="{C183D7F6-B498-43B3-948B-1728B52AA6E4}">
                <adec:decorative xmlns=""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1600" dirty="0"/>
              <a:t>INDEX TEMPLATE &amp; </a:t>
            </a:r>
          </a:p>
          <a:p>
            <a:pPr algn="ctr"/>
            <a:r>
              <a:rPr lang="sr-Latn-RS" sz="1600" dirty="0"/>
              <a:t>DATA </a:t>
            </a:r>
            <a:r>
              <a:rPr lang="sr-Latn-RS" sz="1600" dirty="0" smtClean="0"/>
              <a:t>MAPPING</a:t>
            </a:r>
            <a:endParaRPr lang="en-US" sz="1600" dirty="0"/>
          </a:p>
        </p:txBody>
      </p:sp>
      <p:sp>
        <p:nvSpPr>
          <p:cNvPr id="28" name="Oval 27">
            <a:extLst>
              <a:ext uri="{FF2B5EF4-FFF2-40B4-BE49-F238E27FC236}">
                <a16:creationId xmlns:a16="http://schemas.microsoft.com/office/drawing/2014/main" id="{B3A511B7-C7F3-4107-9962-1E10D2E087DD}"/>
              </a:ext>
              <a:ext uri="{C183D7F6-B498-43B3-948B-1728B52AA6E4}">
                <adec:decorative xmlns=""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1600" dirty="0" smtClean="0"/>
              <a:t>ALIAS</a:t>
            </a:r>
            <a:endParaRPr lang="en-US" sz="1600" dirty="0"/>
          </a:p>
        </p:txBody>
      </p:sp>
      <p:sp>
        <p:nvSpPr>
          <p:cNvPr id="30" name="Oval 29">
            <a:extLst>
              <a:ext uri="{FF2B5EF4-FFF2-40B4-BE49-F238E27FC236}">
                <a16:creationId xmlns:a16="http://schemas.microsoft.com/office/drawing/2014/main" id="{83902602-D4BC-4D44-AC14-BB55A86C5D06}"/>
              </a:ext>
              <a:ext uri="{C183D7F6-B498-43B3-948B-1728B52AA6E4}">
                <adec:decorative xmlns=""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94515" y="3146747"/>
            <a:ext cx="1002970" cy="1116956"/>
          </a:xfrm>
          <a:prstGeom prst="rect">
            <a:avLst/>
          </a:prstGeom>
        </p:spPr>
      </p:pic>
    </p:spTree>
    <p:extLst>
      <p:ext uri="{BB962C8B-B14F-4D97-AF65-F5344CB8AC3E}">
        <p14:creationId xmlns:p14="http://schemas.microsoft.com/office/powerpoint/2010/main" val="32997151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sr-Latn-RS" sz="2800" b="1" i="1" dirty="0" smtClean="0">
                <a:solidFill>
                  <a:schemeClr val="tx1">
                    <a:lumMod val="75000"/>
                    <a:lumOff val="25000"/>
                  </a:schemeClr>
                </a:solidFill>
              </a:rPr>
              <a:t>Index</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13AB221-FD8D-4664-9B4C-AE1B1660ECAA}"/>
              </a:ext>
            </a:extLst>
          </p:cNvPr>
          <p:cNvSpPr/>
          <p:nvPr/>
        </p:nvSpPr>
        <p:spPr>
          <a:xfrm>
            <a:off x="690379" y="1145182"/>
            <a:ext cx="10811242" cy="2149306"/>
          </a:xfrm>
          <a:prstGeom prst="rect">
            <a:avLst/>
          </a:prstGeom>
        </p:spPr>
        <p:txBody>
          <a:bodyPr wrap="square" lIns="0" tIns="0" rIns="0" bIns="0" anchor="t">
            <a:spAutoFit/>
          </a:bodyPr>
          <a:lstStyle/>
          <a:p>
            <a:pPr marL="285750" indent="-285750">
              <a:lnSpc>
                <a:spcPct val="150000"/>
              </a:lnSpc>
              <a:buFont typeface="Arial" panose="020B0604020202020204" pitchFamily="34" charset="0"/>
              <a:buChar char="•"/>
            </a:pPr>
            <a:r>
              <a:rPr lang="sr-Latn-RS" dirty="0" smtClean="0">
                <a:solidFill>
                  <a:schemeClr val="tx1">
                    <a:lumMod val="75000"/>
                    <a:lumOff val="25000"/>
                  </a:schemeClr>
                </a:solidFill>
                <a:latin typeface="Segoe UI" panose="020B0502040204020203" pitchFamily="34" charset="0"/>
                <a:cs typeface="Segoe UI" panose="020B0502040204020203" pitchFamily="34" charset="0"/>
              </a:rPr>
              <a:t>Skup </a:t>
            </a:r>
            <a:r>
              <a:rPr lang="en-US" i="1" dirty="0" err="1" smtClean="0">
                <a:solidFill>
                  <a:schemeClr val="tx1">
                    <a:lumMod val="75000"/>
                    <a:lumOff val="25000"/>
                  </a:schemeClr>
                </a:solidFill>
                <a:latin typeface="Segoe UI" panose="020B0502040204020203" pitchFamily="34" charset="0"/>
                <a:cs typeface="Segoe UI" panose="020B0502040204020203" pitchFamily="34" charset="0"/>
              </a:rPr>
              <a:t>JSON</a:t>
            </a:r>
            <a:r>
              <a:rPr lang="en-US" dirty="0" smtClean="0">
                <a:solidFill>
                  <a:schemeClr val="tx1">
                    <a:lumMod val="75000"/>
                    <a:lumOff val="25000"/>
                  </a:schemeClr>
                </a:solidFill>
                <a:latin typeface="Segoe UI" panose="020B0502040204020203" pitchFamily="34" charset="0"/>
                <a:cs typeface="Segoe UI" panose="020B0502040204020203" pitchFamily="34" charset="0"/>
              </a:rPr>
              <a:t> </a:t>
            </a:r>
            <a:r>
              <a:rPr lang="en-US" dirty="0" err="1" smtClean="0">
                <a:solidFill>
                  <a:schemeClr val="tx1">
                    <a:lumMod val="75000"/>
                    <a:lumOff val="25000"/>
                  </a:schemeClr>
                </a:solidFill>
                <a:latin typeface="Segoe UI" panose="020B0502040204020203" pitchFamily="34" charset="0"/>
                <a:cs typeface="Segoe UI" panose="020B0502040204020203" pitchFamily="34" charset="0"/>
              </a:rPr>
              <a:t>dokumen</a:t>
            </a:r>
            <a:r>
              <a:rPr lang="sr-Latn-RS" dirty="0" smtClean="0">
                <a:solidFill>
                  <a:schemeClr val="tx1">
                    <a:lumMod val="75000"/>
                    <a:lumOff val="25000"/>
                  </a:schemeClr>
                </a:solidFill>
                <a:latin typeface="Segoe UI" panose="020B0502040204020203" pitchFamily="34" charset="0"/>
                <a:cs typeface="Segoe UI" panose="020B0502040204020203" pitchFamily="34" charset="0"/>
              </a:rPr>
              <a:t>a</a:t>
            </a:r>
            <a:r>
              <a:rPr lang="en-US" dirty="0" smtClean="0">
                <a:solidFill>
                  <a:schemeClr val="tx1">
                    <a:lumMod val="75000"/>
                    <a:lumOff val="25000"/>
                  </a:schemeClr>
                </a:solidFill>
                <a:latin typeface="Segoe UI" panose="020B0502040204020203" pitchFamily="34" charset="0"/>
                <a:cs typeface="Segoe UI" panose="020B0502040204020203" pitchFamily="34" charset="0"/>
              </a:rPr>
              <a:t>t</a:t>
            </a:r>
            <a:r>
              <a:rPr lang="sr-Latn-RS" dirty="0" smtClean="0">
                <a:solidFill>
                  <a:schemeClr val="tx1">
                    <a:lumMod val="75000"/>
                    <a:lumOff val="25000"/>
                  </a:schemeClr>
                </a:solidFill>
                <a:latin typeface="Segoe UI" panose="020B0502040204020203" pitchFamily="34" charset="0"/>
                <a:cs typeface="Segoe UI" panose="020B0502040204020203" pitchFamily="34" charset="0"/>
              </a:rPr>
              <a:t>a</a:t>
            </a:r>
            <a:r>
              <a:rPr lang="en-US" dirty="0" smtClean="0">
                <a:solidFill>
                  <a:schemeClr val="tx1">
                    <a:lumMod val="75000"/>
                    <a:lumOff val="25000"/>
                  </a:schemeClr>
                </a:solidFill>
                <a:latin typeface="Segoe UI" panose="020B0502040204020203" pitchFamily="34" charset="0"/>
                <a:cs typeface="Segoe UI" panose="020B0502040204020203" pitchFamily="34" charset="0"/>
              </a:rPr>
              <a:t> </a:t>
            </a:r>
            <a:r>
              <a:rPr lang="en-US" dirty="0" err="1" smtClean="0">
                <a:solidFill>
                  <a:schemeClr val="tx1">
                    <a:lumMod val="75000"/>
                    <a:lumOff val="25000"/>
                  </a:schemeClr>
                </a:solidFill>
                <a:latin typeface="Segoe UI" panose="020B0502040204020203" pitchFamily="34" charset="0"/>
                <a:cs typeface="Segoe UI" panose="020B0502040204020203" pitchFamily="34" charset="0"/>
              </a:rPr>
              <a:t>grupisani</a:t>
            </a:r>
            <a:r>
              <a:rPr lang="sr-Latn-RS" dirty="0" smtClean="0">
                <a:solidFill>
                  <a:schemeClr val="tx1">
                    <a:lumMod val="75000"/>
                    <a:lumOff val="25000"/>
                  </a:schemeClr>
                </a:solidFill>
                <a:latin typeface="Segoe UI" panose="020B0502040204020203" pitchFamily="34" charset="0"/>
                <a:cs typeface="Segoe UI" panose="020B0502040204020203" pitchFamily="34" charset="0"/>
              </a:rPr>
              <a:t>h</a:t>
            </a:r>
            <a:r>
              <a:rPr lang="en-US" dirty="0" smtClean="0">
                <a:solidFill>
                  <a:schemeClr val="tx1">
                    <a:lumMod val="75000"/>
                    <a:lumOff val="25000"/>
                  </a:schemeClr>
                </a:solidFill>
                <a:latin typeface="Segoe UI" panose="020B0502040204020203" pitchFamily="34" charset="0"/>
                <a:cs typeface="Segoe UI" panose="020B0502040204020203" pitchFamily="34" charset="0"/>
              </a:rPr>
              <a:t> </a:t>
            </a:r>
            <a:r>
              <a:rPr lang="en-US" dirty="0" err="1">
                <a:solidFill>
                  <a:schemeClr val="tx1">
                    <a:lumMod val="75000"/>
                    <a:lumOff val="25000"/>
                  </a:schemeClr>
                </a:solidFill>
                <a:latin typeface="Segoe UI" panose="020B0502040204020203" pitchFamily="34" charset="0"/>
                <a:cs typeface="Segoe UI" panose="020B0502040204020203" pitchFamily="34" charset="0"/>
              </a:rPr>
              <a:t>na</a:t>
            </a:r>
            <a:r>
              <a:rPr lang="en-US" dirty="0">
                <a:solidFill>
                  <a:schemeClr val="tx1">
                    <a:lumMod val="75000"/>
                    <a:lumOff val="25000"/>
                  </a:schemeClr>
                </a:solidFill>
                <a:latin typeface="Segoe UI" panose="020B0502040204020203" pitchFamily="34" charset="0"/>
                <a:cs typeface="Segoe UI" panose="020B0502040204020203" pitchFamily="34" charset="0"/>
              </a:rPr>
              <a:t> </a:t>
            </a:r>
            <a:r>
              <a:rPr lang="en-US" dirty="0" err="1">
                <a:solidFill>
                  <a:schemeClr val="tx1">
                    <a:lumMod val="75000"/>
                    <a:lumOff val="25000"/>
                  </a:schemeClr>
                </a:solidFill>
                <a:latin typeface="Segoe UI" panose="020B0502040204020203" pitchFamily="34" charset="0"/>
                <a:cs typeface="Segoe UI" panose="020B0502040204020203" pitchFamily="34" charset="0"/>
              </a:rPr>
              <a:t>osnovu</a:t>
            </a:r>
            <a:r>
              <a:rPr lang="en-US" dirty="0">
                <a:solidFill>
                  <a:schemeClr val="tx1">
                    <a:lumMod val="75000"/>
                    <a:lumOff val="25000"/>
                  </a:schemeClr>
                </a:solidFill>
                <a:latin typeface="Segoe UI" panose="020B0502040204020203" pitchFamily="34" charset="0"/>
                <a:cs typeface="Segoe UI" panose="020B0502040204020203" pitchFamily="34" charset="0"/>
              </a:rPr>
              <a:t> </a:t>
            </a:r>
            <a:r>
              <a:rPr lang="en-US" dirty="0" err="1">
                <a:solidFill>
                  <a:schemeClr val="tx1">
                    <a:lumMod val="75000"/>
                    <a:lumOff val="25000"/>
                  </a:schemeClr>
                </a:solidFill>
                <a:latin typeface="Segoe UI" panose="020B0502040204020203" pitchFamily="34" charset="0"/>
                <a:cs typeface="Segoe UI" panose="020B0502040204020203" pitchFamily="34" charset="0"/>
              </a:rPr>
              <a:t>sli</a:t>
            </a:r>
            <a:r>
              <a:rPr lang="sr-Latn-RS" dirty="0">
                <a:solidFill>
                  <a:schemeClr val="tx1">
                    <a:lumMod val="75000"/>
                    <a:lumOff val="25000"/>
                  </a:schemeClr>
                </a:solidFill>
                <a:latin typeface="Segoe UI" panose="020B0502040204020203" pitchFamily="34" charset="0"/>
                <a:cs typeface="Segoe UI" panose="020B0502040204020203" pitchFamily="34" charset="0"/>
              </a:rPr>
              <a:t>čnih </a:t>
            </a:r>
            <a:r>
              <a:rPr lang="sr-Latn-RS" dirty="0" smtClean="0">
                <a:solidFill>
                  <a:schemeClr val="tx1">
                    <a:lumMod val="75000"/>
                    <a:lumOff val="25000"/>
                  </a:schemeClr>
                </a:solidFill>
                <a:latin typeface="Segoe UI" panose="020B0502040204020203" pitchFamily="34" charset="0"/>
                <a:cs typeface="Segoe UI" panose="020B0502040204020203" pitchFamily="34" charset="0"/>
              </a:rPr>
              <a:t>karakteristika.</a:t>
            </a:r>
          </a:p>
          <a:p>
            <a:pPr marL="285750" indent="-285750">
              <a:lnSpc>
                <a:spcPct val="150000"/>
              </a:lnSpc>
              <a:buFont typeface="Arial" panose="020B0604020202020204" pitchFamily="34" charset="0"/>
              <a:buChar char="•"/>
            </a:pPr>
            <a:r>
              <a:rPr lang="sr-Latn-RS" dirty="0" smtClean="0">
                <a:solidFill>
                  <a:schemeClr val="tx1">
                    <a:lumMod val="75000"/>
                    <a:lumOff val="25000"/>
                  </a:schemeClr>
                </a:solidFill>
                <a:latin typeface="Segoe UI" panose="020B0502040204020203" pitchFamily="34" charset="0"/>
                <a:cs typeface="Segoe UI" panose="020B0502040204020203" pitchFamily="34" charset="0"/>
              </a:rPr>
              <a:t>Tipovi strukture podataka:</a:t>
            </a:r>
          </a:p>
          <a:p>
            <a:pPr marL="800100" lvl="1" indent="-342900">
              <a:lnSpc>
                <a:spcPct val="150000"/>
              </a:lnSpc>
              <a:buFont typeface="+mj-lt"/>
              <a:buAutoNum type="arabicPeriod"/>
            </a:pPr>
            <a:r>
              <a:rPr lang="sr-Latn-RS" i="1" dirty="0" smtClean="0">
                <a:solidFill>
                  <a:schemeClr val="tx1">
                    <a:lumMod val="75000"/>
                    <a:lumOff val="25000"/>
                  </a:schemeClr>
                </a:solidFill>
                <a:latin typeface="Segoe UI" panose="020B0502040204020203" pitchFamily="34" charset="0"/>
                <a:cs typeface="Segoe UI" panose="020B0502040204020203" pitchFamily="34" charset="0"/>
              </a:rPr>
              <a:t>forward index</a:t>
            </a:r>
            <a:r>
              <a:rPr lang="sr-Latn-RS" dirty="0" smtClean="0">
                <a:solidFill>
                  <a:schemeClr val="tx1">
                    <a:lumMod val="75000"/>
                    <a:lumOff val="25000"/>
                  </a:schemeClr>
                </a:solidFill>
                <a:latin typeface="Segoe UI" panose="020B0502040204020203" pitchFamily="34" charset="0"/>
                <a:cs typeface="Segoe UI" panose="020B0502040204020203" pitchFamily="34" charset="0"/>
              </a:rPr>
              <a:t> – dokumenti se mapiraju na termine koje sadrže.</a:t>
            </a:r>
          </a:p>
          <a:p>
            <a:pPr marL="800100" lvl="1" indent="-342900">
              <a:lnSpc>
                <a:spcPct val="150000"/>
              </a:lnSpc>
              <a:buFont typeface="+mj-lt"/>
              <a:buAutoNum type="arabicPeriod"/>
            </a:pPr>
            <a:r>
              <a:rPr lang="sr-Latn-RS" i="1" dirty="0" smtClean="0">
                <a:solidFill>
                  <a:schemeClr val="tx1">
                    <a:lumMod val="75000"/>
                    <a:lumOff val="25000"/>
                  </a:schemeClr>
                </a:solidFill>
                <a:latin typeface="Segoe UI" panose="020B0502040204020203" pitchFamily="34" charset="0"/>
                <a:cs typeface="Segoe UI" panose="020B0502040204020203" pitchFamily="34" charset="0"/>
              </a:rPr>
              <a:t>inverted index</a:t>
            </a:r>
            <a:r>
              <a:rPr lang="sr-Latn-RS" dirty="0" smtClean="0">
                <a:solidFill>
                  <a:schemeClr val="tx1">
                    <a:lumMod val="75000"/>
                    <a:lumOff val="25000"/>
                  </a:schemeClr>
                </a:solidFill>
                <a:latin typeface="Segoe UI" panose="020B0502040204020203" pitchFamily="34" charset="0"/>
                <a:cs typeface="Segoe UI" panose="020B0502040204020203" pitchFamily="34" charset="0"/>
              </a:rPr>
              <a:t> – termini se mapiraju na dokumente u kojima se nalaze.</a:t>
            </a:r>
            <a:endParaRPr lang="en-US" dirty="0">
              <a:solidFill>
                <a:schemeClr val="tx1">
                  <a:lumMod val="75000"/>
                  <a:lumOff val="25000"/>
                </a:schemeClr>
              </a:solidFill>
              <a:latin typeface="Segoe UI" panose="020B0502040204020203" pitchFamily="34" charset="0"/>
              <a:cs typeface="Segoe UI" panose="020B0502040204020203" pitchFamily="34" charset="0"/>
            </a:endParaRPr>
          </a:p>
          <a:p>
            <a:pPr marL="285750" indent="-285750">
              <a:lnSpc>
                <a:spcPts val="1900"/>
              </a:lnSpc>
              <a:buFont typeface="Segoe UI Light" panose="020B0502040204020203" pitchFamily="34" charset="0"/>
              <a:buChar char="⁻"/>
            </a:pPr>
            <a:endParaRPr lang="en-US" i="1" dirty="0">
              <a:solidFill>
                <a:schemeClr val="tx1">
                  <a:lumMod val="75000"/>
                  <a:lumOff val="25000"/>
                </a:schemeClr>
              </a:solidFill>
              <a:cs typeface="Segoe UI" panose="020B0502040204020203" pitchFamily="34" charset="0"/>
            </a:endParaRPr>
          </a:p>
          <a:p>
            <a:pPr>
              <a:lnSpc>
                <a:spcPts val="1900"/>
              </a:lnSpc>
            </a:pPr>
            <a:endParaRPr lang="en-US" i="1" dirty="0">
              <a:solidFill>
                <a:schemeClr val="tx1">
                  <a:lumMod val="75000"/>
                  <a:lumOff val="25000"/>
                </a:schemeClr>
              </a:solidFill>
              <a:cs typeface="Segoe UI" panose="020B0502040204020203" pitchFamily="34" charset="0"/>
            </a:endParaRPr>
          </a:p>
        </p:txBody>
      </p:sp>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074" y="3142759"/>
            <a:ext cx="5244588" cy="2948532"/>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6355" y="3142759"/>
            <a:ext cx="5358245" cy="301185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6355" y="3111097"/>
            <a:ext cx="5358245" cy="3011856"/>
          </a:xfrm>
          <a:prstGeom prst="rect">
            <a:avLst/>
          </a:prstGeom>
        </p:spPr>
      </p:pic>
    </p:spTree>
    <p:extLst>
      <p:ext uri="{BB962C8B-B14F-4D97-AF65-F5344CB8AC3E}">
        <p14:creationId xmlns:p14="http://schemas.microsoft.com/office/powerpoint/2010/main" val="37705473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sr-Latn-RS" sz="2800" b="1" i="1" dirty="0" smtClean="0">
                <a:solidFill>
                  <a:schemeClr val="tx1">
                    <a:lumMod val="75000"/>
                    <a:lumOff val="25000"/>
                  </a:schemeClr>
                </a:solidFill>
              </a:rPr>
              <a:t>Shard</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13AB221-FD8D-4664-9B4C-AE1B1660ECAA}"/>
              </a:ext>
            </a:extLst>
          </p:cNvPr>
          <p:cNvSpPr/>
          <p:nvPr/>
        </p:nvSpPr>
        <p:spPr>
          <a:xfrm>
            <a:off x="690379" y="1145182"/>
            <a:ext cx="10811242" cy="2149306"/>
          </a:xfrm>
          <a:prstGeom prst="rect">
            <a:avLst/>
          </a:prstGeom>
        </p:spPr>
        <p:txBody>
          <a:bodyPr wrap="square" lIns="0" tIns="0" rIns="0" bIns="0" anchor="t">
            <a:spAutoFit/>
          </a:bodyPr>
          <a:lstStyle/>
          <a:p>
            <a:pPr marL="285750" indent="-285750">
              <a:lnSpc>
                <a:spcPct val="150000"/>
              </a:lnSpc>
              <a:buFont typeface="Arial" panose="020B0604020202020204" pitchFamily="34" charset="0"/>
              <a:buChar char="•"/>
            </a:pPr>
            <a:r>
              <a:rPr lang="sr-Latn-RS" dirty="0" smtClean="0">
                <a:solidFill>
                  <a:schemeClr val="tx1">
                    <a:lumMod val="75000"/>
                    <a:lumOff val="25000"/>
                  </a:schemeClr>
                </a:solidFill>
                <a:latin typeface="Segoe UI" panose="020B0502040204020203" pitchFamily="34" charset="0"/>
                <a:cs typeface="Segoe UI" panose="020B0502040204020203" pitchFamily="34" charset="0"/>
              </a:rPr>
              <a:t>Osnovna gradivna jedinica </a:t>
            </a:r>
            <a:r>
              <a:rPr lang="sr-Latn-RS" i="1" dirty="0" smtClean="0">
                <a:solidFill>
                  <a:schemeClr val="tx1">
                    <a:lumMod val="75000"/>
                    <a:lumOff val="25000"/>
                  </a:schemeClr>
                </a:solidFill>
                <a:latin typeface="Segoe UI" panose="020B0502040204020203" pitchFamily="34" charset="0"/>
                <a:cs typeface="Segoe UI" panose="020B0502040204020203" pitchFamily="34" charset="0"/>
              </a:rPr>
              <a:t>Elasticsearch</a:t>
            </a:r>
            <a:r>
              <a:rPr lang="sr-Latn-RS" dirty="0" smtClean="0">
                <a:solidFill>
                  <a:schemeClr val="tx1">
                    <a:lumMod val="75000"/>
                    <a:lumOff val="25000"/>
                  </a:schemeClr>
                </a:solidFill>
                <a:latin typeface="Segoe UI" panose="020B0502040204020203" pitchFamily="34" charset="0"/>
                <a:cs typeface="Segoe UI" panose="020B0502040204020203" pitchFamily="34" charset="0"/>
              </a:rPr>
              <a:t> distribuirane arhitekture.</a:t>
            </a:r>
          </a:p>
          <a:p>
            <a:pPr marL="285750" indent="-285750">
              <a:lnSpc>
                <a:spcPct val="150000"/>
              </a:lnSpc>
              <a:buFont typeface="Arial" panose="020B0604020202020204" pitchFamily="34" charset="0"/>
              <a:buChar char="•"/>
            </a:pPr>
            <a:r>
              <a:rPr lang="sr-Latn-RS" dirty="0" smtClean="0">
                <a:solidFill>
                  <a:schemeClr val="tx1">
                    <a:lumMod val="75000"/>
                    <a:lumOff val="25000"/>
                  </a:schemeClr>
                </a:solidFill>
                <a:latin typeface="Segoe UI" panose="020B0502040204020203" pitchFamily="34" charset="0"/>
                <a:cs typeface="Segoe UI" panose="020B0502040204020203" pitchFamily="34" charset="0"/>
              </a:rPr>
              <a:t>Tipovi </a:t>
            </a:r>
            <a:r>
              <a:rPr lang="sr-Latn-RS" i="1" dirty="0" smtClean="0">
                <a:solidFill>
                  <a:schemeClr val="tx1">
                    <a:lumMod val="75000"/>
                    <a:lumOff val="25000"/>
                  </a:schemeClr>
                </a:solidFill>
                <a:latin typeface="Segoe UI" panose="020B0502040204020203" pitchFamily="34" charset="0"/>
                <a:cs typeface="Segoe UI" panose="020B0502040204020203" pitchFamily="34" charset="0"/>
              </a:rPr>
              <a:t>shard</a:t>
            </a:r>
            <a:r>
              <a:rPr lang="sr-Latn-RS" dirty="0" smtClean="0">
                <a:solidFill>
                  <a:schemeClr val="tx1">
                    <a:lumMod val="75000"/>
                    <a:lumOff val="25000"/>
                  </a:schemeClr>
                </a:solidFill>
                <a:latin typeface="Segoe UI" panose="020B0502040204020203" pitchFamily="34" charset="0"/>
                <a:cs typeface="Segoe UI" panose="020B0502040204020203" pitchFamily="34" charset="0"/>
              </a:rPr>
              <a:t> komponenti:</a:t>
            </a:r>
          </a:p>
          <a:p>
            <a:pPr marL="800100" lvl="1" indent="-342900">
              <a:lnSpc>
                <a:spcPct val="150000"/>
              </a:lnSpc>
              <a:buFont typeface="+mj-lt"/>
              <a:buAutoNum type="arabicPeriod"/>
            </a:pPr>
            <a:r>
              <a:rPr lang="sr-Latn-RS" dirty="0" smtClean="0">
                <a:solidFill>
                  <a:schemeClr val="tx1">
                    <a:lumMod val="75000"/>
                    <a:lumOff val="25000"/>
                  </a:schemeClr>
                </a:solidFill>
                <a:latin typeface="Segoe UI" panose="020B0502040204020203" pitchFamily="34" charset="0"/>
                <a:cs typeface="Segoe UI" panose="020B0502040204020203" pitchFamily="34" charset="0"/>
              </a:rPr>
              <a:t>primarni (</a:t>
            </a:r>
            <a:r>
              <a:rPr lang="sr-Latn-RS" i="1" dirty="0" smtClean="0">
                <a:solidFill>
                  <a:schemeClr val="tx1">
                    <a:lumMod val="75000"/>
                    <a:lumOff val="25000"/>
                  </a:schemeClr>
                </a:solidFill>
                <a:latin typeface="Segoe UI" panose="020B0502040204020203" pitchFamily="34" charset="0"/>
                <a:cs typeface="Segoe UI" panose="020B0502040204020203" pitchFamily="34" charset="0"/>
              </a:rPr>
              <a:t>eng. primary</a:t>
            </a:r>
            <a:r>
              <a:rPr lang="sr-Latn-RS" dirty="0" smtClean="0">
                <a:solidFill>
                  <a:schemeClr val="tx1">
                    <a:lumMod val="75000"/>
                    <a:lumOff val="25000"/>
                  </a:schemeClr>
                </a:solidFill>
                <a:latin typeface="Segoe UI" panose="020B0502040204020203" pitchFamily="34" charset="0"/>
                <a:cs typeface="Segoe UI" panose="020B0502040204020203" pitchFamily="34" charset="0"/>
              </a:rPr>
              <a:t>) – sadrže originalne podatke, obavljaju indeksiranje i pretragu.</a:t>
            </a:r>
          </a:p>
          <a:p>
            <a:pPr marL="800100" lvl="1" indent="-342900">
              <a:lnSpc>
                <a:spcPct val="150000"/>
              </a:lnSpc>
              <a:buFont typeface="+mj-lt"/>
              <a:buAutoNum type="arabicPeriod"/>
            </a:pPr>
            <a:r>
              <a:rPr lang="sr-Latn-RS" dirty="0">
                <a:solidFill>
                  <a:schemeClr val="tx1">
                    <a:lumMod val="75000"/>
                    <a:lumOff val="25000"/>
                  </a:schemeClr>
                </a:solidFill>
                <a:latin typeface="Segoe UI" panose="020B0502040204020203" pitchFamily="34" charset="0"/>
                <a:cs typeface="Segoe UI" panose="020B0502040204020203" pitchFamily="34" charset="0"/>
              </a:rPr>
              <a:t>k</a:t>
            </a:r>
            <a:r>
              <a:rPr lang="sr-Latn-RS" dirty="0" smtClean="0">
                <a:solidFill>
                  <a:schemeClr val="tx1">
                    <a:lumMod val="75000"/>
                    <a:lumOff val="25000"/>
                  </a:schemeClr>
                </a:solidFill>
                <a:latin typeface="Segoe UI" panose="020B0502040204020203" pitchFamily="34" charset="0"/>
                <a:cs typeface="Segoe UI" panose="020B0502040204020203" pitchFamily="34" charset="0"/>
              </a:rPr>
              <a:t>opije (</a:t>
            </a:r>
            <a:r>
              <a:rPr lang="sr-Latn-RS" i="1" dirty="0" smtClean="0">
                <a:solidFill>
                  <a:schemeClr val="tx1">
                    <a:lumMod val="75000"/>
                    <a:lumOff val="25000"/>
                  </a:schemeClr>
                </a:solidFill>
                <a:latin typeface="Segoe UI" panose="020B0502040204020203" pitchFamily="34" charset="0"/>
                <a:cs typeface="Segoe UI" panose="020B0502040204020203" pitchFamily="34" charset="0"/>
              </a:rPr>
              <a:t>eng. replica</a:t>
            </a:r>
            <a:r>
              <a:rPr lang="sr-Latn-RS" dirty="0" smtClean="0">
                <a:solidFill>
                  <a:schemeClr val="tx1">
                    <a:lumMod val="75000"/>
                    <a:lumOff val="25000"/>
                  </a:schemeClr>
                </a:solidFill>
                <a:latin typeface="Segoe UI" panose="020B0502040204020203" pitchFamily="34" charset="0"/>
                <a:cs typeface="Segoe UI" panose="020B0502040204020203" pitchFamily="34" charset="0"/>
              </a:rPr>
              <a:t>) – kopija primarnih </a:t>
            </a:r>
            <a:r>
              <a:rPr lang="sr-Latn-RS" i="1" dirty="0" smtClean="0">
                <a:solidFill>
                  <a:schemeClr val="tx1">
                    <a:lumMod val="75000"/>
                    <a:lumOff val="25000"/>
                  </a:schemeClr>
                </a:solidFill>
                <a:latin typeface="Segoe UI" panose="020B0502040204020203" pitchFamily="34" charset="0"/>
                <a:cs typeface="Segoe UI" panose="020B0502040204020203" pitchFamily="34" charset="0"/>
              </a:rPr>
              <a:t>shard</a:t>
            </a:r>
            <a:r>
              <a:rPr lang="sr-Latn-RS" dirty="0" smtClean="0">
                <a:solidFill>
                  <a:schemeClr val="tx1">
                    <a:lumMod val="75000"/>
                    <a:lumOff val="25000"/>
                  </a:schemeClr>
                </a:solidFill>
                <a:latin typeface="Segoe UI" panose="020B0502040204020203" pitchFamily="34" charset="0"/>
                <a:cs typeface="Segoe UI" panose="020B0502040204020203" pitchFamily="34" charset="0"/>
              </a:rPr>
              <a:t> komponenti.</a:t>
            </a:r>
            <a:endParaRPr lang="en-US" dirty="0">
              <a:solidFill>
                <a:schemeClr val="tx1">
                  <a:lumMod val="75000"/>
                  <a:lumOff val="25000"/>
                </a:schemeClr>
              </a:solidFill>
              <a:latin typeface="Segoe UI" panose="020B0502040204020203" pitchFamily="34" charset="0"/>
              <a:cs typeface="Segoe UI" panose="020B0502040204020203" pitchFamily="34" charset="0"/>
            </a:endParaRPr>
          </a:p>
          <a:p>
            <a:pPr marL="285750" indent="-285750">
              <a:lnSpc>
                <a:spcPts val="1900"/>
              </a:lnSpc>
              <a:buFont typeface="Segoe UI Light" panose="020B0502040204020203" pitchFamily="34" charset="0"/>
              <a:buChar char="⁻"/>
            </a:pPr>
            <a:endParaRPr lang="en-US" i="1" dirty="0">
              <a:solidFill>
                <a:schemeClr val="tx1">
                  <a:lumMod val="75000"/>
                  <a:lumOff val="25000"/>
                </a:schemeClr>
              </a:solidFill>
              <a:cs typeface="Segoe UI" panose="020B0502040204020203" pitchFamily="34" charset="0"/>
            </a:endParaRPr>
          </a:p>
          <a:p>
            <a:pPr>
              <a:lnSpc>
                <a:spcPts val="1900"/>
              </a:lnSpc>
            </a:pPr>
            <a:endParaRPr lang="en-US" i="1" dirty="0">
              <a:solidFill>
                <a:schemeClr val="tx1">
                  <a:lumMod val="75000"/>
                  <a:lumOff val="25000"/>
                </a:schemeClr>
              </a:solidFill>
              <a:cs typeface="Segoe UI" panose="020B0502040204020203" pitchFamily="34" charset="0"/>
            </a:endParaRPr>
          </a:p>
        </p:txBody>
      </p:sp>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379" y="4372848"/>
            <a:ext cx="10058400" cy="1488908"/>
          </a:xfrm>
          <a:prstGeom prst="rect">
            <a:avLst/>
          </a:prstGeom>
        </p:spPr>
      </p:pic>
    </p:spTree>
    <p:extLst>
      <p:ext uri="{BB962C8B-B14F-4D97-AF65-F5344CB8AC3E}">
        <p14:creationId xmlns:p14="http://schemas.microsoft.com/office/powerpoint/2010/main" val="6338356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sr-Latn-RS" sz="2800" b="1" i="1" dirty="0" smtClean="0">
                <a:solidFill>
                  <a:schemeClr val="tx1">
                    <a:lumMod val="75000"/>
                    <a:lumOff val="25000"/>
                  </a:schemeClr>
                </a:solidFill>
              </a:rPr>
              <a:t>Segment</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13AB221-FD8D-4664-9B4C-AE1B1660ECAA}"/>
              </a:ext>
            </a:extLst>
          </p:cNvPr>
          <p:cNvSpPr/>
          <p:nvPr/>
        </p:nvSpPr>
        <p:spPr>
          <a:xfrm>
            <a:off x="690379" y="1145182"/>
            <a:ext cx="10811242" cy="2149306"/>
          </a:xfrm>
          <a:prstGeom prst="rect">
            <a:avLst/>
          </a:prstGeom>
        </p:spPr>
        <p:txBody>
          <a:bodyPr wrap="square" lIns="0" tIns="0" rIns="0" bIns="0" anchor="t">
            <a:spAutoFit/>
          </a:bodyPr>
          <a:lstStyle/>
          <a:p>
            <a:pPr marL="285750" indent="-285750">
              <a:lnSpc>
                <a:spcPct val="150000"/>
              </a:lnSpc>
              <a:buFont typeface="Arial" panose="020B0604020202020204" pitchFamily="34" charset="0"/>
              <a:buChar char="•"/>
            </a:pPr>
            <a:r>
              <a:rPr lang="en-US" dirty="0" err="1" smtClean="0">
                <a:solidFill>
                  <a:schemeClr val="tx1">
                    <a:lumMod val="75000"/>
                    <a:lumOff val="25000"/>
                  </a:schemeClr>
                </a:solidFill>
                <a:latin typeface="Segoe UI" panose="020B0502040204020203" pitchFamily="34" charset="0"/>
                <a:cs typeface="Segoe UI" panose="020B0502040204020203" pitchFamily="34" charset="0"/>
              </a:rPr>
              <a:t>Jedan</a:t>
            </a:r>
            <a:r>
              <a:rPr lang="en-US" dirty="0" smtClean="0">
                <a:solidFill>
                  <a:schemeClr val="tx1">
                    <a:lumMod val="75000"/>
                    <a:lumOff val="25000"/>
                  </a:schemeClr>
                </a:solidFill>
                <a:latin typeface="Segoe UI" panose="020B0502040204020203" pitchFamily="34" charset="0"/>
                <a:cs typeface="Segoe UI" panose="020B0502040204020203" pitchFamily="34" charset="0"/>
              </a:rPr>
              <a:t> </a:t>
            </a:r>
            <a:r>
              <a:rPr lang="en-US" i="1" dirty="0" smtClean="0">
                <a:solidFill>
                  <a:schemeClr val="tx1">
                    <a:lumMod val="75000"/>
                    <a:lumOff val="25000"/>
                  </a:schemeClr>
                </a:solidFill>
                <a:latin typeface="Segoe UI" panose="020B0502040204020203" pitchFamily="34" charset="0"/>
                <a:cs typeface="Segoe UI" panose="020B0502040204020203" pitchFamily="34" charset="0"/>
              </a:rPr>
              <a:t>shard</a:t>
            </a:r>
            <a:r>
              <a:rPr lang="sr-Latn-RS" dirty="0" smtClean="0">
                <a:solidFill>
                  <a:schemeClr val="tx1">
                    <a:lumMod val="75000"/>
                    <a:lumOff val="25000"/>
                  </a:schemeClr>
                </a:solidFill>
                <a:latin typeface="Segoe UI" panose="020B0502040204020203" pitchFamily="34" charset="0"/>
                <a:cs typeface="Segoe UI" panose="020B0502040204020203" pitchFamily="34" charset="0"/>
              </a:rPr>
              <a:t> se sastoji iz više </a:t>
            </a:r>
            <a:r>
              <a:rPr lang="sr-Latn-RS" i="1" dirty="0" smtClean="0">
                <a:solidFill>
                  <a:schemeClr val="tx1">
                    <a:lumMod val="75000"/>
                    <a:lumOff val="25000"/>
                  </a:schemeClr>
                </a:solidFill>
                <a:latin typeface="Segoe UI" panose="020B0502040204020203" pitchFamily="34" charset="0"/>
                <a:cs typeface="Segoe UI" panose="020B0502040204020203" pitchFamily="34" charset="0"/>
              </a:rPr>
              <a:t>segment</a:t>
            </a:r>
            <a:r>
              <a:rPr lang="sr-Latn-RS" dirty="0" smtClean="0">
                <a:solidFill>
                  <a:schemeClr val="tx1">
                    <a:lumMod val="75000"/>
                    <a:lumOff val="25000"/>
                  </a:schemeClr>
                </a:solidFill>
                <a:latin typeface="Segoe UI" panose="020B0502040204020203" pitchFamily="34" charset="0"/>
                <a:cs typeface="Segoe UI" panose="020B0502040204020203" pitchFamily="34" charset="0"/>
              </a:rPr>
              <a:t> komponenti.</a:t>
            </a:r>
          </a:p>
          <a:p>
            <a:pPr marL="285750" indent="-285750">
              <a:lnSpc>
                <a:spcPct val="150000"/>
              </a:lnSpc>
              <a:buFont typeface="Arial" panose="020B0604020202020204" pitchFamily="34" charset="0"/>
              <a:buChar char="•"/>
            </a:pPr>
            <a:r>
              <a:rPr lang="en-US" dirty="0" smtClean="0">
                <a:solidFill>
                  <a:schemeClr val="tx1">
                    <a:lumMod val="75000"/>
                    <a:lumOff val="25000"/>
                  </a:schemeClr>
                </a:solidFill>
                <a:latin typeface="Segoe UI" panose="020B0502040204020203" pitchFamily="34" charset="0"/>
                <a:cs typeface="Segoe UI" panose="020B0502040204020203" pitchFamily="34" charset="0"/>
              </a:rPr>
              <a:t>Novi segment se </a:t>
            </a:r>
            <a:r>
              <a:rPr lang="en-US" dirty="0" err="1" smtClean="0">
                <a:solidFill>
                  <a:schemeClr val="tx1">
                    <a:lumMod val="75000"/>
                    <a:lumOff val="25000"/>
                  </a:schemeClr>
                </a:solidFill>
                <a:latin typeface="Segoe UI" panose="020B0502040204020203" pitchFamily="34" charset="0"/>
                <a:cs typeface="Segoe UI" panose="020B0502040204020203" pitchFamily="34" charset="0"/>
              </a:rPr>
              <a:t>kreira</a:t>
            </a:r>
            <a:r>
              <a:rPr lang="en-US" dirty="0" smtClean="0">
                <a:solidFill>
                  <a:schemeClr val="tx1">
                    <a:lumMod val="75000"/>
                    <a:lumOff val="25000"/>
                  </a:schemeClr>
                </a:solidFill>
                <a:latin typeface="Segoe UI" panose="020B0502040204020203" pitchFamily="34" charset="0"/>
                <a:cs typeface="Segoe UI" panose="020B0502040204020203" pitchFamily="34" charset="0"/>
              </a:rPr>
              <a:t> </a:t>
            </a:r>
            <a:r>
              <a:rPr lang="en-US" dirty="0" err="1" smtClean="0">
                <a:solidFill>
                  <a:schemeClr val="tx1">
                    <a:lumMod val="75000"/>
                    <a:lumOff val="25000"/>
                  </a:schemeClr>
                </a:solidFill>
                <a:latin typeface="Segoe UI" panose="020B0502040204020203" pitchFamily="34" charset="0"/>
                <a:cs typeface="Segoe UI" panose="020B0502040204020203" pitchFamily="34" charset="0"/>
              </a:rPr>
              <a:t>otpirlike</a:t>
            </a:r>
            <a:r>
              <a:rPr lang="en-US" dirty="0" smtClean="0">
                <a:solidFill>
                  <a:schemeClr val="tx1">
                    <a:lumMod val="75000"/>
                    <a:lumOff val="25000"/>
                  </a:schemeClr>
                </a:solidFill>
                <a:latin typeface="Segoe UI" panose="020B0502040204020203" pitchFamily="34" charset="0"/>
                <a:cs typeface="Segoe UI" panose="020B0502040204020203" pitchFamily="34" charset="0"/>
              </a:rPr>
              <a:t> </a:t>
            </a:r>
            <a:r>
              <a:rPr lang="en-US" dirty="0" err="1" smtClean="0">
                <a:solidFill>
                  <a:schemeClr val="tx1">
                    <a:lumMod val="75000"/>
                    <a:lumOff val="25000"/>
                  </a:schemeClr>
                </a:solidFill>
                <a:latin typeface="Segoe UI" panose="020B0502040204020203" pitchFamily="34" charset="0"/>
                <a:cs typeface="Segoe UI" panose="020B0502040204020203" pitchFamily="34" charset="0"/>
              </a:rPr>
              <a:t>svake</a:t>
            </a:r>
            <a:r>
              <a:rPr lang="en-US" dirty="0" smtClean="0">
                <a:solidFill>
                  <a:schemeClr val="tx1">
                    <a:lumMod val="75000"/>
                    <a:lumOff val="25000"/>
                  </a:schemeClr>
                </a:solidFill>
                <a:latin typeface="Segoe UI" panose="020B0502040204020203" pitchFamily="34" charset="0"/>
                <a:cs typeface="Segoe UI" panose="020B0502040204020203" pitchFamily="34" charset="0"/>
              </a:rPr>
              <a:t> </a:t>
            </a:r>
            <a:r>
              <a:rPr lang="en-US" dirty="0" err="1" smtClean="0">
                <a:solidFill>
                  <a:schemeClr val="tx1">
                    <a:lumMod val="75000"/>
                    <a:lumOff val="25000"/>
                  </a:schemeClr>
                </a:solidFill>
                <a:latin typeface="Segoe UI" panose="020B0502040204020203" pitchFamily="34" charset="0"/>
                <a:cs typeface="Segoe UI" panose="020B0502040204020203" pitchFamily="34" charset="0"/>
              </a:rPr>
              <a:t>sekunde</a:t>
            </a:r>
            <a:r>
              <a:rPr lang="en-US" dirty="0" smtClean="0">
                <a:solidFill>
                  <a:schemeClr val="tx1">
                    <a:lumMod val="75000"/>
                    <a:lumOff val="25000"/>
                  </a:schemeClr>
                </a:solidFill>
                <a:latin typeface="Segoe UI" panose="020B0502040204020203" pitchFamily="34" charset="0"/>
                <a:cs typeface="Segoe UI" panose="020B0502040204020203" pitchFamily="34" charset="0"/>
              </a:rPr>
              <a:t>.</a:t>
            </a:r>
          </a:p>
          <a:p>
            <a:pPr marL="285750" indent="-285750">
              <a:lnSpc>
                <a:spcPct val="150000"/>
              </a:lnSpc>
              <a:buFont typeface="Arial" panose="020B0604020202020204" pitchFamily="34" charset="0"/>
              <a:buChar char="•"/>
            </a:pPr>
            <a:r>
              <a:rPr lang="en-US" dirty="0" smtClean="0">
                <a:solidFill>
                  <a:schemeClr val="tx1">
                    <a:lumMod val="75000"/>
                    <a:lumOff val="25000"/>
                  </a:schemeClr>
                </a:solidFill>
                <a:latin typeface="Segoe UI" panose="020B0502040204020203" pitchFamily="34" charset="0"/>
                <a:cs typeface="Segoe UI" panose="020B0502040204020203" pitchFamily="34" charset="0"/>
              </a:rPr>
              <a:t>Sadr</a:t>
            </a:r>
            <a:r>
              <a:rPr lang="sr-Latn-RS" dirty="0" smtClean="0">
                <a:solidFill>
                  <a:schemeClr val="tx1">
                    <a:lumMod val="75000"/>
                    <a:lumOff val="25000"/>
                  </a:schemeClr>
                </a:solidFill>
                <a:latin typeface="Segoe UI" panose="020B0502040204020203" pitchFamily="34" charset="0"/>
                <a:cs typeface="Segoe UI" panose="020B0502040204020203" pitchFamily="34" charset="0"/>
              </a:rPr>
              <a:t>žaj se ne može menjati.</a:t>
            </a:r>
          </a:p>
          <a:p>
            <a:pPr marL="285750" indent="-285750">
              <a:lnSpc>
                <a:spcPct val="150000"/>
              </a:lnSpc>
              <a:buFont typeface="Arial" panose="020B0604020202020204" pitchFamily="34" charset="0"/>
              <a:buChar char="•"/>
            </a:pPr>
            <a:r>
              <a:rPr lang="sr-Latn-RS" dirty="0" smtClean="0">
                <a:solidFill>
                  <a:schemeClr val="tx1">
                    <a:lumMod val="75000"/>
                    <a:lumOff val="25000"/>
                  </a:schemeClr>
                </a:solidFill>
                <a:latin typeface="Segoe UI" panose="020B0502040204020203" pitchFamily="34" charset="0"/>
                <a:cs typeface="Segoe UI" panose="020B0502040204020203" pitchFamily="34" charset="0"/>
              </a:rPr>
              <a:t>Više segment komponenti </a:t>
            </a:r>
            <a:r>
              <a:rPr lang="en-US" dirty="0" smtClean="0">
                <a:solidFill>
                  <a:schemeClr val="tx1">
                    <a:lumMod val="75000"/>
                    <a:lumOff val="25000"/>
                  </a:schemeClr>
                </a:solidFill>
                <a:latin typeface="Segoe UI" panose="020B0502040204020203" pitchFamily="34" charset="0"/>
                <a:cs typeface="Segoe UI" panose="020B0502040204020203" pitchFamily="34" charset="0"/>
              </a:rPr>
              <a:t>= </a:t>
            </a:r>
            <a:r>
              <a:rPr lang="en-US" dirty="0" err="1" smtClean="0">
                <a:solidFill>
                  <a:schemeClr val="tx1">
                    <a:lumMod val="75000"/>
                    <a:lumOff val="25000"/>
                  </a:schemeClr>
                </a:solidFill>
                <a:latin typeface="Segoe UI" panose="020B0502040204020203" pitchFamily="34" charset="0"/>
                <a:cs typeface="Segoe UI" panose="020B0502040204020203" pitchFamily="34" charset="0"/>
              </a:rPr>
              <a:t>sporija</a:t>
            </a:r>
            <a:r>
              <a:rPr lang="en-US" dirty="0" smtClean="0">
                <a:solidFill>
                  <a:schemeClr val="tx1">
                    <a:lumMod val="75000"/>
                    <a:lumOff val="25000"/>
                  </a:schemeClr>
                </a:solidFill>
                <a:latin typeface="Segoe UI" panose="020B0502040204020203" pitchFamily="34" charset="0"/>
                <a:cs typeface="Segoe UI" panose="020B0502040204020203" pitchFamily="34" charset="0"/>
              </a:rPr>
              <a:t> </a:t>
            </a:r>
            <a:r>
              <a:rPr lang="en-US" dirty="0" err="1" smtClean="0">
                <a:solidFill>
                  <a:schemeClr val="tx1">
                    <a:lumMod val="75000"/>
                    <a:lumOff val="25000"/>
                  </a:schemeClr>
                </a:solidFill>
                <a:latin typeface="Segoe UI" panose="020B0502040204020203" pitchFamily="34" charset="0"/>
                <a:cs typeface="Segoe UI" panose="020B0502040204020203" pitchFamily="34" charset="0"/>
              </a:rPr>
              <a:t>pretraga</a:t>
            </a:r>
            <a:r>
              <a:rPr lang="en-US" dirty="0" smtClean="0">
                <a:solidFill>
                  <a:schemeClr val="tx1">
                    <a:lumMod val="75000"/>
                    <a:lumOff val="25000"/>
                  </a:schemeClr>
                </a:solidFill>
                <a:latin typeface="Segoe UI" panose="020B0502040204020203" pitchFamily="34" charset="0"/>
                <a:cs typeface="Segoe UI" panose="020B0502040204020203" pitchFamily="34" charset="0"/>
              </a:rPr>
              <a:t>.</a:t>
            </a:r>
            <a:endParaRPr lang="sr-Latn-RS" dirty="0" smtClean="0">
              <a:solidFill>
                <a:schemeClr val="tx1">
                  <a:lumMod val="75000"/>
                  <a:lumOff val="25000"/>
                </a:schemeClr>
              </a:solidFill>
              <a:latin typeface="Segoe UI" panose="020B0502040204020203" pitchFamily="34" charset="0"/>
              <a:cs typeface="Segoe UI" panose="020B0502040204020203" pitchFamily="34" charset="0"/>
            </a:endParaRPr>
          </a:p>
          <a:p>
            <a:pPr>
              <a:lnSpc>
                <a:spcPts val="1900"/>
              </a:lnSpc>
            </a:pPr>
            <a:endParaRPr lang="en-US" i="1" dirty="0">
              <a:solidFill>
                <a:schemeClr val="tx1">
                  <a:lumMod val="75000"/>
                  <a:lumOff val="25000"/>
                </a:schemeClr>
              </a:solidFill>
              <a:cs typeface="Segoe UI" panose="020B0502040204020203" pitchFamily="34" charset="0"/>
            </a:endParaRPr>
          </a:p>
          <a:p>
            <a:pPr>
              <a:lnSpc>
                <a:spcPts val="1900"/>
              </a:lnSpc>
            </a:pPr>
            <a:endParaRPr lang="en-US" i="1" dirty="0">
              <a:solidFill>
                <a:schemeClr val="tx1">
                  <a:lumMod val="75000"/>
                  <a:lumOff val="25000"/>
                </a:schemeClr>
              </a:solidFill>
              <a:cs typeface="Segoe UI" panose="020B0502040204020203" pitchFamily="34" charset="0"/>
            </a:endParaRPr>
          </a:p>
        </p:txBody>
      </p:sp>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spTree>
    <p:extLst>
      <p:ext uri="{BB962C8B-B14F-4D97-AF65-F5344CB8AC3E}">
        <p14:creationId xmlns:p14="http://schemas.microsoft.com/office/powerpoint/2010/main" val="31042567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3.xml><?xml version="1.0" encoding="utf-8"?>
<ds:datastoreItem xmlns:ds="http://schemas.openxmlformats.org/officeDocument/2006/customXml" ds:itemID="{EF609EDA-869E-4BE5-AE5D-B898C584B6FF}">
  <ds:schemaRef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0</TotalTime>
  <Words>1112</Words>
  <Application>Microsoft Office PowerPoint</Application>
  <PresentationFormat>Widescreen</PresentationFormat>
  <Paragraphs>223</Paragraphs>
  <Slides>27</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Century Gothic</vt:lpstr>
      <vt:lpstr>Segoe UI</vt:lpstr>
      <vt:lpstr>Segoe UI Light</vt:lpstr>
      <vt:lpstr>Office Theme</vt:lpstr>
      <vt:lpstr>DebugIt – studentska QA platforma koja integriše Elasticsearch mehanizam pretrage  - Diplomski rad -</vt:lpstr>
      <vt:lpstr>Project analysis slide 5</vt:lpstr>
      <vt:lpstr>Project analysis slide 11</vt:lpstr>
      <vt:lpstr>Project analysis slide 3</vt:lpstr>
      <vt:lpstr>Project analysis slide 11</vt:lpstr>
      <vt:lpstr>Project analysis slide 2</vt:lpstr>
      <vt:lpstr>Project analysis slide 11</vt:lpstr>
      <vt:lpstr>Project analysis slide 11</vt:lpstr>
      <vt:lpstr>Project analysis slide 11</vt:lpstr>
      <vt:lpstr>Project analysis slide 11</vt:lpstr>
      <vt:lpstr>Project analysis slide 11</vt:lpstr>
      <vt:lpstr>Project analysis slide 11</vt:lpstr>
      <vt:lpstr>Project analysis slide 11</vt:lpstr>
      <vt:lpstr>Project analysis slide 11</vt:lpstr>
      <vt:lpstr>Project analysis slide 6</vt:lpstr>
      <vt:lpstr>Project analysis slide 11</vt:lpstr>
      <vt:lpstr>Project analysis slide 11</vt:lpstr>
      <vt:lpstr>Project analysis slide 11</vt:lpstr>
      <vt:lpstr>Project analysis slide 11</vt:lpstr>
      <vt:lpstr>Project analysis slide 11</vt:lpstr>
      <vt:lpstr>Project analysis slide 11</vt:lpstr>
      <vt:lpstr>Hvala na pažnji!</vt:lpstr>
      <vt:lpstr>Project analysis slide 4</vt:lpstr>
      <vt:lpstr>Project analysis slide 7</vt:lpstr>
      <vt:lpstr>Project analysis slide 8</vt:lpstr>
      <vt:lpstr>Project analysis slide 10</vt:lpstr>
      <vt:lpstr>Project analysis slide 11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2024-09-16T12:27:21Z</dcterms:created>
  <dcterms:modified xsi:type="dcterms:W3CDTF">2024-09-17T12:35:16Z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