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9" r:id="rId6"/>
    <p:sldId id="291" r:id="rId7"/>
    <p:sldId id="277" r:id="rId8"/>
    <p:sldId id="288" r:id="rId9"/>
    <p:sldId id="276" r:id="rId10"/>
    <p:sldId id="289" r:id="rId11"/>
    <p:sldId id="290" r:id="rId12"/>
    <p:sldId id="292" r:id="rId13"/>
    <p:sldId id="293" r:id="rId14"/>
    <p:sldId id="294" r:id="rId15"/>
    <p:sldId id="295" r:id="rId16"/>
    <p:sldId id="296" r:id="rId17"/>
    <p:sldId id="297" r:id="rId18"/>
    <p:sldId id="280" r:id="rId19"/>
    <p:sldId id="298" r:id="rId20"/>
    <p:sldId id="299" r:id="rId21"/>
    <p:sldId id="300" r:id="rId22"/>
    <p:sldId id="301" r:id="rId23"/>
    <p:sldId id="302" r:id="rId24"/>
    <p:sldId id="303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1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9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62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21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92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9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5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4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12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4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4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9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3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8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92" y="3259614"/>
            <a:ext cx="11931162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i="1" dirty="0" err="1" smtClean="0">
                <a:solidFill>
                  <a:schemeClr val="bg1"/>
                </a:solidFill>
              </a:rPr>
              <a:t>DebugIt</a:t>
            </a:r>
            <a:r>
              <a:rPr lang="en-US" sz="4000" b="1" dirty="0" smtClean="0">
                <a:solidFill>
                  <a:schemeClr val="bg1"/>
                </a:solidFill>
              </a:rPr>
              <a:t> – </a:t>
            </a:r>
            <a:r>
              <a:rPr lang="en-US" sz="4000" b="1" dirty="0" err="1" smtClean="0">
                <a:solidFill>
                  <a:schemeClr val="bg1"/>
                </a:solidFill>
              </a:rPr>
              <a:t>studentska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i="1" dirty="0" smtClean="0">
                <a:solidFill>
                  <a:schemeClr val="bg1"/>
                </a:solidFill>
              </a:rPr>
              <a:t>QA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platforma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koja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integri</a:t>
            </a:r>
            <a:r>
              <a:rPr lang="sr-Latn-RS" sz="4000" b="1" dirty="0" smtClean="0">
                <a:solidFill>
                  <a:schemeClr val="bg1"/>
                </a:solidFill>
              </a:rPr>
              <a:t>še </a:t>
            </a:r>
            <a:r>
              <a:rPr lang="en-US" sz="4000" b="1" i="1" dirty="0" err="1" smtClean="0">
                <a:solidFill>
                  <a:schemeClr val="bg1"/>
                </a:solidFill>
              </a:rPr>
              <a:t>Elasticsearch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mehanizam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</a:rPr>
              <a:t>pretrage</a:t>
            </a:r>
            <a:r>
              <a:rPr lang="en-US" sz="4000" b="1" dirty="0" smtClean="0">
                <a:solidFill>
                  <a:schemeClr val="bg1"/>
                </a:solidFill>
              </a:rPr>
              <a:t/>
            </a:r>
            <a:br>
              <a:rPr lang="en-US" sz="4000" b="1" dirty="0" smtClean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accent4"/>
                </a:solidFill>
              </a:rPr>
              <a:t>- </a:t>
            </a:r>
            <a:r>
              <a:rPr lang="en-US" sz="3200" dirty="0" err="1" smtClean="0">
                <a:solidFill>
                  <a:schemeClr val="accent4"/>
                </a:solidFill>
              </a:rPr>
              <a:t>Diplomski</a:t>
            </a:r>
            <a:r>
              <a:rPr lang="en-US" sz="3200" dirty="0" smtClean="0">
                <a:solidFill>
                  <a:schemeClr val="accent4"/>
                </a:solidFill>
              </a:rPr>
              <a:t> rad -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66894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8514396" y="5918717"/>
            <a:ext cx="415583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Mentor:</a:t>
            </a:r>
          </a:p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dr. </a:t>
            </a:r>
            <a:r>
              <a:rPr lang="en-US" sz="2000" b="1" dirty="0" err="1" smtClean="0">
                <a:solidFill>
                  <a:schemeClr val="bg1"/>
                </a:solidFill>
              </a:rPr>
              <a:t>Dunja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sr-Latn-RS" sz="2000" b="1" dirty="0" smtClean="0">
                <a:solidFill>
                  <a:schemeClr val="bg1"/>
                </a:solidFill>
              </a:rPr>
              <a:t>Vrbaški, docent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 txBox="1">
            <a:spLocks/>
          </p:cNvSpPr>
          <p:nvPr/>
        </p:nvSpPr>
        <p:spPr>
          <a:xfrm>
            <a:off x="727342" y="5918717"/>
            <a:ext cx="415583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</a:rPr>
              <a:t>Student:</a:t>
            </a:r>
          </a:p>
          <a:p>
            <a:pPr algn="l"/>
            <a:r>
              <a:rPr lang="en-US" sz="2000" b="1" dirty="0" err="1" smtClean="0">
                <a:solidFill>
                  <a:schemeClr val="bg1"/>
                </a:solidFill>
              </a:rPr>
              <a:t>Nevena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</a:rPr>
              <a:t>Gligorov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 &amp; node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43986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server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izvr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šava jedna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Elasticsearch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instanca..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Jedna ili više povezanih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node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aster-eligible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ngest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remote-eligible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machine-learning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transform node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coordinating node</a:t>
            </a: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23" y="4404087"/>
            <a:ext cx="8288977" cy="22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 template &amp;</a:t>
            </a:r>
          </a:p>
          <a:p>
            <a:pPr algn="ctr"/>
            <a:r>
              <a:rPr lang="en-US" sz="28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 mapping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pode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šavanja koja se primenjuju nad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komponentom.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mapping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je šema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komponente.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Postoje dva tipa za data mapping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statički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dinamički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4853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Alias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Koriste se za grupisanje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8338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</a:t>
            </a:r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čin rada </a:t>
            </a:r>
          </a:p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 mehanizma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07749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Dodeljivanje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vrednosti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upita, odnosno pretraga: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nestruktuirana pretraga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unstructured 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kombinovani upiti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combining queries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274141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90848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Dve osnovne funkcije: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tokenization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normalizacija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normalization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Komponente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analyzer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modula: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character filters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tokenizer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token filters</a:t>
            </a:r>
            <a:endParaRPr lang="sr-Latn-RS" i="1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3440095"/>
            <a:ext cx="7749926" cy="315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5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analysis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02486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912282" y="2300688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797588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07384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617179" y="350580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994360" y="1458021"/>
            <a:ext cx="296962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Redukovanje reči na njen koren.</a:t>
            </a:r>
          </a:p>
          <a:p>
            <a:pPr>
              <a:lnSpc>
                <a:spcPts val="1900"/>
              </a:lnSpc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 token filters 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vrste: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algorithmic stemmers</a:t>
            </a:r>
          </a:p>
          <a:p>
            <a:pPr marL="800100" lvl="1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dictionary stemmers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7240890" y="1458021"/>
            <a:ext cx="1798607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Reči koje ne doprinose pretrazi.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1368713" y="5038119"/>
            <a:ext cx="2428875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Pronalaženje dokumenata koji sadrže sinonime umesto reči iz upita.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042533" y="5403604"/>
            <a:ext cx="3054303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BM25 algoritam.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Parametri: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term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inverse document frequency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sr-Latn-R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IDF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r>
              <a:rPr lang="sr-Latn-RS" sz="14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 length normalization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280245" y="5038119"/>
            <a:ext cx="2560937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Ignorisanje grešaka pri kucanju.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Levenštajnov algoritam udaljenosti.</a:t>
            </a:r>
          </a:p>
          <a:p>
            <a:pPr>
              <a:lnSpc>
                <a:spcPts val="1900"/>
              </a:lnSpc>
            </a:pP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Transpositions.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779759" y="2857677"/>
            <a:ext cx="1051335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stemming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189555" y="2856750"/>
            <a:ext cx="1051335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stopwords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074862" y="4094986"/>
            <a:ext cx="1051335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synonyms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636232" y="4094986"/>
            <a:ext cx="797538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7115763" y="4057326"/>
            <a:ext cx="780753" cy="5539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fuzzy</a:t>
            </a:r>
          </a:p>
          <a:p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69" y="855297"/>
            <a:ext cx="7129919" cy="3559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968" y="4414552"/>
            <a:ext cx="7129919" cy="23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98" y="1509064"/>
            <a:ext cx="6848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0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13114" y="1145182"/>
            <a:ext cx="8889326" cy="42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28600" y="780068"/>
            <a:ext cx="6643668" cy="319975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236029" y="3454593"/>
            <a:ext cx="6628973" cy="318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673A57-8C07-453C-8611-1D99E8CDE1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90601"/>
            <a:ext cx="12192000" cy="3513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Istorijat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Alan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Emtage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administrator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sistema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departman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informacionih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tehnologija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student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kanadskog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McGill.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1990.</a:t>
            </a:r>
            <a:endParaRPr lang="en-US" sz="3200" dirty="0">
              <a:solidFill>
                <a:schemeClr val="accent3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Archie</a:t>
            </a:r>
            <a:endParaRPr lang="en-US" sz="1400" b="1" i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Larry Page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Sergey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Brin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student 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1998.</a:t>
            </a:r>
            <a:endParaRPr lang="en-US" sz="3200" dirty="0">
              <a:solidFill>
                <a:schemeClr val="accent4">
                  <a:lumMod val="7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Google</a:t>
            </a:r>
            <a:endParaRPr lang="en-US" sz="1400" b="1" i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Jerry Jang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David Filo, student Stanford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Univerziteta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1994.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14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Yahoo!</a:t>
            </a:r>
            <a:endParaRPr lang="en-US" sz="1400" b="1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5" y="1152304"/>
            <a:ext cx="3980506" cy="243966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5753100" y="1097164"/>
            <a:ext cx="5943600" cy="2077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65" y="2372136"/>
            <a:ext cx="5943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228599" y="780068"/>
            <a:ext cx="6581561" cy="316491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5381839" y="3584704"/>
            <a:ext cx="6581561" cy="315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sr-Latn-R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3638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12" name="Pictur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240490" y="780067"/>
            <a:ext cx="6537397" cy="3138789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5426003" y="3572517"/>
            <a:ext cx="6537397" cy="310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 smtClean="0">
                <a:solidFill>
                  <a:schemeClr val="bg1"/>
                </a:solidFill>
              </a:rPr>
              <a:t>Hvala</a:t>
            </a:r>
            <a:r>
              <a:rPr lang="en-US" sz="7200" b="1" dirty="0" smtClean="0">
                <a:solidFill>
                  <a:schemeClr val="bg1"/>
                </a:solidFill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</a:rPr>
              <a:t>na</a:t>
            </a:r>
            <a:r>
              <a:rPr lang="en-US" sz="7200" b="1" dirty="0" smtClean="0">
                <a:solidFill>
                  <a:schemeClr val="bg1"/>
                </a:solidFill>
              </a:rPr>
              <a:t> pa</a:t>
            </a:r>
            <a:r>
              <a:rPr lang="sr-Latn-RS" sz="7200" b="1" dirty="0" smtClean="0">
                <a:solidFill>
                  <a:schemeClr val="bg1"/>
                </a:solidFill>
              </a:rPr>
              <a:t>žnji!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DebugIt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28084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Platforma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obuhvat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implementaciona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diskusiona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pitanja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studenata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nezavisno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predmeta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tehnologija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Prednosti korišćenja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DebugIt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platforme: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itanja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 uvek dostupna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svima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velika zajednica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ajčešći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problemi imaju rešenje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rilagođavanje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koda</a:t>
            </a:r>
          </a:p>
          <a:p>
            <a:pPr marL="342900" indent="-342900">
              <a:lnSpc>
                <a:spcPts val="1900"/>
              </a:lnSpc>
              <a:buFont typeface="+mj-lt"/>
              <a:buAutoNum type="arabicPeriod"/>
            </a:pPr>
            <a:endParaRPr lang="sr-Latn-RS" dirty="0" smtClean="0"/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62139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Postoje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ća rešenja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8541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895340" y="2673358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62138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28936" y="2631262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2210812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Stack Exchange i Stack Overflow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4377611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Discuss The Elastic Stack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6544409" y="2886561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i="1" dirty="0" smtClean="0">
                <a:solidFill>
                  <a:schemeClr val="bg1"/>
                </a:solidFill>
              </a:rPr>
              <a:t>Git</a:t>
            </a:r>
            <a:r>
              <a:rPr lang="en-US" sz="1600" b="1" i="1" dirty="0" smtClean="0">
                <a:solidFill>
                  <a:schemeClr val="bg1"/>
                </a:solidFill>
              </a:rPr>
              <a:t>H</a:t>
            </a:r>
            <a:r>
              <a:rPr lang="sr-Latn-RS" sz="1600" b="1" i="1" dirty="0" smtClean="0">
                <a:solidFill>
                  <a:schemeClr val="bg1"/>
                </a:solidFill>
              </a:rPr>
              <a:t>ub community</a:t>
            </a:r>
            <a:endParaRPr lang="en-US" sz="1600" b="1" i="1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8711208" y="2886561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sr-Latn-RS" sz="1600" b="1" dirty="0" smtClean="0">
                <a:solidFill>
                  <a:schemeClr val="bg1"/>
                </a:solidFill>
              </a:rPr>
              <a:t>Ostalo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2020591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Overflow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– jedan od 173 sajta u ovkiru </a:t>
            </a:r>
            <a:r>
              <a:rPr lang="sr-Latn-R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Stack Exchange</a:t>
            </a:r>
            <a:r>
              <a:rPr lang="sr-Latn-R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mreže, najmoćnije mreže za pronalaženje odgovora za programerske probleme na Internetu.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4187390" y="3653604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Diskusioni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forumi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za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Beats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Logstash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Kibana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Elastic Cloud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I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ostale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proizvode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u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okviru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Elasticsearch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ekosistema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63541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Namenjen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korisnicima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GitHub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platforme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520987" y="3653604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i="1" dirty="0" err="1" smtClean="0">
                <a:solidFill>
                  <a:schemeClr val="bg1"/>
                </a:solidFill>
                <a:cs typeface="Segoe UI" panose="020B0502040204020203" pitchFamily="34" charset="0"/>
              </a:rPr>
              <a:t>Dev.to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Experts Exchange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i="1" dirty="0" smtClean="0">
                <a:solidFill>
                  <a:schemeClr val="bg1"/>
                </a:solidFill>
                <a:cs typeface="Segoe UI" panose="020B0502040204020203" pitchFamily="34" charset="0"/>
              </a:rPr>
              <a:t>Code Project</a:t>
            </a:r>
            <a:r>
              <a:rPr lang="en-US" sz="1400" dirty="0" smtClean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07" y="2298171"/>
            <a:ext cx="495654" cy="495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17" y="2296119"/>
            <a:ext cx="463029" cy="463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337" y="2296119"/>
            <a:ext cx="491586" cy="49158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07" y="2296119"/>
            <a:ext cx="380800" cy="3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Elasticsearch</a:t>
            </a:r>
            <a:endParaRPr lang="en-US" sz="2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ehanizam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pretrage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444120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Distribuirani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source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mehanizam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pretragu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analitiku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Apache Lucene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biblioteka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Shay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Banon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Recepti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kuvanje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11708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Struktura Elasticsearch</a:t>
            </a:r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sr-Latn-R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mehanizma pretrage</a:t>
            </a: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CLUSTER &amp; NODE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SHARD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SEGMENT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INDEX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/>
              <a:t>INDEX TEMPLATE &amp; </a:t>
            </a:r>
          </a:p>
          <a:p>
            <a:pPr algn="ctr"/>
            <a:r>
              <a:rPr lang="sr-Latn-RS" sz="1600" dirty="0"/>
              <a:t>DATA </a:t>
            </a:r>
            <a:r>
              <a:rPr lang="sr-Latn-RS" sz="1600" dirty="0" smtClean="0"/>
              <a:t>MAPPING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r-Latn-RS" sz="1600" dirty="0" smtClean="0"/>
              <a:t>ALIAS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15" y="3146747"/>
            <a:ext cx="1002970" cy="111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Skup </a:t>
            </a:r>
            <a:r>
              <a:rPr lang="en-US" i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JSON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dokumen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grupisani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</a:t>
            </a: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čnih 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karakteristika.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strukture podataka: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forward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inverted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 smtClean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74" y="3142759"/>
            <a:ext cx="5244588" cy="2948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42759"/>
            <a:ext cx="5358245" cy="3011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355" y="3111097"/>
            <a:ext cx="5358245" cy="30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Osnovna gradivna jedinica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Elasticsearch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distribuirane arhitekture.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Tipovi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primarni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primary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sr-Latn-R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opije (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eng. replica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900"/>
              </a:lnSpc>
              <a:buFont typeface="Segoe UI Light" panose="020B0502040204020203" pitchFamily="34" charset="0"/>
              <a:buChar char="⁻"/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9" y="4372848"/>
            <a:ext cx="10058400" cy="14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3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sz="2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690379" y="1145182"/>
            <a:ext cx="10811242" cy="21493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Jedan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shard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 sastoji iz više </a:t>
            </a:r>
            <a:r>
              <a:rPr lang="sr-Latn-RS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segment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komponenti.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Novi segment se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kreira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otpirlike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svake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sekunde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Sadr</a:t>
            </a: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žaj se ne može menjati.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r-Latn-R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Više segment komponenti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sporija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pretraga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sr-Latn-RS" dirty="0" smtClean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i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11</a:t>
            </a:r>
          </a:p>
        </p:txBody>
      </p:sp>
    </p:spTree>
    <p:extLst>
      <p:ext uri="{BB962C8B-B14F-4D97-AF65-F5344CB8AC3E}">
        <p14:creationId xmlns:p14="http://schemas.microsoft.com/office/powerpoint/2010/main" val="310425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631</Words>
  <Application>Microsoft Office PowerPoint</Application>
  <PresentationFormat>Widescreen</PresentationFormat>
  <Paragraphs>167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Segoe UI</vt:lpstr>
      <vt:lpstr>Segoe UI Light</vt:lpstr>
      <vt:lpstr>Office Theme</vt:lpstr>
      <vt:lpstr>DebugIt – studentska QA platforma koja integriše Elasticsearch mehanizam pretrage  - Diplomski rad -</vt:lpstr>
      <vt:lpstr>Project analysis slide 5</vt:lpstr>
      <vt:lpstr>Project analysis slide 11</vt:lpstr>
      <vt:lpstr>Project analysis slide 3</vt:lpstr>
      <vt:lpstr>Project analysis slide 11</vt:lpstr>
      <vt:lpstr>Project analysis slide 2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6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Project analysis slide 11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2024-09-16T12:27:21Z</dcterms:created>
  <dcterms:modified xsi:type="dcterms:W3CDTF">2024-09-17T13:15:10Z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