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40" r:id="rId3"/>
    <p:sldId id="762" r:id="rId4"/>
    <p:sldId id="496" r:id="rId5"/>
    <p:sldId id="761" r:id="rId6"/>
    <p:sldId id="742" r:id="rId7"/>
  </p:sldIdLst>
  <p:sldSz cx="1219835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pos="7425" userDrawn="1">
          <p15:clr>
            <a:srgbClr val="A4A3A4"/>
          </p15:clr>
        </p15:guide>
        <p15:guide id="4" pos="2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785"/>
    <a:srgbClr val="D0452E"/>
    <a:srgbClr val="B7472A"/>
    <a:srgbClr val="5FC9E1"/>
    <a:srgbClr val="D74B2A"/>
    <a:srgbClr val="CC2742"/>
    <a:srgbClr val="FB3051"/>
    <a:srgbClr val="4190FE"/>
    <a:srgbClr val="4290FD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2" autoAdjust="0"/>
    <p:restoredTop sz="99484" autoAdjust="0"/>
  </p:normalViewPr>
  <p:slideViewPr>
    <p:cSldViewPr showGuides="1">
      <p:cViewPr varScale="1">
        <p:scale>
          <a:sx n="64" d="100"/>
          <a:sy n="64" d="100"/>
        </p:scale>
        <p:origin x="44" y="140"/>
      </p:cViewPr>
      <p:guideLst>
        <p:guide orient="horz" pos="2160"/>
        <p:guide pos="3842"/>
        <p:guide pos="7425"/>
        <p:guide pos="2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315DD-F6DD-43FB-B5A3-6FCF9897C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3125C-2EA6-40DE-808D-64065756A6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6C911-715E-41EA-A05B-EEF8288B3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8D5C-526E-4747-A5F0-7C9E9E087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封底">
    <p:bg>
      <p:bgPr>
        <a:solidFill>
          <a:srgbClr val="0767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小圆点"/>
          <p:cNvSpPr>
            <a:spLocks noChangeArrowheads="1"/>
          </p:cNvSpPr>
          <p:nvPr/>
        </p:nvSpPr>
        <p:spPr bwMode="auto">
          <a:xfrm>
            <a:off x="5735171" y="4306143"/>
            <a:ext cx="7364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659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张海山草泥马体" pitchFamily="2" charset="-122"/>
              </a:rPr>
              <a:t>●</a:t>
            </a:r>
            <a:endParaRPr lang="zh-CN" altLang="en-US" sz="659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张海山草泥马体" pitchFamily="2" charset="-122"/>
            </a:endParaRPr>
          </a:p>
        </p:txBody>
      </p:sp>
      <p:sp>
        <p:nvSpPr>
          <p:cNvPr id="15" name="听"/>
          <p:cNvSpPr>
            <a:spLocks noChangeArrowheads="1"/>
          </p:cNvSpPr>
          <p:nvPr/>
        </p:nvSpPr>
        <p:spPr bwMode="auto">
          <a:xfrm>
            <a:off x="7583904" y="4347159"/>
            <a:ext cx="1031051" cy="110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6595" dirty="0">
                <a:solidFill>
                  <a:schemeClr val="bg1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  <a:sym typeface="张海山草泥马体" pitchFamily="2" charset="-122"/>
              </a:rPr>
              <a:t>看</a:t>
            </a:r>
            <a:endParaRPr lang="zh-CN" altLang="en-US" sz="6595" dirty="0">
              <a:solidFill>
                <a:schemeClr val="bg1"/>
              </a:solidFill>
              <a:latin typeface="锐字锐线梦想黑简1.0" panose="02010604000000000000" pitchFamily="2" charset="-122"/>
              <a:ea typeface="锐字锐线梦想黑简1.0" panose="02010604000000000000" pitchFamily="2" charset="-122"/>
              <a:sym typeface="张海山草泥马体" pitchFamily="2" charset="-122"/>
            </a:endParaRPr>
          </a:p>
        </p:txBody>
      </p:sp>
      <p:sp>
        <p:nvSpPr>
          <p:cNvPr id="16" name="聆"/>
          <p:cNvSpPr>
            <a:spLocks noChangeArrowheads="1"/>
          </p:cNvSpPr>
          <p:nvPr/>
        </p:nvSpPr>
        <p:spPr bwMode="auto">
          <a:xfrm>
            <a:off x="6585896" y="4347159"/>
            <a:ext cx="1031051" cy="110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6595" dirty="0">
                <a:solidFill>
                  <a:schemeClr val="bg1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  <a:sym typeface="张海山草泥马体" pitchFamily="2" charset="-122"/>
              </a:rPr>
              <a:t>观</a:t>
            </a:r>
            <a:endParaRPr lang="zh-CN" altLang="en-US" sz="6595" dirty="0">
              <a:solidFill>
                <a:schemeClr val="bg1"/>
              </a:solidFill>
              <a:latin typeface="锐字锐线梦想黑简1.0" panose="02010604000000000000" pitchFamily="2" charset="-122"/>
              <a:ea typeface="锐字锐线梦想黑简1.0" panose="02010604000000000000" pitchFamily="2" charset="-122"/>
              <a:sym typeface="张海山草泥马体" pitchFamily="2" charset="-122"/>
            </a:endParaRPr>
          </a:p>
        </p:txBody>
      </p:sp>
      <p:sp>
        <p:nvSpPr>
          <p:cNvPr id="17" name="谢"/>
          <p:cNvSpPr>
            <a:spLocks noChangeArrowheads="1"/>
          </p:cNvSpPr>
          <p:nvPr/>
        </p:nvSpPr>
        <p:spPr bwMode="auto">
          <a:xfrm>
            <a:off x="4587493" y="4347159"/>
            <a:ext cx="103158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6595" dirty="0">
                <a:solidFill>
                  <a:schemeClr val="bg1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  <a:sym typeface="张海山草泥马体" pitchFamily="2" charset="-122"/>
              </a:rPr>
              <a:t>谢</a:t>
            </a:r>
            <a:endParaRPr lang="zh-CN" altLang="en-US" sz="6595" dirty="0">
              <a:solidFill>
                <a:schemeClr val="bg1"/>
              </a:solidFill>
              <a:latin typeface="锐字锐线梦想黑简1.0" panose="02010604000000000000" pitchFamily="2" charset="-122"/>
              <a:ea typeface="锐字锐线梦想黑简1.0" panose="02010604000000000000" pitchFamily="2" charset="-122"/>
              <a:sym typeface="张海山草泥马体" pitchFamily="2" charset="-122"/>
            </a:endParaRPr>
          </a:p>
        </p:txBody>
      </p:sp>
      <p:sp>
        <p:nvSpPr>
          <p:cNvPr id="18" name="感"/>
          <p:cNvSpPr>
            <a:spLocks noChangeArrowheads="1"/>
          </p:cNvSpPr>
          <p:nvPr/>
        </p:nvSpPr>
        <p:spPr bwMode="auto">
          <a:xfrm>
            <a:off x="3590542" y="4347159"/>
            <a:ext cx="103158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6595" dirty="0">
                <a:solidFill>
                  <a:schemeClr val="bg1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  <a:sym typeface="张海山草泥马体" pitchFamily="2" charset="-122"/>
              </a:rPr>
              <a:t>感</a:t>
            </a:r>
            <a:endParaRPr lang="zh-CN" altLang="en-US" sz="6595" dirty="0">
              <a:solidFill>
                <a:schemeClr val="bg1"/>
              </a:solidFill>
              <a:latin typeface="锐字锐线梦想黑简1.0" panose="02010604000000000000" pitchFamily="2" charset="-122"/>
              <a:ea typeface="锐字锐线梦想黑简1.0" panose="02010604000000000000" pitchFamily="2" charset="-122"/>
              <a:sym typeface="张海山草泥马体" pitchFamily="2" charset="-122"/>
            </a:endParaRPr>
          </a:p>
        </p:txBody>
      </p:sp>
      <p:pic>
        <p:nvPicPr>
          <p:cNvPr id="2" name="结尾音乐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957609" y="188640"/>
            <a:ext cx="609600" cy="609600"/>
          </a:xfrm>
          <a:prstGeom prst="rect">
            <a:avLst/>
          </a:prstGeom>
        </p:spPr>
      </p:pic>
      <p:sp>
        <p:nvSpPr>
          <p:cNvPr id="10" name="椭圆 9"/>
          <p:cNvSpPr/>
          <p:nvPr userDrawn="1"/>
        </p:nvSpPr>
        <p:spPr>
          <a:xfrm>
            <a:off x="5199075" y="1427503"/>
            <a:ext cx="1800200" cy="18002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2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4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"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50000">
              <a:srgbClr val="07678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2318755" y="2735292"/>
            <a:ext cx="7560840" cy="6782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600" b="1" kern="1200" dirty="0">
                <a:solidFill>
                  <a:srgbClr val="076785"/>
                </a:solidFill>
                <a:latin typeface="Arial" panose="020B0604020202020204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4657113" y="3645024"/>
            <a:ext cx="2884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Segoe Script" panose="030B0504020000000003" pitchFamily="34" charset="0"/>
                <a:ea typeface="等线 Light" panose="02010600030101010101" pitchFamily="2" charset="-122"/>
              </a:rPr>
              <a:t>I am loving PPT</a:t>
            </a:r>
            <a:endParaRPr lang="zh-CN" altLang="en-US" sz="2400" b="1" dirty="0">
              <a:solidFill>
                <a:schemeClr val="bg1"/>
              </a:solidFill>
              <a:latin typeface="Segoe Script" panose="030B0504020000000003" pitchFamily="34" charset="0"/>
              <a:ea typeface="等线 Light" panose="0201060003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516570" y="980728"/>
            <a:ext cx="7165209" cy="69711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4800" b="1" dirty="0">
                <a:solidFill>
                  <a:srgbClr val="DC37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  <a:ea typeface="微软雅黑" panose="020B0503020204020204" pitchFamily="34" charset="-122"/>
              </a:rPr>
              <a:t>操作演示</a:t>
            </a:r>
            <a:endParaRPr lang="zh-CN" altLang="en-US" sz="4800" b="1" dirty="0">
              <a:solidFill>
                <a:srgbClr val="DC37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栏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flipV="1">
            <a:off x="1427112" y="497542"/>
            <a:ext cx="348824" cy="147919"/>
          </a:xfrm>
          <a:prstGeom prst="triangle">
            <a:avLst/>
          </a:prstGeom>
          <a:solidFill>
            <a:srgbClr val="27A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2198350" cy="497541"/>
          </a:xfrm>
          <a:prstGeom prst="rect">
            <a:avLst/>
          </a:prstGeom>
          <a:solidFill>
            <a:srgbClr val="505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262" y="3"/>
            <a:ext cx="1237773" cy="645459"/>
          </a:xfrm>
          <a:prstGeom prst="rect">
            <a:avLst/>
          </a:prstGeom>
          <a:solidFill>
            <a:srgbClr val="076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362873" y="64887"/>
            <a:ext cx="360188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11217582" y="75610"/>
            <a:ext cx="65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EF1883-7A0E-4F66-9932-E581691AD397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6351" y="87169"/>
            <a:ext cx="110857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作品创作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75936" y="97404"/>
            <a:ext cx="6844832" cy="358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内容与标题">
    <p:bg>
      <p:bgPr>
        <a:solidFill>
          <a:srgbClr val="0767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字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 flipV="1">
            <a:off x="1427112" y="497540"/>
            <a:ext cx="348824" cy="147919"/>
          </a:xfrm>
          <a:prstGeom prst="triangle">
            <a:avLst/>
          </a:prstGeom>
          <a:solidFill>
            <a:srgbClr val="27A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8350" cy="497541"/>
          </a:xfrm>
          <a:prstGeom prst="rect">
            <a:avLst/>
          </a:prstGeom>
          <a:solidFill>
            <a:srgbClr val="505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63261" y="1"/>
            <a:ext cx="1237773" cy="645459"/>
          </a:xfrm>
          <a:prstGeom prst="rect">
            <a:avLst/>
          </a:prstGeom>
          <a:solidFill>
            <a:srgbClr val="076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6350" y="8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文字段落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75935" y="65318"/>
            <a:ext cx="4323240" cy="4322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580673" y="2745142"/>
            <a:ext cx="9037004" cy="6782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文字与段落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应用举例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3191" y="530431"/>
            <a:ext cx="5212800" cy="31130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91" y="4431829"/>
            <a:ext cx="5212800" cy="22197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06687" y="2924944"/>
            <a:ext cx="367240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76785"/>
                </a:solidFill>
              </a:rPr>
              <a:t>字       体：宋体</a:t>
            </a:r>
            <a:r>
              <a:rPr lang="en-US" altLang="zh-CN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dirty="0">
              <a:solidFill>
                <a:srgbClr val="0767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字体颜色：黑色</a:t>
            </a:r>
            <a:r>
              <a:rPr lang="en-US" altLang="zh-CN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深灰色</a:t>
            </a:r>
            <a:endParaRPr lang="en-US" altLang="zh-CN" dirty="0">
              <a:solidFill>
                <a:srgbClr val="076785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76785"/>
                </a:solidFill>
              </a:rPr>
              <a:t>标题字号：</a:t>
            </a:r>
            <a:r>
              <a:rPr lang="en-US" altLang="zh-CN" dirty="0">
                <a:solidFill>
                  <a:srgbClr val="076785"/>
                </a:solidFill>
              </a:rPr>
              <a:t>54</a:t>
            </a:r>
            <a:r>
              <a:rPr lang="en-US" altLang="zh-CN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—32</a:t>
            </a:r>
            <a:endParaRPr lang="en-US" altLang="zh-CN" dirty="0">
              <a:solidFill>
                <a:srgbClr val="0767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正文字号：</a:t>
            </a:r>
            <a:r>
              <a:rPr lang="en-US" altLang="zh-CN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28—20</a:t>
            </a:r>
            <a:endParaRPr lang="en-US" altLang="zh-CN" dirty="0">
              <a:solidFill>
                <a:srgbClr val="0767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  间 距：单倍</a:t>
            </a:r>
            <a:r>
              <a:rPr lang="en-US" altLang="zh-CN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—1.3</a:t>
            </a:r>
            <a:r>
              <a:rPr lang="zh-CN" altLang="en-US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dirty="0">
              <a:solidFill>
                <a:srgbClr val="0767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  间 距：段前段后</a:t>
            </a:r>
            <a:r>
              <a:rPr lang="en-US" altLang="zh-CN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  <a:r>
              <a:rPr lang="en-US" altLang="zh-CN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—6</a:t>
            </a:r>
            <a:r>
              <a:rPr lang="zh-CN" altLang="en-US" dirty="0">
                <a:solidFill>
                  <a:srgbClr val="076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  <a:endParaRPr lang="zh-CN" altLang="en-US" dirty="0">
              <a:solidFill>
                <a:srgbClr val="076785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8633567" y="3644666"/>
            <a:ext cx="432048" cy="505550"/>
          </a:xfrm>
          <a:prstGeom prst="downArrow">
            <a:avLst/>
          </a:prstGeom>
          <a:solidFill>
            <a:srgbClr val="076785"/>
          </a:solidFill>
          <a:ln w="12700">
            <a:solidFill>
              <a:srgbClr val="076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应用举例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4679" y="809395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cs typeface="+mj-ea"/>
              </a:rPr>
              <a:t>1.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cs typeface="+mj-ea"/>
              </a:rPr>
              <a:t>项目范围管理的过程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ea"/>
              <a:cs typeface="+mj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30741" y="1773069"/>
            <a:ext cx="9412357" cy="4680519"/>
          </a:xfr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项目启动后，要清晰地确定项目范围，形成项目规格说明，明确阐明项目的范围特征。在制定项目范围管理计划时，一定要界定清楚项目的分工界面，以防在项目实施时责任不清。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项目范围的界定，不能代表项目范围是可控的。还需要对项目范围进一步细化，使之具体化、层次化，从而达到可管理、可控制、可实施的目的。这就需要建立工作分解结构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WBS (Work Breakdown Structure)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项目范围的核实表明，项目范围必须得到项目干系人的确认。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应用举例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46647" y="1412776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项目范围管理的过程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46648" y="2239888"/>
            <a:ext cx="9412357" cy="3304277"/>
          </a:xfrm>
        </p:spPr>
        <p:txBody>
          <a:bodyPr>
            <a:normAutofit/>
          </a:bodyPr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3705" indent="-4318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项目启动后，要清晰地确定项目范围，形成项目规格说明，明确阐明项目的范围特征。在制定项目范围管理计划时，一定要界定清楚项目的分工界面，以防在项目实施时责任不清。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3705" indent="-4318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项目范围的界定，不能代表项目范围是可控的。还需要对项目范围进一步细化，使之具体化、层次化，从而达到可管理、可控制、可实施的目的。这就需要建立工作分解结构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WBS (Work Breakdown Structure)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3705" indent="-4318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项目范围的核实表明，项目范围必须得到项目干系人的确认。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commondata" val="eyJoZGlkIjoiNzkwOWRhOTMyMDU4YzhlOTJlZWY1Zjk4ZThmNGI4ZTMifQ=="/>
</p:tagLst>
</file>

<file path=ppt/theme/theme1.xml><?xml version="1.0" encoding="utf-8"?>
<a:theme xmlns:a="http://schemas.openxmlformats.org/drawingml/2006/main" name="PPT线上课程3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布衣公子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76785"/>
        </a:solidFill>
        <a:ln w="12700">
          <a:solidFill>
            <a:srgbClr val="076785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WPS 演示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张海山草泥马体</vt:lpstr>
      <vt:lpstr>锐字锐线梦想黑简1.0</vt:lpstr>
      <vt:lpstr>Arial</vt:lpstr>
      <vt:lpstr>Segoe Script</vt:lpstr>
      <vt:lpstr>等线 Light</vt:lpstr>
      <vt:lpstr>Edwardian Script ITC</vt:lpstr>
      <vt:lpstr>Mongolian Baiti</vt:lpstr>
      <vt:lpstr>Arial Unicode MS</vt:lpstr>
      <vt:lpstr>Arial Black</vt:lpstr>
      <vt:lpstr>Arial Unicode MS</vt:lpstr>
      <vt:lpstr>等线</vt:lpstr>
      <vt:lpstr>黑体</vt:lpstr>
      <vt:lpstr>Calibri</vt:lpstr>
      <vt:lpstr>微软雅黑 Light</vt:lpstr>
      <vt:lpstr>PPT线上课程3</vt:lpstr>
      <vt:lpstr>PowerPoint 演示文稿</vt:lpstr>
      <vt:lpstr>PowerPoint 演示文稿</vt:lpstr>
      <vt:lpstr>1.项目范围管理的过程</vt:lpstr>
      <vt:lpstr>1. 项目范围管理的过程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忘人需要多久</cp:lastModifiedBy>
  <cp:revision>1330</cp:revision>
  <dcterms:created xsi:type="dcterms:W3CDTF">2023-10-10T15:51:49Z</dcterms:created>
  <dcterms:modified xsi:type="dcterms:W3CDTF">2023-10-10T16:00:17Z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4B0F3569BE7E43E295CFC059117DD950_12</vt:lpwstr>
  </property>
  <property fmtid="{D5CDD505-2E9C-101B-9397-08002B2CF9AE}" pid="3" name="KSOProductBuildVer">
    <vt:lpwstr>2052-12.1.0.15712</vt:lpwstr>
  </property>
</Properties>
</file>