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1" autoAdjust="0"/>
    <p:restoredTop sz="94660"/>
  </p:normalViewPr>
  <p:slideViewPr>
    <p:cSldViewPr snapToGrid="0">
      <p:cViewPr>
        <p:scale>
          <a:sx n="66" d="100"/>
          <a:sy n="66" d="100"/>
        </p:scale>
        <p:origin x="1350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14125"/>
            <a:ext cx="10363200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38401"/>
            <a:ext cx="9144000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1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13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60041"/>
            <a:ext cx="2628900" cy="73226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60041"/>
            <a:ext cx="7734300" cy="73226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81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5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54193"/>
            <a:ext cx="10515600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782513"/>
            <a:ext cx="10515600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4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0203"/>
            <a:ext cx="5181600" cy="54824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0203"/>
            <a:ext cx="5181600" cy="54824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0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60043"/>
            <a:ext cx="10515600" cy="16701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18188"/>
            <a:ext cx="5157787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156278"/>
            <a:ext cx="5157787" cy="4642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18188"/>
            <a:ext cx="5183188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56278"/>
            <a:ext cx="5183188" cy="4642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13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07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18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51"/>
            <a:ext cx="393223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44112"/>
            <a:ext cx="6172200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2229"/>
            <a:ext cx="393223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06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51"/>
            <a:ext cx="393223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44112"/>
            <a:ext cx="6172200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2229"/>
            <a:ext cx="393223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79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60043"/>
            <a:ext cx="10515600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00203"/>
            <a:ext cx="10515600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008709"/>
            <a:ext cx="27432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7F582-DE74-46A6-8580-E922B76979F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008709"/>
            <a:ext cx="41148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008709"/>
            <a:ext cx="27432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71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2144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不完整圆 75">
            <a:extLst>
              <a:ext uri="{FF2B5EF4-FFF2-40B4-BE49-F238E27FC236}">
                <a16:creationId xmlns:a16="http://schemas.microsoft.com/office/drawing/2014/main" id="{F9DE34D7-EF4D-42BE-B86B-C8FE39D89D35}"/>
              </a:ext>
            </a:extLst>
          </p:cNvPr>
          <p:cNvSpPr/>
          <p:nvPr/>
        </p:nvSpPr>
        <p:spPr>
          <a:xfrm>
            <a:off x="5121129" y="3761311"/>
            <a:ext cx="435997" cy="435997"/>
          </a:xfrm>
          <a:prstGeom prst="pie">
            <a:avLst>
              <a:gd name="adj1" fmla="val 16221788"/>
              <a:gd name="adj2" fmla="val 1647705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F0859C3-29BA-4AC2-9367-19347A2A938D}"/>
              </a:ext>
            </a:extLst>
          </p:cNvPr>
          <p:cNvCxnSpPr>
            <a:cxnSpLocks/>
          </p:cNvCxnSpPr>
          <p:nvPr/>
        </p:nvCxnSpPr>
        <p:spPr>
          <a:xfrm flipV="1">
            <a:off x="2193805" y="3513366"/>
            <a:ext cx="2353074" cy="38286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3BF2A6C-2C42-475C-AC8E-8910DE2EA246}"/>
              </a:ext>
            </a:extLst>
          </p:cNvPr>
          <p:cNvSpPr txBox="1"/>
          <p:nvPr/>
        </p:nvSpPr>
        <p:spPr>
          <a:xfrm>
            <a:off x="419100" y="1245097"/>
            <a:ext cx="300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Diffuse Reflection</a:t>
            </a:r>
            <a:endParaRPr lang="zh-CN" altLang="en-US" sz="2400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70796BD-C655-4B8C-A453-7441AF7C77B5}"/>
              </a:ext>
            </a:extLst>
          </p:cNvPr>
          <p:cNvGrpSpPr/>
          <p:nvPr/>
        </p:nvGrpSpPr>
        <p:grpSpPr>
          <a:xfrm rot="1623956">
            <a:off x="1603546" y="3821314"/>
            <a:ext cx="596900" cy="1250950"/>
            <a:chOff x="3987800" y="1428750"/>
            <a:chExt cx="596900" cy="125095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69B535D-8D36-4226-8091-000C8DC0380E}"/>
                </a:ext>
              </a:extLst>
            </p:cNvPr>
            <p:cNvSpPr/>
            <p:nvPr/>
          </p:nvSpPr>
          <p:spPr>
            <a:xfrm>
              <a:off x="3987800" y="1428750"/>
              <a:ext cx="596900" cy="12509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ECAEA2E-B95C-4936-8A91-194AD8DA65FD}"/>
                </a:ext>
              </a:extLst>
            </p:cNvPr>
            <p:cNvCxnSpPr>
              <a:cxnSpLocks/>
            </p:cNvCxnSpPr>
            <p:nvPr/>
          </p:nvCxnSpPr>
          <p:spPr>
            <a:xfrm>
              <a:off x="3987800" y="1428750"/>
              <a:ext cx="5969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572170A-8D0B-4E6C-9C21-ED2F18947841}"/>
              </a:ext>
            </a:extLst>
          </p:cNvPr>
          <p:cNvCxnSpPr>
            <a:cxnSpLocks/>
          </p:cNvCxnSpPr>
          <p:nvPr/>
        </p:nvCxnSpPr>
        <p:spPr>
          <a:xfrm rot="1623956" flipV="1">
            <a:off x="2361623" y="3162620"/>
            <a:ext cx="0" cy="7693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F279ABA-4A98-47C4-9852-F30C5561B392}"/>
                  </a:ext>
                </a:extLst>
              </p:cNvPr>
              <p:cNvSpPr txBox="1"/>
              <p:nvPr/>
            </p:nvSpPr>
            <p:spPr>
              <a:xfrm>
                <a:off x="2436879" y="3301599"/>
                <a:ext cx="199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F279ABA-4A98-47C4-9852-F30C5561B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879" y="3301599"/>
                <a:ext cx="199542" cy="276999"/>
              </a:xfrm>
              <a:prstGeom prst="rect">
                <a:avLst/>
              </a:prstGeom>
              <a:blipFill>
                <a:blip r:embed="rId2"/>
                <a:stretch>
                  <a:fillRect l="-15625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2349999-8BB0-4C0F-B86A-C6E2439643E6}"/>
              </a:ext>
            </a:extLst>
          </p:cNvPr>
          <p:cNvCxnSpPr>
            <a:stCxn id="5" idx="0"/>
          </p:cNvCxnSpPr>
          <p:nvPr/>
        </p:nvCxnSpPr>
        <p:spPr>
          <a:xfrm rot="1623956" flipH="1" flipV="1">
            <a:off x="1837603" y="2364141"/>
            <a:ext cx="716205" cy="144167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123C264-1925-44C0-BB47-D758C8728DCF}"/>
              </a:ext>
            </a:extLst>
          </p:cNvPr>
          <p:cNvCxnSpPr/>
          <p:nvPr/>
        </p:nvCxnSpPr>
        <p:spPr>
          <a:xfrm rot="1623956" flipH="1" flipV="1">
            <a:off x="1957812" y="2425566"/>
            <a:ext cx="716205" cy="144167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17A08ED-D066-412A-8389-57C38A42F2ED}"/>
              </a:ext>
            </a:extLst>
          </p:cNvPr>
          <p:cNvCxnSpPr/>
          <p:nvPr/>
        </p:nvCxnSpPr>
        <p:spPr>
          <a:xfrm rot="1623956" flipH="1" flipV="1">
            <a:off x="2078256" y="2487109"/>
            <a:ext cx="716205" cy="144167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C0BB454-7AA2-44C1-884F-2FB43D1515EC}"/>
              </a:ext>
            </a:extLst>
          </p:cNvPr>
          <p:cNvCxnSpPr/>
          <p:nvPr/>
        </p:nvCxnSpPr>
        <p:spPr>
          <a:xfrm rot="1623956" flipH="1" flipV="1">
            <a:off x="1591379" y="2238327"/>
            <a:ext cx="716205" cy="144167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6E6E7EF-6966-40BE-A6EB-4360230B0A49}"/>
              </a:ext>
            </a:extLst>
          </p:cNvPr>
          <p:cNvCxnSpPr/>
          <p:nvPr/>
        </p:nvCxnSpPr>
        <p:spPr>
          <a:xfrm rot="1623956" flipH="1" flipV="1">
            <a:off x="1711589" y="2299751"/>
            <a:ext cx="716205" cy="144167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134EE3C-62A0-4CD8-B36E-3EDE7461444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186598" y="3777244"/>
            <a:ext cx="767231" cy="112571"/>
          </a:xfrm>
          <a:prstGeom prst="line">
            <a:avLst/>
          </a:prstGeom>
          <a:ln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49A0366-55D6-41F1-99CB-731C5CDB26DD}"/>
                  </a:ext>
                </a:extLst>
              </p:cNvPr>
              <p:cNvSpPr txBox="1"/>
              <p:nvPr/>
            </p:nvSpPr>
            <p:spPr>
              <a:xfrm>
                <a:off x="1918620" y="3086037"/>
                <a:ext cx="141962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49A0366-55D6-41F1-99CB-731C5CDB2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620" y="3086037"/>
                <a:ext cx="141962" cy="317972"/>
              </a:xfrm>
              <a:prstGeom prst="rect">
                <a:avLst/>
              </a:prstGeom>
              <a:blipFill>
                <a:blip r:embed="rId3"/>
                <a:stretch>
                  <a:fillRect l="-60870" t="-42308" r="-117391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82690A2-661B-4EFC-8912-F09708397717}"/>
              </a:ext>
            </a:extLst>
          </p:cNvPr>
          <p:cNvCxnSpPr>
            <a:cxnSpLocks/>
          </p:cNvCxnSpPr>
          <p:nvPr/>
        </p:nvCxnSpPr>
        <p:spPr>
          <a:xfrm>
            <a:off x="1905002" y="3740770"/>
            <a:ext cx="563189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ACDC0FD-AFCC-48CB-9683-568D59448907}"/>
                  </a:ext>
                </a:extLst>
              </p:cNvPr>
              <p:cNvSpPr txBox="1"/>
              <p:nvPr/>
            </p:nvSpPr>
            <p:spPr>
              <a:xfrm>
                <a:off x="1643987" y="3539304"/>
                <a:ext cx="199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ACDC0FD-AFCC-48CB-9683-568D59448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987" y="3539304"/>
                <a:ext cx="199093" cy="276999"/>
              </a:xfrm>
              <a:prstGeom prst="rect">
                <a:avLst/>
              </a:prstGeom>
              <a:blipFill>
                <a:blip r:embed="rId4"/>
                <a:stretch>
                  <a:fillRect l="-28125" r="-2187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不完整圆 29">
            <a:extLst>
              <a:ext uri="{FF2B5EF4-FFF2-40B4-BE49-F238E27FC236}">
                <a16:creationId xmlns:a16="http://schemas.microsoft.com/office/drawing/2014/main" id="{9B53A153-FBCF-4AE7-A31E-0C8080377CCD}"/>
              </a:ext>
            </a:extLst>
          </p:cNvPr>
          <p:cNvSpPr/>
          <p:nvPr/>
        </p:nvSpPr>
        <p:spPr>
          <a:xfrm>
            <a:off x="2063403" y="3737798"/>
            <a:ext cx="252510" cy="252510"/>
          </a:xfrm>
          <a:prstGeom prst="pie">
            <a:avLst>
              <a:gd name="adj1" fmla="val 16190668"/>
              <a:gd name="adj2" fmla="val 1813108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不完整圆 30">
            <a:extLst>
              <a:ext uri="{FF2B5EF4-FFF2-40B4-BE49-F238E27FC236}">
                <a16:creationId xmlns:a16="http://schemas.microsoft.com/office/drawing/2014/main" id="{84051C1B-9EF7-4EA8-B67C-3577FBF52818}"/>
              </a:ext>
            </a:extLst>
          </p:cNvPr>
          <p:cNvSpPr/>
          <p:nvPr/>
        </p:nvSpPr>
        <p:spPr>
          <a:xfrm>
            <a:off x="1817180" y="3626252"/>
            <a:ext cx="252510" cy="252510"/>
          </a:xfrm>
          <a:prstGeom prst="pie">
            <a:avLst>
              <a:gd name="adj1" fmla="val 31136"/>
              <a:gd name="adj2" fmla="val 1642285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5740D2F-2C16-4A80-9EC3-8504850AFB94}"/>
                  </a:ext>
                </a:extLst>
              </p:cNvPr>
              <p:cNvSpPr txBox="1"/>
              <p:nvPr/>
            </p:nvSpPr>
            <p:spPr>
              <a:xfrm>
                <a:off x="581766" y="3932699"/>
                <a:ext cx="1245917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5740D2F-2C16-4A80-9EC3-8504850AF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66" y="3932699"/>
                <a:ext cx="1245917" cy="317972"/>
              </a:xfrm>
              <a:prstGeom prst="rect">
                <a:avLst/>
              </a:prstGeom>
              <a:blipFill>
                <a:blip r:embed="rId5"/>
                <a:stretch>
                  <a:fillRect l="-4878" t="-42308" r="-1951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502F947-5386-4C4C-8B9E-92A94270C41C}"/>
              </a:ext>
            </a:extLst>
          </p:cNvPr>
          <p:cNvCxnSpPr>
            <a:cxnSpLocks/>
          </p:cNvCxnSpPr>
          <p:nvPr/>
        </p:nvCxnSpPr>
        <p:spPr>
          <a:xfrm rot="1623956" flipH="1" flipV="1">
            <a:off x="2020925" y="3176793"/>
            <a:ext cx="337286" cy="673146"/>
          </a:xfrm>
          <a:prstGeom prst="line">
            <a:avLst/>
          </a:prstGeom>
          <a:ln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45A8CF-EE63-447F-9682-B3174ABCC9FB}"/>
                  </a:ext>
                </a:extLst>
              </p:cNvPr>
              <p:cNvSpPr txBox="1"/>
              <p:nvPr/>
            </p:nvSpPr>
            <p:spPr>
              <a:xfrm>
                <a:off x="572170" y="4252593"/>
                <a:ext cx="3218125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𝐼𝑛𝑡𝑒𝑛𝑠𝑖𝑡𝑦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45A8CF-EE63-447F-9682-B3174ABC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70" y="4252593"/>
                <a:ext cx="3218125" cy="414537"/>
              </a:xfrm>
              <a:prstGeom prst="rect">
                <a:avLst/>
              </a:prstGeom>
              <a:blipFill>
                <a:blip r:embed="rId6"/>
                <a:stretch>
                  <a:fillRect l="-2652" t="-26471"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D7EA045A-5680-40DE-9F0F-7E4BE85711DD}"/>
              </a:ext>
            </a:extLst>
          </p:cNvPr>
          <p:cNvSpPr txBox="1"/>
          <p:nvPr/>
        </p:nvSpPr>
        <p:spPr>
          <a:xfrm>
            <a:off x="4029748" y="1245097"/>
            <a:ext cx="300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Specular Term</a:t>
            </a:r>
            <a:endParaRPr lang="zh-CN" altLang="en-US" sz="2400" b="1" dirty="0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AAD4D086-EA48-40A9-9C17-386BD3E4245C}"/>
              </a:ext>
            </a:extLst>
          </p:cNvPr>
          <p:cNvGrpSpPr/>
          <p:nvPr/>
        </p:nvGrpSpPr>
        <p:grpSpPr>
          <a:xfrm>
            <a:off x="4487010" y="3972164"/>
            <a:ext cx="1708220" cy="622350"/>
            <a:chOff x="6096000" y="3080783"/>
            <a:chExt cx="1708220" cy="62235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1CBFAB7-DE6D-4126-A3FF-C6DF0C97472D}"/>
                </a:ext>
              </a:extLst>
            </p:cNvPr>
            <p:cNvSpPr/>
            <p:nvPr/>
          </p:nvSpPr>
          <p:spPr>
            <a:xfrm>
              <a:off x="6096000" y="3080783"/>
              <a:ext cx="1708220" cy="622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A8D2232-04CB-41B3-AFF5-950323EC1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080783"/>
              <a:ext cx="17082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100780C-92C0-4183-89F9-F8EACF04E08C}"/>
              </a:ext>
            </a:extLst>
          </p:cNvPr>
          <p:cNvCxnSpPr>
            <a:cxnSpLocks/>
          </p:cNvCxnSpPr>
          <p:nvPr/>
        </p:nvCxnSpPr>
        <p:spPr>
          <a:xfrm flipV="1">
            <a:off x="5341120" y="3265613"/>
            <a:ext cx="0" cy="70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9ED682E-D952-4372-9E5D-5C05300354E0}"/>
              </a:ext>
            </a:extLst>
          </p:cNvPr>
          <p:cNvCxnSpPr>
            <a:stCxn id="41" idx="0"/>
          </p:cNvCxnSpPr>
          <p:nvPr/>
        </p:nvCxnSpPr>
        <p:spPr>
          <a:xfrm flipH="1" flipV="1">
            <a:off x="4157166" y="2735254"/>
            <a:ext cx="1183954" cy="12369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248A301-9961-4A9B-B270-D0E0FB100DE8}"/>
              </a:ext>
            </a:extLst>
          </p:cNvPr>
          <p:cNvCxnSpPr>
            <a:cxnSpLocks/>
          </p:cNvCxnSpPr>
          <p:nvPr/>
        </p:nvCxnSpPr>
        <p:spPr>
          <a:xfrm flipH="1">
            <a:off x="5361210" y="2717062"/>
            <a:ext cx="1183954" cy="12369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90B007E-1616-47F1-925E-A549B91246F5}"/>
              </a:ext>
            </a:extLst>
          </p:cNvPr>
          <p:cNvCxnSpPr>
            <a:cxnSpLocks/>
          </p:cNvCxnSpPr>
          <p:nvPr/>
        </p:nvCxnSpPr>
        <p:spPr>
          <a:xfrm flipH="1" flipV="1">
            <a:off x="4846872" y="3453197"/>
            <a:ext cx="494248" cy="516355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067AFDA-D08C-48D0-9758-EDBC6275C143}"/>
              </a:ext>
            </a:extLst>
          </p:cNvPr>
          <p:cNvCxnSpPr>
            <a:cxnSpLocks/>
          </p:cNvCxnSpPr>
          <p:nvPr/>
        </p:nvCxnSpPr>
        <p:spPr>
          <a:xfrm flipV="1">
            <a:off x="5342259" y="3450785"/>
            <a:ext cx="494248" cy="516355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4218625-EA87-497D-BC8E-4B50239460E6}"/>
                  </a:ext>
                </a:extLst>
              </p:cNvPr>
              <p:cNvSpPr txBox="1"/>
              <p:nvPr/>
            </p:nvSpPr>
            <p:spPr>
              <a:xfrm>
                <a:off x="4628902" y="3281111"/>
                <a:ext cx="141962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4218625-EA87-497D-BC8E-4B502394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902" y="3281111"/>
                <a:ext cx="141962" cy="317972"/>
              </a:xfrm>
              <a:prstGeom prst="rect">
                <a:avLst/>
              </a:prstGeom>
              <a:blipFill>
                <a:blip r:embed="rId7"/>
                <a:stretch>
                  <a:fillRect l="-54167" t="-42308" r="-112500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276842B-9205-49E3-888A-180E1AB8EF70}"/>
                  </a:ext>
                </a:extLst>
              </p:cNvPr>
              <p:cNvSpPr txBox="1"/>
              <p:nvPr/>
            </p:nvSpPr>
            <p:spPr>
              <a:xfrm>
                <a:off x="5153524" y="3127011"/>
                <a:ext cx="199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276842B-9205-49E3-888A-180E1AB8E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524" y="3127011"/>
                <a:ext cx="199542" cy="276999"/>
              </a:xfrm>
              <a:prstGeom prst="rect">
                <a:avLst/>
              </a:prstGeom>
              <a:blipFill>
                <a:blip r:embed="rId8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FA386DD-2B5E-4C6F-B112-26E928108E9D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5341121" y="2891004"/>
            <a:ext cx="1415143" cy="108116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D1F2994-52C7-4F3A-849F-D9F75D901C4E}"/>
                  </a:ext>
                </a:extLst>
              </p:cNvPr>
              <p:cNvSpPr txBox="1"/>
              <p:nvPr/>
            </p:nvSpPr>
            <p:spPr>
              <a:xfrm>
                <a:off x="2883692" y="3806895"/>
                <a:ext cx="194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D1F2994-52C7-4F3A-849F-D9F75D901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692" y="3806895"/>
                <a:ext cx="194284" cy="276999"/>
              </a:xfrm>
              <a:prstGeom prst="rect">
                <a:avLst/>
              </a:prstGeom>
              <a:blipFill>
                <a:blip r:embed="rId9"/>
                <a:stretch>
                  <a:fillRect l="-25000" t="-45652" r="-10312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16BA816-468D-49CE-BB65-24BBF88DCD44}"/>
                  </a:ext>
                </a:extLst>
              </p:cNvPr>
              <p:cNvSpPr txBox="1"/>
              <p:nvPr/>
            </p:nvSpPr>
            <p:spPr>
              <a:xfrm>
                <a:off x="5908416" y="3432259"/>
                <a:ext cx="194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16BA816-468D-49CE-BB65-24BBF88DC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16" y="3432259"/>
                <a:ext cx="194284" cy="276999"/>
              </a:xfrm>
              <a:prstGeom prst="rect">
                <a:avLst/>
              </a:prstGeom>
              <a:blipFill>
                <a:blip r:embed="rId10"/>
                <a:stretch>
                  <a:fillRect l="-25000" t="-46667" r="-10312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80D3EDB7-20DE-4606-B3F6-B2BDD80E426F}"/>
              </a:ext>
            </a:extLst>
          </p:cNvPr>
          <p:cNvCxnSpPr>
            <a:cxnSpLocks/>
          </p:cNvCxnSpPr>
          <p:nvPr/>
        </p:nvCxnSpPr>
        <p:spPr>
          <a:xfrm flipV="1">
            <a:off x="5341121" y="3539304"/>
            <a:ext cx="558243" cy="435997"/>
          </a:xfrm>
          <a:prstGeom prst="line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46E28C5B-643F-4F15-A4B5-CA130F2E37C4}"/>
              </a:ext>
            </a:extLst>
          </p:cNvPr>
          <p:cNvCxnSpPr>
            <a:cxnSpLocks/>
          </p:cNvCxnSpPr>
          <p:nvPr/>
        </p:nvCxnSpPr>
        <p:spPr>
          <a:xfrm flipV="1">
            <a:off x="5345131" y="2541441"/>
            <a:ext cx="98739" cy="1403952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715937D7-850B-4657-B491-C6F130CCCD32}"/>
              </a:ext>
            </a:extLst>
          </p:cNvPr>
          <p:cNvCxnSpPr>
            <a:cxnSpLocks/>
          </p:cNvCxnSpPr>
          <p:nvPr/>
        </p:nvCxnSpPr>
        <p:spPr>
          <a:xfrm flipV="1">
            <a:off x="5340889" y="3265613"/>
            <a:ext cx="52051" cy="708963"/>
          </a:xfrm>
          <a:prstGeom prst="line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2F1A146-9B88-4B40-A106-1999D72D9674}"/>
                  </a:ext>
                </a:extLst>
              </p:cNvPr>
              <p:cNvSpPr txBox="1"/>
              <p:nvPr/>
            </p:nvSpPr>
            <p:spPr>
              <a:xfrm>
                <a:off x="5400649" y="3127010"/>
                <a:ext cx="194732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2F1A146-9B88-4B40-A106-1999D72D9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649" y="3127010"/>
                <a:ext cx="194732" cy="317972"/>
              </a:xfrm>
              <a:prstGeom prst="rect">
                <a:avLst/>
              </a:prstGeom>
              <a:blipFill>
                <a:blip r:embed="rId11"/>
                <a:stretch>
                  <a:fillRect l="-28125" r="-25000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弧形 81">
            <a:extLst>
              <a:ext uri="{FF2B5EF4-FFF2-40B4-BE49-F238E27FC236}">
                <a16:creationId xmlns:a16="http://schemas.microsoft.com/office/drawing/2014/main" id="{DC9A3471-76E7-4D3D-8FCB-67593DF55F5C}"/>
              </a:ext>
            </a:extLst>
          </p:cNvPr>
          <p:cNvSpPr/>
          <p:nvPr/>
        </p:nvSpPr>
        <p:spPr>
          <a:xfrm>
            <a:off x="5143097" y="3721339"/>
            <a:ext cx="435997" cy="435997"/>
          </a:xfrm>
          <a:prstGeom prst="arc">
            <a:avLst>
              <a:gd name="adj1" fmla="val 16200000"/>
              <a:gd name="adj2" fmla="val 1956056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弧形 82">
            <a:extLst>
              <a:ext uri="{FF2B5EF4-FFF2-40B4-BE49-F238E27FC236}">
                <a16:creationId xmlns:a16="http://schemas.microsoft.com/office/drawing/2014/main" id="{3996A86C-E31E-4E44-B48D-D1E839D820D8}"/>
              </a:ext>
            </a:extLst>
          </p:cNvPr>
          <p:cNvSpPr/>
          <p:nvPr/>
        </p:nvSpPr>
        <p:spPr>
          <a:xfrm>
            <a:off x="5103148" y="3718202"/>
            <a:ext cx="435997" cy="435997"/>
          </a:xfrm>
          <a:prstGeom prst="arc">
            <a:avLst>
              <a:gd name="adj1" fmla="val 13386184"/>
              <a:gd name="adj2" fmla="val 1686165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ADB286B-995E-44A9-B1A8-727C53BD3C0D}"/>
                  </a:ext>
                </a:extLst>
              </p:cNvPr>
              <p:cNvSpPr txBox="1"/>
              <p:nvPr/>
            </p:nvSpPr>
            <p:spPr>
              <a:xfrm>
                <a:off x="5972644" y="2729506"/>
                <a:ext cx="1858586" cy="750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bisector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ADB286B-995E-44A9-B1A8-727C53BD3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644" y="2729506"/>
                <a:ext cx="1858586" cy="750847"/>
              </a:xfrm>
              <a:prstGeom prst="rect">
                <a:avLst/>
              </a:prstGeom>
              <a:blipFill>
                <a:blip r:embed="rId12"/>
                <a:stretch>
                  <a:fillRect l="-4590" t="-14634" r="-1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组合 85">
            <a:extLst>
              <a:ext uri="{FF2B5EF4-FFF2-40B4-BE49-F238E27FC236}">
                <a16:creationId xmlns:a16="http://schemas.microsoft.com/office/drawing/2014/main" id="{4C7F3F88-B647-4671-A782-87A53EFB8771}"/>
              </a:ext>
            </a:extLst>
          </p:cNvPr>
          <p:cNvGrpSpPr/>
          <p:nvPr/>
        </p:nvGrpSpPr>
        <p:grpSpPr>
          <a:xfrm rot="174727">
            <a:off x="4481899" y="3967819"/>
            <a:ext cx="1708220" cy="622350"/>
            <a:chOff x="6096000" y="3080783"/>
            <a:chExt cx="1708220" cy="622350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13ACED28-2744-4057-9C4B-87C3669F0C37}"/>
                </a:ext>
              </a:extLst>
            </p:cNvPr>
            <p:cNvSpPr/>
            <p:nvPr/>
          </p:nvSpPr>
          <p:spPr>
            <a:xfrm>
              <a:off x="6096000" y="3080783"/>
              <a:ext cx="1708220" cy="62235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A8720259-0584-4961-85EE-C038B5659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080783"/>
              <a:ext cx="1708220" cy="0"/>
            </a:xfrm>
            <a:prstGeom prst="line">
              <a:avLst/>
            </a:prstGeom>
            <a:ln w="28575">
              <a:solidFill>
                <a:schemeClr val="accent1">
                  <a:alpha val="38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155C6EA-FD9A-43B8-A07D-F1830B57F3F2}"/>
                  </a:ext>
                </a:extLst>
              </p:cNvPr>
              <p:cNvSpPr txBox="1"/>
              <p:nvPr/>
            </p:nvSpPr>
            <p:spPr>
              <a:xfrm>
                <a:off x="5972645" y="3999051"/>
                <a:ext cx="4448070" cy="23057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直觉应该是：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或者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越大，接收到的反射光的强度越小，并且衰减很厉害（设置超参数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越大，衰减越强）。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𝐼𝑛𝑡𝑒𝑛𝑠𝑖𝑡𝑦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., =150.</m:t>
                                </m:r>
                              </m:e>
                            </m:d>
                          </m:sup>
                        </m:sSup>
                      </m:e>
                    </m:func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155C6EA-FD9A-43B8-A07D-F1830B57F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645" y="3999051"/>
                <a:ext cx="4448070" cy="2305759"/>
              </a:xfrm>
              <a:prstGeom prst="rect">
                <a:avLst/>
              </a:prstGeom>
              <a:blipFill>
                <a:blip r:embed="rId13"/>
                <a:stretch>
                  <a:fillRect l="-3292" r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文本框 88">
            <a:extLst>
              <a:ext uri="{FF2B5EF4-FFF2-40B4-BE49-F238E27FC236}">
                <a16:creationId xmlns:a16="http://schemas.microsoft.com/office/drawing/2014/main" id="{0A871556-A392-46ED-8E15-D09084D6A38D}"/>
              </a:ext>
            </a:extLst>
          </p:cNvPr>
          <p:cNvSpPr txBox="1"/>
          <p:nvPr/>
        </p:nvSpPr>
        <p:spPr>
          <a:xfrm>
            <a:off x="8196680" y="1245097"/>
            <a:ext cx="300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Ambient Term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F256621E-23E5-4DC7-9134-88B069701A6B}"/>
                  </a:ext>
                </a:extLst>
              </p:cNvPr>
              <p:cNvSpPr txBox="1"/>
              <p:nvPr/>
            </p:nvSpPr>
            <p:spPr>
              <a:xfrm>
                <a:off x="8304060" y="2360486"/>
                <a:ext cx="300355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dirty="0"/>
                  <a:t>在一个环境中是 </a:t>
                </a:r>
                <a:r>
                  <a:rPr lang="en-US" altLang="zh-CN" dirty="0"/>
                  <a:t>constant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F256621E-23E5-4DC7-9134-88B069701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060" y="2360486"/>
                <a:ext cx="3003550" cy="553998"/>
              </a:xfrm>
              <a:prstGeom prst="rect">
                <a:avLst/>
              </a:prstGeom>
              <a:blipFill>
                <a:blip r:embed="rId14"/>
                <a:stretch>
                  <a:fillRect l="-4665" t="-14286" b="-5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13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085EEF4-2CF2-4AAA-9644-A4FD30026525}"/>
              </a:ext>
            </a:extLst>
          </p:cNvPr>
          <p:cNvSpPr txBox="1"/>
          <p:nvPr/>
        </p:nvSpPr>
        <p:spPr>
          <a:xfrm>
            <a:off x="419100" y="1245097"/>
            <a:ext cx="300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Bump Mapping</a:t>
            </a:r>
            <a:endParaRPr lang="zh-CN" alt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553ACD-0272-4CF7-8291-59DC5D4A47AE}"/>
              </a:ext>
            </a:extLst>
          </p:cNvPr>
          <p:cNvSpPr txBox="1"/>
          <p:nvPr/>
        </p:nvSpPr>
        <p:spPr>
          <a:xfrm>
            <a:off x="419100" y="1706762"/>
            <a:ext cx="1141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作用：在不引入更多的 △ 的情况下，丰富对象的细节。</a:t>
            </a:r>
            <a:endParaRPr lang="en-US" altLang="zh-CN" dirty="0"/>
          </a:p>
          <a:p>
            <a:r>
              <a:rPr lang="zh-CN" altLang="en-US" dirty="0"/>
              <a:t>问题：当点与其周围的点位置变化后，该点的法向量如何改变？</a:t>
            </a:r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B6D0E462-B248-4B7D-AAB1-A3AFAE81368F}"/>
              </a:ext>
            </a:extLst>
          </p:cNvPr>
          <p:cNvSpPr/>
          <p:nvPr/>
        </p:nvSpPr>
        <p:spPr>
          <a:xfrm>
            <a:off x="-323850" y="4917281"/>
            <a:ext cx="7613650" cy="7613650"/>
          </a:xfrm>
          <a:prstGeom prst="arc">
            <a:avLst>
              <a:gd name="adj1" fmla="val 14014819"/>
              <a:gd name="adj2" fmla="val 1836847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95451DAD-686A-444A-B91E-97FFBDC0E169}"/>
              </a:ext>
            </a:extLst>
          </p:cNvPr>
          <p:cNvSpPr/>
          <p:nvPr/>
        </p:nvSpPr>
        <p:spPr>
          <a:xfrm>
            <a:off x="1697355" y="4566083"/>
            <a:ext cx="4000500" cy="874438"/>
          </a:xfrm>
          <a:custGeom>
            <a:avLst/>
            <a:gdLst>
              <a:gd name="connsiteX0" fmla="*/ 0 w 4000500"/>
              <a:gd name="connsiteY0" fmla="*/ 129735 h 926977"/>
              <a:gd name="connsiteX1" fmla="*/ 477203 w 4000500"/>
              <a:gd name="connsiteY1" fmla="*/ 172597 h 926977"/>
              <a:gd name="connsiteX2" fmla="*/ 1471613 w 4000500"/>
              <a:gd name="connsiteY2" fmla="*/ 855540 h 926977"/>
              <a:gd name="connsiteX3" fmla="*/ 2265998 w 4000500"/>
              <a:gd name="connsiteY3" fmla="*/ 75442 h 926977"/>
              <a:gd name="connsiteX4" fmla="*/ 3080385 w 4000500"/>
              <a:gd name="connsiteY4" fmla="*/ 126877 h 926977"/>
              <a:gd name="connsiteX5" fmla="*/ 4000500 w 4000500"/>
              <a:gd name="connsiteY5" fmla="*/ 926977 h 926977"/>
              <a:gd name="connsiteX0" fmla="*/ 0 w 4000500"/>
              <a:gd name="connsiteY0" fmla="*/ 87225 h 884467"/>
              <a:gd name="connsiteX1" fmla="*/ 477203 w 4000500"/>
              <a:gd name="connsiteY1" fmla="*/ 130087 h 884467"/>
              <a:gd name="connsiteX2" fmla="*/ 1471613 w 4000500"/>
              <a:gd name="connsiteY2" fmla="*/ 813030 h 884467"/>
              <a:gd name="connsiteX3" fmla="*/ 2194561 w 4000500"/>
              <a:gd name="connsiteY3" fmla="*/ 118657 h 884467"/>
              <a:gd name="connsiteX4" fmla="*/ 3080385 w 4000500"/>
              <a:gd name="connsiteY4" fmla="*/ 84367 h 884467"/>
              <a:gd name="connsiteX5" fmla="*/ 4000500 w 4000500"/>
              <a:gd name="connsiteY5" fmla="*/ 884467 h 884467"/>
              <a:gd name="connsiteX0" fmla="*/ 0 w 4000500"/>
              <a:gd name="connsiteY0" fmla="*/ 112396 h 909638"/>
              <a:gd name="connsiteX1" fmla="*/ 477203 w 4000500"/>
              <a:gd name="connsiteY1" fmla="*/ 155258 h 909638"/>
              <a:gd name="connsiteX2" fmla="*/ 1471613 w 4000500"/>
              <a:gd name="connsiteY2" fmla="*/ 838201 h 909638"/>
              <a:gd name="connsiteX3" fmla="*/ 2194561 w 4000500"/>
              <a:gd name="connsiteY3" fmla="*/ 143828 h 909638"/>
              <a:gd name="connsiteX4" fmla="*/ 3080385 w 4000500"/>
              <a:gd name="connsiteY4" fmla="*/ 109538 h 909638"/>
              <a:gd name="connsiteX5" fmla="*/ 4000500 w 4000500"/>
              <a:gd name="connsiteY5" fmla="*/ 909638 h 909638"/>
              <a:gd name="connsiteX0" fmla="*/ 0 w 4000500"/>
              <a:gd name="connsiteY0" fmla="*/ 77196 h 874438"/>
              <a:gd name="connsiteX1" fmla="*/ 477203 w 4000500"/>
              <a:gd name="connsiteY1" fmla="*/ 120058 h 874438"/>
              <a:gd name="connsiteX2" fmla="*/ 1471613 w 4000500"/>
              <a:gd name="connsiteY2" fmla="*/ 803001 h 874438"/>
              <a:gd name="connsiteX3" fmla="*/ 2248853 w 4000500"/>
              <a:gd name="connsiteY3" fmla="*/ 200068 h 874438"/>
              <a:gd name="connsiteX4" fmla="*/ 3080385 w 4000500"/>
              <a:gd name="connsiteY4" fmla="*/ 74338 h 874438"/>
              <a:gd name="connsiteX5" fmla="*/ 4000500 w 4000500"/>
              <a:gd name="connsiteY5" fmla="*/ 874438 h 874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0500" h="874438">
                <a:moveTo>
                  <a:pt x="0" y="77196"/>
                </a:moveTo>
                <a:cubicBezTo>
                  <a:pt x="115967" y="38143"/>
                  <a:pt x="231934" y="-909"/>
                  <a:pt x="477203" y="120058"/>
                </a:cubicBezTo>
                <a:cubicBezTo>
                  <a:pt x="722472" y="241025"/>
                  <a:pt x="1176338" y="789666"/>
                  <a:pt x="1471613" y="803001"/>
                </a:cubicBezTo>
                <a:cubicBezTo>
                  <a:pt x="1766888" y="816336"/>
                  <a:pt x="1992154" y="395807"/>
                  <a:pt x="2248853" y="200068"/>
                </a:cubicBezTo>
                <a:cubicBezTo>
                  <a:pt x="2505552" y="4329"/>
                  <a:pt x="2791301" y="-67585"/>
                  <a:pt x="3080385" y="74338"/>
                </a:cubicBezTo>
                <a:cubicBezTo>
                  <a:pt x="3369469" y="216261"/>
                  <a:pt x="3684984" y="545349"/>
                  <a:pt x="4000500" y="874438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64F0F41-AF02-4DE5-BDDE-590549007406}"/>
              </a:ext>
            </a:extLst>
          </p:cNvPr>
          <p:cNvSpPr/>
          <p:nvPr/>
        </p:nvSpPr>
        <p:spPr>
          <a:xfrm>
            <a:off x="4211955" y="4956016"/>
            <a:ext cx="77470" cy="77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6C61A6-6CF5-4B98-AE65-5096F51EC8F7}"/>
              </a:ext>
            </a:extLst>
          </p:cNvPr>
          <p:cNvCxnSpPr>
            <a:cxnSpLocks/>
          </p:cNvCxnSpPr>
          <p:nvPr/>
        </p:nvCxnSpPr>
        <p:spPr>
          <a:xfrm flipV="1">
            <a:off x="4250691" y="4391819"/>
            <a:ext cx="132715" cy="60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62B1CC3-9087-4D5E-A906-81597EC1D502}"/>
                  </a:ext>
                </a:extLst>
              </p:cNvPr>
              <p:cNvSpPr txBox="1"/>
              <p:nvPr/>
            </p:nvSpPr>
            <p:spPr>
              <a:xfrm>
                <a:off x="4317047" y="4168418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62B1CC3-9087-4D5E-A906-81597EC1D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047" y="4168418"/>
                <a:ext cx="38420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4D484414-092A-4F97-B573-225189DB1635}"/>
              </a:ext>
            </a:extLst>
          </p:cNvPr>
          <p:cNvSpPr/>
          <p:nvPr/>
        </p:nvSpPr>
        <p:spPr>
          <a:xfrm>
            <a:off x="4032885" y="4654550"/>
            <a:ext cx="77470" cy="77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0CB73B7-C90A-4F4A-9D25-5C5D85C768C1}"/>
              </a:ext>
            </a:extLst>
          </p:cNvPr>
          <p:cNvCxnSpPr>
            <a:stCxn id="6" idx="1"/>
            <a:endCxn id="11" idx="5"/>
          </p:cNvCxnSpPr>
          <p:nvPr/>
        </p:nvCxnSpPr>
        <p:spPr>
          <a:xfrm flipH="1" flipV="1">
            <a:off x="4099010" y="4720675"/>
            <a:ext cx="124290" cy="246686"/>
          </a:xfrm>
          <a:prstGeom prst="straightConnector1">
            <a:avLst/>
          </a:prstGeom>
          <a:ln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E6ECC19-4BCF-4314-B36F-249472F96DA2}"/>
              </a:ext>
            </a:extLst>
          </p:cNvPr>
          <p:cNvCxnSpPr>
            <a:cxnSpLocks/>
          </p:cNvCxnSpPr>
          <p:nvPr/>
        </p:nvCxnSpPr>
        <p:spPr>
          <a:xfrm flipH="1" flipV="1">
            <a:off x="3786188" y="4131787"/>
            <a:ext cx="285432" cy="5558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7FC213D-0A2E-4503-84A0-9D9D39879173}"/>
                  </a:ext>
                </a:extLst>
              </p:cNvPr>
              <p:cNvSpPr txBox="1"/>
              <p:nvPr/>
            </p:nvSpPr>
            <p:spPr>
              <a:xfrm>
                <a:off x="3363246" y="3841822"/>
                <a:ext cx="453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7FC213D-0A2E-4503-84A0-9D9D39879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246" y="3841822"/>
                <a:ext cx="4530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41CEEAB-8CDE-4B0C-B956-EECD389AFC59}"/>
                  </a:ext>
                </a:extLst>
              </p:cNvPr>
              <p:cNvSpPr txBox="1"/>
              <p:nvPr/>
            </p:nvSpPr>
            <p:spPr>
              <a:xfrm>
                <a:off x="3430134" y="4557017"/>
                <a:ext cx="5300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41CEEAB-8CDE-4B0C-B956-EECD389A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134" y="4557017"/>
                <a:ext cx="530082" cy="276999"/>
              </a:xfrm>
              <a:prstGeom prst="rect">
                <a:avLst/>
              </a:prstGeom>
              <a:blipFill>
                <a:blip r:embed="rId4"/>
                <a:stretch>
                  <a:fillRect t="-2222" r="-12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椭圆 18">
            <a:extLst>
              <a:ext uri="{FF2B5EF4-FFF2-40B4-BE49-F238E27FC236}">
                <a16:creationId xmlns:a16="http://schemas.microsoft.com/office/drawing/2014/main" id="{1337F9F5-2B4E-4F42-9D43-8AD7653C672A}"/>
              </a:ext>
            </a:extLst>
          </p:cNvPr>
          <p:cNvSpPr/>
          <p:nvPr/>
        </p:nvSpPr>
        <p:spPr>
          <a:xfrm>
            <a:off x="4173220" y="4581011"/>
            <a:ext cx="77470" cy="77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9676F58-A854-492B-AD1C-31695C1EC7E0}"/>
                  </a:ext>
                </a:extLst>
              </p:cNvPr>
              <p:cNvSpPr txBox="1"/>
              <p:nvPr/>
            </p:nvSpPr>
            <p:spPr>
              <a:xfrm>
                <a:off x="4068784" y="4567317"/>
                <a:ext cx="7988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9676F58-A854-492B-AD1C-31695C1EC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784" y="4567317"/>
                <a:ext cx="798808" cy="276999"/>
              </a:xfrm>
              <a:prstGeom prst="rect">
                <a:avLst/>
              </a:prstGeom>
              <a:blipFill>
                <a:blip r:embed="rId5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BFDB368-68C4-4D06-B869-8F3C45D4054B}"/>
                  </a:ext>
                </a:extLst>
              </p:cNvPr>
              <p:cNvSpPr txBox="1"/>
              <p:nvPr/>
            </p:nvSpPr>
            <p:spPr>
              <a:xfrm>
                <a:off x="5873425" y="3124219"/>
                <a:ext cx="434659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先假设存在点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这两个点的坐标变换是：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BFDB368-68C4-4D06-B869-8F3C45D40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425" y="3124219"/>
                <a:ext cx="4346590" cy="1200329"/>
              </a:xfrm>
              <a:prstGeom prst="rect">
                <a:avLst/>
              </a:prstGeom>
              <a:blipFill>
                <a:blip r:embed="rId6"/>
                <a:stretch>
                  <a:fillRect l="-1120" t="-3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20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5061483-6593-4B05-9031-D6E0DC6F96DF}"/>
                  </a:ext>
                </a:extLst>
              </p:cNvPr>
              <p:cNvSpPr txBox="1"/>
              <p:nvPr/>
            </p:nvSpPr>
            <p:spPr>
              <a:xfrm>
                <a:off x="419100" y="514847"/>
                <a:ext cx="955861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TBN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r>
                  <a:rPr lang="en-US" altLang="zh-CN" sz="2400" b="1" dirty="0"/>
                  <a:t>: tangent/image space </a:t>
                </a:r>
                <a:r>
                  <a:rPr lang="zh-CN" altLang="en-US" sz="2400" b="1" dirty="0"/>
                  <a:t>→ </a:t>
                </a:r>
                <a:r>
                  <a:rPr lang="en-US" altLang="zh-CN" sz="2400" b="1" dirty="0"/>
                  <a:t>model space </a:t>
                </a:r>
              </a:p>
              <a:p>
                <a:r>
                  <a:rPr lang="en-US" altLang="zh-CN" sz="2400" b="1" dirty="0"/>
                  <a:t>                    </a:t>
                </a:r>
                <a:r>
                  <a:rPr lang="zh-CN" altLang="en-US" sz="1400" dirty="0"/>
                  <a:t>切空间</a:t>
                </a:r>
                <a:r>
                  <a:rPr lang="en-US" altLang="zh-CN" sz="1400" dirty="0"/>
                  <a:t>/</a:t>
                </a:r>
                <a:r>
                  <a:rPr lang="zh-CN" altLang="en-US" sz="1400" dirty="0"/>
                  <a:t>图像空间 → 模型空间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5061483-6593-4B05-9031-D6E0DC6F9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514847"/>
                <a:ext cx="9558618" cy="830997"/>
              </a:xfrm>
              <a:prstGeom prst="rect">
                <a:avLst/>
              </a:prstGeom>
              <a:blipFill>
                <a:blip r:embed="rId2"/>
                <a:stretch>
                  <a:fillRect l="-1020" t="-5839" b="-2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94DCAEF-17B6-40EB-9639-E1CC14035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1" y="1349880"/>
            <a:ext cx="2596775" cy="146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9636307-A6A6-4AA7-B157-6A6B088D9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320" y="1349880"/>
            <a:ext cx="2596775" cy="146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C176705-4F2C-4C6D-952A-79E745384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718" y="1349880"/>
            <a:ext cx="2598400" cy="14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72D13C8-8D2A-4991-8599-F97514A72324}"/>
              </a:ext>
            </a:extLst>
          </p:cNvPr>
          <p:cNvSpPr txBox="1"/>
          <p:nvPr/>
        </p:nvSpPr>
        <p:spPr>
          <a:xfrm>
            <a:off x="2114474" y="1818613"/>
            <a:ext cx="108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首先我们有法向量本身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0A910D-D3D8-4844-A1F0-4A055D94AF8D}"/>
              </a:ext>
            </a:extLst>
          </p:cNvPr>
          <p:cNvSpPr txBox="1"/>
          <p:nvPr/>
        </p:nvSpPr>
        <p:spPr>
          <a:xfrm>
            <a:off x="5178314" y="1387726"/>
            <a:ext cx="16743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然后，我们需要找到切平面的一组正交基底，但有无穷多种。</a:t>
            </a:r>
            <a:endParaRPr lang="en-US" altLang="zh-CN" sz="1400" dirty="0"/>
          </a:p>
          <a:p>
            <a:r>
              <a:rPr lang="zh-CN" altLang="en-US" sz="1400" b="1" dirty="0"/>
              <a:t>选择纹理坐标的方向</a:t>
            </a:r>
            <a:r>
              <a:rPr lang="zh-CN" altLang="en-US" sz="1400" dirty="0"/>
              <a:t>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813AB3-C6A2-409A-8068-1CE1C32251E1}"/>
              </a:ext>
            </a:extLst>
          </p:cNvPr>
          <p:cNvSpPr txBox="1"/>
          <p:nvPr/>
        </p:nvSpPr>
        <p:spPr>
          <a:xfrm>
            <a:off x="8647656" y="1818613"/>
            <a:ext cx="1330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使用叉积计算第三个法向量</a:t>
            </a:r>
            <a:r>
              <a:rPr lang="en-US" altLang="zh-CN" sz="1400" dirty="0"/>
              <a:t>.</a:t>
            </a:r>
            <a:endParaRPr lang="zh-CN" altLang="en-US" sz="1400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911CC586-4117-4DD4-A04D-D921F44A4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985" y="1349880"/>
            <a:ext cx="2596775" cy="146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08120C9F-BFDC-4A53-8145-F373C6258923}"/>
              </a:ext>
            </a:extLst>
          </p:cNvPr>
          <p:cNvGrpSpPr/>
          <p:nvPr/>
        </p:nvGrpSpPr>
        <p:grpSpPr>
          <a:xfrm>
            <a:off x="7703372" y="4355208"/>
            <a:ext cx="3923977" cy="2323651"/>
            <a:chOff x="2742005" y="892885"/>
            <a:chExt cx="6821543" cy="4039495"/>
          </a:xfrm>
        </p:grpSpPr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EC367E30-D78D-48AF-AF90-C38EF7C08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2005" y="1341314"/>
              <a:ext cx="6384119" cy="3591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E53C15A-FE33-4E84-A873-88AE29556385}"/>
                </a:ext>
              </a:extLst>
            </p:cNvPr>
            <p:cNvGrpSpPr/>
            <p:nvPr/>
          </p:nvGrpSpPr>
          <p:grpSpPr>
            <a:xfrm>
              <a:off x="4771016" y="892885"/>
              <a:ext cx="4792532" cy="3689873"/>
              <a:chOff x="4771016" y="892885"/>
              <a:chExt cx="4792532" cy="3689873"/>
            </a:xfrm>
          </p:grpSpPr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EB9A2237-5841-422C-A9ED-7E7D57ED46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1016" y="3136846"/>
                <a:ext cx="479253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6B03A1C5-2B3B-4DB4-8AF0-F56A79A6FE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1715" y="2755858"/>
                <a:ext cx="1644698" cy="16571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118EDCB1-4272-4B03-9EEE-7959C2EA48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4664" y="892885"/>
                <a:ext cx="0" cy="3689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B6CF99E-AE59-47D8-8804-9DA69690B47F}"/>
                </a:ext>
              </a:extLst>
            </p:cNvPr>
            <p:cNvGrpSpPr/>
            <p:nvPr/>
          </p:nvGrpSpPr>
          <p:grpSpPr>
            <a:xfrm>
              <a:off x="5807470" y="1671255"/>
              <a:ext cx="2677758" cy="2029962"/>
              <a:chOff x="8834006" y="47891"/>
              <a:chExt cx="2845342" cy="1551848"/>
            </a:xfrm>
          </p:grpSpPr>
          <p:sp>
            <p:nvSpPr>
              <p:cNvPr id="19" name="立方体 18">
                <a:extLst>
                  <a:ext uri="{FF2B5EF4-FFF2-40B4-BE49-F238E27FC236}">
                    <a16:creationId xmlns:a16="http://schemas.microsoft.com/office/drawing/2014/main" id="{0DA35816-6E4D-40FF-B871-BE208283AD30}"/>
                  </a:ext>
                </a:extLst>
              </p:cNvPr>
              <p:cNvSpPr/>
              <p:nvPr/>
            </p:nvSpPr>
            <p:spPr>
              <a:xfrm rot="10800000">
                <a:off x="8834006" y="47891"/>
                <a:ext cx="2845342" cy="1551848"/>
              </a:xfrm>
              <a:prstGeom prst="cube">
                <a:avLst>
                  <a:gd name="adj" fmla="val 28089"/>
                </a:avLst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立方体 19">
                <a:extLst>
                  <a:ext uri="{FF2B5EF4-FFF2-40B4-BE49-F238E27FC236}">
                    <a16:creationId xmlns:a16="http://schemas.microsoft.com/office/drawing/2014/main" id="{6C0EA3A2-168F-4A59-9988-E1C332A1461D}"/>
                  </a:ext>
                </a:extLst>
              </p:cNvPr>
              <p:cNvSpPr/>
              <p:nvPr/>
            </p:nvSpPr>
            <p:spPr>
              <a:xfrm>
                <a:off x="8834006" y="47892"/>
                <a:ext cx="2845342" cy="1551847"/>
              </a:xfrm>
              <a:prstGeom prst="cube">
                <a:avLst>
                  <a:gd name="adj" fmla="val 28652"/>
                </a:avLst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42B876A-0F26-4DFC-98F6-7ECF88934826}"/>
                </a:ext>
              </a:extLst>
            </p:cNvPr>
            <p:cNvCxnSpPr>
              <a:cxnSpLocks/>
            </p:cNvCxnSpPr>
            <p:nvPr/>
          </p:nvCxnSpPr>
          <p:spPr>
            <a:xfrm>
              <a:off x="6384664" y="3136846"/>
              <a:ext cx="1522646" cy="560978"/>
            </a:xfrm>
            <a:prstGeom prst="straightConnector1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弧形 4">
            <a:extLst>
              <a:ext uri="{FF2B5EF4-FFF2-40B4-BE49-F238E27FC236}">
                <a16:creationId xmlns:a16="http://schemas.microsoft.com/office/drawing/2014/main" id="{8E25A041-864F-4AFF-B51A-B63F5483C9D0}"/>
              </a:ext>
            </a:extLst>
          </p:cNvPr>
          <p:cNvSpPr/>
          <p:nvPr/>
        </p:nvSpPr>
        <p:spPr>
          <a:xfrm>
            <a:off x="8889207" y="4655719"/>
            <a:ext cx="1785419" cy="2417813"/>
          </a:xfrm>
          <a:prstGeom prst="arc">
            <a:avLst>
              <a:gd name="adj1" fmla="val 15751275"/>
              <a:gd name="adj2" fmla="val 2445975"/>
            </a:avLst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610C96-4BC3-48A3-92BE-8AAE91F6B1D7}"/>
              </a:ext>
            </a:extLst>
          </p:cNvPr>
          <p:cNvCxnSpPr>
            <a:cxnSpLocks/>
          </p:cNvCxnSpPr>
          <p:nvPr/>
        </p:nvCxnSpPr>
        <p:spPr>
          <a:xfrm flipV="1">
            <a:off x="9491289" y="5646008"/>
            <a:ext cx="1515774" cy="302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弧形 9">
            <a:extLst>
              <a:ext uri="{FF2B5EF4-FFF2-40B4-BE49-F238E27FC236}">
                <a16:creationId xmlns:a16="http://schemas.microsoft.com/office/drawing/2014/main" id="{9DA81BC4-19C6-4C94-AA1E-31A4A3396DEE}"/>
              </a:ext>
            </a:extLst>
          </p:cNvPr>
          <p:cNvSpPr/>
          <p:nvPr/>
        </p:nvSpPr>
        <p:spPr>
          <a:xfrm>
            <a:off x="9492531" y="5803497"/>
            <a:ext cx="315538" cy="345153"/>
          </a:xfrm>
          <a:prstGeom prst="arc">
            <a:avLst>
              <a:gd name="adj1" fmla="val 15831494"/>
              <a:gd name="adj2" fmla="val 19600200"/>
            </a:avLst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F1F2C4E-A532-4BF0-8B3B-0BB7077A4793}"/>
                  </a:ext>
                </a:extLst>
              </p:cNvPr>
              <p:cNvSpPr txBox="1"/>
              <p:nvPr/>
            </p:nvSpPr>
            <p:spPr>
              <a:xfrm>
                <a:off x="10412814" y="4613158"/>
                <a:ext cx="1898375" cy="1920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func>
                            <m:func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10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f>
                            <m:f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1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1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unc>
                        <m:func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1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F1F2C4E-A532-4BF0-8B3B-0BB7077A4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2814" y="4613158"/>
                <a:ext cx="1898375" cy="19203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78F0DC1-FE33-4DB5-B051-07D6E06B9C51}"/>
                  </a:ext>
                </a:extLst>
              </p:cNvPr>
              <p:cNvSpPr txBox="1"/>
              <p:nvPr/>
            </p:nvSpPr>
            <p:spPr>
              <a:xfrm>
                <a:off x="9704138" y="5606740"/>
                <a:ext cx="2822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78F0DC1-FE33-4DB5-B051-07D6E06B9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138" y="5606740"/>
                <a:ext cx="282267" cy="369332"/>
              </a:xfrm>
              <a:prstGeom prst="rect">
                <a:avLst/>
              </a:prstGeom>
              <a:blipFill>
                <a:blip r:embed="rId8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67F55D-9C5B-4FD5-A454-6B10C67DC162}"/>
                  </a:ext>
                </a:extLst>
              </p:cNvPr>
              <p:cNvSpPr txBox="1"/>
              <p:nvPr/>
            </p:nvSpPr>
            <p:spPr>
              <a:xfrm>
                <a:off x="161368" y="2980624"/>
                <a:ext cx="11668682" cy="56601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1" dirty="0"/>
              </a:p>
              <a:p>
                <a:pPr/>
                <a:r>
                  <a:rPr lang="zh-CN" altLang="en-US" dirty="0"/>
                  <a:t>首先我们需要明白，坐标空间转换需要什么东西？</a:t>
                </a:r>
                <a:r>
                  <a:rPr lang="en-US" altLang="zh-CN" dirty="0"/>
                  <a:t>——</a:t>
                </a:r>
                <a:r>
                  <a:rPr lang="zh-CN" altLang="en-US" dirty="0"/>
                  <a:t>目标空间的一组基底</a:t>
                </a:r>
                <a:endParaRPr lang="en-US" altLang="zh-CN" dirty="0"/>
              </a:p>
              <a:p>
                <a:pPr/>
                <a:r>
                  <a:rPr lang="zh-CN" altLang="en-US" dirty="0"/>
                  <a:t>假设空间中（切空间）一组基底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/>
                  <a:t>，那么空间上的任意向量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pPr/>
                <a:r>
                  <a:rPr lang="zh-CN" altLang="en-US" dirty="0"/>
                  <a:t>则时候，如果存在另外一个坐标系（模型空间）的一组基底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/>
                  <a:t>，并且知道了原基底在新坐标系中的表示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/>
                  <a:t>，则向量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在新坐标系中的表示为：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其次，我们要看看 </a:t>
                </a:r>
                <a:r>
                  <a:rPr lang="en-US" altLang="zh-CN" b="1" i="1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:r>
                  <a:rPr lang="en-US" altLang="zh-CN" b="1" i="1" dirty="0">
                    <a:solidFill>
                      <a:srgbClr val="00B050"/>
                    </a:solidFill>
                  </a:rPr>
                  <a:t>B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要怎么求：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rad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𝑠𝑞𝑟𝑡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=1.0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rad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:r>
                  <a:rPr lang="zh-CN" altLang="en-US" dirty="0"/>
                  <a:t>如上公式，我们构造了这样一组正交基，其首先是定义在模型空间中的，此外，又天然适合作为切空间中的一组基底（法线垂直于三角形所在平面</a:t>
                </a:r>
                <a:r>
                  <a:rPr lang="zh-CN" altLang="en-US" strike="sngStrike" dirty="0"/>
                  <a:t>），因此，并不需要下边的变换，也可以得到相同的变换结果</a:t>
                </a:r>
                <a:r>
                  <a:rPr lang="zh-CN" altLang="en-US" dirty="0"/>
                  <a:t>。</a:t>
                </a:r>
                <a:r>
                  <a:rPr lang="en-US" altLang="zh-CN" dirty="0"/>
                  <a:t>_</a:t>
                </a:r>
                <a:r>
                  <a:rPr lang="zh-CN" altLang="en-US" dirty="0"/>
                  <a:t>需要证明是沿着 </a:t>
                </a:r>
                <a:r>
                  <a:rPr lang="en-US" altLang="zh-CN" dirty="0" err="1"/>
                  <a:t>uv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方向。</a:t>
                </a:r>
                <a:endParaRPr lang="en-US" altLang="zh-CN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67F55D-9C5B-4FD5-A454-6B10C67DC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8" y="2980624"/>
                <a:ext cx="11668682" cy="5660139"/>
              </a:xfrm>
              <a:prstGeom prst="rect">
                <a:avLst/>
              </a:prstGeom>
              <a:blipFill>
                <a:blip r:embed="rId9"/>
                <a:stretch>
                  <a:fillRect l="-418" r="-104" b="-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51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13A109F7-8923-4F68-9C49-ABFEE3FECA82}"/>
              </a:ext>
            </a:extLst>
          </p:cNvPr>
          <p:cNvSpPr/>
          <p:nvPr/>
        </p:nvSpPr>
        <p:spPr>
          <a:xfrm>
            <a:off x="5607425" y="4320382"/>
            <a:ext cx="1297641" cy="2689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2DF7F9E-4F91-48A7-8077-5AEA20F9B9D0}"/>
              </a:ext>
            </a:extLst>
          </p:cNvPr>
          <p:cNvSpPr/>
          <p:nvPr/>
        </p:nvSpPr>
        <p:spPr>
          <a:xfrm>
            <a:off x="7357156" y="4320382"/>
            <a:ext cx="1726333" cy="2689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1F4227C-0B5E-4B08-A284-64875BD3812C}"/>
              </a:ext>
            </a:extLst>
          </p:cNvPr>
          <p:cNvSpPr/>
          <p:nvPr/>
        </p:nvSpPr>
        <p:spPr>
          <a:xfrm>
            <a:off x="5607425" y="4051441"/>
            <a:ext cx="1297641" cy="2689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DBB5702-9443-4741-8025-2F9527C619A2}"/>
              </a:ext>
            </a:extLst>
          </p:cNvPr>
          <p:cNvSpPr/>
          <p:nvPr/>
        </p:nvSpPr>
        <p:spPr>
          <a:xfrm>
            <a:off x="7357156" y="4051441"/>
            <a:ext cx="1726333" cy="2689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DF0F27-951A-4FAD-8C9F-586BF81A4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13" y="2072854"/>
            <a:ext cx="37909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8D6AAE0-1E9F-438C-8050-43C82B27E902}"/>
                  </a:ext>
                </a:extLst>
              </p:cNvPr>
              <p:cNvSpPr txBox="1"/>
              <p:nvPr/>
            </p:nvSpPr>
            <p:spPr>
              <a:xfrm>
                <a:off x="4524936" y="1797190"/>
                <a:ext cx="6766561" cy="3818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zh-CN" altLang="en-US" dirty="0"/>
                  <a:t>如图所示，在切空间中：</a:t>
                </a:r>
                <a:endParaRPr lang="en-US" altLang="zh-CN" dirty="0"/>
              </a:p>
              <a:p>
                <a:pPr/>
                <a:r>
                  <a:rPr lang="zh-CN" altLang="en-US" dirty="0"/>
                  <a:t>我们可以知道三角形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个顶点在模型空间中的位置坐标：</a:t>
                </a:r>
                <a:r>
                  <a:rPr lang="en-US" altLang="zh-CN" dirty="0"/>
                  <a:t>v0, v1, v2</a:t>
                </a:r>
              </a:p>
              <a:p>
                <a:pPr/>
                <a:r>
                  <a:rPr lang="zh-CN" altLang="en-US" dirty="0"/>
                  <a:t>投影到 </a:t>
                </a:r>
                <a:r>
                  <a:rPr lang="en-US" altLang="zh-CN" dirty="0" err="1"/>
                  <a:t>uv</a:t>
                </a:r>
                <a:r>
                  <a:rPr lang="en-US" altLang="zh-CN" dirty="0"/>
                  <a:t>-map </a:t>
                </a:r>
                <a:r>
                  <a:rPr lang="zh-CN" altLang="en-US" dirty="0"/>
                  <a:t>上后，就有对应的 </a:t>
                </a:r>
                <a:r>
                  <a:rPr lang="en-US" altLang="zh-CN" dirty="0"/>
                  <a:t>uv0,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uv1,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uv2</a:t>
                </a:r>
              </a:p>
              <a:p>
                <a:pPr/>
                <a:endParaRPr lang="en-US" altLang="zh-CN" dirty="0"/>
              </a:p>
              <a:p>
                <a:pPr/>
                <a:r>
                  <a:rPr lang="zh-CN" altLang="en-US" dirty="0"/>
                  <a:t>于是我们得到：在 </a:t>
                </a:r>
                <a:r>
                  <a:rPr lang="en-US" altLang="zh-CN" dirty="0" err="1"/>
                  <a:t>uv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空间中，就有：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dirty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dirty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:r>
                  <a:rPr lang="zh-CN" altLang="en-US" dirty="0"/>
                  <a:t>两条公式写成矩阵形式就是：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:r>
                  <a:rPr lang="zh-CN" altLang="en-US" dirty="0"/>
                  <a:t>求解：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8D6AAE0-1E9F-438C-8050-43C82B27E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36" y="1797190"/>
                <a:ext cx="6766561" cy="3818096"/>
              </a:xfrm>
              <a:prstGeom prst="rect">
                <a:avLst/>
              </a:prstGeom>
              <a:blipFill>
                <a:blip r:embed="rId3"/>
                <a:stretch>
                  <a:fillRect l="-721" t="-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01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</TotalTime>
  <Words>529</Words>
  <Application>Microsoft Office PowerPoint</Application>
  <PresentationFormat>自定义</PresentationFormat>
  <Paragraphs>58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a</cp:lastModifiedBy>
  <cp:revision>26</cp:revision>
  <dcterms:created xsi:type="dcterms:W3CDTF">2022-04-03T05:45:05Z</dcterms:created>
  <dcterms:modified xsi:type="dcterms:W3CDTF">2022-04-03T15:01:45Z</dcterms:modified>
</cp:coreProperties>
</file>