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81" autoAdjust="0"/>
    <p:restoredTop sz="94660"/>
  </p:normalViewPr>
  <p:slideViewPr>
    <p:cSldViewPr snapToGrid="0">
      <p:cViewPr>
        <p:scale>
          <a:sx n="66" d="100"/>
          <a:sy n="66" d="100"/>
        </p:scale>
        <p:origin x="1350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14125"/>
            <a:ext cx="10363200" cy="3008266"/>
          </a:xfrm>
        </p:spPr>
        <p:txBody>
          <a:bodyPr anchor="b"/>
          <a:lstStyle>
            <a:lvl1pPr algn="ctr">
              <a:defRPr sz="75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38401"/>
            <a:ext cx="9144000" cy="208618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72" indent="0" algn="ctr">
              <a:buNone/>
              <a:defRPr sz="2520"/>
            </a:lvl2pPr>
            <a:lvl3pPr marL="1152144" indent="0" algn="ctr">
              <a:buNone/>
              <a:defRPr sz="2268"/>
            </a:lvl3pPr>
            <a:lvl4pPr marL="1728216" indent="0" algn="ctr">
              <a:buNone/>
              <a:defRPr sz="2016"/>
            </a:lvl4pPr>
            <a:lvl5pPr marL="2304288" indent="0" algn="ctr">
              <a:buNone/>
              <a:defRPr sz="2016"/>
            </a:lvl5pPr>
            <a:lvl6pPr marL="2880360" indent="0" algn="ctr">
              <a:buNone/>
              <a:defRPr sz="2016"/>
            </a:lvl6pPr>
            <a:lvl7pPr marL="3456432" indent="0" algn="ctr">
              <a:buNone/>
              <a:defRPr sz="2016"/>
            </a:lvl7pPr>
            <a:lvl8pPr marL="4032504" indent="0" algn="ctr">
              <a:buNone/>
              <a:defRPr sz="2016"/>
            </a:lvl8pPr>
            <a:lvl9pPr marL="4608576" indent="0" algn="ctr">
              <a:buNone/>
              <a:defRPr sz="201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F582-DE74-46A6-8580-E922B76979F9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484D-4AF1-44E3-BD50-564AF7851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11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F582-DE74-46A6-8580-E922B76979F9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484D-4AF1-44E3-BD50-564AF7851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13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60041"/>
            <a:ext cx="2628900" cy="73226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60041"/>
            <a:ext cx="7734300" cy="732264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F582-DE74-46A6-8580-E922B76979F9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484D-4AF1-44E3-BD50-564AF7851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81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F582-DE74-46A6-8580-E922B76979F9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484D-4AF1-44E3-BD50-564AF7851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5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154193"/>
            <a:ext cx="10515600" cy="3594317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782513"/>
            <a:ext cx="10515600" cy="189016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72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144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21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28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36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432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50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57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F582-DE74-46A6-8580-E922B76979F9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484D-4AF1-44E3-BD50-564AF7851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84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00203"/>
            <a:ext cx="5181600" cy="54824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00203"/>
            <a:ext cx="5181600" cy="54824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F582-DE74-46A6-8580-E922B76979F9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484D-4AF1-44E3-BD50-564AF7851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50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60043"/>
            <a:ext cx="10515600" cy="16701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18188"/>
            <a:ext cx="5157787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156278"/>
            <a:ext cx="5157787" cy="46424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18188"/>
            <a:ext cx="5183188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156278"/>
            <a:ext cx="5183188" cy="46424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F582-DE74-46A6-8580-E922B76979F9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484D-4AF1-44E3-BD50-564AF7851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13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F582-DE74-46A6-8580-E922B76979F9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484D-4AF1-44E3-BD50-564AF7851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07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F582-DE74-46A6-8580-E922B76979F9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484D-4AF1-44E3-BD50-564AF7851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18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6051"/>
            <a:ext cx="393223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44112"/>
            <a:ext cx="6172200" cy="614054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2229"/>
            <a:ext cx="393223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F582-DE74-46A6-8580-E922B76979F9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484D-4AF1-44E3-BD50-564AF7851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06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6051"/>
            <a:ext cx="393223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44112"/>
            <a:ext cx="6172200" cy="614054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72" indent="0">
              <a:buNone/>
              <a:defRPr sz="3528"/>
            </a:lvl2pPr>
            <a:lvl3pPr marL="1152144" indent="0">
              <a:buNone/>
              <a:defRPr sz="3024"/>
            </a:lvl3pPr>
            <a:lvl4pPr marL="1728216" indent="0">
              <a:buNone/>
              <a:defRPr sz="2520"/>
            </a:lvl4pPr>
            <a:lvl5pPr marL="2304288" indent="0">
              <a:buNone/>
              <a:defRPr sz="2520"/>
            </a:lvl5pPr>
            <a:lvl6pPr marL="2880360" indent="0">
              <a:buNone/>
              <a:defRPr sz="2520"/>
            </a:lvl6pPr>
            <a:lvl7pPr marL="3456432" indent="0">
              <a:buNone/>
              <a:defRPr sz="2520"/>
            </a:lvl7pPr>
            <a:lvl8pPr marL="4032504" indent="0">
              <a:buNone/>
              <a:defRPr sz="2520"/>
            </a:lvl8pPr>
            <a:lvl9pPr marL="4608576" indent="0">
              <a:buNone/>
              <a:defRPr sz="252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2229"/>
            <a:ext cx="393223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F582-DE74-46A6-8580-E922B76979F9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484D-4AF1-44E3-BD50-564AF7851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79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60043"/>
            <a:ext cx="10515600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00203"/>
            <a:ext cx="10515600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008709"/>
            <a:ext cx="27432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7F582-DE74-46A6-8580-E922B76979F9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008709"/>
            <a:ext cx="41148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008709"/>
            <a:ext cx="27432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9484D-4AF1-44E3-BD50-564AF7851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71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2144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1152144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10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21" Type="http://schemas.openxmlformats.org/officeDocument/2006/relationships/image" Target="../media/image48.png"/><Relationship Id="rId34" Type="http://schemas.openxmlformats.org/officeDocument/2006/relationships/image" Target="../media/image61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33" Type="http://schemas.openxmlformats.org/officeDocument/2006/relationships/image" Target="../media/image60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32" Type="http://schemas.openxmlformats.org/officeDocument/2006/relationships/image" Target="../media/image59.png"/><Relationship Id="rId37" Type="http://schemas.openxmlformats.org/officeDocument/2006/relationships/image" Target="../media/image64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36" Type="http://schemas.openxmlformats.org/officeDocument/2006/relationships/image" Target="../media/image63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31" Type="http://schemas.openxmlformats.org/officeDocument/2006/relationships/image" Target="../media/image58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Relationship Id="rId30" Type="http://schemas.openxmlformats.org/officeDocument/2006/relationships/image" Target="../media/image57.png"/><Relationship Id="rId35" Type="http://schemas.openxmlformats.org/officeDocument/2006/relationships/image" Target="../media/image62.png"/><Relationship Id="rId8" Type="http://schemas.openxmlformats.org/officeDocument/2006/relationships/image" Target="../media/image35.png"/><Relationship Id="rId3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9.png"/><Relationship Id="rId3" Type="http://schemas.openxmlformats.org/officeDocument/2006/relationships/image" Target="../media/image66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8.png"/><Relationship Id="rId2" Type="http://schemas.openxmlformats.org/officeDocument/2006/relationships/image" Target="../media/image65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7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Relationship Id="rId27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不完整圆 75">
            <a:extLst>
              <a:ext uri="{FF2B5EF4-FFF2-40B4-BE49-F238E27FC236}">
                <a16:creationId xmlns:a16="http://schemas.microsoft.com/office/drawing/2014/main" id="{F9DE34D7-EF4D-42BE-B86B-C8FE39D89D35}"/>
              </a:ext>
            </a:extLst>
          </p:cNvPr>
          <p:cNvSpPr/>
          <p:nvPr/>
        </p:nvSpPr>
        <p:spPr>
          <a:xfrm>
            <a:off x="5121129" y="3761311"/>
            <a:ext cx="435997" cy="435997"/>
          </a:xfrm>
          <a:prstGeom prst="pie">
            <a:avLst>
              <a:gd name="adj1" fmla="val 16221788"/>
              <a:gd name="adj2" fmla="val 1647705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F0859C3-29BA-4AC2-9367-19347A2A938D}"/>
              </a:ext>
            </a:extLst>
          </p:cNvPr>
          <p:cNvCxnSpPr>
            <a:cxnSpLocks/>
          </p:cNvCxnSpPr>
          <p:nvPr/>
        </p:nvCxnSpPr>
        <p:spPr>
          <a:xfrm flipV="1">
            <a:off x="2193805" y="3513366"/>
            <a:ext cx="2353074" cy="38286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3BF2A6C-2C42-475C-AC8E-8910DE2EA246}"/>
              </a:ext>
            </a:extLst>
          </p:cNvPr>
          <p:cNvSpPr txBox="1"/>
          <p:nvPr/>
        </p:nvSpPr>
        <p:spPr>
          <a:xfrm>
            <a:off x="419100" y="1245097"/>
            <a:ext cx="300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Diffuse Reflection</a:t>
            </a:r>
            <a:endParaRPr lang="zh-CN" altLang="en-US" sz="2400" b="1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70796BD-C655-4B8C-A453-7441AF7C77B5}"/>
              </a:ext>
            </a:extLst>
          </p:cNvPr>
          <p:cNvGrpSpPr/>
          <p:nvPr/>
        </p:nvGrpSpPr>
        <p:grpSpPr>
          <a:xfrm rot="1623956">
            <a:off x="1603546" y="3821314"/>
            <a:ext cx="596900" cy="1250950"/>
            <a:chOff x="3987800" y="1428750"/>
            <a:chExt cx="596900" cy="125095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69B535D-8D36-4226-8091-000C8DC0380E}"/>
                </a:ext>
              </a:extLst>
            </p:cNvPr>
            <p:cNvSpPr/>
            <p:nvPr/>
          </p:nvSpPr>
          <p:spPr>
            <a:xfrm>
              <a:off x="3987800" y="1428750"/>
              <a:ext cx="596900" cy="12509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ECAEA2E-B95C-4936-8A91-194AD8DA65FD}"/>
                </a:ext>
              </a:extLst>
            </p:cNvPr>
            <p:cNvCxnSpPr>
              <a:cxnSpLocks/>
            </p:cNvCxnSpPr>
            <p:nvPr/>
          </p:nvCxnSpPr>
          <p:spPr>
            <a:xfrm>
              <a:off x="3987800" y="1428750"/>
              <a:ext cx="5969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572170A-8D0B-4E6C-9C21-ED2F18947841}"/>
              </a:ext>
            </a:extLst>
          </p:cNvPr>
          <p:cNvCxnSpPr>
            <a:cxnSpLocks/>
          </p:cNvCxnSpPr>
          <p:nvPr/>
        </p:nvCxnSpPr>
        <p:spPr>
          <a:xfrm rot="1623956" flipV="1">
            <a:off x="2361623" y="3162620"/>
            <a:ext cx="0" cy="76932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F279ABA-4A98-47C4-9852-F30C5561B392}"/>
                  </a:ext>
                </a:extLst>
              </p:cNvPr>
              <p:cNvSpPr txBox="1"/>
              <p:nvPr/>
            </p:nvSpPr>
            <p:spPr>
              <a:xfrm>
                <a:off x="2436879" y="3301599"/>
                <a:ext cx="199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F279ABA-4A98-47C4-9852-F30C5561B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879" y="3301599"/>
                <a:ext cx="199542" cy="276999"/>
              </a:xfrm>
              <a:prstGeom prst="rect">
                <a:avLst/>
              </a:prstGeom>
              <a:blipFill>
                <a:blip r:embed="rId2"/>
                <a:stretch>
                  <a:fillRect l="-15625" r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2349999-8BB0-4C0F-B86A-C6E2439643E6}"/>
              </a:ext>
            </a:extLst>
          </p:cNvPr>
          <p:cNvCxnSpPr>
            <a:stCxn id="5" idx="0"/>
          </p:cNvCxnSpPr>
          <p:nvPr/>
        </p:nvCxnSpPr>
        <p:spPr>
          <a:xfrm rot="1623956" flipH="1" flipV="1">
            <a:off x="1837603" y="2364141"/>
            <a:ext cx="716205" cy="144167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123C264-1925-44C0-BB47-D758C8728DCF}"/>
              </a:ext>
            </a:extLst>
          </p:cNvPr>
          <p:cNvCxnSpPr/>
          <p:nvPr/>
        </p:nvCxnSpPr>
        <p:spPr>
          <a:xfrm rot="1623956" flipH="1" flipV="1">
            <a:off x="1957812" y="2425566"/>
            <a:ext cx="716205" cy="144167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17A08ED-D066-412A-8389-57C38A42F2ED}"/>
              </a:ext>
            </a:extLst>
          </p:cNvPr>
          <p:cNvCxnSpPr/>
          <p:nvPr/>
        </p:nvCxnSpPr>
        <p:spPr>
          <a:xfrm rot="1623956" flipH="1" flipV="1">
            <a:off x="2078256" y="2487109"/>
            <a:ext cx="716205" cy="144167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C0BB454-7AA2-44C1-884F-2FB43D1515EC}"/>
              </a:ext>
            </a:extLst>
          </p:cNvPr>
          <p:cNvCxnSpPr/>
          <p:nvPr/>
        </p:nvCxnSpPr>
        <p:spPr>
          <a:xfrm rot="1623956" flipH="1" flipV="1">
            <a:off x="1591379" y="2238327"/>
            <a:ext cx="716205" cy="144167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6E6E7EF-6966-40BE-A6EB-4360230B0A49}"/>
              </a:ext>
            </a:extLst>
          </p:cNvPr>
          <p:cNvCxnSpPr/>
          <p:nvPr/>
        </p:nvCxnSpPr>
        <p:spPr>
          <a:xfrm rot="1623956" flipH="1" flipV="1">
            <a:off x="1711589" y="2299751"/>
            <a:ext cx="716205" cy="144167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134EE3C-62A0-4CD8-B36E-3EDE74614442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186598" y="3777244"/>
            <a:ext cx="767231" cy="112571"/>
          </a:xfrm>
          <a:prstGeom prst="line">
            <a:avLst/>
          </a:prstGeom>
          <a:ln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49A0366-55D6-41F1-99CB-731C5CDB26DD}"/>
                  </a:ext>
                </a:extLst>
              </p:cNvPr>
              <p:cNvSpPr txBox="1"/>
              <p:nvPr/>
            </p:nvSpPr>
            <p:spPr>
              <a:xfrm>
                <a:off x="1918620" y="3086037"/>
                <a:ext cx="141962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49A0366-55D6-41F1-99CB-731C5CDB2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620" y="3086037"/>
                <a:ext cx="141962" cy="317972"/>
              </a:xfrm>
              <a:prstGeom prst="rect">
                <a:avLst/>
              </a:prstGeom>
              <a:blipFill>
                <a:blip r:embed="rId3"/>
                <a:stretch>
                  <a:fillRect l="-60870" t="-42308" r="-117391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C82690A2-661B-4EFC-8912-F09708397717}"/>
              </a:ext>
            </a:extLst>
          </p:cNvPr>
          <p:cNvCxnSpPr>
            <a:cxnSpLocks/>
          </p:cNvCxnSpPr>
          <p:nvPr/>
        </p:nvCxnSpPr>
        <p:spPr>
          <a:xfrm>
            <a:off x="1905002" y="3740770"/>
            <a:ext cx="563189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ACDC0FD-AFCC-48CB-9683-568D59448907}"/>
                  </a:ext>
                </a:extLst>
              </p:cNvPr>
              <p:cNvSpPr txBox="1"/>
              <p:nvPr/>
            </p:nvSpPr>
            <p:spPr>
              <a:xfrm>
                <a:off x="1643987" y="3539304"/>
                <a:ext cx="1990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ACDC0FD-AFCC-48CB-9683-568D59448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987" y="3539304"/>
                <a:ext cx="199093" cy="276999"/>
              </a:xfrm>
              <a:prstGeom prst="rect">
                <a:avLst/>
              </a:prstGeom>
              <a:blipFill>
                <a:blip r:embed="rId4"/>
                <a:stretch>
                  <a:fillRect l="-28125" r="-21875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不完整圆 29">
            <a:extLst>
              <a:ext uri="{FF2B5EF4-FFF2-40B4-BE49-F238E27FC236}">
                <a16:creationId xmlns:a16="http://schemas.microsoft.com/office/drawing/2014/main" id="{9B53A153-FBCF-4AE7-A31E-0C8080377CCD}"/>
              </a:ext>
            </a:extLst>
          </p:cNvPr>
          <p:cNvSpPr/>
          <p:nvPr/>
        </p:nvSpPr>
        <p:spPr>
          <a:xfrm>
            <a:off x="2063403" y="3737798"/>
            <a:ext cx="252510" cy="252510"/>
          </a:xfrm>
          <a:prstGeom prst="pie">
            <a:avLst>
              <a:gd name="adj1" fmla="val 16190668"/>
              <a:gd name="adj2" fmla="val 1813108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不完整圆 30">
            <a:extLst>
              <a:ext uri="{FF2B5EF4-FFF2-40B4-BE49-F238E27FC236}">
                <a16:creationId xmlns:a16="http://schemas.microsoft.com/office/drawing/2014/main" id="{84051C1B-9EF7-4EA8-B67C-3577FBF52818}"/>
              </a:ext>
            </a:extLst>
          </p:cNvPr>
          <p:cNvSpPr/>
          <p:nvPr/>
        </p:nvSpPr>
        <p:spPr>
          <a:xfrm>
            <a:off x="1817180" y="3626252"/>
            <a:ext cx="252510" cy="252510"/>
          </a:xfrm>
          <a:prstGeom prst="pie">
            <a:avLst>
              <a:gd name="adj1" fmla="val 31136"/>
              <a:gd name="adj2" fmla="val 1642285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5740D2F-2C16-4A80-9EC3-8504850AFB94}"/>
                  </a:ext>
                </a:extLst>
              </p:cNvPr>
              <p:cNvSpPr txBox="1"/>
              <p:nvPr/>
            </p:nvSpPr>
            <p:spPr>
              <a:xfrm>
                <a:off x="581766" y="3932699"/>
                <a:ext cx="1245917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5740D2F-2C16-4A80-9EC3-8504850AF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66" y="3932699"/>
                <a:ext cx="1245917" cy="317972"/>
              </a:xfrm>
              <a:prstGeom prst="rect">
                <a:avLst/>
              </a:prstGeom>
              <a:blipFill>
                <a:blip r:embed="rId5"/>
                <a:stretch>
                  <a:fillRect l="-4878" t="-42308" r="-1951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502F947-5386-4C4C-8B9E-92A94270C41C}"/>
              </a:ext>
            </a:extLst>
          </p:cNvPr>
          <p:cNvCxnSpPr>
            <a:cxnSpLocks/>
          </p:cNvCxnSpPr>
          <p:nvPr/>
        </p:nvCxnSpPr>
        <p:spPr>
          <a:xfrm rot="1623956" flipH="1" flipV="1">
            <a:off x="2020925" y="3176793"/>
            <a:ext cx="337286" cy="673146"/>
          </a:xfrm>
          <a:prstGeom prst="line">
            <a:avLst/>
          </a:prstGeom>
          <a:ln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D45A8CF-EE63-447F-9682-B3174ABCC9FB}"/>
                  </a:ext>
                </a:extLst>
              </p:cNvPr>
              <p:cNvSpPr txBox="1"/>
              <p:nvPr/>
            </p:nvSpPr>
            <p:spPr>
              <a:xfrm>
                <a:off x="572170" y="4252593"/>
                <a:ext cx="3218125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𝐼𝑛𝑡𝑒𝑛𝑠𝑖𝑡𝑦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D45A8CF-EE63-447F-9682-B3174ABC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70" y="4252593"/>
                <a:ext cx="3218125" cy="414537"/>
              </a:xfrm>
              <a:prstGeom prst="rect">
                <a:avLst/>
              </a:prstGeom>
              <a:blipFill>
                <a:blip r:embed="rId6"/>
                <a:stretch>
                  <a:fillRect l="-2652" t="-26471"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D7EA045A-5680-40DE-9F0F-7E4BE85711DD}"/>
              </a:ext>
            </a:extLst>
          </p:cNvPr>
          <p:cNvSpPr txBox="1"/>
          <p:nvPr/>
        </p:nvSpPr>
        <p:spPr>
          <a:xfrm>
            <a:off x="4029748" y="1245097"/>
            <a:ext cx="300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Specular Term</a:t>
            </a:r>
            <a:endParaRPr lang="zh-CN" altLang="en-US" sz="2400" b="1" dirty="0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AAD4D086-EA48-40A9-9C17-386BD3E4245C}"/>
              </a:ext>
            </a:extLst>
          </p:cNvPr>
          <p:cNvGrpSpPr/>
          <p:nvPr/>
        </p:nvGrpSpPr>
        <p:grpSpPr>
          <a:xfrm>
            <a:off x="4487010" y="3972164"/>
            <a:ext cx="1708220" cy="622350"/>
            <a:chOff x="6096000" y="3080783"/>
            <a:chExt cx="1708220" cy="62235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1CBFAB7-DE6D-4126-A3FF-C6DF0C97472D}"/>
                </a:ext>
              </a:extLst>
            </p:cNvPr>
            <p:cNvSpPr/>
            <p:nvPr/>
          </p:nvSpPr>
          <p:spPr>
            <a:xfrm>
              <a:off x="6096000" y="3080783"/>
              <a:ext cx="1708220" cy="622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7A8D2232-04CB-41B3-AFF5-950323EC15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080783"/>
              <a:ext cx="17082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100780C-92C0-4183-89F9-F8EACF04E08C}"/>
              </a:ext>
            </a:extLst>
          </p:cNvPr>
          <p:cNvCxnSpPr>
            <a:cxnSpLocks/>
          </p:cNvCxnSpPr>
          <p:nvPr/>
        </p:nvCxnSpPr>
        <p:spPr>
          <a:xfrm flipV="1">
            <a:off x="5341120" y="3265613"/>
            <a:ext cx="0" cy="706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19ED682E-D952-4372-9E5D-5C05300354E0}"/>
              </a:ext>
            </a:extLst>
          </p:cNvPr>
          <p:cNvCxnSpPr>
            <a:stCxn id="41" idx="0"/>
          </p:cNvCxnSpPr>
          <p:nvPr/>
        </p:nvCxnSpPr>
        <p:spPr>
          <a:xfrm flipH="1" flipV="1">
            <a:off x="4157166" y="2735254"/>
            <a:ext cx="1183954" cy="12369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0248A301-9961-4A9B-B270-D0E0FB100DE8}"/>
              </a:ext>
            </a:extLst>
          </p:cNvPr>
          <p:cNvCxnSpPr>
            <a:cxnSpLocks/>
          </p:cNvCxnSpPr>
          <p:nvPr/>
        </p:nvCxnSpPr>
        <p:spPr>
          <a:xfrm flipH="1">
            <a:off x="5361210" y="2717062"/>
            <a:ext cx="1183954" cy="12369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90B007E-1616-47F1-925E-A549B91246F5}"/>
              </a:ext>
            </a:extLst>
          </p:cNvPr>
          <p:cNvCxnSpPr>
            <a:cxnSpLocks/>
          </p:cNvCxnSpPr>
          <p:nvPr/>
        </p:nvCxnSpPr>
        <p:spPr>
          <a:xfrm flipH="1" flipV="1">
            <a:off x="4846872" y="3453197"/>
            <a:ext cx="494248" cy="516355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067AFDA-D08C-48D0-9758-EDBC6275C143}"/>
              </a:ext>
            </a:extLst>
          </p:cNvPr>
          <p:cNvCxnSpPr>
            <a:cxnSpLocks/>
          </p:cNvCxnSpPr>
          <p:nvPr/>
        </p:nvCxnSpPr>
        <p:spPr>
          <a:xfrm flipV="1">
            <a:off x="5342259" y="3450785"/>
            <a:ext cx="494248" cy="516355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44218625-EA87-497D-BC8E-4B50239460E6}"/>
                  </a:ext>
                </a:extLst>
              </p:cNvPr>
              <p:cNvSpPr txBox="1"/>
              <p:nvPr/>
            </p:nvSpPr>
            <p:spPr>
              <a:xfrm>
                <a:off x="4628902" y="3281111"/>
                <a:ext cx="141962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44218625-EA87-497D-BC8E-4B5023946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902" y="3281111"/>
                <a:ext cx="141962" cy="317972"/>
              </a:xfrm>
              <a:prstGeom prst="rect">
                <a:avLst/>
              </a:prstGeom>
              <a:blipFill>
                <a:blip r:embed="rId7"/>
                <a:stretch>
                  <a:fillRect l="-54167" t="-42308" r="-112500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276842B-9205-49E3-888A-180E1AB8EF70}"/>
                  </a:ext>
                </a:extLst>
              </p:cNvPr>
              <p:cNvSpPr txBox="1"/>
              <p:nvPr/>
            </p:nvSpPr>
            <p:spPr>
              <a:xfrm>
                <a:off x="5153524" y="3127011"/>
                <a:ext cx="199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276842B-9205-49E3-888A-180E1AB8E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524" y="3127011"/>
                <a:ext cx="199542" cy="276999"/>
              </a:xfrm>
              <a:prstGeom prst="rect">
                <a:avLst/>
              </a:prstGeom>
              <a:blipFill>
                <a:blip r:embed="rId8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FFA386DD-2B5E-4C6F-B112-26E928108E9D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5341121" y="2891004"/>
            <a:ext cx="1415143" cy="108116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D1F2994-52C7-4F3A-849F-D9F75D901C4E}"/>
                  </a:ext>
                </a:extLst>
              </p:cNvPr>
              <p:cNvSpPr txBox="1"/>
              <p:nvPr/>
            </p:nvSpPr>
            <p:spPr>
              <a:xfrm>
                <a:off x="2883692" y="3806895"/>
                <a:ext cx="194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D1F2994-52C7-4F3A-849F-D9F75D901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692" y="3806895"/>
                <a:ext cx="194284" cy="276999"/>
              </a:xfrm>
              <a:prstGeom prst="rect">
                <a:avLst/>
              </a:prstGeom>
              <a:blipFill>
                <a:blip r:embed="rId9"/>
                <a:stretch>
                  <a:fillRect l="-25000" t="-45652" r="-103125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16BA816-468D-49CE-BB65-24BBF88DCD44}"/>
                  </a:ext>
                </a:extLst>
              </p:cNvPr>
              <p:cNvSpPr txBox="1"/>
              <p:nvPr/>
            </p:nvSpPr>
            <p:spPr>
              <a:xfrm>
                <a:off x="5908416" y="3432259"/>
                <a:ext cx="194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16BA816-468D-49CE-BB65-24BBF88DC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416" y="3432259"/>
                <a:ext cx="194284" cy="276999"/>
              </a:xfrm>
              <a:prstGeom prst="rect">
                <a:avLst/>
              </a:prstGeom>
              <a:blipFill>
                <a:blip r:embed="rId10"/>
                <a:stretch>
                  <a:fillRect l="-25000" t="-46667" r="-103125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80D3EDB7-20DE-4606-B3F6-B2BDD80E426F}"/>
              </a:ext>
            </a:extLst>
          </p:cNvPr>
          <p:cNvCxnSpPr>
            <a:cxnSpLocks/>
          </p:cNvCxnSpPr>
          <p:nvPr/>
        </p:nvCxnSpPr>
        <p:spPr>
          <a:xfrm flipV="1">
            <a:off x="5341121" y="3539304"/>
            <a:ext cx="558243" cy="435997"/>
          </a:xfrm>
          <a:prstGeom prst="line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46E28C5B-643F-4F15-A4B5-CA130F2E37C4}"/>
              </a:ext>
            </a:extLst>
          </p:cNvPr>
          <p:cNvCxnSpPr>
            <a:cxnSpLocks/>
          </p:cNvCxnSpPr>
          <p:nvPr/>
        </p:nvCxnSpPr>
        <p:spPr>
          <a:xfrm flipV="1">
            <a:off x="5345131" y="2541441"/>
            <a:ext cx="98739" cy="1403952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715937D7-850B-4657-B491-C6F130CCCD32}"/>
              </a:ext>
            </a:extLst>
          </p:cNvPr>
          <p:cNvCxnSpPr>
            <a:cxnSpLocks/>
          </p:cNvCxnSpPr>
          <p:nvPr/>
        </p:nvCxnSpPr>
        <p:spPr>
          <a:xfrm flipV="1">
            <a:off x="5340889" y="3265613"/>
            <a:ext cx="52051" cy="708963"/>
          </a:xfrm>
          <a:prstGeom prst="line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D2F1A146-9B88-4B40-A106-1999D72D9674}"/>
                  </a:ext>
                </a:extLst>
              </p:cNvPr>
              <p:cNvSpPr txBox="1"/>
              <p:nvPr/>
            </p:nvSpPr>
            <p:spPr>
              <a:xfrm>
                <a:off x="5400649" y="3127010"/>
                <a:ext cx="194732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D2F1A146-9B88-4B40-A106-1999D72D9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649" y="3127010"/>
                <a:ext cx="194732" cy="317972"/>
              </a:xfrm>
              <a:prstGeom prst="rect">
                <a:avLst/>
              </a:prstGeom>
              <a:blipFill>
                <a:blip r:embed="rId11"/>
                <a:stretch>
                  <a:fillRect l="-28125" r="-25000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弧形 81">
            <a:extLst>
              <a:ext uri="{FF2B5EF4-FFF2-40B4-BE49-F238E27FC236}">
                <a16:creationId xmlns:a16="http://schemas.microsoft.com/office/drawing/2014/main" id="{DC9A3471-76E7-4D3D-8FCB-67593DF55F5C}"/>
              </a:ext>
            </a:extLst>
          </p:cNvPr>
          <p:cNvSpPr/>
          <p:nvPr/>
        </p:nvSpPr>
        <p:spPr>
          <a:xfrm>
            <a:off x="5143097" y="3721339"/>
            <a:ext cx="435997" cy="435997"/>
          </a:xfrm>
          <a:prstGeom prst="arc">
            <a:avLst>
              <a:gd name="adj1" fmla="val 16200000"/>
              <a:gd name="adj2" fmla="val 19560561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弧形 82">
            <a:extLst>
              <a:ext uri="{FF2B5EF4-FFF2-40B4-BE49-F238E27FC236}">
                <a16:creationId xmlns:a16="http://schemas.microsoft.com/office/drawing/2014/main" id="{3996A86C-E31E-4E44-B48D-D1E839D820D8}"/>
              </a:ext>
            </a:extLst>
          </p:cNvPr>
          <p:cNvSpPr/>
          <p:nvPr/>
        </p:nvSpPr>
        <p:spPr>
          <a:xfrm>
            <a:off x="5103148" y="3718202"/>
            <a:ext cx="435997" cy="435997"/>
          </a:xfrm>
          <a:prstGeom prst="arc">
            <a:avLst>
              <a:gd name="adj1" fmla="val 13386184"/>
              <a:gd name="adj2" fmla="val 1686165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CADB286B-995E-44A9-B1A8-727C53BD3C0D}"/>
                  </a:ext>
                </a:extLst>
              </p:cNvPr>
              <p:cNvSpPr txBox="1"/>
              <p:nvPr/>
            </p:nvSpPr>
            <p:spPr>
              <a:xfrm>
                <a:off x="5972644" y="2729506"/>
                <a:ext cx="1858586" cy="750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bisector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CADB286B-995E-44A9-B1A8-727C53BD3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644" y="2729506"/>
                <a:ext cx="1858586" cy="750847"/>
              </a:xfrm>
              <a:prstGeom prst="rect">
                <a:avLst/>
              </a:prstGeom>
              <a:blipFill>
                <a:blip r:embed="rId12"/>
                <a:stretch>
                  <a:fillRect l="-4590" t="-14634" r="-1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组合 85">
            <a:extLst>
              <a:ext uri="{FF2B5EF4-FFF2-40B4-BE49-F238E27FC236}">
                <a16:creationId xmlns:a16="http://schemas.microsoft.com/office/drawing/2014/main" id="{4C7F3F88-B647-4671-A782-87A53EFB8771}"/>
              </a:ext>
            </a:extLst>
          </p:cNvPr>
          <p:cNvGrpSpPr/>
          <p:nvPr/>
        </p:nvGrpSpPr>
        <p:grpSpPr>
          <a:xfrm rot="174727">
            <a:off x="4481899" y="3967819"/>
            <a:ext cx="1708220" cy="622350"/>
            <a:chOff x="6096000" y="3080783"/>
            <a:chExt cx="1708220" cy="622350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13ACED28-2744-4057-9C4B-87C3669F0C37}"/>
                </a:ext>
              </a:extLst>
            </p:cNvPr>
            <p:cNvSpPr/>
            <p:nvPr/>
          </p:nvSpPr>
          <p:spPr>
            <a:xfrm>
              <a:off x="6096000" y="3080783"/>
              <a:ext cx="1708220" cy="62235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A8720259-0584-4961-85EE-C038B56593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080783"/>
              <a:ext cx="1708220" cy="0"/>
            </a:xfrm>
            <a:prstGeom prst="line">
              <a:avLst/>
            </a:prstGeom>
            <a:ln w="28575">
              <a:solidFill>
                <a:schemeClr val="accent1">
                  <a:alpha val="38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155C6EA-FD9A-43B8-A07D-F1830B57F3F2}"/>
                  </a:ext>
                </a:extLst>
              </p:cNvPr>
              <p:cNvSpPr txBox="1"/>
              <p:nvPr/>
            </p:nvSpPr>
            <p:spPr>
              <a:xfrm>
                <a:off x="5972645" y="3999051"/>
                <a:ext cx="4448070" cy="23057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zh-CN" altLang="en-US" dirty="0"/>
                  <a:t>直觉应该是：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或者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越大，接收到的反射光的强度越小，并且衰减很厉害（设置超参数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越大，衰减越强）。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𝐼𝑛𝑡𝑒𝑛𝑠𝑖𝑡𝑦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., =150.</m:t>
                                </m:r>
                              </m:e>
                            </m:d>
                          </m:sup>
                        </m:sSup>
                      </m:e>
                    </m:func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155C6EA-FD9A-43B8-A07D-F1830B57F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645" y="3999051"/>
                <a:ext cx="4448070" cy="2305759"/>
              </a:xfrm>
              <a:prstGeom prst="rect">
                <a:avLst/>
              </a:prstGeom>
              <a:blipFill>
                <a:blip r:embed="rId13"/>
                <a:stretch>
                  <a:fillRect l="-3292" r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文本框 88">
            <a:extLst>
              <a:ext uri="{FF2B5EF4-FFF2-40B4-BE49-F238E27FC236}">
                <a16:creationId xmlns:a16="http://schemas.microsoft.com/office/drawing/2014/main" id="{0A871556-A392-46ED-8E15-D09084D6A38D}"/>
              </a:ext>
            </a:extLst>
          </p:cNvPr>
          <p:cNvSpPr txBox="1"/>
          <p:nvPr/>
        </p:nvSpPr>
        <p:spPr>
          <a:xfrm>
            <a:off x="8196680" y="1245097"/>
            <a:ext cx="300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Ambient Term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F256621E-23E5-4DC7-9134-88B069701A6B}"/>
                  </a:ext>
                </a:extLst>
              </p:cNvPr>
              <p:cNvSpPr txBox="1"/>
              <p:nvPr/>
            </p:nvSpPr>
            <p:spPr>
              <a:xfrm>
                <a:off x="8304060" y="2360486"/>
                <a:ext cx="300355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dirty="0"/>
                  <a:t>在一个环境中是 </a:t>
                </a:r>
                <a:r>
                  <a:rPr lang="en-US" altLang="zh-CN" dirty="0"/>
                  <a:t>constant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F256621E-23E5-4DC7-9134-88B069701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060" y="2360486"/>
                <a:ext cx="3003550" cy="553998"/>
              </a:xfrm>
              <a:prstGeom prst="rect">
                <a:avLst/>
              </a:prstGeom>
              <a:blipFill>
                <a:blip r:embed="rId14"/>
                <a:stretch>
                  <a:fillRect l="-4665" t="-14286" b="-54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13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085EEF4-2CF2-4AAA-9644-A4FD30026525}"/>
              </a:ext>
            </a:extLst>
          </p:cNvPr>
          <p:cNvSpPr txBox="1"/>
          <p:nvPr/>
        </p:nvSpPr>
        <p:spPr>
          <a:xfrm>
            <a:off x="419100" y="1245097"/>
            <a:ext cx="300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Bump Mapping</a:t>
            </a:r>
            <a:endParaRPr lang="zh-CN" altLang="en-US" sz="2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553ACD-0272-4CF7-8291-59DC5D4A47AE}"/>
              </a:ext>
            </a:extLst>
          </p:cNvPr>
          <p:cNvSpPr txBox="1"/>
          <p:nvPr/>
        </p:nvSpPr>
        <p:spPr>
          <a:xfrm>
            <a:off x="419100" y="1706762"/>
            <a:ext cx="1141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作用：在不引入更多的 △ 的情况下，丰富对象的细节。</a:t>
            </a:r>
            <a:endParaRPr lang="en-US" altLang="zh-CN" dirty="0"/>
          </a:p>
          <a:p>
            <a:r>
              <a:rPr lang="zh-CN" altLang="en-US" dirty="0"/>
              <a:t>问题：当点与其周围的点位置变化后，该点的法向量如何改变？</a:t>
            </a:r>
          </a:p>
        </p:txBody>
      </p:sp>
      <p:sp>
        <p:nvSpPr>
          <p:cNvPr id="4" name="弧形 3">
            <a:extLst>
              <a:ext uri="{FF2B5EF4-FFF2-40B4-BE49-F238E27FC236}">
                <a16:creationId xmlns:a16="http://schemas.microsoft.com/office/drawing/2014/main" id="{B6D0E462-B248-4B7D-AAB1-A3AFAE81368F}"/>
              </a:ext>
            </a:extLst>
          </p:cNvPr>
          <p:cNvSpPr/>
          <p:nvPr/>
        </p:nvSpPr>
        <p:spPr>
          <a:xfrm>
            <a:off x="-323850" y="4917281"/>
            <a:ext cx="7613650" cy="7613650"/>
          </a:xfrm>
          <a:prstGeom prst="arc">
            <a:avLst>
              <a:gd name="adj1" fmla="val 14014819"/>
              <a:gd name="adj2" fmla="val 18368473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95451DAD-686A-444A-B91E-97FFBDC0E169}"/>
              </a:ext>
            </a:extLst>
          </p:cNvPr>
          <p:cNvSpPr/>
          <p:nvPr/>
        </p:nvSpPr>
        <p:spPr>
          <a:xfrm>
            <a:off x="1697355" y="4566083"/>
            <a:ext cx="4000500" cy="874438"/>
          </a:xfrm>
          <a:custGeom>
            <a:avLst/>
            <a:gdLst>
              <a:gd name="connsiteX0" fmla="*/ 0 w 4000500"/>
              <a:gd name="connsiteY0" fmla="*/ 129735 h 926977"/>
              <a:gd name="connsiteX1" fmla="*/ 477203 w 4000500"/>
              <a:gd name="connsiteY1" fmla="*/ 172597 h 926977"/>
              <a:gd name="connsiteX2" fmla="*/ 1471613 w 4000500"/>
              <a:gd name="connsiteY2" fmla="*/ 855540 h 926977"/>
              <a:gd name="connsiteX3" fmla="*/ 2265998 w 4000500"/>
              <a:gd name="connsiteY3" fmla="*/ 75442 h 926977"/>
              <a:gd name="connsiteX4" fmla="*/ 3080385 w 4000500"/>
              <a:gd name="connsiteY4" fmla="*/ 126877 h 926977"/>
              <a:gd name="connsiteX5" fmla="*/ 4000500 w 4000500"/>
              <a:gd name="connsiteY5" fmla="*/ 926977 h 926977"/>
              <a:gd name="connsiteX0" fmla="*/ 0 w 4000500"/>
              <a:gd name="connsiteY0" fmla="*/ 87225 h 884467"/>
              <a:gd name="connsiteX1" fmla="*/ 477203 w 4000500"/>
              <a:gd name="connsiteY1" fmla="*/ 130087 h 884467"/>
              <a:gd name="connsiteX2" fmla="*/ 1471613 w 4000500"/>
              <a:gd name="connsiteY2" fmla="*/ 813030 h 884467"/>
              <a:gd name="connsiteX3" fmla="*/ 2194561 w 4000500"/>
              <a:gd name="connsiteY3" fmla="*/ 118657 h 884467"/>
              <a:gd name="connsiteX4" fmla="*/ 3080385 w 4000500"/>
              <a:gd name="connsiteY4" fmla="*/ 84367 h 884467"/>
              <a:gd name="connsiteX5" fmla="*/ 4000500 w 4000500"/>
              <a:gd name="connsiteY5" fmla="*/ 884467 h 884467"/>
              <a:gd name="connsiteX0" fmla="*/ 0 w 4000500"/>
              <a:gd name="connsiteY0" fmla="*/ 112396 h 909638"/>
              <a:gd name="connsiteX1" fmla="*/ 477203 w 4000500"/>
              <a:gd name="connsiteY1" fmla="*/ 155258 h 909638"/>
              <a:gd name="connsiteX2" fmla="*/ 1471613 w 4000500"/>
              <a:gd name="connsiteY2" fmla="*/ 838201 h 909638"/>
              <a:gd name="connsiteX3" fmla="*/ 2194561 w 4000500"/>
              <a:gd name="connsiteY3" fmla="*/ 143828 h 909638"/>
              <a:gd name="connsiteX4" fmla="*/ 3080385 w 4000500"/>
              <a:gd name="connsiteY4" fmla="*/ 109538 h 909638"/>
              <a:gd name="connsiteX5" fmla="*/ 4000500 w 4000500"/>
              <a:gd name="connsiteY5" fmla="*/ 909638 h 909638"/>
              <a:gd name="connsiteX0" fmla="*/ 0 w 4000500"/>
              <a:gd name="connsiteY0" fmla="*/ 77196 h 874438"/>
              <a:gd name="connsiteX1" fmla="*/ 477203 w 4000500"/>
              <a:gd name="connsiteY1" fmla="*/ 120058 h 874438"/>
              <a:gd name="connsiteX2" fmla="*/ 1471613 w 4000500"/>
              <a:gd name="connsiteY2" fmla="*/ 803001 h 874438"/>
              <a:gd name="connsiteX3" fmla="*/ 2248853 w 4000500"/>
              <a:gd name="connsiteY3" fmla="*/ 200068 h 874438"/>
              <a:gd name="connsiteX4" fmla="*/ 3080385 w 4000500"/>
              <a:gd name="connsiteY4" fmla="*/ 74338 h 874438"/>
              <a:gd name="connsiteX5" fmla="*/ 4000500 w 4000500"/>
              <a:gd name="connsiteY5" fmla="*/ 874438 h 874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0500" h="874438">
                <a:moveTo>
                  <a:pt x="0" y="77196"/>
                </a:moveTo>
                <a:cubicBezTo>
                  <a:pt x="115967" y="38143"/>
                  <a:pt x="231934" y="-909"/>
                  <a:pt x="477203" y="120058"/>
                </a:cubicBezTo>
                <a:cubicBezTo>
                  <a:pt x="722472" y="241025"/>
                  <a:pt x="1176338" y="789666"/>
                  <a:pt x="1471613" y="803001"/>
                </a:cubicBezTo>
                <a:cubicBezTo>
                  <a:pt x="1766888" y="816336"/>
                  <a:pt x="1992154" y="395807"/>
                  <a:pt x="2248853" y="200068"/>
                </a:cubicBezTo>
                <a:cubicBezTo>
                  <a:pt x="2505552" y="4329"/>
                  <a:pt x="2791301" y="-67585"/>
                  <a:pt x="3080385" y="74338"/>
                </a:cubicBezTo>
                <a:cubicBezTo>
                  <a:pt x="3369469" y="216261"/>
                  <a:pt x="3684984" y="545349"/>
                  <a:pt x="4000500" y="874438"/>
                </a:cubicBez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64F0F41-AF02-4DE5-BDDE-590549007406}"/>
              </a:ext>
            </a:extLst>
          </p:cNvPr>
          <p:cNvSpPr/>
          <p:nvPr/>
        </p:nvSpPr>
        <p:spPr>
          <a:xfrm>
            <a:off x="4211955" y="4956016"/>
            <a:ext cx="77470" cy="774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F6C61A6-6CF5-4B98-AE65-5096F51EC8F7}"/>
              </a:ext>
            </a:extLst>
          </p:cNvPr>
          <p:cNvCxnSpPr>
            <a:cxnSpLocks/>
          </p:cNvCxnSpPr>
          <p:nvPr/>
        </p:nvCxnSpPr>
        <p:spPr>
          <a:xfrm flipV="1">
            <a:off x="4250691" y="4391819"/>
            <a:ext cx="132715" cy="602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62B1CC3-9087-4D5E-A906-81597EC1D502}"/>
                  </a:ext>
                </a:extLst>
              </p:cNvPr>
              <p:cNvSpPr txBox="1"/>
              <p:nvPr/>
            </p:nvSpPr>
            <p:spPr>
              <a:xfrm>
                <a:off x="4317047" y="4168418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62B1CC3-9087-4D5E-A906-81597EC1D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047" y="4168418"/>
                <a:ext cx="38420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4D484414-092A-4F97-B573-225189DB1635}"/>
              </a:ext>
            </a:extLst>
          </p:cNvPr>
          <p:cNvSpPr/>
          <p:nvPr/>
        </p:nvSpPr>
        <p:spPr>
          <a:xfrm>
            <a:off x="4032885" y="4654550"/>
            <a:ext cx="77470" cy="77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0CB73B7-C90A-4F4A-9D25-5C5D85C768C1}"/>
              </a:ext>
            </a:extLst>
          </p:cNvPr>
          <p:cNvCxnSpPr>
            <a:stCxn id="6" idx="1"/>
            <a:endCxn id="11" idx="5"/>
          </p:cNvCxnSpPr>
          <p:nvPr/>
        </p:nvCxnSpPr>
        <p:spPr>
          <a:xfrm flipH="1" flipV="1">
            <a:off x="4099010" y="4720675"/>
            <a:ext cx="124290" cy="246686"/>
          </a:xfrm>
          <a:prstGeom prst="straightConnector1">
            <a:avLst/>
          </a:prstGeom>
          <a:ln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E6ECC19-4BCF-4314-B36F-249472F96DA2}"/>
              </a:ext>
            </a:extLst>
          </p:cNvPr>
          <p:cNvCxnSpPr>
            <a:cxnSpLocks/>
          </p:cNvCxnSpPr>
          <p:nvPr/>
        </p:nvCxnSpPr>
        <p:spPr>
          <a:xfrm flipH="1" flipV="1">
            <a:off x="3786188" y="4131787"/>
            <a:ext cx="285432" cy="5558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7FC213D-0A2E-4503-84A0-9D9D39879173}"/>
                  </a:ext>
                </a:extLst>
              </p:cNvPr>
              <p:cNvSpPr txBox="1"/>
              <p:nvPr/>
            </p:nvSpPr>
            <p:spPr>
              <a:xfrm>
                <a:off x="3363246" y="3841822"/>
                <a:ext cx="453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7FC213D-0A2E-4503-84A0-9D9D39879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246" y="3841822"/>
                <a:ext cx="45307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41CEEAB-8CDE-4B0C-B956-EECD389AFC59}"/>
                  </a:ext>
                </a:extLst>
              </p:cNvPr>
              <p:cNvSpPr txBox="1"/>
              <p:nvPr/>
            </p:nvSpPr>
            <p:spPr>
              <a:xfrm>
                <a:off x="3430134" y="4557017"/>
                <a:ext cx="5300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41CEEAB-8CDE-4B0C-B956-EECD389AF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134" y="4557017"/>
                <a:ext cx="530082" cy="276999"/>
              </a:xfrm>
              <a:prstGeom prst="rect">
                <a:avLst/>
              </a:prstGeom>
              <a:blipFill>
                <a:blip r:embed="rId4"/>
                <a:stretch>
                  <a:fillRect t="-2222" r="-126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椭圆 18">
            <a:extLst>
              <a:ext uri="{FF2B5EF4-FFF2-40B4-BE49-F238E27FC236}">
                <a16:creationId xmlns:a16="http://schemas.microsoft.com/office/drawing/2014/main" id="{1337F9F5-2B4E-4F42-9D43-8AD7653C672A}"/>
              </a:ext>
            </a:extLst>
          </p:cNvPr>
          <p:cNvSpPr/>
          <p:nvPr/>
        </p:nvSpPr>
        <p:spPr>
          <a:xfrm>
            <a:off x="4173220" y="4581011"/>
            <a:ext cx="77470" cy="77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9676F58-A854-492B-AD1C-31695C1EC7E0}"/>
                  </a:ext>
                </a:extLst>
              </p:cNvPr>
              <p:cNvSpPr txBox="1"/>
              <p:nvPr/>
            </p:nvSpPr>
            <p:spPr>
              <a:xfrm>
                <a:off x="4068784" y="4567317"/>
                <a:ext cx="7988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9676F58-A854-492B-AD1C-31695C1EC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784" y="4567317"/>
                <a:ext cx="798808" cy="276999"/>
              </a:xfrm>
              <a:prstGeom prst="rect">
                <a:avLst/>
              </a:prstGeom>
              <a:blipFill>
                <a:blip r:embed="rId5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BFDB368-68C4-4D06-B869-8F3C45D4054B}"/>
                  </a:ext>
                </a:extLst>
              </p:cNvPr>
              <p:cNvSpPr txBox="1"/>
              <p:nvPr/>
            </p:nvSpPr>
            <p:spPr>
              <a:xfrm>
                <a:off x="5873425" y="3124219"/>
                <a:ext cx="434659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先假设存在点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这两个点的坐标变换是：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BFDB368-68C4-4D06-B869-8F3C45D40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425" y="3124219"/>
                <a:ext cx="4346590" cy="1200329"/>
              </a:xfrm>
              <a:prstGeom prst="rect">
                <a:avLst/>
              </a:prstGeom>
              <a:blipFill>
                <a:blip r:embed="rId6"/>
                <a:stretch>
                  <a:fillRect l="-1120" t="-3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20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5061483-6593-4B05-9031-D6E0DC6F96DF}"/>
                  </a:ext>
                </a:extLst>
              </p:cNvPr>
              <p:cNvSpPr txBox="1"/>
              <p:nvPr/>
            </p:nvSpPr>
            <p:spPr>
              <a:xfrm>
                <a:off x="419100" y="514847"/>
                <a:ext cx="955861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TBN 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</m:oMath>
                </a14:m>
                <a:r>
                  <a:rPr lang="en-US" altLang="zh-CN" sz="2400" b="1" dirty="0"/>
                  <a:t>: tangent/image space </a:t>
                </a:r>
                <a:r>
                  <a:rPr lang="zh-CN" altLang="en-US" sz="2400" b="1" dirty="0"/>
                  <a:t>→ </a:t>
                </a:r>
                <a:r>
                  <a:rPr lang="en-US" altLang="zh-CN" sz="2400" b="1" dirty="0"/>
                  <a:t>model space </a:t>
                </a:r>
              </a:p>
              <a:p>
                <a:r>
                  <a:rPr lang="en-US" altLang="zh-CN" sz="2400" b="1" dirty="0"/>
                  <a:t>                    </a:t>
                </a:r>
                <a:r>
                  <a:rPr lang="zh-CN" altLang="en-US" sz="1400" dirty="0"/>
                  <a:t>切空间</a:t>
                </a:r>
                <a:r>
                  <a:rPr lang="en-US" altLang="zh-CN" sz="1400" dirty="0"/>
                  <a:t>/</a:t>
                </a:r>
                <a:r>
                  <a:rPr lang="zh-CN" altLang="en-US" sz="1400" dirty="0"/>
                  <a:t>图像空间 → 模型空间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5061483-6593-4B05-9031-D6E0DC6F9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514847"/>
                <a:ext cx="9558618" cy="830997"/>
              </a:xfrm>
              <a:prstGeom prst="rect">
                <a:avLst/>
              </a:prstGeom>
              <a:blipFill>
                <a:blip r:embed="rId2"/>
                <a:stretch>
                  <a:fillRect l="-1020" t="-5839" b="-2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B94DCAEF-17B6-40EB-9639-E1CC14035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1" y="1349880"/>
            <a:ext cx="2596775" cy="146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9636307-A6A6-4AA7-B157-6A6B088D9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320" y="1349880"/>
            <a:ext cx="2596775" cy="146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C176705-4F2C-4C6D-952A-79E745384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718" y="1349880"/>
            <a:ext cx="2598400" cy="146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72D13C8-8D2A-4991-8599-F97514A72324}"/>
              </a:ext>
            </a:extLst>
          </p:cNvPr>
          <p:cNvSpPr txBox="1"/>
          <p:nvPr/>
        </p:nvSpPr>
        <p:spPr>
          <a:xfrm>
            <a:off x="2114474" y="1818613"/>
            <a:ext cx="108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首先我们有法向量本身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0A910D-D3D8-4844-A1F0-4A055D94AF8D}"/>
              </a:ext>
            </a:extLst>
          </p:cNvPr>
          <p:cNvSpPr txBox="1"/>
          <p:nvPr/>
        </p:nvSpPr>
        <p:spPr>
          <a:xfrm>
            <a:off x="5178314" y="1387726"/>
            <a:ext cx="16743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然后，我们需要找到切平面的一组正交基底，但有无穷多种。</a:t>
            </a:r>
            <a:endParaRPr lang="en-US" altLang="zh-CN" sz="1400" dirty="0"/>
          </a:p>
          <a:p>
            <a:r>
              <a:rPr lang="zh-CN" altLang="en-US" sz="1400" b="1" dirty="0"/>
              <a:t>选择纹理坐标的方向</a:t>
            </a:r>
            <a:r>
              <a:rPr lang="zh-CN" altLang="en-US" sz="1400" dirty="0"/>
              <a:t>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1813AB3-C6A2-409A-8068-1CE1C32251E1}"/>
              </a:ext>
            </a:extLst>
          </p:cNvPr>
          <p:cNvSpPr txBox="1"/>
          <p:nvPr/>
        </p:nvSpPr>
        <p:spPr>
          <a:xfrm>
            <a:off x="8647656" y="1818613"/>
            <a:ext cx="1330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使用叉积计算第三个法向量</a:t>
            </a:r>
            <a:r>
              <a:rPr lang="en-US" altLang="zh-CN" sz="1400" dirty="0"/>
              <a:t>.</a:t>
            </a:r>
            <a:endParaRPr lang="zh-CN" altLang="en-US" sz="1400" dirty="0"/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911CC586-4117-4DD4-A04D-D921F44A4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985" y="1349880"/>
            <a:ext cx="2596775" cy="146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08120C9F-BFDC-4A53-8145-F373C6258923}"/>
              </a:ext>
            </a:extLst>
          </p:cNvPr>
          <p:cNvGrpSpPr/>
          <p:nvPr/>
        </p:nvGrpSpPr>
        <p:grpSpPr>
          <a:xfrm>
            <a:off x="7703372" y="4355208"/>
            <a:ext cx="3923977" cy="2323651"/>
            <a:chOff x="2742005" y="892885"/>
            <a:chExt cx="6821543" cy="4039495"/>
          </a:xfrm>
        </p:grpSpPr>
        <p:pic>
          <p:nvPicPr>
            <p:cNvPr id="15" name="Picture 6">
              <a:extLst>
                <a:ext uri="{FF2B5EF4-FFF2-40B4-BE49-F238E27FC236}">
                  <a16:creationId xmlns:a16="http://schemas.microsoft.com/office/drawing/2014/main" id="{EC367E30-D78D-48AF-AF90-C38EF7C08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2005" y="1341314"/>
              <a:ext cx="6384119" cy="3591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1E53C15A-FE33-4E84-A873-88AE29556385}"/>
                </a:ext>
              </a:extLst>
            </p:cNvPr>
            <p:cNvGrpSpPr/>
            <p:nvPr/>
          </p:nvGrpSpPr>
          <p:grpSpPr>
            <a:xfrm>
              <a:off x="4771016" y="892885"/>
              <a:ext cx="4792532" cy="3689873"/>
              <a:chOff x="4771016" y="892885"/>
              <a:chExt cx="4792532" cy="3689873"/>
            </a:xfrm>
          </p:grpSpPr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EB9A2237-5841-422C-A9ED-7E7D57ED46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1016" y="3136846"/>
                <a:ext cx="479253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6B03A1C5-2B3B-4DB4-8AF0-F56A79A6FE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1715" y="2755858"/>
                <a:ext cx="1644698" cy="16571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118EDCB1-4272-4B03-9EEE-7959C2EA48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4664" y="892885"/>
                <a:ext cx="0" cy="3689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EB6CF99E-AE59-47D8-8804-9DA69690B47F}"/>
                </a:ext>
              </a:extLst>
            </p:cNvPr>
            <p:cNvGrpSpPr/>
            <p:nvPr/>
          </p:nvGrpSpPr>
          <p:grpSpPr>
            <a:xfrm>
              <a:off x="5807470" y="1671255"/>
              <a:ext cx="2677758" cy="2029962"/>
              <a:chOff x="8834006" y="47891"/>
              <a:chExt cx="2845342" cy="1551848"/>
            </a:xfrm>
          </p:grpSpPr>
          <p:sp>
            <p:nvSpPr>
              <p:cNvPr id="19" name="立方体 18">
                <a:extLst>
                  <a:ext uri="{FF2B5EF4-FFF2-40B4-BE49-F238E27FC236}">
                    <a16:creationId xmlns:a16="http://schemas.microsoft.com/office/drawing/2014/main" id="{0DA35816-6E4D-40FF-B871-BE208283AD30}"/>
                  </a:ext>
                </a:extLst>
              </p:cNvPr>
              <p:cNvSpPr/>
              <p:nvPr/>
            </p:nvSpPr>
            <p:spPr>
              <a:xfrm rot="10800000">
                <a:off x="8834006" y="47891"/>
                <a:ext cx="2845342" cy="1551848"/>
              </a:xfrm>
              <a:prstGeom prst="cube">
                <a:avLst>
                  <a:gd name="adj" fmla="val 28089"/>
                </a:avLst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立方体 19">
                <a:extLst>
                  <a:ext uri="{FF2B5EF4-FFF2-40B4-BE49-F238E27FC236}">
                    <a16:creationId xmlns:a16="http://schemas.microsoft.com/office/drawing/2014/main" id="{6C0EA3A2-168F-4A59-9988-E1C332A1461D}"/>
                  </a:ext>
                </a:extLst>
              </p:cNvPr>
              <p:cNvSpPr/>
              <p:nvPr/>
            </p:nvSpPr>
            <p:spPr>
              <a:xfrm>
                <a:off x="8834006" y="47892"/>
                <a:ext cx="2845342" cy="1551847"/>
              </a:xfrm>
              <a:prstGeom prst="cube">
                <a:avLst>
                  <a:gd name="adj" fmla="val 28652"/>
                </a:avLst>
              </a:prstGeom>
              <a:solidFill>
                <a:schemeClr val="accent1">
                  <a:alpha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42B876A-0F26-4DFC-98F6-7ECF88934826}"/>
                </a:ext>
              </a:extLst>
            </p:cNvPr>
            <p:cNvCxnSpPr>
              <a:cxnSpLocks/>
            </p:cNvCxnSpPr>
            <p:nvPr/>
          </p:nvCxnSpPr>
          <p:spPr>
            <a:xfrm>
              <a:off x="6384664" y="3136846"/>
              <a:ext cx="1522646" cy="560978"/>
            </a:xfrm>
            <a:prstGeom prst="straightConnector1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弧形 4">
            <a:extLst>
              <a:ext uri="{FF2B5EF4-FFF2-40B4-BE49-F238E27FC236}">
                <a16:creationId xmlns:a16="http://schemas.microsoft.com/office/drawing/2014/main" id="{8E25A041-864F-4AFF-B51A-B63F5483C9D0}"/>
              </a:ext>
            </a:extLst>
          </p:cNvPr>
          <p:cNvSpPr/>
          <p:nvPr/>
        </p:nvSpPr>
        <p:spPr>
          <a:xfrm>
            <a:off x="8889207" y="4655719"/>
            <a:ext cx="1785419" cy="2417813"/>
          </a:xfrm>
          <a:prstGeom prst="arc">
            <a:avLst>
              <a:gd name="adj1" fmla="val 15751275"/>
              <a:gd name="adj2" fmla="val 2445975"/>
            </a:avLst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610C96-4BC3-48A3-92BE-8AAE91F6B1D7}"/>
              </a:ext>
            </a:extLst>
          </p:cNvPr>
          <p:cNvCxnSpPr>
            <a:cxnSpLocks/>
          </p:cNvCxnSpPr>
          <p:nvPr/>
        </p:nvCxnSpPr>
        <p:spPr>
          <a:xfrm flipV="1">
            <a:off x="9491289" y="5646008"/>
            <a:ext cx="1515774" cy="30218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弧形 9">
            <a:extLst>
              <a:ext uri="{FF2B5EF4-FFF2-40B4-BE49-F238E27FC236}">
                <a16:creationId xmlns:a16="http://schemas.microsoft.com/office/drawing/2014/main" id="{9DA81BC4-19C6-4C94-AA1E-31A4A3396DEE}"/>
              </a:ext>
            </a:extLst>
          </p:cNvPr>
          <p:cNvSpPr/>
          <p:nvPr/>
        </p:nvSpPr>
        <p:spPr>
          <a:xfrm>
            <a:off x="9492531" y="5803497"/>
            <a:ext cx="315538" cy="345153"/>
          </a:xfrm>
          <a:prstGeom prst="arc">
            <a:avLst>
              <a:gd name="adj1" fmla="val 15831494"/>
              <a:gd name="adj2" fmla="val 19600200"/>
            </a:avLst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F1F2C4E-A532-4BF0-8B3B-0BB7077A4793}"/>
                  </a:ext>
                </a:extLst>
              </p:cNvPr>
              <p:cNvSpPr txBox="1"/>
              <p:nvPr/>
            </p:nvSpPr>
            <p:spPr>
              <a:xfrm>
                <a:off x="10412814" y="4613158"/>
                <a:ext cx="1898375" cy="1920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func>
                            <m:func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10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f>
                            <m:f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1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1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unc>
                        <m:func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1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unc>
                        <m:func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1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F1F2C4E-A532-4BF0-8B3B-0BB7077A4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2814" y="4613158"/>
                <a:ext cx="1898375" cy="19203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78F0DC1-FE33-4DB5-B051-07D6E06B9C51}"/>
                  </a:ext>
                </a:extLst>
              </p:cNvPr>
              <p:cNvSpPr txBox="1"/>
              <p:nvPr/>
            </p:nvSpPr>
            <p:spPr>
              <a:xfrm>
                <a:off x="9704138" y="5606740"/>
                <a:ext cx="2822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78F0DC1-FE33-4DB5-B051-07D6E06B9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138" y="5606740"/>
                <a:ext cx="282267" cy="369332"/>
              </a:xfrm>
              <a:prstGeom prst="rect">
                <a:avLst/>
              </a:prstGeom>
              <a:blipFill>
                <a:blip r:embed="rId8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D67F55D-9C5B-4FD5-A454-6B10C67DC162}"/>
                  </a:ext>
                </a:extLst>
              </p:cNvPr>
              <p:cNvSpPr txBox="1"/>
              <p:nvPr/>
            </p:nvSpPr>
            <p:spPr>
              <a:xfrm>
                <a:off x="161368" y="2980624"/>
                <a:ext cx="11668682" cy="56601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1" dirty="0"/>
              </a:p>
              <a:p>
                <a:r>
                  <a:rPr lang="zh-CN" altLang="en-US" dirty="0"/>
                  <a:t>首先我们需要明白，坐标空间转换需要什么东西？</a:t>
                </a:r>
                <a:r>
                  <a:rPr lang="en-US" altLang="zh-CN" dirty="0"/>
                  <a:t>——</a:t>
                </a:r>
                <a:r>
                  <a:rPr lang="zh-CN" altLang="en-US" dirty="0"/>
                  <a:t>目标空间的一组基底</a:t>
                </a:r>
                <a:endParaRPr lang="en-US" altLang="zh-CN" dirty="0"/>
              </a:p>
              <a:p>
                <a:r>
                  <a:rPr lang="zh-CN" altLang="en-US" dirty="0"/>
                  <a:t>假设空间中（切空间）一组基底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dirty="0"/>
                  <a:t>，那么空间上的任意向量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则时候，如果存在另外一个坐标系（模型空间）的一组基底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dirty="0"/>
                  <a:t>，并且知道了原基底在新坐标系中的表示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dirty="0"/>
                  <a:t>，则向量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在新坐标系中的表示为：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其次，我们要看看 </a:t>
                </a:r>
                <a:r>
                  <a:rPr lang="en-US" altLang="zh-CN" b="1" i="1" dirty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:r>
                  <a:rPr lang="en-US" altLang="zh-CN" b="1" i="1" dirty="0">
                    <a:solidFill>
                      <a:srgbClr val="00B050"/>
                    </a:solidFill>
                  </a:rPr>
                  <a:t>B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要怎么求：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</m: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rad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𝑠𝑞𝑟𝑡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eqAr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=1.0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rad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如上公式，我们构造了这样一组正交基，其首先是定义在模型空间中的，此外，又天然适合作为切空间中的一组基底（法线垂直于三角形所在平面</a:t>
                </a:r>
                <a:r>
                  <a:rPr lang="zh-CN" altLang="en-US" strike="sngStrike" dirty="0"/>
                  <a:t>），因此，并不需要下边的变换，也可以得到相同的变换结果</a:t>
                </a:r>
                <a:r>
                  <a:rPr lang="zh-CN" altLang="en-US" dirty="0"/>
                  <a:t>。</a:t>
                </a:r>
                <a:r>
                  <a:rPr lang="en-US" altLang="zh-CN" dirty="0"/>
                  <a:t>_</a:t>
                </a:r>
                <a:r>
                  <a:rPr lang="zh-CN" altLang="en-US" dirty="0"/>
                  <a:t>需要证明是沿着 </a:t>
                </a:r>
                <a:r>
                  <a:rPr lang="en-US" altLang="zh-CN" dirty="0" err="1"/>
                  <a:t>uv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方向。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D67F55D-9C5B-4FD5-A454-6B10C67DC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68" y="2980624"/>
                <a:ext cx="11668682" cy="5660139"/>
              </a:xfrm>
              <a:prstGeom prst="rect">
                <a:avLst/>
              </a:prstGeom>
              <a:blipFill>
                <a:blip r:embed="rId9"/>
                <a:stretch>
                  <a:fillRect l="-418" r="-104" b="-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51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13A109F7-8923-4F68-9C49-ABFEE3FECA82}"/>
              </a:ext>
            </a:extLst>
          </p:cNvPr>
          <p:cNvSpPr/>
          <p:nvPr/>
        </p:nvSpPr>
        <p:spPr>
          <a:xfrm>
            <a:off x="5607425" y="4320382"/>
            <a:ext cx="1297641" cy="2689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2DF7F9E-4F91-48A7-8077-5AEA20F9B9D0}"/>
              </a:ext>
            </a:extLst>
          </p:cNvPr>
          <p:cNvSpPr/>
          <p:nvPr/>
        </p:nvSpPr>
        <p:spPr>
          <a:xfrm>
            <a:off x="7357156" y="4320382"/>
            <a:ext cx="1726333" cy="2689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1F4227C-0B5E-4B08-A284-64875BD3812C}"/>
              </a:ext>
            </a:extLst>
          </p:cNvPr>
          <p:cNvSpPr/>
          <p:nvPr/>
        </p:nvSpPr>
        <p:spPr>
          <a:xfrm>
            <a:off x="5607425" y="4051441"/>
            <a:ext cx="1297641" cy="2689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DBB5702-9443-4741-8025-2F9527C619A2}"/>
              </a:ext>
            </a:extLst>
          </p:cNvPr>
          <p:cNvSpPr/>
          <p:nvPr/>
        </p:nvSpPr>
        <p:spPr>
          <a:xfrm>
            <a:off x="7357156" y="4051441"/>
            <a:ext cx="1726333" cy="2689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DF0F27-951A-4FAD-8C9F-586BF81A4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13" y="2072854"/>
            <a:ext cx="37909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8D6AAE0-1E9F-438C-8050-43C82B27E902}"/>
                  </a:ext>
                </a:extLst>
              </p:cNvPr>
              <p:cNvSpPr txBox="1"/>
              <p:nvPr/>
            </p:nvSpPr>
            <p:spPr>
              <a:xfrm>
                <a:off x="4524936" y="1797190"/>
                <a:ext cx="6766561" cy="38180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如图所示，在切空间中：</a:t>
                </a:r>
                <a:endParaRPr lang="en-US" altLang="zh-CN" dirty="0"/>
              </a:p>
              <a:p>
                <a:r>
                  <a:rPr lang="zh-CN" altLang="en-US" dirty="0"/>
                  <a:t>我们可以知道三角形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个顶点在模型空间中的位置坐标：</a:t>
                </a:r>
                <a:r>
                  <a:rPr lang="en-US" altLang="zh-CN" dirty="0"/>
                  <a:t>v0, v1, v2</a:t>
                </a:r>
              </a:p>
              <a:p>
                <a:r>
                  <a:rPr lang="zh-CN" altLang="en-US" dirty="0"/>
                  <a:t>投影到 </a:t>
                </a:r>
                <a:r>
                  <a:rPr lang="en-US" altLang="zh-CN" dirty="0" err="1"/>
                  <a:t>uv</a:t>
                </a:r>
                <a:r>
                  <a:rPr lang="en-US" altLang="zh-CN" dirty="0"/>
                  <a:t>-map </a:t>
                </a:r>
                <a:r>
                  <a:rPr lang="zh-CN" altLang="en-US" dirty="0"/>
                  <a:t>上后，就有对应的 </a:t>
                </a:r>
                <a:r>
                  <a:rPr lang="en-US" altLang="zh-CN" dirty="0"/>
                  <a:t>uv0,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uv1,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uv2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于是我们得到：在 </a:t>
                </a:r>
                <a:r>
                  <a:rPr lang="en-US" altLang="zh-CN" dirty="0" err="1"/>
                  <a:t>uv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空间中，就有：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dirty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dirty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两条公式写成矩阵形式就是：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求解：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8D6AAE0-1E9F-438C-8050-43C82B27E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936" y="1797190"/>
                <a:ext cx="6766561" cy="3818096"/>
              </a:xfrm>
              <a:prstGeom prst="rect">
                <a:avLst/>
              </a:prstGeom>
              <a:blipFill>
                <a:blip r:embed="rId3"/>
                <a:stretch>
                  <a:fillRect l="-721" t="-9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01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E822C9BB-9F5C-118B-8844-2FB3D03B4227}"/>
                  </a:ext>
                </a:extLst>
              </p:cNvPr>
              <p:cNvSpPr txBox="1"/>
              <p:nvPr/>
            </p:nvSpPr>
            <p:spPr>
              <a:xfrm>
                <a:off x="8894922" y="5376656"/>
                <a:ext cx="2566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E822C9BB-9F5C-118B-8844-2FB3D03B4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922" y="5376656"/>
                <a:ext cx="256673" cy="276999"/>
              </a:xfrm>
              <a:prstGeom prst="rect">
                <a:avLst/>
              </a:prstGeom>
              <a:blipFill>
                <a:blip r:embed="rId2"/>
                <a:stretch>
                  <a:fillRect l="-26190" t="-48889" r="-7142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4A7A9D02-132A-DB60-65CB-32C3730010BC}"/>
              </a:ext>
            </a:extLst>
          </p:cNvPr>
          <p:cNvCxnSpPr>
            <a:cxnSpLocks/>
          </p:cNvCxnSpPr>
          <p:nvPr/>
        </p:nvCxnSpPr>
        <p:spPr>
          <a:xfrm flipH="1">
            <a:off x="8868569" y="5359657"/>
            <a:ext cx="115258" cy="1741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ECC4D10A-8792-E2C1-2682-2FB68E8AFCA9}"/>
              </a:ext>
            </a:extLst>
          </p:cNvPr>
          <p:cNvCxnSpPr/>
          <p:nvPr/>
        </p:nvCxnSpPr>
        <p:spPr>
          <a:xfrm flipV="1">
            <a:off x="8832256" y="5426520"/>
            <a:ext cx="53975" cy="26696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41C0F104-B723-E4AE-1023-67FE8EEA7AFA}"/>
              </a:ext>
            </a:extLst>
          </p:cNvPr>
          <p:cNvSpPr/>
          <p:nvPr/>
        </p:nvSpPr>
        <p:spPr>
          <a:xfrm>
            <a:off x="8988425" y="5353496"/>
            <a:ext cx="863600" cy="622300"/>
          </a:xfrm>
          <a:custGeom>
            <a:avLst/>
            <a:gdLst>
              <a:gd name="connsiteX0" fmla="*/ 0 w 863600"/>
              <a:gd name="connsiteY0" fmla="*/ 0 h 714375"/>
              <a:gd name="connsiteX1" fmla="*/ 863600 w 863600"/>
              <a:gd name="connsiteY1" fmla="*/ 396875 h 714375"/>
              <a:gd name="connsiteX2" fmla="*/ 596900 w 863600"/>
              <a:gd name="connsiteY2" fmla="*/ 714375 h 714375"/>
              <a:gd name="connsiteX3" fmla="*/ 0 w 863600"/>
              <a:gd name="connsiteY3" fmla="*/ 0 h 714375"/>
              <a:gd name="connsiteX0" fmla="*/ 0 w 863600"/>
              <a:gd name="connsiteY0" fmla="*/ 0 h 593725"/>
              <a:gd name="connsiteX1" fmla="*/ 863600 w 863600"/>
              <a:gd name="connsiteY1" fmla="*/ 396875 h 593725"/>
              <a:gd name="connsiteX2" fmla="*/ 692150 w 863600"/>
              <a:gd name="connsiteY2" fmla="*/ 593725 h 593725"/>
              <a:gd name="connsiteX3" fmla="*/ 0 w 863600"/>
              <a:gd name="connsiteY3" fmla="*/ 0 h 593725"/>
              <a:gd name="connsiteX0" fmla="*/ 0 w 863600"/>
              <a:gd name="connsiteY0" fmla="*/ 0 h 622300"/>
              <a:gd name="connsiteX1" fmla="*/ 863600 w 863600"/>
              <a:gd name="connsiteY1" fmla="*/ 396875 h 622300"/>
              <a:gd name="connsiteX2" fmla="*/ 638175 w 863600"/>
              <a:gd name="connsiteY2" fmla="*/ 622300 h 622300"/>
              <a:gd name="connsiteX3" fmla="*/ 0 w 863600"/>
              <a:gd name="connsiteY3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3600" h="622300">
                <a:moveTo>
                  <a:pt x="0" y="0"/>
                </a:moveTo>
                <a:lnTo>
                  <a:pt x="863600" y="396875"/>
                </a:lnTo>
                <a:lnTo>
                  <a:pt x="638175" y="6223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E2A01B8C-7A39-609A-88E7-BBCC7008F29B}"/>
              </a:ext>
            </a:extLst>
          </p:cNvPr>
          <p:cNvCxnSpPr>
            <a:cxnSpLocks/>
          </p:cNvCxnSpPr>
          <p:nvPr/>
        </p:nvCxnSpPr>
        <p:spPr>
          <a:xfrm>
            <a:off x="8985250" y="5350320"/>
            <a:ext cx="1252069" cy="579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352258F-BA29-BB02-29E6-6DDE9BA9364A}"/>
              </a:ext>
            </a:extLst>
          </p:cNvPr>
          <p:cNvSpPr txBox="1"/>
          <p:nvPr/>
        </p:nvSpPr>
        <p:spPr>
          <a:xfrm>
            <a:off x="262218" y="248770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HW 5</a:t>
            </a:r>
            <a:endParaRPr lang="zh-CN" altLang="en-US" sz="2400" b="1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6585AAA-0ECC-831D-7F09-E3EBB95423C7}"/>
              </a:ext>
            </a:extLst>
          </p:cNvPr>
          <p:cNvGrpSpPr/>
          <p:nvPr/>
        </p:nvGrpSpPr>
        <p:grpSpPr>
          <a:xfrm>
            <a:off x="371070" y="872565"/>
            <a:ext cx="5828262" cy="3196551"/>
            <a:chOff x="371070" y="872565"/>
            <a:chExt cx="5828262" cy="3196551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528C35B3-4813-F940-6D86-54759D29BC87}"/>
                </a:ext>
              </a:extLst>
            </p:cNvPr>
            <p:cNvCxnSpPr/>
            <p:nvPr/>
          </p:nvCxnSpPr>
          <p:spPr>
            <a:xfrm>
              <a:off x="1018428" y="2196914"/>
              <a:ext cx="3307976" cy="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8385D815-A28C-D5EC-6E89-7802F51A894D}"/>
                </a:ext>
              </a:extLst>
            </p:cNvPr>
            <p:cNvSpPr/>
            <p:nvPr/>
          </p:nvSpPr>
          <p:spPr>
            <a:xfrm rot="5400000">
              <a:off x="4003767" y="1341254"/>
              <a:ext cx="2131546" cy="1492624"/>
            </a:xfrm>
            <a:prstGeom prst="parallelogram">
              <a:avLst>
                <a:gd name="adj" fmla="val 64077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49D94B4-73FC-D5B3-7836-8AFAE0096254}"/>
                </a:ext>
              </a:extLst>
            </p:cNvPr>
            <p:cNvSpPr/>
            <p:nvPr/>
          </p:nvSpPr>
          <p:spPr>
            <a:xfrm>
              <a:off x="4131048" y="1583956"/>
              <a:ext cx="726140" cy="7261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84FEBE1-5EDE-2F43-6355-74760B731E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4315" y="1375803"/>
              <a:ext cx="0" cy="1375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5B1522A6-52F8-82CD-EBA2-41FE2172A283}"/>
                    </a:ext>
                  </a:extLst>
                </p:cNvPr>
                <p:cNvSpPr txBox="1"/>
                <p:nvPr/>
              </p:nvSpPr>
              <p:spPr>
                <a:xfrm>
                  <a:off x="4131048" y="911470"/>
                  <a:ext cx="229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1.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5B1522A6-52F8-82CD-EBA2-41FE2172A2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1048" y="911470"/>
                  <a:ext cx="22923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7027" r="-2703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0ABB3BF8-D4A0-C0D7-835F-A8C22E685BFC}"/>
                    </a:ext>
                  </a:extLst>
                </p:cNvPr>
                <p:cNvSpPr txBox="1"/>
                <p:nvPr/>
              </p:nvSpPr>
              <p:spPr>
                <a:xfrm>
                  <a:off x="5069539" y="2675332"/>
                  <a:ext cx="229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1.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0ABB3BF8-D4A0-C0D7-835F-A8C22E685B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539" y="2675332"/>
                  <a:ext cx="22923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7027" r="-2703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18215E0-64AC-5938-3196-D6AC3FBA2CFD}"/>
                    </a:ext>
                  </a:extLst>
                </p:cNvPr>
                <p:cNvSpPr txBox="1"/>
                <p:nvPr/>
              </p:nvSpPr>
              <p:spPr>
                <a:xfrm>
                  <a:off x="4156226" y="2171597"/>
                  <a:ext cx="229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18215E0-64AC-5938-3196-D6AC3FBA2C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6226" y="2171597"/>
                  <a:ext cx="22923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7027" r="-2703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F1C9AEB-8E60-3B79-8BFF-D5014579F172}"/>
                    </a:ext>
                  </a:extLst>
                </p:cNvPr>
                <p:cNvSpPr txBox="1"/>
                <p:nvPr/>
              </p:nvSpPr>
              <p:spPr>
                <a:xfrm>
                  <a:off x="4131048" y="1325217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F1C9AEB-8E60-3B79-8BFF-D5014579F1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1048" y="1325217"/>
                  <a:ext cx="18671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3333" r="-30000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429F2F7-ABEE-91FD-7A63-68C8EBCFF337}"/>
                    </a:ext>
                  </a:extLst>
                </p:cNvPr>
                <p:cNvSpPr txBox="1"/>
                <p:nvPr/>
              </p:nvSpPr>
              <p:spPr>
                <a:xfrm>
                  <a:off x="4490232" y="2312503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429F2F7-ABEE-91FD-7A63-68C8EBCFF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0232" y="2312503"/>
                  <a:ext cx="18331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821F907-C73B-7C10-1023-F3550C9DCE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2399" y="1096403"/>
              <a:ext cx="0" cy="13755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B138C3D2-78F9-5C75-A238-41CC66E265D2}"/>
                    </a:ext>
                  </a:extLst>
                </p:cNvPr>
                <p:cNvSpPr txBox="1"/>
                <p:nvPr/>
              </p:nvSpPr>
              <p:spPr>
                <a:xfrm>
                  <a:off x="4604724" y="2402676"/>
                  <a:ext cx="2578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B138C3D2-78F9-5C75-A238-41CC66E265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4724" y="2402676"/>
                  <a:ext cx="257827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3953" r="-23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D26E209B-7494-B3B0-8BAF-8AE760259ADF}"/>
                </a:ext>
              </a:extLst>
            </p:cNvPr>
            <p:cNvCxnSpPr/>
            <p:nvPr/>
          </p:nvCxnSpPr>
          <p:spPr>
            <a:xfrm>
              <a:off x="4648645" y="2355607"/>
              <a:ext cx="91024" cy="58364"/>
            </a:xfrm>
            <a:prstGeom prst="straightConnector1">
              <a:avLst/>
            </a:prstGeom>
            <a:ln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14D2764-CB30-A8F1-5E81-6F7929822A35}"/>
                </a:ext>
              </a:extLst>
            </p:cNvPr>
            <p:cNvSpPr/>
            <p:nvPr/>
          </p:nvSpPr>
          <p:spPr>
            <a:xfrm>
              <a:off x="4618086" y="1679591"/>
              <a:ext cx="50799" cy="50799"/>
            </a:xfrm>
            <a:prstGeom prst="ellipse">
              <a:avLst/>
            </a:prstGeom>
            <a:ln>
              <a:prstDash val="sysDot"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334A969F-CBDE-7C4C-3AAA-34D7F71E82B7}"/>
                </a:ext>
              </a:extLst>
            </p:cNvPr>
            <p:cNvSpPr/>
            <p:nvPr/>
          </p:nvSpPr>
          <p:spPr>
            <a:xfrm>
              <a:off x="4716999" y="1736917"/>
              <a:ext cx="50799" cy="50799"/>
            </a:xfrm>
            <a:prstGeom prst="ellipse">
              <a:avLst/>
            </a:prstGeom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A882EC6D-963C-0C57-3667-4ECA9DE364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7438" y="1444170"/>
              <a:ext cx="2127529" cy="757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D09B78E-851F-636E-CECB-75B124062A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070" y="872565"/>
              <a:ext cx="4358629" cy="1551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93D4FDEF-CB17-778F-0D99-A6A0071BF9BA}"/>
                    </a:ext>
                  </a:extLst>
                </p:cNvPr>
                <p:cNvSpPr txBox="1"/>
                <p:nvPr/>
              </p:nvSpPr>
              <p:spPr>
                <a:xfrm>
                  <a:off x="866374" y="2171597"/>
                  <a:ext cx="2140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93D4FDEF-CB17-778F-0D99-A6A0071BF9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374" y="2171597"/>
                  <a:ext cx="21403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5714" r="-25714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弧形 27">
              <a:extLst>
                <a:ext uri="{FF2B5EF4-FFF2-40B4-BE49-F238E27FC236}">
                  <a16:creationId xmlns:a16="http://schemas.microsoft.com/office/drawing/2014/main" id="{E51BBA9D-5A5B-ECAD-4273-1281D789B89B}"/>
                </a:ext>
              </a:extLst>
            </p:cNvPr>
            <p:cNvSpPr/>
            <p:nvPr/>
          </p:nvSpPr>
          <p:spPr>
            <a:xfrm>
              <a:off x="1022567" y="2041599"/>
              <a:ext cx="303743" cy="303743"/>
            </a:xfrm>
            <a:prstGeom prst="arc">
              <a:avLst>
                <a:gd name="adj1" fmla="val 19150292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D2F649D1-80FB-FA3C-43DD-7A73F6CBC898}"/>
                    </a:ext>
                  </a:extLst>
                </p:cNvPr>
                <p:cNvSpPr txBox="1"/>
                <p:nvPr/>
              </p:nvSpPr>
              <p:spPr>
                <a:xfrm>
                  <a:off x="1478364" y="1820511"/>
                  <a:ext cx="218200" cy="5209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D2F649D1-80FB-FA3C-43DD-7A73F6CBC8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8364" y="1820511"/>
                  <a:ext cx="218200" cy="52091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D8719353-50BA-FD19-E1CD-8D8717EA0D66}"/>
                </a:ext>
              </a:extLst>
            </p:cNvPr>
            <p:cNvCxnSpPr>
              <a:cxnSpLocks/>
            </p:cNvCxnSpPr>
            <p:nvPr/>
          </p:nvCxnSpPr>
          <p:spPr>
            <a:xfrm>
              <a:off x="999650" y="2536056"/>
              <a:ext cx="332675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C966061B-B927-1520-28FA-C00FD9962796}"/>
                    </a:ext>
                  </a:extLst>
                </p:cNvPr>
                <p:cNvSpPr txBox="1"/>
                <p:nvPr/>
              </p:nvSpPr>
              <p:spPr>
                <a:xfrm>
                  <a:off x="1783695" y="2542927"/>
                  <a:ext cx="20304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dirty="0"/>
                    <a:t>By default,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𝑛𝑒𝑎𝑟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C966061B-B927-1520-28FA-C00FD9962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695" y="2542927"/>
                  <a:ext cx="203049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7207" t="-28261" r="-601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792277E5-44F8-EAD3-7BC1-CF3F36C636AE}"/>
                    </a:ext>
                  </a:extLst>
                </p:cNvPr>
                <p:cNvSpPr txBox="1"/>
                <p:nvPr/>
              </p:nvSpPr>
              <p:spPr>
                <a:xfrm>
                  <a:off x="371070" y="3320706"/>
                  <a:ext cx="5828262" cy="7484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𝑠𝑐𝑟𝑒𝑒𝑛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1.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𝑔𝑙𝑜𝑏𝑎𝑙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𝑛𝑒𝑎𝑟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𝑔𝑙𝑜𝑏𝑎𝑙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𝑠𝑐𝑟𝑒𝑒𝑛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𝑛𝑒𝑎𝑟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792277E5-44F8-EAD3-7BC1-CF3F36C636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070" y="3320706"/>
                  <a:ext cx="5828262" cy="7484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36B03AC8-0DF7-B1F1-388E-5C6F6809D9EC}"/>
                    </a:ext>
                  </a:extLst>
                </p:cNvPr>
                <p:cNvSpPr txBox="1"/>
                <p:nvPr/>
              </p:nvSpPr>
              <p:spPr>
                <a:xfrm>
                  <a:off x="3510724" y="1577776"/>
                  <a:ext cx="193258" cy="3179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36B03AC8-0DF7-B1F1-388E-5C6F6809D9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0724" y="1577776"/>
                  <a:ext cx="193258" cy="317972"/>
                </a:xfrm>
                <a:prstGeom prst="rect">
                  <a:avLst/>
                </a:prstGeom>
                <a:blipFill>
                  <a:blip r:embed="rId13"/>
                  <a:stretch>
                    <a:fillRect l="-31250" t="-44231" r="-103125"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C70598C-7921-60B3-7469-2286F112B227}"/>
              </a:ext>
            </a:extLst>
          </p:cNvPr>
          <p:cNvCxnSpPr>
            <a:cxnSpLocks/>
            <a:endCxn id="22" idx="7"/>
          </p:cNvCxnSpPr>
          <p:nvPr/>
        </p:nvCxnSpPr>
        <p:spPr>
          <a:xfrm flipV="1">
            <a:off x="1046397" y="1744356"/>
            <a:ext cx="3713962" cy="4419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307FE61D-2C6E-E9B6-6B77-897FF3CBD184}"/>
              </a:ext>
            </a:extLst>
          </p:cNvPr>
          <p:cNvSpPr txBox="1"/>
          <p:nvPr/>
        </p:nvSpPr>
        <p:spPr>
          <a:xfrm>
            <a:off x="301710" y="4115810"/>
            <a:ext cx="4509696" cy="36933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1. Ray Generation: for each pixel, launch a ray.</a:t>
            </a:r>
            <a:endParaRPr lang="zh-CN" altLang="en-US" dirty="0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23470DB6-08FF-F23D-1101-CDE34EBAD177}"/>
              </a:ext>
            </a:extLst>
          </p:cNvPr>
          <p:cNvSpPr/>
          <p:nvPr/>
        </p:nvSpPr>
        <p:spPr>
          <a:xfrm>
            <a:off x="7827460" y="986704"/>
            <a:ext cx="979804" cy="979804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9CA800F-3953-3633-9514-330C4F9CC0A9}"/>
              </a:ext>
            </a:extLst>
          </p:cNvPr>
          <p:cNvCxnSpPr>
            <a:cxnSpLocks/>
          </p:cNvCxnSpPr>
          <p:nvPr/>
        </p:nvCxnSpPr>
        <p:spPr>
          <a:xfrm flipV="1">
            <a:off x="7415213" y="1386955"/>
            <a:ext cx="1924050" cy="129596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71B70F8-EB9D-F9E1-26BF-2F6DD4282672}"/>
              </a:ext>
            </a:extLst>
          </p:cNvPr>
          <p:cNvCxnSpPr>
            <a:cxnSpLocks/>
          </p:cNvCxnSpPr>
          <p:nvPr/>
        </p:nvCxnSpPr>
        <p:spPr>
          <a:xfrm flipV="1">
            <a:off x="7415213" y="1067868"/>
            <a:ext cx="1585912" cy="161505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54770A7-28E6-016B-0085-6B780C6C8973}"/>
              </a:ext>
            </a:extLst>
          </p:cNvPr>
          <p:cNvCxnSpPr>
            <a:cxnSpLocks/>
          </p:cNvCxnSpPr>
          <p:nvPr/>
        </p:nvCxnSpPr>
        <p:spPr>
          <a:xfrm flipV="1">
            <a:off x="7415213" y="1731022"/>
            <a:ext cx="2157412" cy="95189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9ADBF0C-1195-D437-4D4A-D6A4FC61D4F4}"/>
                  </a:ext>
                </a:extLst>
              </p:cNvPr>
              <p:cNvSpPr txBox="1"/>
              <p:nvPr/>
            </p:nvSpPr>
            <p:spPr>
              <a:xfrm>
                <a:off x="7775069" y="2347310"/>
                <a:ext cx="193258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9ADBF0C-1195-D437-4D4A-D6A4FC61D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069" y="2347310"/>
                <a:ext cx="193258" cy="317972"/>
              </a:xfrm>
              <a:prstGeom prst="rect">
                <a:avLst/>
              </a:prstGeom>
              <a:blipFill>
                <a:blip r:embed="rId14"/>
                <a:stretch>
                  <a:fillRect l="-31250" t="-42308" r="-106250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EB738CE-3771-6AE6-4947-A3791A31AED0}"/>
                  </a:ext>
                </a:extLst>
              </p:cNvPr>
              <p:cNvSpPr txBox="1"/>
              <p:nvPr/>
            </p:nvSpPr>
            <p:spPr>
              <a:xfrm flipH="1">
                <a:off x="7193333" y="2544419"/>
                <a:ext cx="2456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EB738CE-3771-6AE6-4947-A3791A31A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193333" y="2544419"/>
                <a:ext cx="245692" cy="276999"/>
              </a:xfrm>
              <a:prstGeom prst="rect">
                <a:avLst/>
              </a:prstGeom>
              <a:blipFill>
                <a:blip r:embed="rId15"/>
                <a:stretch>
                  <a:fillRect l="-15000" r="-1750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流程图: 接点 53">
            <a:extLst>
              <a:ext uri="{FF2B5EF4-FFF2-40B4-BE49-F238E27FC236}">
                <a16:creationId xmlns:a16="http://schemas.microsoft.com/office/drawing/2014/main" id="{81F17BA2-C803-0F3D-E3D8-A310530EE426}"/>
              </a:ext>
            </a:extLst>
          </p:cNvPr>
          <p:cNvSpPr/>
          <p:nvPr/>
        </p:nvSpPr>
        <p:spPr>
          <a:xfrm>
            <a:off x="8285398" y="1444642"/>
            <a:ext cx="63928" cy="639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F880704-1343-30DF-52A3-09AF5DAD90B2}"/>
              </a:ext>
            </a:extLst>
          </p:cNvPr>
          <p:cNvCxnSpPr>
            <a:cxnSpLocks/>
          </p:cNvCxnSpPr>
          <p:nvPr/>
        </p:nvCxnSpPr>
        <p:spPr>
          <a:xfrm flipH="1">
            <a:off x="7415213" y="1508570"/>
            <a:ext cx="889159" cy="1174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D02B4CB-E6B6-50D5-8339-AD64215FE773}"/>
                  </a:ext>
                </a:extLst>
              </p:cNvPr>
              <p:cNvSpPr txBox="1"/>
              <p:nvPr/>
            </p:nvSpPr>
            <p:spPr>
              <a:xfrm flipH="1">
                <a:off x="7658185" y="1851631"/>
                <a:ext cx="245692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D02B4CB-E6B6-50D5-8339-AD64215FE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58185" y="1851631"/>
                <a:ext cx="245692" cy="310598"/>
              </a:xfrm>
              <a:prstGeom prst="rect">
                <a:avLst/>
              </a:prstGeom>
              <a:blipFill>
                <a:blip r:embed="rId16"/>
                <a:stretch>
                  <a:fillRect l="-7317" r="-7317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流程图: 接点 60">
            <a:extLst>
              <a:ext uri="{FF2B5EF4-FFF2-40B4-BE49-F238E27FC236}">
                <a16:creationId xmlns:a16="http://schemas.microsoft.com/office/drawing/2014/main" id="{4E1851CB-31AE-E3AB-F29E-530182FB08C3}"/>
              </a:ext>
            </a:extLst>
          </p:cNvPr>
          <p:cNvSpPr/>
          <p:nvPr/>
        </p:nvSpPr>
        <p:spPr>
          <a:xfrm>
            <a:off x="8114885" y="1917204"/>
            <a:ext cx="63928" cy="6392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AD5FA43F-7649-2E78-17D5-546C1AA0F4FD}"/>
              </a:ext>
            </a:extLst>
          </p:cNvPr>
          <p:cNvCxnSpPr>
            <a:cxnSpLocks/>
          </p:cNvCxnSpPr>
          <p:nvPr/>
        </p:nvCxnSpPr>
        <p:spPr>
          <a:xfrm flipV="1">
            <a:off x="7439025" y="1966508"/>
            <a:ext cx="693088" cy="699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5D0F7340-24B0-19D5-171E-E042E822E99B}"/>
                  </a:ext>
                </a:extLst>
              </p:cNvPr>
              <p:cNvSpPr txBox="1"/>
              <p:nvPr/>
            </p:nvSpPr>
            <p:spPr>
              <a:xfrm>
                <a:off x="8146849" y="1987327"/>
                <a:ext cx="1158907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5D0F7340-24B0-19D5-171E-E042E822E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849" y="1987327"/>
                <a:ext cx="1158907" cy="317972"/>
              </a:xfrm>
              <a:prstGeom prst="rect">
                <a:avLst/>
              </a:prstGeom>
              <a:blipFill>
                <a:blip r:embed="rId17"/>
                <a:stretch>
                  <a:fillRect l="-4712" t="-42308" r="-29843" b="-9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120770C-8119-D3B7-18E0-375011E4D894}"/>
                  </a:ext>
                </a:extLst>
              </p:cNvPr>
              <p:cNvSpPr txBox="1"/>
              <p:nvPr/>
            </p:nvSpPr>
            <p:spPr>
              <a:xfrm>
                <a:off x="6741741" y="2751325"/>
                <a:ext cx="3505960" cy="1115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𝑐𝑡𝑟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𝑐𝑡𝑟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120770C-8119-D3B7-18E0-375011E4D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741" y="2751325"/>
                <a:ext cx="3505960" cy="1115562"/>
              </a:xfrm>
              <a:prstGeom prst="rect">
                <a:avLst/>
              </a:prstGeom>
              <a:blipFill>
                <a:blip r:embed="rId18"/>
                <a:stretch>
                  <a:fillRect t="-43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直角三角形 67">
            <a:extLst>
              <a:ext uri="{FF2B5EF4-FFF2-40B4-BE49-F238E27FC236}">
                <a16:creationId xmlns:a16="http://schemas.microsoft.com/office/drawing/2014/main" id="{788DBEC7-571E-FA3C-B8CA-196A3DB5999E}"/>
              </a:ext>
            </a:extLst>
          </p:cNvPr>
          <p:cNvSpPr/>
          <p:nvPr/>
        </p:nvSpPr>
        <p:spPr>
          <a:xfrm>
            <a:off x="8449339" y="4207840"/>
            <a:ext cx="2133600" cy="2133600"/>
          </a:xfrm>
          <a:prstGeom prst="rtTriangle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>
            <a:solidFill>
              <a:schemeClr val="accent4">
                <a:lumMod val="75000"/>
              </a:schemeClr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74ADB58-891E-7EBD-4DAD-CF6AF898A132}"/>
              </a:ext>
            </a:extLst>
          </p:cNvPr>
          <p:cNvCxnSpPr/>
          <p:nvPr/>
        </p:nvCxnSpPr>
        <p:spPr>
          <a:xfrm>
            <a:off x="7204075" y="4526408"/>
            <a:ext cx="1781175" cy="8239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AC1BCEBB-B67C-FD16-D5F8-5B7FB12F0A49}"/>
                  </a:ext>
                </a:extLst>
              </p:cNvPr>
              <p:cNvSpPr txBox="1"/>
              <p:nvPr/>
            </p:nvSpPr>
            <p:spPr>
              <a:xfrm>
                <a:off x="8868569" y="4526407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AC1BCEBB-B67C-FD16-D5F8-5B7FB12F0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569" y="4526407"/>
                <a:ext cx="283026" cy="276999"/>
              </a:xfrm>
              <a:prstGeom prst="rect">
                <a:avLst/>
              </a:prstGeom>
              <a:blipFill>
                <a:blip r:embed="rId19"/>
                <a:stretch>
                  <a:fillRect l="-21739" t="-48889" r="-67391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9F3C7CA-9409-E97F-5190-A066C99977AD}"/>
                  </a:ext>
                </a:extLst>
              </p:cNvPr>
              <p:cNvSpPr txBox="1"/>
              <p:nvPr/>
            </p:nvSpPr>
            <p:spPr>
              <a:xfrm>
                <a:off x="10021094" y="5588445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9F3C7CA-9409-E97F-5190-A066C9997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094" y="5588445"/>
                <a:ext cx="283026" cy="276999"/>
              </a:xfrm>
              <a:prstGeom prst="rect">
                <a:avLst/>
              </a:prstGeom>
              <a:blipFill>
                <a:blip r:embed="rId20"/>
                <a:stretch>
                  <a:fillRect l="-21739" t="-48889" r="-67391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6D94D967-A938-45F8-C8E7-842846C9FBD2}"/>
                  </a:ext>
                </a:extLst>
              </p:cNvPr>
              <p:cNvSpPr txBox="1"/>
              <p:nvPr/>
            </p:nvSpPr>
            <p:spPr>
              <a:xfrm>
                <a:off x="7866693" y="5311446"/>
                <a:ext cx="277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6D94D967-A938-45F8-C8E7-842846C9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693" y="5311446"/>
                <a:ext cx="277704" cy="276999"/>
              </a:xfrm>
              <a:prstGeom prst="rect">
                <a:avLst/>
              </a:prstGeom>
              <a:blipFill>
                <a:blip r:embed="rId21"/>
                <a:stretch>
                  <a:fillRect l="-19565" t="-45652" r="-67391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DED6FA0D-40D3-1A15-2DDF-29DD951FB07E}"/>
                  </a:ext>
                </a:extLst>
              </p:cNvPr>
              <p:cNvSpPr txBox="1"/>
              <p:nvPr/>
            </p:nvSpPr>
            <p:spPr>
              <a:xfrm flipH="1">
                <a:off x="6958383" y="4387907"/>
                <a:ext cx="2456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DED6FA0D-40D3-1A15-2DDF-29DD951FB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58383" y="4387907"/>
                <a:ext cx="245692" cy="276999"/>
              </a:xfrm>
              <a:prstGeom prst="rect">
                <a:avLst/>
              </a:prstGeom>
              <a:blipFill>
                <a:blip r:embed="rId22"/>
                <a:stretch>
                  <a:fillRect l="-14634" r="-14634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A9389BBC-352E-12F9-B4AE-C7C43B13AFC2}"/>
                  </a:ext>
                </a:extLst>
              </p:cNvPr>
              <p:cNvSpPr txBox="1"/>
              <p:nvPr/>
            </p:nvSpPr>
            <p:spPr>
              <a:xfrm>
                <a:off x="7667827" y="4802855"/>
                <a:ext cx="193258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A9389BBC-352E-12F9-B4AE-C7C43B13A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827" y="4802855"/>
                <a:ext cx="193258" cy="317972"/>
              </a:xfrm>
              <a:prstGeom prst="rect">
                <a:avLst/>
              </a:prstGeom>
              <a:blipFill>
                <a:blip r:embed="rId23"/>
                <a:stretch>
                  <a:fillRect l="-31250" t="-44231" r="-103125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96B68EDC-CE3A-439A-07F7-BCAB9B6CA788}"/>
              </a:ext>
            </a:extLst>
          </p:cNvPr>
          <p:cNvCxnSpPr>
            <a:cxnSpLocks/>
          </p:cNvCxnSpPr>
          <p:nvPr/>
        </p:nvCxnSpPr>
        <p:spPr>
          <a:xfrm flipH="1">
            <a:off x="8650669" y="5350320"/>
            <a:ext cx="336471" cy="21100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38EEDCBA-AEF4-136D-0046-B39B008FDACB}"/>
                  </a:ext>
                </a:extLst>
              </p:cNvPr>
              <p:cNvSpPr txBox="1"/>
              <p:nvPr/>
            </p:nvSpPr>
            <p:spPr>
              <a:xfrm>
                <a:off x="8449339" y="5530388"/>
                <a:ext cx="261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38EEDCBA-AEF4-136D-0046-B39B008FD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339" y="5530388"/>
                <a:ext cx="261995" cy="276999"/>
              </a:xfrm>
              <a:prstGeom prst="rect">
                <a:avLst/>
              </a:prstGeom>
              <a:blipFill>
                <a:blip r:embed="rId24"/>
                <a:stretch>
                  <a:fillRect l="-20930" t="-45652" r="-74419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ACBA39CA-2BA3-59A6-9EC4-155114143EFC}"/>
              </a:ext>
            </a:extLst>
          </p:cNvPr>
          <p:cNvCxnSpPr>
            <a:cxnSpLocks/>
          </p:cNvCxnSpPr>
          <p:nvPr/>
        </p:nvCxnSpPr>
        <p:spPr>
          <a:xfrm>
            <a:off x="8986195" y="5350320"/>
            <a:ext cx="303997" cy="289582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9C2B07E6-226E-2ABF-D494-F6C9CAC86DA1}"/>
                  </a:ext>
                </a:extLst>
              </p:cNvPr>
              <p:cNvSpPr txBox="1"/>
              <p:nvPr/>
            </p:nvSpPr>
            <p:spPr>
              <a:xfrm>
                <a:off x="9149214" y="5607494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9C2B07E6-226E-2ABF-D494-F6C9CAC86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214" y="5607494"/>
                <a:ext cx="267317" cy="276999"/>
              </a:xfrm>
              <a:prstGeom prst="rect">
                <a:avLst/>
              </a:prstGeom>
              <a:blipFill>
                <a:blip r:embed="rId25"/>
                <a:stretch>
                  <a:fillRect l="-25000" t="-48889" r="-6818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212C3A2C-53EF-BD33-510C-1C92962275D0}"/>
              </a:ext>
            </a:extLst>
          </p:cNvPr>
          <p:cNvCxnSpPr/>
          <p:nvPr/>
        </p:nvCxnSpPr>
        <p:spPr>
          <a:xfrm flipV="1">
            <a:off x="8988119" y="4961841"/>
            <a:ext cx="0" cy="40442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447D4A51-DFD7-A002-7042-4E18E5080092}"/>
                  </a:ext>
                </a:extLst>
              </p:cNvPr>
              <p:cNvSpPr txBox="1"/>
              <p:nvPr/>
            </p:nvSpPr>
            <p:spPr>
              <a:xfrm>
                <a:off x="9020150" y="4853418"/>
                <a:ext cx="189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447D4A51-DFD7-A002-7042-4E18E5080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150" y="4853418"/>
                <a:ext cx="189924" cy="276999"/>
              </a:xfrm>
              <a:prstGeom prst="rect">
                <a:avLst/>
              </a:prstGeom>
              <a:blipFill>
                <a:blip r:embed="rId26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525C72D8-9778-4404-782E-BCD94831306F}"/>
              </a:ext>
            </a:extLst>
          </p:cNvPr>
          <p:cNvCxnSpPr>
            <a:cxnSpLocks/>
            <a:stCxn id="81" idx="1"/>
          </p:cNvCxnSpPr>
          <p:nvPr/>
        </p:nvCxnSpPr>
        <p:spPr>
          <a:xfrm>
            <a:off x="7204075" y="4526407"/>
            <a:ext cx="1824013" cy="30613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6470847A-31EF-5FCD-581A-93A744D2ED49}"/>
              </a:ext>
            </a:extLst>
          </p:cNvPr>
          <p:cNvCxnSpPr>
            <a:cxnSpLocks/>
          </p:cNvCxnSpPr>
          <p:nvPr/>
        </p:nvCxnSpPr>
        <p:spPr>
          <a:xfrm>
            <a:off x="8562795" y="5291697"/>
            <a:ext cx="404094" cy="67821"/>
          </a:xfrm>
          <a:prstGeom prst="line">
            <a:avLst/>
          </a:prstGeom>
          <a:ln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C9FBE2FA-32D6-0DD8-249C-E259E0DCDF13}"/>
                  </a:ext>
                </a:extLst>
              </p:cNvPr>
              <p:cNvSpPr txBox="1"/>
              <p:nvPr/>
            </p:nvSpPr>
            <p:spPr>
              <a:xfrm>
                <a:off x="8409397" y="5136140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C9FBE2FA-32D6-0DD8-249C-E259E0DCD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397" y="5136140"/>
                <a:ext cx="165045" cy="276999"/>
              </a:xfrm>
              <a:prstGeom prst="rect">
                <a:avLst/>
              </a:prstGeom>
              <a:blipFill>
                <a:blip r:embed="rId27"/>
                <a:stretch>
                  <a:fillRect l="-39286" t="-48889" r="-103571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任意多边形: 形状 104">
            <a:extLst>
              <a:ext uri="{FF2B5EF4-FFF2-40B4-BE49-F238E27FC236}">
                <a16:creationId xmlns:a16="http://schemas.microsoft.com/office/drawing/2014/main" id="{F8100B6C-FA6E-FE21-9702-205AC6D17E49}"/>
              </a:ext>
            </a:extLst>
          </p:cNvPr>
          <p:cNvSpPr/>
          <p:nvPr/>
        </p:nvSpPr>
        <p:spPr>
          <a:xfrm>
            <a:off x="8258175" y="5274120"/>
            <a:ext cx="720725" cy="530225"/>
          </a:xfrm>
          <a:custGeom>
            <a:avLst/>
            <a:gdLst>
              <a:gd name="connsiteX0" fmla="*/ 889000 w 889000"/>
              <a:gd name="connsiteY0" fmla="*/ 82550 h 473075"/>
              <a:gd name="connsiteX1" fmla="*/ 323850 w 889000"/>
              <a:gd name="connsiteY1" fmla="*/ 0 h 473075"/>
              <a:gd name="connsiteX2" fmla="*/ 0 w 889000"/>
              <a:gd name="connsiteY2" fmla="*/ 473075 h 473075"/>
              <a:gd name="connsiteX3" fmla="*/ 889000 w 889000"/>
              <a:gd name="connsiteY3" fmla="*/ 82550 h 473075"/>
              <a:gd name="connsiteX0" fmla="*/ 720725 w 720725"/>
              <a:gd name="connsiteY0" fmla="*/ 82550 h 530225"/>
              <a:gd name="connsiteX1" fmla="*/ 155575 w 720725"/>
              <a:gd name="connsiteY1" fmla="*/ 0 h 530225"/>
              <a:gd name="connsiteX2" fmla="*/ 0 w 720725"/>
              <a:gd name="connsiteY2" fmla="*/ 530225 h 530225"/>
              <a:gd name="connsiteX3" fmla="*/ 720725 w 720725"/>
              <a:gd name="connsiteY3" fmla="*/ 82550 h 53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725" h="530225">
                <a:moveTo>
                  <a:pt x="720725" y="82550"/>
                </a:moveTo>
                <a:lnTo>
                  <a:pt x="155575" y="0"/>
                </a:lnTo>
                <a:lnTo>
                  <a:pt x="0" y="530225"/>
                </a:lnTo>
                <a:lnTo>
                  <a:pt x="720725" y="8255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66A5256-D0A0-CA3E-FB6D-D3EBC99D0232}"/>
              </a:ext>
            </a:extLst>
          </p:cNvPr>
          <p:cNvCxnSpPr>
            <a:cxnSpLocks/>
          </p:cNvCxnSpPr>
          <p:nvPr/>
        </p:nvCxnSpPr>
        <p:spPr>
          <a:xfrm flipV="1">
            <a:off x="8978900" y="5291697"/>
            <a:ext cx="170314" cy="7457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AC690411-79A9-B2FE-A152-4DAC8DEFDB74}"/>
                  </a:ext>
                </a:extLst>
              </p:cNvPr>
              <p:cNvSpPr txBox="1"/>
              <p:nvPr/>
            </p:nvSpPr>
            <p:spPr>
              <a:xfrm>
                <a:off x="9170072" y="5137081"/>
                <a:ext cx="261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AC690411-79A9-B2FE-A152-4DAC8DEFD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072" y="5137081"/>
                <a:ext cx="261995" cy="276999"/>
              </a:xfrm>
              <a:prstGeom prst="rect">
                <a:avLst/>
              </a:prstGeom>
              <a:blipFill>
                <a:blip r:embed="rId28"/>
                <a:stretch>
                  <a:fillRect l="-23256" t="-48889" r="-7209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073275F0-1459-BF63-E2F1-4964599C6D6B}"/>
                  </a:ext>
                </a:extLst>
              </p:cNvPr>
              <p:cNvSpPr txBox="1"/>
              <p:nvPr/>
            </p:nvSpPr>
            <p:spPr>
              <a:xfrm>
                <a:off x="6654512" y="5875403"/>
                <a:ext cx="210345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accent1">
                        <a:lumMod val="75000"/>
                      </a:schemeClr>
                    </a:solidFill>
                  </a:rPr>
                  <a:t>s1e1</a:t>
                </a:r>
                <a:r>
                  <a:rPr lang="zh-CN" alt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 计算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altLang="zh-CN" sz="1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 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sz="1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 的投影，如果投影为</a:t>
                </a:r>
                <a:r>
                  <a:rPr lang="en-US" altLang="zh-CN" sz="1400" dirty="0">
                    <a:solidFill>
                      <a:schemeClr val="accent1">
                        <a:lumMod val="75000"/>
                      </a:schemeClr>
                    </a:solidFill>
                  </a:rPr>
                  <a:t> 0</a:t>
                </a:r>
                <a:r>
                  <a:rPr lang="zh-CN" alt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，则与三角形所在平面不相交。</a:t>
                </a:r>
              </a:p>
            </p:txBody>
          </p:sp>
        </mc:Choice>
        <mc:Fallback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073275F0-1459-BF63-E2F1-4964599C6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512" y="5875403"/>
                <a:ext cx="2103452" cy="738664"/>
              </a:xfrm>
              <a:prstGeom prst="rect">
                <a:avLst/>
              </a:prstGeom>
              <a:blipFill>
                <a:blip r:embed="rId29"/>
                <a:stretch>
                  <a:fillRect l="-870" t="-4959" r="-2609" b="-7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9C2AE0F1-EB8D-CB1C-A2E6-1E55DE33AD5B}"/>
              </a:ext>
            </a:extLst>
          </p:cNvPr>
          <p:cNvCxnSpPr>
            <a:cxnSpLocks/>
            <a:stCxn id="112" idx="3"/>
          </p:cNvCxnSpPr>
          <p:nvPr/>
        </p:nvCxnSpPr>
        <p:spPr>
          <a:xfrm flipV="1">
            <a:off x="8757964" y="5693485"/>
            <a:ext cx="74292" cy="551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5426CA3C-2761-B2F5-3E15-30A6AAB2C6AD}"/>
              </a:ext>
            </a:extLst>
          </p:cNvPr>
          <p:cNvSpPr txBox="1"/>
          <p:nvPr/>
        </p:nvSpPr>
        <p:spPr>
          <a:xfrm>
            <a:off x="6773948" y="6789132"/>
            <a:ext cx="4848956" cy="36933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2. Intersect Detection: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formula</a:t>
            </a:r>
            <a:r>
              <a:rPr lang="en-US" altLang="zh-CN" dirty="0"/>
              <a:t> form,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triangle</a:t>
            </a:r>
            <a:r>
              <a:rPr lang="en-US" altLang="zh-CN" dirty="0"/>
              <a:t>, etc.</a:t>
            </a:r>
            <a:endParaRPr lang="zh-CN" altLang="en-US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C3280302-CA1A-2B9B-0B52-EF951374CE06}"/>
              </a:ext>
            </a:extLst>
          </p:cNvPr>
          <p:cNvSpPr txBox="1"/>
          <p:nvPr/>
        </p:nvSpPr>
        <p:spPr>
          <a:xfrm>
            <a:off x="1174438" y="8160732"/>
            <a:ext cx="4800032" cy="36933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3. Calculate Surface Info at hit point: normal &amp; </a:t>
            </a:r>
            <a:r>
              <a:rPr lang="en-US" altLang="zh-CN" dirty="0" err="1"/>
              <a:t>st.</a:t>
            </a:r>
            <a:endParaRPr lang="zh-CN" altLang="en-US" dirty="0"/>
          </a:p>
        </p:txBody>
      </p:sp>
      <p:sp>
        <p:nvSpPr>
          <p:cNvPr id="118" name="流程图: 接点 117">
            <a:extLst>
              <a:ext uri="{FF2B5EF4-FFF2-40B4-BE49-F238E27FC236}">
                <a16:creationId xmlns:a16="http://schemas.microsoft.com/office/drawing/2014/main" id="{6635FA18-9E52-7874-A889-B016A6C58792}"/>
              </a:ext>
            </a:extLst>
          </p:cNvPr>
          <p:cNvSpPr/>
          <p:nvPr/>
        </p:nvSpPr>
        <p:spPr>
          <a:xfrm>
            <a:off x="1402986" y="5725377"/>
            <a:ext cx="979804" cy="979804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BB8A8FF7-4B2F-B379-41F8-2B38CF46A79C}"/>
              </a:ext>
            </a:extLst>
          </p:cNvPr>
          <p:cNvCxnSpPr>
            <a:cxnSpLocks/>
          </p:cNvCxnSpPr>
          <p:nvPr/>
        </p:nvCxnSpPr>
        <p:spPr>
          <a:xfrm flipV="1">
            <a:off x="990739" y="5806541"/>
            <a:ext cx="1585912" cy="161505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流程图: 接点 119">
            <a:extLst>
              <a:ext uri="{FF2B5EF4-FFF2-40B4-BE49-F238E27FC236}">
                <a16:creationId xmlns:a16="http://schemas.microsoft.com/office/drawing/2014/main" id="{FAD85EC3-B10A-FC18-ABEB-6F4954B66805}"/>
              </a:ext>
            </a:extLst>
          </p:cNvPr>
          <p:cNvSpPr/>
          <p:nvPr/>
        </p:nvSpPr>
        <p:spPr>
          <a:xfrm>
            <a:off x="1860924" y="6183315"/>
            <a:ext cx="63928" cy="639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流程图: 接点 120">
            <a:extLst>
              <a:ext uri="{FF2B5EF4-FFF2-40B4-BE49-F238E27FC236}">
                <a16:creationId xmlns:a16="http://schemas.microsoft.com/office/drawing/2014/main" id="{1D638091-EDE9-6AF3-01D9-A775A6C263AD}"/>
              </a:ext>
            </a:extLst>
          </p:cNvPr>
          <p:cNvSpPr/>
          <p:nvPr/>
        </p:nvSpPr>
        <p:spPr>
          <a:xfrm>
            <a:off x="1690411" y="6655877"/>
            <a:ext cx="63928" cy="6392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AAE2A747-75C4-15D5-217B-B784AA481A06}"/>
              </a:ext>
            </a:extLst>
          </p:cNvPr>
          <p:cNvCxnSpPr>
            <a:cxnSpLocks/>
          </p:cNvCxnSpPr>
          <p:nvPr/>
        </p:nvCxnSpPr>
        <p:spPr>
          <a:xfrm flipH="1">
            <a:off x="1555784" y="6244735"/>
            <a:ext cx="316991" cy="91372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6817D480-FBB0-E45B-DD85-192910AB642A}"/>
                  </a:ext>
                </a:extLst>
              </p:cNvPr>
              <p:cNvSpPr txBox="1"/>
              <p:nvPr/>
            </p:nvSpPr>
            <p:spPr>
              <a:xfrm>
                <a:off x="1234081" y="7365868"/>
                <a:ext cx="1208664" cy="569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𝑐𝑡𝑟</m:t>
                          </m:r>
                        </m:e>
                      </m:acc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6817D480-FBB0-E45B-DD85-192910AB6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081" y="7365868"/>
                <a:ext cx="1208664" cy="569387"/>
              </a:xfrm>
              <a:prstGeom prst="rect">
                <a:avLst/>
              </a:prstGeom>
              <a:blipFill>
                <a:blip r:embed="rId30"/>
                <a:stretch>
                  <a:fillRect l="-2513" t="-19149" r="-3015" b="-3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D433D32B-6C54-AF29-7FCD-37BD8A3D4067}"/>
              </a:ext>
            </a:extLst>
          </p:cNvPr>
          <p:cNvGrpSpPr/>
          <p:nvPr/>
        </p:nvGrpSpPr>
        <p:grpSpPr>
          <a:xfrm>
            <a:off x="2724950" y="5247068"/>
            <a:ext cx="2716246" cy="2133600"/>
            <a:chOff x="2724950" y="5247068"/>
            <a:chExt cx="2716246" cy="2133600"/>
          </a:xfrm>
        </p:grpSpPr>
        <p:sp>
          <p:nvSpPr>
            <p:cNvPr id="127" name="直角三角形 126">
              <a:extLst>
                <a:ext uri="{FF2B5EF4-FFF2-40B4-BE49-F238E27FC236}">
                  <a16:creationId xmlns:a16="http://schemas.microsoft.com/office/drawing/2014/main" id="{6BFF9560-82DC-9634-71CC-49C7F2D83F3C}"/>
                </a:ext>
              </a:extLst>
            </p:cNvPr>
            <p:cNvSpPr/>
            <p:nvPr/>
          </p:nvSpPr>
          <p:spPr>
            <a:xfrm>
              <a:off x="3307596" y="5247068"/>
              <a:ext cx="2133600" cy="2133600"/>
            </a:xfrm>
            <a:prstGeom prst="rtTriangle">
              <a:avLst/>
            </a:prstGeom>
            <a:solidFill>
              <a:schemeClr val="accent4">
                <a:lumMod val="20000"/>
                <a:lumOff val="80000"/>
                <a:alpha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</a:t>
              </a:r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902CF07F-0B98-5B5D-AC56-36C96DE30044}"/>
                    </a:ext>
                  </a:extLst>
                </p:cNvPr>
                <p:cNvSpPr txBox="1"/>
                <p:nvPr/>
              </p:nvSpPr>
              <p:spPr>
                <a:xfrm>
                  <a:off x="3726826" y="5565635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902CF07F-0B98-5B5D-AC56-36C96DE30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826" y="5565635"/>
                  <a:ext cx="283026" cy="276999"/>
                </a:xfrm>
                <a:prstGeom prst="rect">
                  <a:avLst/>
                </a:prstGeom>
                <a:blipFill>
                  <a:blip r:embed="rId31"/>
                  <a:stretch>
                    <a:fillRect l="-19149" t="-48889" r="-65957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FC356AF5-DAFF-5A45-C435-CC29B6EC0F3E}"/>
                    </a:ext>
                  </a:extLst>
                </p:cNvPr>
                <p:cNvSpPr txBox="1"/>
                <p:nvPr/>
              </p:nvSpPr>
              <p:spPr>
                <a:xfrm>
                  <a:off x="4879351" y="6627673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FC356AF5-DAFF-5A45-C435-CC29B6EC0F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9351" y="6627673"/>
                  <a:ext cx="283026" cy="276999"/>
                </a:xfrm>
                <a:prstGeom prst="rect">
                  <a:avLst/>
                </a:prstGeom>
                <a:blipFill>
                  <a:blip r:embed="rId32"/>
                  <a:stretch>
                    <a:fillRect l="-19149" t="-45652" r="-65957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43B8FC33-B1D4-BAD7-A188-4DA44032D00D}"/>
                    </a:ext>
                  </a:extLst>
                </p:cNvPr>
                <p:cNvSpPr txBox="1"/>
                <p:nvPr/>
              </p:nvSpPr>
              <p:spPr>
                <a:xfrm>
                  <a:off x="2724950" y="6350674"/>
                  <a:ext cx="2777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43B8FC33-B1D4-BAD7-A188-4DA44032D0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4950" y="6350674"/>
                  <a:ext cx="277704" cy="276999"/>
                </a:xfrm>
                <a:prstGeom prst="rect">
                  <a:avLst/>
                </a:prstGeom>
                <a:blipFill>
                  <a:blip r:embed="rId33"/>
                  <a:stretch>
                    <a:fillRect l="-19565" t="-48889" r="-67391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3" name="流程图: 接点 132">
            <a:extLst>
              <a:ext uri="{FF2B5EF4-FFF2-40B4-BE49-F238E27FC236}">
                <a16:creationId xmlns:a16="http://schemas.microsoft.com/office/drawing/2014/main" id="{DB0C948B-D084-1DAB-ABDA-234E49020F49}"/>
              </a:ext>
            </a:extLst>
          </p:cNvPr>
          <p:cNvSpPr/>
          <p:nvPr/>
        </p:nvSpPr>
        <p:spPr>
          <a:xfrm>
            <a:off x="3758003" y="6350674"/>
            <a:ext cx="63928" cy="6392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65188330-BD5C-7836-149B-A538CB6D9A0C}"/>
              </a:ext>
            </a:extLst>
          </p:cNvPr>
          <p:cNvCxnSpPr>
            <a:cxnSpLocks/>
          </p:cNvCxnSpPr>
          <p:nvPr/>
        </p:nvCxnSpPr>
        <p:spPr>
          <a:xfrm flipH="1">
            <a:off x="3545413" y="5867012"/>
            <a:ext cx="336471" cy="211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D18B8B24-8287-7DFE-6A34-EEA964107DED}"/>
                  </a:ext>
                </a:extLst>
              </p:cNvPr>
              <p:cNvSpPr txBox="1"/>
              <p:nvPr/>
            </p:nvSpPr>
            <p:spPr>
              <a:xfrm>
                <a:off x="3344083" y="6047080"/>
                <a:ext cx="261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D18B8B24-8287-7DFE-6A34-EEA964107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083" y="6047080"/>
                <a:ext cx="261995" cy="276999"/>
              </a:xfrm>
              <a:prstGeom prst="rect">
                <a:avLst/>
              </a:prstGeom>
              <a:blipFill>
                <a:blip r:embed="rId34"/>
                <a:stretch>
                  <a:fillRect l="-23256" t="-48889" r="-7209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750E644C-944D-90A0-5916-DC2814172B22}"/>
              </a:ext>
            </a:extLst>
          </p:cNvPr>
          <p:cNvCxnSpPr>
            <a:cxnSpLocks/>
          </p:cNvCxnSpPr>
          <p:nvPr/>
        </p:nvCxnSpPr>
        <p:spPr>
          <a:xfrm>
            <a:off x="3880939" y="5867012"/>
            <a:ext cx="303997" cy="289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6327BDCC-531B-16B6-D9DC-7B320A028198}"/>
                  </a:ext>
                </a:extLst>
              </p:cNvPr>
              <p:cNvSpPr txBox="1"/>
              <p:nvPr/>
            </p:nvSpPr>
            <p:spPr>
              <a:xfrm>
                <a:off x="4043958" y="6124186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6327BDCC-531B-16B6-D9DC-7B320A028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958" y="6124186"/>
                <a:ext cx="267317" cy="276999"/>
              </a:xfrm>
              <a:prstGeom prst="rect">
                <a:avLst/>
              </a:prstGeom>
              <a:blipFill>
                <a:blip r:embed="rId35"/>
                <a:stretch>
                  <a:fillRect l="-22727" t="-48889" r="-7045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739AD195-830E-8388-4444-DC340FAE1F70}"/>
              </a:ext>
            </a:extLst>
          </p:cNvPr>
          <p:cNvCxnSpPr/>
          <p:nvPr/>
        </p:nvCxnSpPr>
        <p:spPr>
          <a:xfrm flipV="1">
            <a:off x="3885728" y="5466104"/>
            <a:ext cx="0" cy="40442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AB3AAF41-9DE3-E87D-CA8D-4777B8235375}"/>
                  </a:ext>
                </a:extLst>
              </p:cNvPr>
              <p:cNvSpPr txBox="1"/>
              <p:nvPr/>
            </p:nvSpPr>
            <p:spPr>
              <a:xfrm>
                <a:off x="3917759" y="5357681"/>
                <a:ext cx="189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AB3AAF41-9DE3-E87D-CA8D-4777B8235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759" y="5357681"/>
                <a:ext cx="189924" cy="276999"/>
              </a:xfrm>
              <a:prstGeom prst="rect">
                <a:avLst/>
              </a:prstGeom>
              <a:blipFill>
                <a:blip r:embed="rId36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554F368F-AA6B-06A8-5047-492DB27A7F2F}"/>
                  </a:ext>
                </a:extLst>
              </p:cNvPr>
              <p:cNvSpPr txBox="1"/>
              <p:nvPr/>
            </p:nvSpPr>
            <p:spPr>
              <a:xfrm>
                <a:off x="2382790" y="7365868"/>
                <a:ext cx="3515001" cy="569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sSub>
                        <m:sSub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554F368F-AA6B-06A8-5047-492DB27A7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790" y="7365868"/>
                <a:ext cx="3515001" cy="569387"/>
              </a:xfrm>
              <a:prstGeom prst="rect">
                <a:avLst/>
              </a:prstGeom>
              <a:blipFill>
                <a:blip r:embed="rId37"/>
                <a:stretch>
                  <a:fillRect t="-22340" b="-7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1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FCF8B24-4E81-9DC0-F31A-9EA2C170D871}"/>
              </a:ext>
            </a:extLst>
          </p:cNvPr>
          <p:cNvSpPr txBox="1"/>
          <p:nvPr/>
        </p:nvSpPr>
        <p:spPr>
          <a:xfrm>
            <a:off x="301710" y="592681"/>
            <a:ext cx="1156086" cy="36933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4. Shading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BC6D36-4328-3E67-F80B-03CB0F57DF9F}"/>
              </a:ext>
            </a:extLst>
          </p:cNvPr>
          <p:cNvSpPr txBox="1"/>
          <p:nvPr/>
        </p:nvSpPr>
        <p:spPr>
          <a:xfrm>
            <a:off x="301710" y="962013"/>
            <a:ext cx="1729384" cy="36933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4.1 For Diffusion</a:t>
            </a:r>
            <a:endParaRPr lang="zh-CN" altLang="en-US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F6B7A0C-783E-B023-0482-FFC4FBEC58C9}"/>
              </a:ext>
            </a:extLst>
          </p:cNvPr>
          <p:cNvGrpSpPr/>
          <p:nvPr/>
        </p:nvGrpSpPr>
        <p:grpSpPr>
          <a:xfrm>
            <a:off x="178864" y="1660349"/>
            <a:ext cx="4071890" cy="4252753"/>
            <a:chOff x="178864" y="1660349"/>
            <a:chExt cx="4071890" cy="4252753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150B0887-F7D1-4E70-91FA-A27B933F6901}"/>
                </a:ext>
              </a:extLst>
            </p:cNvPr>
            <p:cNvSpPr/>
            <p:nvPr/>
          </p:nvSpPr>
          <p:spPr>
            <a:xfrm>
              <a:off x="1976718" y="1660349"/>
              <a:ext cx="1667435" cy="578250"/>
            </a:xfrm>
            <a:custGeom>
              <a:avLst/>
              <a:gdLst>
                <a:gd name="connsiteX0" fmla="*/ 0 w 1667435"/>
                <a:gd name="connsiteY0" fmla="*/ 0 h 578250"/>
                <a:gd name="connsiteX1" fmla="*/ 484094 w 1667435"/>
                <a:gd name="connsiteY1" fmla="*/ 497541 h 578250"/>
                <a:gd name="connsiteX2" fmla="*/ 1667435 w 1667435"/>
                <a:gd name="connsiteY2" fmla="*/ 571500 h 57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7435" h="578250">
                  <a:moveTo>
                    <a:pt x="0" y="0"/>
                  </a:moveTo>
                  <a:cubicBezTo>
                    <a:pt x="103094" y="201145"/>
                    <a:pt x="206188" y="402291"/>
                    <a:pt x="484094" y="497541"/>
                  </a:cubicBezTo>
                  <a:cubicBezTo>
                    <a:pt x="762000" y="592791"/>
                    <a:pt x="1214717" y="582145"/>
                    <a:pt x="1667435" y="57150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953FD60A-02D3-6FE1-384D-731D96B9B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241" y="2023782"/>
              <a:ext cx="2581835" cy="543821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流程图: 接点 5">
              <a:extLst>
                <a:ext uri="{FF2B5EF4-FFF2-40B4-BE49-F238E27FC236}">
                  <a16:creationId xmlns:a16="http://schemas.microsoft.com/office/drawing/2014/main" id="{4676C904-68A8-90D1-9D74-7698DBF6F599}"/>
                </a:ext>
              </a:extLst>
            </p:cNvPr>
            <p:cNvSpPr/>
            <p:nvPr/>
          </p:nvSpPr>
          <p:spPr>
            <a:xfrm>
              <a:off x="2396382" y="2090600"/>
              <a:ext cx="63928" cy="63928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010219F9-B578-CE65-9320-7A6F6E81AC65}"/>
                    </a:ext>
                  </a:extLst>
                </p:cNvPr>
                <p:cNvSpPr txBox="1"/>
                <p:nvPr/>
              </p:nvSpPr>
              <p:spPr>
                <a:xfrm flipH="1">
                  <a:off x="178864" y="2429103"/>
                  <a:ext cx="24569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010219F9-B578-CE65-9320-7A6F6E81A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78864" y="2429103"/>
                  <a:ext cx="245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4634" r="-14634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6DE86F6-2FC0-6AAC-9F5D-AD00FB2CE03D}"/>
                    </a:ext>
                  </a:extLst>
                </p:cNvPr>
                <p:cNvSpPr txBox="1"/>
                <p:nvPr/>
              </p:nvSpPr>
              <p:spPr>
                <a:xfrm>
                  <a:off x="2150697" y="2513120"/>
                  <a:ext cx="1899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6DE86F6-2FC0-6AAC-9F5D-AD00FB2CE0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697" y="2513120"/>
                  <a:ext cx="18992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9355" r="-161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43C6C6F2-EFA4-02E1-06BF-B567CE7CDB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5659" y="2117496"/>
              <a:ext cx="182687" cy="36872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905EBA47-2304-A346-72DC-D37187B0AF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5241" y="2117496"/>
              <a:ext cx="93105" cy="187921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94576AA-BDF6-3B58-917B-5661805F91FE}"/>
                    </a:ext>
                  </a:extLst>
                </p:cNvPr>
                <p:cNvSpPr txBox="1"/>
                <p:nvPr/>
              </p:nvSpPr>
              <p:spPr>
                <a:xfrm>
                  <a:off x="2365610" y="2180366"/>
                  <a:ext cx="3046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94576AA-BDF6-3B58-917B-5661805F91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5610" y="2180366"/>
                  <a:ext cx="30463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2000"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BD7D1F33-C676-F488-1889-1E88D8654F51}"/>
                </a:ext>
              </a:extLst>
            </p:cNvPr>
            <p:cNvSpPr/>
            <p:nvPr/>
          </p:nvSpPr>
          <p:spPr>
            <a:xfrm>
              <a:off x="2301682" y="2282178"/>
              <a:ext cx="63928" cy="63928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8CADBDDD-19A0-5F91-98BE-26F9B7BA8AF0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V="1">
              <a:off x="424556" y="2318865"/>
              <a:ext cx="1909090" cy="2487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太阳形 21">
              <a:extLst>
                <a:ext uri="{FF2B5EF4-FFF2-40B4-BE49-F238E27FC236}">
                  <a16:creationId xmlns:a16="http://schemas.microsoft.com/office/drawing/2014/main" id="{36980A35-B6E2-2339-0E11-C88F2AC3BDDE}"/>
                </a:ext>
              </a:extLst>
            </p:cNvPr>
            <p:cNvSpPr/>
            <p:nvPr/>
          </p:nvSpPr>
          <p:spPr>
            <a:xfrm rot="19568541">
              <a:off x="3456631" y="4971838"/>
              <a:ext cx="252413" cy="252413"/>
            </a:xfrm>
            <a:prstGeom prst="sun">
              <a:avLst>
                <a:gd name="adj" fmla="val 125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CBE7EB9-89AD-3EF4-CC17-C938A832DD61}"/>
                </a:ext>
              </a:extLst>
            </p:cNvPr>
            <p:cNvCxnSpPr>
              <a:cxnSpLocks/>
            </p:cNvCxnSpPr>
            <p:nvPr/>
          </p:nvCxnSpPr>
          <p:spPr>
            <a:xfrm>
              <a:off x="3610039" y="5235060"/>
              <a:ext cx="259279" cy="59899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A4E22CF1-FC09-727E-E16D-7798C4716482}"/>
                    </a:ext>
                  </a:extLst>
                </p:cNvPr>
                <p:cNvSpPr txBox="1"/>
                <p:nvPr/>
              </p:nvSpPr>
              <p:spPr>
                <a:xfrm>
                  <a:off x="3050810" y="3668321"/>
                  <a:ext cx="1199944" cy="3468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𝑝𝑜𝑖𝑛𝑡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𝑙𝑖𝑔h𝑡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A4E22CF1-FC09-727E-E16D-7798C4716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810" y="3668321"/>
                  <a:ext cx="1199944" cy="346890"/>
                </a:xfrm>
                <a:prstGeom prst="rect">
                  <a:avLst/>
                </a:prstGeom>
                <a:blipFill>
                  <a:blip r:embed="rId5"/>
                  <a:stretch>
                    <a:fillRect l="-4569" t="-38596" r="-3553" b="-2280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云形 26">
              <a:extLst>
                <a:ext uri="{FF2B5EF4-FFF2-40B4-BE49-F238E27FC236}">
                  <a16:creationId xmlns:a16="http://schemas.microsoft.com/office/drawing/2014/main" id="{CD27B6D2-C06E-33B3-2A22-B9098CDFCBE3}"/>
                </a:ext>
              </a:extLst>
            </p:cNvPr>
            <p:cNvSpPr/>
            <p:nvPr/>
          </p:nvSpPr>
          <p:spPr>
            <a:xfrm>
              <a:off x="2428346" y="3496072"/>
              <a:ext cx="825349" cy="346890"/>
            </a:xfrm>
            <a:prstGeom prst="cloud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5CBB5949-C7D2-70F3-6376-86A16130A897}"/>
                    </a:ext>
                  </a:extLst>
                </p:cNvPr>
                <p:cNvSpPr txBox="1"/>
                <p:nvPr/>
              </p:nvSpPr>
              <p:spPr>
                <a:xfrm flipH="1">
                  <a:off x="2055990" y="2153470"/>
                  <a:ext cx="24569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5CBB5949-C7D2-70F3-6376-86A16130A8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055990" y="2153470"/>
                  <a:ext cx="24569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9268" r="-12195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F606DAD-3FA9-9CB6-FA68-C46505D90D4E}"/>
                </a:ext>
              </a:extLst>
            </p:cNvPr>
            <p:cNvSpPr txBox="1"/>
            <p:nvPr/>
          </p:nvSpPr>
          <p:spPr>
            <a:xfrm>
              <a:off x="664768" y="3996938"/>
              <a:ext cx="23003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看看中间是否有其他的物体（</a:t>
              </a:r>
              <a:r>
                <a:rPr lang="en-US" altLang="zh-CN" sz="1400" dirty="0" err="1"/>
                <a:t>pay_shadow</a:t>
              </a:r>
              <a:r>
                <a:rPr lang="en-US" altLang="zh-CN" sz="1400" dirty="0"/>
                <a:t> is not None &amp;&amp; </a:t>
              </a:r>
              <a:r>
                <a:rPr lang="en-US" altLang="zh-CN" sz="1400" dirty="0" err="1"/>
                <a:t>t_near_shadow</a:t>
              </a:r>
              <a:r>
                <a:rPr lang="en-US" altLang="zh-CN" sz="1400" dirty="0"/>
                <a:t> &lt; distance_point2light</a:t>
              </a:r>
              <a:r>
                <a:rPr lang="zh-CN" altLang="en-US" sz="1400" dirty="0"/>
                <a:t>）</a:t>
              </a:r>
            </a:p>
          </p:txBody>
        </p:sp>
        <p:sp>
          <p:nvSpPr>
            <p:cNvPr id="30" name="云形 29">
              <a:extLst>
                <a:ext uri="{FF2B5EF4-FFF2-40B4-BE49-F238E27FC236}">
                  <a16:creationId xmlns:a16="http://schemas.microsoft.com/office/drawing/2014/main" id="{AAC114B1-FF21-64F6-8E83-77FD40CA5A8E}"/>
                </a:ext>
              </a:extLst>
            </p:cNvPr>
            <p:cNvSpPr/>
            <p:nvPr/>
          </p:nvSpPr>
          <p:spPr>
            <a:xfrm>
              <a:off x="3425405" y="5566212"/>
              <a:ext cx="825349" cy="346890"/>
            </a:xfrm>
            <a:prstGeom prst="cloud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34C16042-651D-3A5B-1DB6-263945E6429F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2428346" y="2154528"/>
              <a:ext cx="1089600" cy="2850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126833D0-F76D-DEDA-9244-C520B6F5E41F}"/>
                </a:ext>
              </a:extLst>
            </p:cNvPr>
            <p:cNvCxnSpPr>
              <a:cxnSpLocks/>
            </p:cNvCxnSpPr>
            <p:nvPr/>
          </p:nvCxnSpPr>
          <p:spPr>
            <a:xfrm>
              <a:off x="2362625" y="2311112"/>
              <a:ext cx="1089600" cy="285086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DB10BCB-EA5A-203D-DFE0-BCB080BDF57E}"/>
                </a:ext>
              </a:extLst>
            </p:cNvPr>
            <p:cNvSpPr txBox="1"/>
            <p:nvPr/>
          </p:nvSpPr>
          <p:spPr>
            <a:xfrm>
              <a:off x="852487" y="2900654"/>
              <a:ext cx="1797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这里特意抖动一下，将阴影区域扩散一丢？</a:t>
              </a:r>
            </a:p>
          </p:txBody>
        </p:sp>
      </p:grp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F0568A8-6596-154B-C4E5-AE9A57B5CEAB}"/>
              </a:ext>
            </a:extLst>
          </p:cNvPr>
          <p:cNvCxnSpPr>
            <a:cxnSpLocks/>
          </p:cNvCxnSpPr>
          <p:nvPr/>
        </p:nvCxnSpPr>
        <p:spPr>
          <a:xfrm flipH="1" flipV="1">
            <a:off x="2670245" y="2775910"/>
            <a:ext cx="196780" cy="53807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CC86C463-064F-CFCF-E2D6-75625832FD20}"/>
                  </a:ext>
                </a:extLst>
              </p:cNvPr>
              <p:cNvSpPr txBox="1"/>
              <p:nvPr/>
            </p:nvSpPr>
            <p:spPr>
              <a:xfrm>
                <a:off x="2786559" y="2830637"/>
                <a:ext cx="1199944" cy="346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𝑝𝑜𝑖𝑛𝑡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CC86C463-064F-CFCF-E2D6-75625832F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559" y="2830637"/>
                <a:ext cx="1199944" cy="346890"/>
              </a:xfrm>
              <a:prstGeom prst="rect">
                <a:avLst/>
              </a:prstGeom>
              <a:blipFill>
                <a:blip r:embed="rId7"/>
                <a:stretch>
                  <a:fillRect l="-4569" t="-36842" r="-3046" b="-24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06295318-DA92-3468-9C8A-F1213360F6AA}"/>
              </a:ext>
            </a:extLst>
          </p:cNvPr>
          <p:cNvSpPr/>
          <p:nvPr/>
        </p:nvSpPr>
        <p:spPr>
          <a:xfrm>
            <a:off x="4122785" y="1428750"/>
            <a:ext cx="3028950" cy="302895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弧形 42">
            <a:extLst>
              <a:ext uri="{FF2B5EF4-FFF2-40B4-BE49-F238E27FC236}">
                <a16:creationId xmlns:a16="http://schemas.microsoft.com/office/drawing/2014/main" id="{AAEEA724-86F5-233D-E733-85FBAE0E392A}"/>
              </a:ext>
            </a:extLst>
          </p:cNvPr>
          <p:cNvSpPr/>
          <p:nvPr/>
        </p:nvSpPr>
        <p:spPr>
          <a:xfrm>
            <a:off x="5810144" y="984251"/>
            <a:ext cx="1870288" cy="1870288"/>
          </a:xfrm>
          <a:prstGeom prst="arc">
            <a:avLst>
              <a:gd name="adj1" fmla="val 4216343"/>
              <a:gd name="adj2" fmla="val 1220439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CE7D219A-15CD-1A21-DACD-0388421C243C}"/>
              </a:ext>
            </a:extLst>
          </p:cNvPr>
          <p:cNvSpPr/>
          <p:nvPr/>
        </p:nvSpPr>
        <p:spPr>
          <a:xfrm>
            <a:off x="5993985" y="2486224"/>
            <a:ext cx="63928" cy="6392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62E0C9E-31C7-CE0A-33B9-A4DCCEF2124C}"/>
              </a:ext>
            </a:extLst>
          </p:cNvPr>
          <p:cNvCxnSpPr>
            <a:cxnSpLocks/>
          </p:cNvCxnSpPr>
          <p:nvPr/>
        </p:nvCxnSpPr>
        <p:spPr>
          <a:xfrm flipV="1">
            <a:off x="6027840" y="2547738"/>
            <a:ext cx="0" cy="54788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3FE295E-D24F-E62E-4C3D-3BD35E7C28CE}"/>
                  </a:ext>
                </a:extLst>
              </p:cNvPr>
              <p:cNvSpPr txBox="1"/>
              <p:nvPr/>
            </p:nvSpPr>
            <p:spPr>
              <a:xfrm>
                <a:off x="6029970" y="2815374"/>
                <a:ext cx="1199944" cy="346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𝑝𝑜𝑖𝑛𝑡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3FE295E-D24F-E62E-4C3D-3BD35E7C2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970" y="2815374"/>
                <a:ext cx="1199944" cy="346890"/>
              </a:xfrm>
              <a:prstGeom prst="rect">
                <a:avLst/>
              </a:prstGeom>
              <a:blipFill>
                <a:blip r:embed="rId8"/>
                <a:stretch>
                  <a:fillRect l="-4569" t="-38596" r="-3046" b="-228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5CC9707-86EC-6A8B-58EF-7B6DC019349E}"/>
              </a:ext>
            </a:extLst>
          </p:cNvPr>
          <p:cNvCxnSpPr>
            <a:cxnSpLocks/>
          </p:cNvCxnSpPr>
          <p:nvPr/>
        </p:nvCxnSpPr>
        <p:spPr>
          <a:xfrm flipH="1">
            <a:off x="5658758" y="2519964"/>
            <a:ext cx="368017" cy="30478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84274F7-502D-EE83-D685-EBA6BC9CECA7}"/>
                  </a:ext>
                </a:extLst>
              </p:cNvPr>
              <p:cNvSpPr txBox="1"/>
              <p:nvPr/>
            </p:nvSpPr>
            <p:spPr>
              <a:xfrm>
                <a:off x="5483938" y="2762154"/>
                <a:ext cx="189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84274F7-502D-EE83-D685-EBA6BC9CE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938" y="2762154"/>
                <a:ext cx="189924" cy="276999"/>
              </a:xfrm>
              <a:prstGeom prst="rect">
                <a:avLst/>
              </a:prstGeom>
              <a:blipFill>
                <a:blip r:embed="rId9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4AE92D01-D653-0AEF-A45E-ECCD276B0BB6}"/>
                  </a:ext>
                </a:extLst>
              </p:cNvPr>
              <p:cNvSpPr txBox="1"/>
              <p:nvPr/>
            </p:nvSpPr>
            <p:spPr>
              <a:xfrm>
                <a:off x="4359128" y="3313624"/>
                <a:ext cx="2475614" cy="651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Green </a:t>
                </a:r>
                <a:r>
                  <a:rPr lang="en-US" altLang="zh-CN" sz="1600" dirty="0" err="1">
                    <a:solidFill>
                      <a:schemeClr val="tx1"/>
                    </a:solidFill>
                  </a:rPr>
                  <a:t>vec</a:t>
                </a:r>
                <a:r>
                  <a:rPr lang="en-US" altLang="zh-CN" sz="1600" dirty="0"/>
                  <a:t>. =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Green</m:t>
                      </m:r>
                      <m:r>
                        <a:rPr lang="en-US" altLang="zh-CN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vec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4AE92D01-D653-0AEF-A45E-ECCD276B0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128" y="3313624"/>
                <a:ext cx="2475614" cy="651140"/>
              </a:xfrm>
              <a:prstGeom prst="rect">
                <a:avLst/>
              </a:prstGeom>
              <a:blipFill>
                <a:blip r:embed="rId10"/>
                <a:stretch>
                  <a:fillRect l="-4926" t="-11321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8B6AE89-D1FE-6DC3-273B-D62359BB9D98}"/>
              </a:ext>
            </a:extLst>
          </p:cNvPr>
          <p:cNvCxnSpPr>
            <a:cxnSpLocks/>
          </p:cNvCxnSpPr>
          <p:nvPr/>
        </p:nvCxnSpPr>
        <p:spPr>
          <a:xfrm flipH="1" flipV="1">
            <a:off x="5465288" y="2445450"/>
            <a:ext cx="559176" cy="80900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4BE8D62-633A-90A9-752D-83A805766D36}"/>
              </a:ext>
            </a:extLst>
          </p:cNvPr>
          <p:cNvCxnSpPr>
            <a:cxnSpLocks/>
          </p:cNvCxnSpPr>
          <p:nvPr/>
        </p:nvCxnSpPr>
        <p:spPr>
          <a:xfrm flipV="1">
            <a:off x="6027840" y="1978463"/>
            <a:ext cx="0" cy="547887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D6D47ED8-9F88-EF9A-0FE5-B064DFF6ECC1}"/>
              </a:ext>
            </a:extLst>
          </p:cNvPr>
          <p:cNvGrpSpPr/>
          <p:nvPr/>
        </p:nvGrpSpPr>
        <p:grpSpPr>
          <a:xfrm rot="19125386">
            <a:off x="5350359" y="1646851"/>
            <a:ext cx="911062" cy="1344027"/>
            <a:chOff x="3726763" y="1362075"/>
            <a:chExt cx="911062" cy="1344027"/>
          </a:xfrm>
        </p:grpSpPr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000D3AF4-832E-491C-29C3-C926D437748E}"/>
                </a:ext>
              </a:extLst>
            </p:cNvPr>
            <p:cNvCxnSpPr/>
            <p:nvPr/>
          </p:nvCxnSpPr>
          <p:spPr>
            <a:xfrm>
              <a:off x="3726763" y="1911824"/>
              <a:ext cx="911062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C93E6D21-1119-FCFB-23E3-C5F857865C66}"/>
                </a:ext>
              </a:extLst>
            </p:cNvPr>
            <p:cNvCxnSpPr>
              <a:cxnSpLocks/>
            </p:cNvCxnSpPr>
            <p:nvPr/>
          </p:nvCxnSpPr>
          <p:spPr>
            <a:xfrm>
              <a:off x="4210050" y="1362075"/>
              <a:ext cx="0" cy="134402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805A6820-D2F1-B9D3-4756-22E2194E0139}"/>
              </a:ext>
            </a:extLst>
          </p:cNvPr>
          <p:cNvCxnSpPr>
            <a:cxnSpLocks/>
          </p:cNvCxnSpPr>
          <p:nvPr/>
        </p:nvCxnSpPr>
        <p:spPr>
          <a:xfrm flipH="1">
            <a:off x="5725286" y="1968952"/>
            <a:ext cx="300663" cy="25798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30BF64DA-ECA3-2FEE-817D-037A5F82CA5D}"/>
              </a:ext>
            </a:extLst>
          </p:cNvPr>
          <p:cNvCxnSpPr>
            <a:cxnSpLocks/>
          </p:cNvCxnSpPr>
          <p:nvPr/>
        </p:nvCxnSpPr>
        <p:spPr>
          <a:xfrm flipH="1">
            <a:off x="5446604" y="2208645"/>
            <a:ext cx="300663" cy="25798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EFE5311-F44D-42FE-A929-71229E86A2AB}"/>
              </a:ext>
            </a:extLst>
          </p:cNvPr>
          <p:cNvCxnSpPr>
            <a:cxnSpLocks/>
          </p:cNvCxnSpPr>
          <p:nvPr/>
        </p:nvCxnSpPr>
        <p:spPr>
          <a:xfrm>
            <a:off x="4159250" y="1755775"/>
            <a:ext cx="3340100" cy="1377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6381E28E-13E7-4E05-DFC7-5150DF3651C8}"/>
                  </a:ext>
                </a:extLst>
              </p:cNvPr>
              <p:cNvSpPr txBox="1"/>
              <p:nvPr/>
            </p:nvSpPr>
            <p:spPr>
              <a:xfrm>
                <a:off x="7453548" y="2829833"/>
                <a:ext cx="193258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6381E28E-13E7-4E05-DFC7-5150DF365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548" y="2829833"/>
                <a:ext cx="193258" cy="317972"/>
              </a:xfrm>
              <a:prstGeom prst="rect">
                <a:avLst/>
              </a:prstGeom>
              <a:blipFill>
                <a:blip r:embed="rId11"/>
                <a:stretch>
                  <a:fillRect l="-32258" t="-42308" r="-109677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56A4C296-CCE6-559E-9EC0-E91E6F0C294D}"/>
              </a:ext>
            </a:extLst>
          </p:cNvPr>
          <p:cNvCxnSpPr>
            <a:cxnSpLocks/>
          </p:cNvCxnSpPr>
          <p:nvPr/>
        </p:nvCxnSpPr>
        <p:spPr>
          <a:xfrm flipH="1" flipV="1">
            <a:off x="5485411" y="2291969"/>
            <a:ext cx="519372" cy="215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56143ADE-110A-8D23-D424-23BCCD5EE322}"/>
              </a:ext>
            </a:extLst>
          </p:cNvPr>
          <p:cNvSpPr txBox="1"/>
          <p:nvPr/>
        </p:nvSpPr>
        <p:spPr>
          <a:xfrm>
            <a:off x="4291581" y="2345023"/>
            <a:ext cx="1216143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最后比较发射光方向与视野方向的重合度，确定高光亮度。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D0C3ED6-E1D8-2920-715C-EAF10F0EC870}"/>
              </a:ext>
            </a:extLst>
          </p:cNvPr>
          <p:cNvSpPr txBox="1"/>
          <p:nvPr/>
        </p:nvSpPr>
        <p:spPr>
          <a:xfrm>
            <a:off x="8181686" y="962013"/>
            <a:ext cx="1831335" cy="36933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4.2 For Reflection</a:t>
            </a:r>
            <a:endParaRPr lang="zh-CN" altLang="en-US" dirty="0"/>
          </a:p>
        </p:txBody>
      </p: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07426DB4-0EA5-E92E-210A-3285DA264101}"/>
              </a:ext>
            </a:extLst>
          </p:cNvPr>
          <p:cNvGrpSpPr/>
          <p:nvPr/>
        </p:nvGrpSpPr>
        <p:grpSpPr>
          <a:xfrm>
            <a:off x="8927171" y="2367777"/>
            <a:ext cx="2171700" cy="523221"/>
            <a:chOff x="8605838" y="2900653"/>
            <a:chExt cx="2171700" cy="523221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5AC1A8EF-CDFC-A643-5E77-A8AFB2BF0D52}"/>
                </a:ext>
              </a:extLst>
            </p:cNvPr>
            <p:cNvSpPr/>
            <p:nvPr/>
          </p:nvSpPr>
          <p:spPr>
            <a:xfrm>
              <a:off x="8605838" y="2900653"/>
              <a:ext cx="2171700" cy="523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39439DE8-4F09-EDC8-9658-0B33FE39E2BA}"/>
                </a:ext>
              </a:extLst>
            </p:cNvPr>
            <p:cNvCxnSpPr>
              <a:cxnSpLocks/>
            </p:cNvCxnSpPr>
            <p:nvPr/>
          </p:nvCxnSpPr>
          <p:spPr>
            <a:xfrm>
              <a:off x="8605838" y="2900653"/>
              <a:ext cx="21717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0A3DA699-EB0A-32ED-8F19-BEB20A51DF33}"/>
              </a:ext>
            </a:extLst>
          </p:cNvPr>
          <p:cNvCxnSpPr/>
          <p:nvPr/>
        </p:nvCxnSpPr>
        <p:spPr>
          <a:xfrm>
            <a:off x="10013021" y="1568654"/>
            <a:ext cx="0" cy="14596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0380C06C-234A-8984-06C5-262DBD4A858E}"/>
              </a:ext>
            </a:extLst>
          </p:cNvPr>
          <p:cNvCxnSpPr>
            <a:cxnSpLocks/>
          </p:cNvCxnSpPr>
          <p:nvPr/>
        </p:nvCxnSpPr>
        <p:spPr>
          <a:xfrm>
            <a:off x="8005077" y="1568654"/>
            <a:ext cx="2532894" cy="1044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14455335-0DD4-8C91-7D67-790D5FB07561}"/>
              </a:ext>
            </a:extLst>
          </p:cNvPr>
          <p:cNvCxnSpPr>
            <a:cxnSpLocks/>
          </p:cNvCxnSpPr>
          <p:nvPr/>
        </p:nvCxnSpPr>
        <p:spPr>
          <a:xfrm flipV="1">
            <a:off x="10013021" y="1867408"/>
            <a:ext cx="0" cy="523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C70893F7-BD09-3C2C-73E9-CFD6CB7E0C6F}"/>
                  </a:ext>
                </a:extLst>
              </p:cNvPr>
              <p:cNvSpPr txBox="1"/>
              <p:nvPr/>
            </p:nvSpPr>
            <p:spPr>
              <a:xfrm>
                <a:off x="9802443" y="1688134"/>
                <a:ext cx="189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C70893F7-BD09-3C2C-73E9-CFD6CB7E0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2443" y="1688134"/>
                <a:ext cx="189924" cy="276999"/>
              </a:xfrm>
              <a:prstGeom prst="rect">
                <a:avLst/>
              </a:prstGeom>
              <a:blipFill>
                <a:blip r:embed="rId12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804545E0-78D4-7318-DFF7-899F464E796E}"/>
                  </a:ext>
                </a:extLst>
              </p:cNvPr>
              <p:cNvSpPr txBox="1"/>
              <p:nvPr/>
            </p:nvSpPr>
            <p:spPr>
              <a:xfrm>
                <a:off x="10558625" y="2381501"/>
                <a:ext cx="193258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804545E0-78D4-7318-DFF7-899F464E7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8625" y="2381501"/>
                <a:ext cx="193258" cy="317972"/>
              </a:xfrm>
              <a:prstGeom prst="rect">
                <a:avLst/>
              </a:prstGeom>
              <a:blipFill>
                <a:blip r:embed="rId13"/>
                <a:stretch>
                  <a:fillRect l="-31250" t="-44231" r="-106250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75E95671-199D-5754-84A2-84F861076971}"/>
                  </a:ext>
                </a:extLst>
              </p:cNvPr>
              <p:cNvSpPr txBox="1"/>
              <p:nvPr/>
            </p:nvSpPr>
            <p:spPr>
              <a:xfrm>
                <a:off x="7796901" y="2882232"/>
                <a:ext cx="2005542" cy="985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altLang="zh-CN" sz="1400" dirty="0"/>
                  <a:t>:</a:t>
                </a:r>
              </a:p>
              <a:p>
                <a:pPr marL="342900" indent="-342900">
                  <a:buAutoNum type="arabicParenR"/>
                </a:pPr>
                <a:r>
                  <a:rPr lang="en-US" altLang="zh-CN" sz="1400" dirty="0"/>
                  <a:t>&lt; 0: </a:t>
                </a:r>
                <a:r>
                  <a:rPr lang="zh-CN" altLang="en-US" sz="1400" dirty="0"/>
                  <a:t>由外往内射入；</a:t>
                </a:r>
                <a:endParaRPr lang="en-US" altLang="zh-CN" sz="1400" dirty="0"/>
              </a:p>
              <a:p>
                <a:pPr marL="342900" indent="-342900">
                  <a:buAutoNum type="arabicParenR"/>
                </a:pPr>
                <a:r>
                  <a:rPr lang="en-US" altLang="zh-CN" sz="1400" dirty="0"/>
                  <a:t>&gt; 0: </a:t>
                </a:r>
                <a:r>
                  <a:rPr lang="zh-CN" altLang="en-US" sz="1400" dirty="0"/>
                  <a:t>由内往外射出，这时候需要交换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CN" altLang="en-US" sz="1400" dirty="0"/>
                  <a:t>。</a:t>
                </a:r>
              </a:p>
            </p:txBody>
          </p:sp>
        </mc:Choice>
        <mc:Fallback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75E95671-199D-5754-84A2-84F861076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901" y="2882232"/>
                <a:ext cx="2005542" cy="985976"/>
              </a:xfrm>
              <a:prstGeom prst="rect">
                <a:avLst/>
              </a:prstGeom>
              <a:blipFill>
                <a:blip r:embed="rId14"/>
                <a:stretch>
                  <a:fillRect l="-912" t="-3704" r="-9726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8A7139E3-B8FF-34D7-D0E8-CD025A850207}"/>
              </a:ext>
            </a:extLst>
          </p:cNvPr>
          <p:cNvCxnSpPr/>
          <p:nvPr/>
        </p:nvCxnSpPr>
        <p:spPr>
          <a:xfrm>
            <a:off x="10004961" y="2389680"/>
            <a:ext cx="337496" cy="46211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C1DE5514-303D-4C40-49D2-F360AE8CF462}"/>
              </a:ext>
            </a:extLst>
          </p:cNvPr>
          <p:cNvCxnSpPr>
            <a:cxnSpLocks/>
          </p:cNvCxnSpPr>
          <p:nvPr/>
        </p:nvCxnSpPr>
        <p:spPr>
          <a:xfrm>
            <a:off x="9496450" y="2176393"/>
            <a:ext cx="516571" cy="22369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弧形 118">
            <a:extLst>
              <a:ext uri="{FF2B5EF4-FFF2-40B4-BE49-F238E27FC236}">
                <a16:creationId xmlns:a16="http://schemas.microsoft.com/office/drawing/2014/main" id="{9F8461C1-A55E-C1D8-1A4D-3C38937A7467}"/>
              </a:ext>
            </a:extLst>
          </p:cNvPr>
          <p:cNvSpPr/>
          <p:nvPr/>
        </p:nvSpPr>
        <p:spPr>
          <a:xfrm>
            <a:off x="9908966" y="2292969"/>
            <a:ext cx="223699" cy="223699"/>
          </a:xfrm>
          <a:prstGeom prst="arc">
            <a:avLst>
              <a:gd name="adj1" fmla="val 12160197"/>
              <a:gd name="adj2" fmla="val 157880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65F57CD3-DFF7-ECF6-14E5-91340B201BE5}"/>
                  </a:ext>
                </a:extLst>
              </p:cNvPr>
              <p:cNvSpPr txBox="1"/>
              <p:nvPr/>
            </p:nvSpPr>
            <p:spPr>
              <a:xfrm>
                <a:off x="9683586" y="1942690"/>
                <a:ext cx="2492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65F57CD3-DFF7-ECF6-14E5-91340B201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3586" y="1942690"/>
                <a:ext cx="249235" cy="276999"/>
              </a:xfrm>
              <a:prstGeom prst="rect">
                <a:avLst/>
              </a:prstGeom>
              <a:blipFill>
                <a:blip r:embed="rId15"/>
                <a:stretch>
                  <a:fillRect l="-25000" r="-100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弧形 120">
            <a:extLst>
              <a:ext uri="{FF2B5EF4-FFF2-40B4-BE49-F238E27FC236}">
                <a16:creationId xmlns:a16="http://schemas.microsoft.com/office/drawing/2014/main" id="{2C6610EC-A31A-EF24-6AD0-FE01D0516E49}"/>
              </a:ext>
            </a:extLst>
          </p:cNvPr>
          <p:cNvSpPr/>
          <p:nvPr/>
        </p:nvSpPr>
        <p:spPr>
          <a:xfrm>
            <a:off x="10045076" y="2411522"/>
            <a:ext cx="96292" cy="96292"/>
          </a:xfrm>
          <a:prstGeom prst="arc">
            <a:avLst>
              <a:gd name="adj1" fmla="val 21170736"/>
              <a:gd name="adj2" fmla="val 57558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8E4C0E61-D960-4868-E555-AA879E73164F}"/>
                  </a:ext>
                </a:extLst>
              </p:cNvPr>
              <p:cNvSpPr txBox="1"/>
              <p:nvPr/>
            </p:nvSpPr>
            <p:spPr>
              <a:xfrm>
                <a:off x="10105805" y="2411522"/>
                <a:ext cx="262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8E4C0E61-D960-4868-E555-AA879E731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5805" y="2411522"/>
                <a:ext cx="262380" cy="276999"/>
              </a:xfrm>
              <a:prstGeom prst="rect">
                <a:avLst/>
              </a:prstGeom>
              <a:blipFill>
                <a:blip r:embed="rId16"/>
                <a:stretch>
                  <a:fillRect l="-23256" r="-4651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617DD5A9-3BC9-7A6A-C3B2-6379699ECF75}"/>
                  </a:ext>
                </a:extLst>
              </p:cNvPr>
              <p:cNvSpPr txBox="1"/>
              <p:nvPr/>
            </p:nvSpPr>
            <p:spPr>
              <a:xfrm>
                <a:off x="9970460" y="2965806"/>
                <a:ext cx="2005542" cy="928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根据反射定律计算折射角的正弦值：</a:t>
                </a:r>
                <a:endParaRPr lang="en-US" altLang="zh-CN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ad>
                        <m:radPr>
                          <m:degHide m:val="on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rad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617DD5A9-3BC9-7A6A-C3B2-6379699EC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460" y="2965806"/>
                <a:ext cx="2005542" cy="928588"/>
              </a:xfrm>
              <a:prstGeom prst="rect">
                <a:avLst/>
              </a:prstGeom>
              <a:blipFill>
                <a:blip r:embed="rId17"/>
                <a:stretch>
                  <a:fillRect l="-912" t="-1316" b="-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文本框 125">
            <a:extLst>
              <a:ext uri="{FF2B5EF4-FFF2-40B4-BE49-F238E27FC236}">
                <a16:creationId xmlns:a16="http://schemas.microsoft.com/office/drawing/2014/main" id="{DC4870F8-35F0-BC1A-406F-75678E3E04E6}"/>
              </a:ext>
            </a:extLst>
          </p:cNvPr>
          <p:cNvSpPr txBox="1"/>
          <p:nvPr/>
        </p:nvSpPr>
        <p:spPr>
          <a:xfrm>
            <a:off x="8181686" y="5050394"/>
            <a:ext cx="1849032" cy="36933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4.3 For Refraction</a:t>
            </a:r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7552C735-F0BF-117A-5759-F9E2BD67FB63}"/>
              </a:ext>
            </a:extLst>
          </p:cNvPr>
          <p:cNvSpPr txBox="1"/>
          <p:nvPr/>
        </p:nvSpPr>
        <p:spPr>
          <a:xfrm>
            <a:off x="8103431" y="5471292"/>
            <a:ext cx="2005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计算折射光的方向</a:t>
            </a:r>
          </a:p>
        </p:txBody>
      </p: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FF404115-7D3F-9356-FD1A-158ED1270A86}"/>
              </a:ext>
            </a:extLst>
          </p:cNvPr>
          <p:cNvGrpSpPr/>
          <p:nvPr/>
        </p:nvGrpSpPr>
        <p:grpSpPr>
          <a:xfrm>
            <a:off x="5693985" y="5843877"/>
            <a:ext cx="5892968" cy="2217504"/>
            <a:chOff x="5686607" y="6356406"/>
            <a:chExt cx="5892968" cy="2217504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B7FEB730-B3E3-9DF0-CF62-0C45ED95EA09}"/>
                </a:ext>
              </a:extLst>
            </p:cNvPr>
            <p:cNvGrpSpPr/>
            <p:nvPr/>
          </p:nvGrpSpPr>
          <p:grpSpPr>
            <a:xfrm>
              <a:off x="8927171" y="7155529"/>
              <a:ext cx="2171700" cy="523221"/>
              <a:chOff x="8605838" y="2900653"/>
              <a:chExt cx="2171700" cy="523221"/>
            </a:xfrm>
          </p:grpSpPr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A5BECA65-14E6-15BB-46F1-DEE53CFBC839}"/>
                  </a:ext>
                </a:extLst>
              </p:cNvPr>
              <p:cNvSpPr/>
              <p:nvPr/>
            </p:nvSpPr>
            <p:spPr>
              <a:xfrm>
                <a:off x="8605838" y="2900653"/>
                <a:ext cx="2171700" cy="52322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8" name="直接连接符 147">
                <a:extLst>
                  <a:ext uri="{FF2B5EF4-FFF2-40B4-BE49-F238E27FC236}">
                    <a16:creationId xmlns:a16="http://schemas.microsoft.com/office/drawing/2014/main" id="{79233384-045A-A0B1-1F39-2500BCF621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838" y="2900653"/>
                <a:ext cx="21717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4B5317A3-6593-7458-47E3-B59818CEA110}"/>
                </a:ext>
              </a:extLst>
            </p:cNvPr>
            <p:cNvCxnSpPr>
              <a:cxnSpLocks/>
            </p:cNvCxnSpPr>
            <p:nvPr/>
          </p:nvCxnSpPr>
          <p:spPr>
            <a:xfrm>
              <a:off x="8005077" y="6356406"/>
              <a:ext cx="2532894" cy="10449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BE8BE820-E85A-ECF2-620B-E9BCD06CFBD9}"/>
                </a:ext>
              </a:extLst>
            </p:cNvPr>
            <p:cNvCxnSpPr/>
            <p:nvPr/>
          </p:nvCxnSpPr>
          <p:spPr>
            <a:xfrm>
              <a:off x="10013021" y="6356406"/>
              <a:ext cx="0" cy="145967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A677EDB3-F03E-0760-8C20-FCBF00849421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452" y="7187844"/>
              <a:ext cx="621574" cy="256429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80F825D3-4B34-7250-052D-DC63BF61898C}"/>
                </a:ext>
              </a:extLst>
            </p:cNvPr>
            <p:cNvCxnSpPr>
              <a:cxnSpLocks/>
            </p:cNvCxnSpPr>
            <p:nvPr/>
          </p:nvCxnSpPr>
          <p:spPr>
            <a:xfrm>
              <a:off x="10013021" y="7178381"/>
              <a:ext cx="0" cy="18444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文本框 151">
                  <a:extLst>
                    <a:ext uri="{FF2B5EF4-FFF2-40B4-BE49-F238E27FC236}">
                      <a16:creationId xmlns:a16="http://schemas.microsoft.com/office/drawing/2014/main" id="{BE3F5837-826E-AB3C-B973-051282C650E0}"/>
                    </a:ext>
                  </a:extLst>
                </p:cNvPr>
                <p:cNvSpPr txBox="1"/>
                <p:nvPr/>
              </p:nvSpPr>
              <p:spPr>
                <a:xfrm>
                  <a:off x="9802443" y="6475886"/>
                  <a:ext cx="1899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2" name="文本框 151">
                  <a:extLst>
                    <a:ext uri="{FF2B5EF4-FFF2-40B4-BE49-F238E27FC236}">
                      <a16:creationId xmlns:a16="http://schemas.microsoft.com/office/drawing/2014/main" id="{BE3F5837-826E-AB3C-B973-051282C650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2443" y="6475886"/>
                  <a:ext cx="189924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9355" r="-161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5153891A-77A6-16B3-F649-0F8CC88CB6EF}"/>
                    </a:ext>
                  </a:extLst>
                </p:cNvPr>
                <p:cNvSpPr txBox="1"/>
                <p:nvPr/>
              </p:nvSpPr>
              <p:spPr>
                <a:xfrm>
                  <a:off x="10558625" y="7169253"/>
                  <a:ext cx="193258" cy="3179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5153891A-77A6-16B3-F649-0F8CC88CB6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8625" y="7169253"/>
                  <a:ext cx="193258" cy="317972"/>
                </a:xfrm>
                <a:prstGeom prst="rect">
                  <a:avLst/>
                </a:prstGeom>
                <a:blipFill>
                  <a:blip r:embed="rId19"/>
                  <a:stretch>
                    <a:fillRect l="-31250" t="-44231" r="-106250"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D8CB44B6-E927-35AF-687C-F6B6B01C2D79}"/>
                </a:ext>
              </a:extLst>
            </p:cNvPr>
            <p:cNvCxnSpPr/>
            <p:nvPr/>
          </p:nvCxnSpPr>
          <p:spPr>
            <a:xfrm>
              <a:off x="10004961" y="7177432"/>
              <a:ext cx="337496" cy="462118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EF8AC027-A4DE-17A6-D460-B9EA8A6095BD}"/>
                </a:ext>
              </a:extLst>
            </p:cNvPr>
            <p:cNvCxnSpPr>
              <a:cxnSpLocks/>
            </p:cNvCxnSpPr>
            <p:nvPr/>
          </p:nvCxnSpPr>
          <p:spPr>
            <a:xfrm>
              <a:off x="9496450" y="6964145"/>
              <a:ext cx="516571" cy="223699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弧形 155">
              <a:extLst>
                <a:ext uri="{FF2B5EF4-FFF2-40B4-BE49-F238E27FC236}">
                  <a16:creationId xmlns:a16="http://schemas.microsoft.com/office/drawing/2014/main" id="{F2D5158A-8994-744D-5316-28526C11341C}"/>
                </a:ext>
              </a:extLst>
            </p:cNvPr>
            <p:cNvSpPr/>
            <p:nvPr/>
          </p:nvSpPr>
          <p:spPr>
            <a:xfrm>
              <a:off x="9908966" y="7080721"/>
              <a:ext cx="223699" cy="223699"/>
            </a:xfrm>
            <a:prstGeom prst="arc">
              <a:avLst>
                <a:gd name="adj1" fmla="val 12160197"/>
                <a:gd name="adj2" fmla="val 1578802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537E3A3E-E99F-7565-2AA1-C478ED7023ED}"/>
                    </a:ext>
                  </a:extLst>
                </p:cNvPr>
                <p:cNvSpPr txBox="1"/>
                <p:nvPr/>
              </p:nvSpPr>
              <p:spPr>
                <a:xfrm>
                  <a:off x="9683586" y="6730442"/>
                  <a:ext cx="2492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537E3A3E-E99F-7565-2AA1-C478ED7023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3586" y="6730442"/>
                  <a:ext cx="249235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24390" r="-7317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8" name="弧形 157">
              <a:extLst>
                <a:ext uri="{FF2B5EF4-FFF2-40B4-BE49-F238E27FC236}">
                  <a16:creationId xmlns:a16="http://schemas.microsoft.com/office/drawing/2014/main" id="{A8A9E2C2-D843-28AE-AF8C-BFEC44ADCA34}"/>
                </a:ext>
              </a:extLst>
            </p:cNvPr>
            <p:cNvSpPr/>
            <p:nvPr/>
          </p:nvSpPr>
          <p:spPr>
            <a:xfrm>
              <a:off x="10045076" y="7199274"/>
              <a:ext cx="96292" cy="96292"/>
            </a:xfrm>
            <a:prstGeom prst="arc">
              <a:avLst>
                <a:gd name="adj1" fmla="val 21170736"/>
                <a:gd name="adj2" fmla="val 575581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19DF8630-ABC7-8F4E-2ED7-E87F55D0A1F6}"/>
                    </a:ext>
                  </a:extLst>
                </p:cNvPr>
                <p:cNvSpPr txBox="1"/>
                <p:nvPr/>
              </p:nvSpPr>
              <p:spPr>
                <a:xfrm>
                  <a:off x="10105805" y="7199274"/>
                  <a:ext cx="2623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19DF8630-ABC7-8F4E-2ED7-E87F55D0A1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5805" y="7199274"/>
                  <a:ext cx="262380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23256" r="-4651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D624078E-741C-31BE-5995-D17D3F1A909D}"/>
                    </a:ext>
                  </a:extLst>
                </p:cNvPr>
                <p:cNvSpPr txBox="1"/>
                <p:nvPr/>
              </p:nvSpPr>
              <p:spPr>
                <a:xfrm>
                  <a:off x="5686607" y="6405422"/>
                  <a:ext cx="3167380" cy="12434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/>
                    <a:t>根据反射定律计算折射角的正弦值：</a:t>
                  </a:r>
                  <a:endParaRPr lang="en-US" altLang="zh-CN" sz="1400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func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  <m:func>
                          <m:func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en-US" altLang="zh-CN" sz="1400" dirty="0"/>
                </a:p>
                <a:p>
                  <a:r>
                    <a:rPr lang="zh-CN" altLang="en-US" sz="1400" dirty="0"/>
                    <a:t>令 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zh-CN" altLang="en-US" sz="1400" dirty="0"/>
                    <a:t>，则 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D624078E-741C-31BE-5995-D17D3F1A9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607" y="6405422"/>
                  <a:ext cx="3167380" cy="1243482"/>
                </a:xfrm>
                <a:prstGeom prst="rect">
                  <a:avLst/>
                </a:prstGeom>
                <a:blipFill>
                  <a:blip r:embed="rId22"/>
                  <a:stretch>
                    <a:fillRect l="-577" t="-9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0A936545-DFE9-5A8E-D7F5-403D4FF90B6B}"/>
                    </a:ext>
                  </a:extLst>
                </p:cNvPr>
                <p:cNvSpPr txBox="1"/>
                <p:nvPr/>
              </p:nvSpPr>
              <p:spPr>
                <a:xfrm>
                  <a:off x="10671557" y="7425847"/>
                  <a:ext cx="321818" cy="3179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rgbClr val="00B0F0"/>
                    </a:solidFill>
                  </a:endParaRPr>
                </a:p>
              </p:txBody>
            </p:sp>
          </mc:Choice>
          <mc:Fallback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0A936545-DFE9-5A8E-D7F5-403D4FF90B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1557" y="7425847"/>
                  <a:ext cx="321818" cy="317972"/>
                </a:xfrm>
                <a:prstGeom prst="rect">
                  <a:avLst/>
                </a:prstGeom>
                <a:blipFill>
                  <a:blip r:embed="rId23"/>
                  <a:stretch>
                    <a:fillRect l="-18868" t="-42308" r="-101887" b="-2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21473CFE-1009-A60F-1867-90886F073563}"/>
                    </a:ext>
                  </a:extLst>
                </p:cNvPr>
                <p:cNvSpPr txBox="1"/>
                <p:nvPr/>
              </p:nvSpPr>
              <p:spPr>
                <a:xfrm>
                  <a:off x="8924654" y="7729981"/>
                  <a:ext cx="2654921" cy="8392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𝜂</m:t>
                      </m:r>
                      <m:func>
                        <m:func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ra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</m:oMath>
                  </a14:m>
                  <a:r>
                    <a:rPr lang="zh-CN" altLang="en-US" sz="1400" dirty="0"/>
                    <a:t> 作为权重，赋值到法向量上，再使用平行四边形法则作加法。</a:t>
                  </a:r>
                </a:p>
              </p:txBody>
            </p:sp>
          </mc:Choice>
          <mc:Fallback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21473CFE-1009-A60F-1867-90886F0735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4654" y="7729981"/>
                  <a:ext cx="2654921" cy="839269"/>
                </a:xfrm>
                <a:prstGeom prst="rect">
                  <a:avLst/>
                </a:prstGeom>
                <a:blipFill>
                  <a:blip r:embed="rId24"/>
                  <a:stretch>
                    <a:fillRect l="-688" r="-1147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0AD12364-A827-2D9A-1A05-1615AD680616}"/>
                    </a:ext>
                  </a:extLst>
                </p:cNvPr>
                <p:cNvSpPr txBox="1"/>
                <p:nvPr/>
              </p:nvSpPr>
              <p:spPr>
                <a:xfrm>
                  <a:off x="5686607" y="7574341"/>
                  <a:ext cx="3167380" cy="9995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func>
                          <m:func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unc>
                                  <m:func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400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e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</m:rad>
                      </m:oMath>
                    </m:oMathPara>
                  </a14:m>
                  <a:endParaRPr lang="en-US" altLang="zh-CN" sz="1400" dirty="0"/>
                </a:p>
                <a:p>
                  <a:r>
                    <a:rPr lang="zh-CN" altLang="en-US" sz="1400" dirty="0"/>
                    <a:t>对两项取平方后作差：</a:t>
                  </a:r>
                  <a:endParaRPr lang="en-US" altLang="zh-CN" sz="1400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−1+</m:t>
                        </m:r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altLang="zh-CN" sz="1400" dirty="0"/>
                </a:p>
                <a:p>
                  <a:r>
                    <a:rPr lang="zh-CN" altLang="en-US" sz="1400" dirty="0"/>
                    <a:t>通常真空的 </a:t>
                  </a:r>
                  <a:r>
                    <a:rPr lang="en-US" altLang="zh-CN" sz="1400" dirty="0"/>
                    <a:t>eta </a:t>
                  </a:r>
                  <a:r>
                    <a:rPr lang="zh-CN" altLang="en-US" sz="1400" dirty="0"/>
                    <a:t>比较小，此时权重 </a:t>
                  </a:r>
                  <a:r>
                    <a:rPr lang="en-US" altLang="zh-CN" sz="1400" dirty="0"/>
                    <a:t>&lt; 0.</a:t>
                  </a:r>
                  <a:endParaRPr lang="zh-CN" altLang="en-US" sz="1400" dirty="0"/>
                </a:p>
              </p:txBody>
            </p:sp>
          </mc:Choice>
          <mc:Fallback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0AD12364-A827-2D9A-1A05-1615AD680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607" y="7574341"/>
                  <a:ext cx="3167380" cy="999569"/>
                </a:xfrm>
                <a:prstGeom prst="rect">
                  <a:avLst/>
                </a:prstGeom>
                <a:blipFill>
                  <a:blip r:embed="rId25"/>
                  <a:stretch>
                    <a:fillRect l="-577" b="-609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9FD727DC-4977-7052-7A8E-A4EC76EEEE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3021" y="6655160"/>
              <a:ext cx="0" cy="5232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6E2F9131-B625-2309-6932-1CC698CF8CD5}"/>
                    </a:ext>
                  </a:extLst>
                </p:cNvPr>
                <p:cNvSpPr txBox="1"/>
                <p:nvPr/>
              </p:nvSpPr>
              <p:spPr>
                <a:xfrm>
                  <a:off x="9536915" y="7194886"/>
                  <a:ext cx="3665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rgbClr val="00B0F0"/>
                    </a:solidFill>
                  </a:endParaRPr>
                </a:p>
              </p:txBody>
            </p:sp>
          </mc:Choice>
          <mc:Fallback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6E2F9131-B625-2309-6932-1CC698CF8C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6915" y="7194886"/>
                  <a:ext cx="366575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10000" r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22345058-C070-49BA-186D-3087EDD76E2A}"/>
                </a:ext>
              </a:extLst>
            </p:cNvPr>
            <p:cNvCxnSpPr/>
            <p:nvPr/>
          </p:nvCxnSpPr>
          <p:spPr>
            <a:xfrm>
              <a:off x="9662647" y="7214115"/>
              <a:ext cx="1309687" cy="514863"/>
            </a:xfrm>
            <a:prstGeom prst="line">
              <a:avLst/>
            </a:prstGeom>
            <a:ln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882C3F38-475B-065B-30C2-B0E860AA3774}"/>
                </a:ext>
              </a:extLst>
            </p:cNvPr>
            <p:cNvCxnSpPr/>
            <p:nvPr/>
          </p:nvCxnSpPr>
          <p:spPr>
            <a:xfrm>
              <a:off x="10641186" y="7033197"/>
              <a:ext cx="0" cy="767883"/>
            </a:xfrm>
            <a:prstGeom prst="line">
              <a:avLst/>
            </a:prstGeom>
            <a:ln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BFC7D540-70B7-F6E5-0AF3-39BD7FEC099C}"/>
                </a:ext>
              </a:extLst>
            </p:cNvPr>
            <p:cNvCxnSpPr>
              <a:cxnSpLocks/>
            </p:cNvCxnSpPr>
            <p:nvPr/>
          </p:nvCxnSpPr>
          <p:spPr>
            <a:xfrm>
              <a:off x="10013020" y="7180656"/>
              <a:ext cx="620946" cy="40938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552962F7-1FF9-D6D4-3D51-44B35E5DE44F}"/>
                  </a:ext>
                </a:extLst>
              </p:cNvPr>
              <p:cNvSpPr txBox="1"/>
              <p:nvPr/>
            </p:nvSpPr>
            <p:spPr>
              <a:xfrm>
                <a:off x="8676629" y="3854574"/>
                <a:ext cx="2671419" cy="1136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fun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1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552962F7-1FF9-D6D4-3D51-44B35E5DE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629" y="3854574"/>
                <a:ext cx="2671419" cy="113608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63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601</TotalTime>
  <Words>927</Words>
  <Application>Microsoft Office PowerPoint</Application>
  <PresentationFormat>自定义</PresentationFormat>
  <Paragraphs>148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a</cp:lastModifiedBy>
  <cp:revision>51</cp:revision>
  <dcterms:created xsi:type="dcterms:W3CDTF">2022-04-03T05:45:05Z</dcterms:created>
  <dcterms:modified xsi:type="dcterms:W3CDTF">2022-05-10T08:47:43Z</dcterms:modified>
</cp:coreProperties>
</file>