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3" r:id="rId3"/>
    <p:sldId id="314" r:id="rId4"/>
    <p:sldId id="310" r:id="rId5"/>
    <p:sldId id="315" r:id="rId6"/>
    <p:sldId id="312" r:id="rId7"/>
    <p:sldId id="313" r:id="rId8"/>
    <p:sldId id="311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0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59" autoAdjust="0"/>
    <p:restoredTop sz="94660"/>
  </p:normalViewPr>
  <p:slideViewPr>
    <p:cSldViewPr snapToGrid="0">
      <p:cViewPr varScale="1">
        <p:scale>
          <a:sx n="88" d="100"/>
          <a:sy n="88" d="100"/>
        </p:scale>
        <p:origin x="5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276D18C-4088-42D4-8335-42A4C142B92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638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3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29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590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8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1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8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2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8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D18C-4088-42D4-8335-42A4C142B92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41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276D18C-4088-42D4-8335-42A4C142B92E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50ED910-D232-4B4B-8102-CA70808EED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476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76600" cy="14630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 TO PROGRAMMING</a:t>
            </a:r>
          </a:p>
          <a:p>
            <a:endParaRPr lang="en-US" dirty="0"/>
          </a:p>
          <a:p>
            <a:r>
              <a:rPr lang="en-US" dirty="0"/>
              <a:t>TCP 2017</a:t>
            </a:r>
          </a:p>
          <a:p>
            <a:r>
              <a:rPr lang="en-US" dirty="0"/>
              <a:t>Prof: Ian Glow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5112537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Deck 4 –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9379" y="2942897"/>
            <a:ext cx="386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-1"/>
            <a:ext cx="12192000" cy="486287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1"/>
            <a:endParaRPr lang="en-US" sz="2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hello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hello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"Hello Functions"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436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Point V2 - Constructor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0" y="894229"/>
            <a:ext cx="78508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608B4E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//In PointTester.java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PointTester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lvl="2"/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4.5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//Output midpoint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"X: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/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2.0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"Y: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/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2.0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87CAF-DE29-4FF3-82EF-D8EF63715537}"/>
              </a:ext>
            </a:extLst>
          </p:cNvPr>
          <p:cNvSpPr txBox="1"/>
          <p:nvPr/>
        </p:nvSpPr>
        <p:spPr>
          <a:xfrm>
            <a:off x="7615517" y="894229"/>
            <a:ext cx="80682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608B4E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//In Point.java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//Point V2.0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//These are member variables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//A public constructor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x;</a:t>
            </a:r>
          </a:p>
          <a:p>
            <a:pPr lvl="2"/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y;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B504F3-F9DF-41EE-9CA3-B644AECAF445}"/>
              </a:ext>
            </a:extLst>
          </p:cNvPr>
          <p:cNvCxnSpPr/>
          <p:nvPr/>
        </p:nvCxnSpPr>
        <p:spPr>
          <a:xfrm>
            <a:off x="7510182" y="894229"/>
            <a:ext cx="0" cy="5963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16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Point V3 - 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0" y="894229"/>
            <a:ext cx="574861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608B4E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//in PointTester.java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PointTester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lvl="2"/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4.5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pMid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Point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midpoint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(p1, p2);</a:t>
            </a:r>
          </a:p>
          <a:p>
            <a:pPr lvl="2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pMid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//Easier to read, </a:t>
            </a:r>
          </a:p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//more comprehendible,</a:t>
            </a:r>
          </a:p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//and more modular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87CAF-DE29-4FF3-82EF-D8EF63715537}"/>
              </a:ext>
            </a:extLst>
          </p:cNvPr>
          <p:cNvSpPr txBox="1"/>
          <p:nvPr/>
        </p:nvSpPr>
        <p:spPr>
          <a:xfrm>
            <a:off x="6246159" y="80682"/>
            <a:ext cx="7117976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//in Point.java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//These are member variables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//A public constructor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x;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y;</a:t>
            </a:r>
          </a:p>
          <a:p>
            <a:pPr lvl="1"/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//an instance method with no </a:t>
            </a:r>
            <a:r>
              <a:rPr lang="en-US" sz="1600" dirty="0" err="1">
                <a:solidFill>
                  <a:srgbClr val="608B4E"/>
                </a:solidFill>
                <a:latin typeface="Consolas" panose="020B0609020204030204" pitchFamily="49" charset="0"/>
              </a:rPr>
              <a:t>args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"("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x +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","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y +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")"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//A static method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midpoint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)/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)/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BEB099-A9BF-4489-9E71-E84113718185}"/>
              </a:ext>
            </a:extLst>
          </p:cNvPr>
          <p:cNvCxnSpPr/>
          <p:nvPr/>
        </p:nvCxnSpPr>
        <p:spPr>
          <a:xfrm>
            <a:off x="6152030" y="0"/>
            <a:ext cx="0" cy="6797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29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Chaining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927847" y="894229"/>
            <a:ext cx="902969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608B4E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//in PointTester.java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PointTester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lvl="2"/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p2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4.5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Point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midpoint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(p1, p2).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//Easier to read, </a:t>
            </a:r>
          </a:p>
          <a:p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//more comprehensible,</a:t>
            </a:r>
          </a:p>
          <a:p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//and more modular.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387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Unnamed Objects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73959" y="894229"/>
            <a:ext cx="1211804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Objects do not have to be stored in a reference.</a:t>
            </a:r>
            <a:endParaRPr lang="en-US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PointTester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Point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midpoint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),	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4.5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</a:rPr>
              <a:t>You can split function calls over multiple lines.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PointTester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Point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midpoint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pPr lvl="2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4.5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126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73959" y="894229"/>
            <a:ext cx="1211804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//in PointTester.java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PointTester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lvl="2"/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EC000D-D434-472A-85FC-25357EB359E9}"/>
              </a:ext>
            </a:extLst>
          </p:cNvPr>
          <p:cNvGrpSpPr/>
          <p:nvPr/>
        </p:nvGrpSpPr>
        <p:grpSpPr>
          <a:xfrm>
            <a:off x="6824329" y="3785347"/>
            <a:ext cx="5096435" cy="2212041"/>
            <a:chOff x="3516405" y="4074459"/>
            <a:chExt cx="5096435" cy="22120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DDC6E5-8D2B-4CD0-89A9-C38CB40C85B3}"/>
                </a:ext>
              </a:extLst>
            </p:cNvPr>
            <p:cNvSpPr/>
            <p:nvPr/>
          </p:nvSpPr>
          <p:spPr>
            <a:xfrm>
              <a:off x="3516405" y="4074459"/>
              <a:ext cx="5096435" cy="22120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/>
                <a:t>Point instance at memory address 0x??????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B52F8E-216F-4016-BBB2-0402EE65A243}"/>
                </a:ext>
              </a:extLst>
            </p:cNvPr>
            <p:cNvSpPr/>
            <p:nvPr/>
          </p:nvSpPr>
          <p:spPr>
            <a:xfrm>
              <a:off x="4336676" y="5020112"/>
              <a:ext cx="1337983" cy="72850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int</a:t>
              </a:r>
              <a:r>
                <a:rPr lang="en-US" sz="2800" dirty="0"/>
                <a:t> 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A5478B-A864-4B2B-892A-5C79CE782911}"/>
                </a:ext>
              </a:extLst>
            </p:cNvPr>
            <p:cNvSpPr/>
            <p:nvPr/>
          </p:nvSpPr>
          <p:spPr>
            <a:xfrm>
              <a:off x="6230470" y="5020112"/>
              <a:ext cx="1337983" cy="72850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int</a:t>
              </a:r>
              <a:r>
                <a:rPr lang="en-US" sz="2800" dirty="0"/>
                <a:t> y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8CE786-B757-45E1-A36C-0EFEF660F790}"/>
              </a:ext>
            </a:extLst>
          </p:cNvPr>
          <p:cNvSpPr/>
          <p:nvPr/>
        </p:nvSpPr>
        <p:spPr>
          <a:xfrm>
            <a:off x="7897906" y="714874"/>
            <a:ext cx="2978524" cy="11967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Local Variable p1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77EB49-4E1C-4FB4-A6A2-12B115E5B58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372547" y="1911662"/>
            <a:ext cx="0" cy="18736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548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73959" y="894229"/>
            <a:ext cx="1211804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//in PointTester.java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PointTester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lvl="2"/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p2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p1; </a:t>
            </a:r>
          </a:p>
          <a:p>
            <a:pPr lvl="2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p2.x = 1000.0;</a:t>
            </a:r>
          </a:p>
          <a:p>
            <a:pPr lvl="2"/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EC000D-D434-472A-85FC-25357EB359E9}"/>
              </a:ext>
            </a:extLst>
          </p:cNvPr>
          <p:cNvGrpSpPr/>
          <p:nvPr/>
        </p:nvGrpSpPr>
        <p:grpSpPr>
          <a:xfrm>
            <a:off x="6824329" y="3785347"/>
            <a:ext cx="5096435" cy="2212041"/>
            <a:chOff x="3516405" y="4074459"/>
            <a:chExt cx="5096435" cy="22120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DDC6E5-8D2B-4CD0-89A9-C38CB40C85B3}"/>
                </a:ext>
              </a:extLst>
            </p:cNvPr>
            <p:cNvSpPr/>
            <p:nvPr/>
          </p:nvSpPr>
          <p:spPr>
            <a:xfrm>
              <a:off x="3516405" y="4074459"/>
              <a:ext cx="5096435" cy="22120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/>
                <a:t>Point instance at memory address 0x??????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B52F8E-216F-4016-BBB2-0402EE65A243}"/>
                </a:ext>
              </a:extLst>
            </p:cNvPr>
            <p:cNvSpPr/>
            <p:nvPr/>
          </p:nvSpPr>
          <p:spPr>
            <a:xfrm>
              <a:off x="4336676" y="5020112"/>
              <a:ext cx="1337983" cy="72850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int</a:t>
              </a:r>
              <a:r>
                <a:rPr lang="en-US" sz="2800" dirty="0"/>
                <a:t> 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A5478B-A864-4B2B-892A-5C79CE782911}"/>
                </a:ext>
              </a:extLst>
            </p:cNvPr>
            <p:cNvSpPr/>
            <p:nvPr/>
          </p:nvSpPr>
          <p:spPr>
            <a:xfrm>
              <a:off x="6230470" y="5020112"/>
              <a:ext cx="1337983" cy="72850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int</a:t>
              </a:r>
              <a:r>
                <a:rPr lang="en-US" sz="2800" dirty="0"/>
                <a:t> y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8CE786-B757-45E1-A36C-0EFEF660F790}"/>
              </a:ext>
            </a:extLst>
          </p:cNvPr>
          <p:cNvSpPr/>
          <p:nvPr/>
        </p:nvSpPr>
        <p:spPr>
          <a:xfrm>
            <a:off x="7897906" y="714874"/>
            <a:ext cx="2978524" cy="11967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Local Variable p1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77EB49-4E1C-4FB4-A6A2-12B115E5B58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372547" y="1911662"/>
            <a:ext cx="0" cy="18736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A9C487-85EF-4D05-AB56-EFB2CECEC314}"/>
              </a:ext>
            </a:extLst>
          </p:cNvPr>
          <p:cNvSpPr/>
          <p:nvPr/>
        </p:nvSpPr>
        <p:spPr>
          <a:xfrm>
            <a:off x="567018" y="4502077"/>
            <a:ext cx="2978524" cy="11967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Local Variable p2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1AC087-1D04-4FBE-A689-7A246D446D7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545542" y="5072264"/>
            <a:ext cx="32787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73959" y="894229"/>
            <a:ext cx="1211804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A 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method signature </a:t>
            </a:r>
            <a:r>
              <a:rPr lang="en-US" sz="2400" dirty="0">
                <a:latin typeface="Consolas" panose="020B0609020204030204" pitchFamily="49" charset="0"/>
              </a:rPr>
              <a:t>is where the name, the access modifiers, the scope, the parameters, and the return type of a function are defined.</a:t>
            </a:r>
          </a:p>
          <a:p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access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scope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returnType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(arguments)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//implementation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access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||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//There are more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scope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latin typeface="Consolas" panose="020B0609020204030204" pitchFamily="49" charset="0"/>
              </a:rPr>
              <a:t> || [nothing]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returnType</a:t>
            </a:r>
            <a:r>
              <a:rPr lang="en-US" sz="2400" dirty="0">
                <a:latin typeface="Consolas" panose="020B0609020204030204" pitchFamily="49" charset="0"/>
              </a:rPr>
              <a:t> = a class || built-in type ||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void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 = whatever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//follow naming conventions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arguments</a:t>
            </a:r>
            <a:r>
              <a:rPr lang="en-US" sz="2400" dirty="0">
                <a:latin typeface="Consolas" panose="020B0609020204030204" pitchFamily="49" charset="0"/>
              </a:rPr>
              <a:t> = a list of named arguments = 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latin typeface="Consolas" panose="020B0609020204030204" pitchFamily="49" charset="0"/>
              </a:rPr>
              <a:t> name,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latin typeface="Consolas" panose="020B0609020204030204" pitchFamily="49" charset="0"/>
              </a:rPr>
              <a:t> name, …)</a:t>
            </a:r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5849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Point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1" y="894229"/>
            <a:ext cx="12192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Lets add lots of methods to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>
                <a:latin typeface="Consolas" panose="020B0609020204030204" pitchFamily="49" charset="0"/>
              </a:rPr>
              <a:t> to make it more useful!</a:t>
            </a:r>
          </a:p>
          <a:p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//Come on up!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distanceBetween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a,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b)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//static method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distanceTo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x,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y)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//method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mirrorOverXAxis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//method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mirrorOverYAxis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//method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copy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//method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midpoint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[] points)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//Polymorphism!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6417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1" y="894229"/>
            <a:ext cx="1219200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Point can have both: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midpoint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[] points)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//array version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And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midpoint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a,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b)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//2-Point version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Depending on the type of the arguments, the function call is routed to the different functions.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pMid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Point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midpoint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4.5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pMid2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Point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midpoint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[]{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4.5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)}));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6061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Square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1" y="894229"/>
            <a:ext cx="1219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We can make classes that use our classes! </a:t>
            </a:r>
            <a:r>
              <a:rPr lang="en-US" sz="2400" dirty="0">
                <a:latin typeface="Consolas" panose="020B0609020204030204" pitchFamily="49" charset="0"/>
              </a:rPr>
              <a:t>Let’s make a 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>
                <a:latin typeface="Consolas" panose="020B0609020204030204" pitchFamily="49" charset="0"/>
              </a:rPr>
              <a:t> class!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1) Constructor: 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topLeftX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topLeftY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bottomRightX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bottomRightY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2)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3)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area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4)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xChange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yChange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5)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getCenter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6)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collidesWith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other)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680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First Thing Lets Recap Yesterday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B0F0"/>
                </a:solidFill>
                <a:sym typeface="Wingdings" panose="05000000000000000000" pitchFamily="2" charset="2"/>
              </a:rPr>
              <a:t>Command line </a:t>
            </a:r>
            <a:r>
              <a:rPr lang="en-US" sz="3600" dirty="0" err="1">
                <a:solidFill>
                  <a:srgbClr val="00B0F0"/>
                </a:solidFill>
                <a:sym typeface="Wingdings" panose="05000000000000000000" pitchFamily="2" charset="2"/>
              </a:rPr>
              <a:t>args</a:t>
            </a:r>
            <a:endParaRPr lang="en-US" sz="36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B0F0"/>
                </a:solidFill>
                <a:sym typeface="Wingdings" panose="05000000000000000000" pitchFamily="2" charset="2"/>
              </a:rPr>
              <a:t>More Scanner stuff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B0F0"/>
                </a:solidFill>
                <a:sym typeface="Wingdings" panose="05000000000000000000" pitchFamily="2" charset="2"/>
              </a:rPr>
              <a:t>Strings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B0F0"/>
                </a:solidFill>
                <a:sym typeface="Wingdings" panose="05000000000000000000" pitchFamily="2" charset="2"/>
              </a:rPr>
              <a:t>Java</a:t>
            </a:r>
            <a:endParaRPr lang="en-US" sz="3600" dirty="0">
              <a:solidFill>
                <a:srgbClr val="00B0F0"/>
              </a:solidFill>
            </a:endParaRPr>
          </a:p>
          <a:p>
            <a:pPr marL="0" indent="0">
              <a:buNone/>
            </a:pPr>
            <a:br>
              <a:rPr lang="en-US" sz="2800" dirty="0">
                <a:latin typeface="Consolas" panose="020B0609020204030204" pitchFamily="49" charset="0"/>
              </a:rPr>
            </a:b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2370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1643" y="-130628"/>
            <a:ext cx="9720072" cy="894229"/>
          </a:xfrm>
        </p:spPr>
        <p:txBody>
          <a:bodyPr/>
          <a:lstStyle/>
          <a:p>
            <a:r>
              <a:rPr lang="en-US" dirty="0"/>
              <a:t>Square example -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0" y="448714"/>
            <a:ext cx="1219200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SquareTester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"Testing Square classes functions:"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lvl="2"/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"area() 1"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area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==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100.0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"area() 2"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area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==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400.0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"collides() 1"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!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collidesWith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(s2));</a:t>
            </a:r>
          </a:p>
          <a:p>
            <a:pPr lvl="2"/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"collides() 2"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!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collidesWith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(s1));</a:t>
            </a:r>
          </a:p>
          <a:p>
            <a:pPr lvl="2"/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getCenter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getCenter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5.0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getCenter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5.0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"collides() 3"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collidesWith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(s2));</a:t>
            </a:r>
          </a:p>
          <a:p>
            <a:pPr lvl="1"/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test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"collides() 4"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collidesWith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(s1));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condition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testName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(condition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": PASSED"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": FAILED"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86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Square example – Woot!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97CD88-9F7F-4FF1-99EE-EA7E09161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2181225"/>
            <a:ext cx="47529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67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686" y="0"/>
            <a:ext cx="9720072" cy="1499616"/>
          </a:xfrm>
        </p:spPr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2" y="1242508"/>
            <a:ext cx="11245266" cy="5066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‘HW4 – </a:t>
            </a:r>
            <a:r>
              <a:rPr lang="en-US" sz="3200" dirty="0">
                <a:latin typeface="Consolas" panose="020B0609020204030204" pitchFamily="49" charset="0"/>
              </a:rPr>
              <a:t>Secret Message’ is on Moodle.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Due </a:t>
            </a:r>
            <a:r>
              <a:rPr lang="en-US" sz="3200" dirty="0" err="1">
                <a:solidFill>
                  <a:srgbClr val="FFFF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monday</a:t>
            </a: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!</a:t>
            </a:r>
            <a:endParaRPr lang="en-US" sz="32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‘HW5 – </a:t>
            </a:r>
            <a:r>
              <a:rPr lang="en-US" sz="3200" dirty="0">
                <a:latin typeface="Consolas" panose="020B0609020204030204" pitchFamily="49" charset="0"/>
              </a:rPr>
              <a:t>Hacker’ is on Moodle.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Due </a:t>
            </a:r>
            <a:r>
              <a:rPr lang="en-US" sz="3200" dirty="0" err="1">
                <a:solidFill>
                  <a:srgbClr val="FFFF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tuesday</a:t>
            </a: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!</a:t>
            </a:r>
            <a:endParaRPr lang="en-US" sz="32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92D050"/>
                </a:solidFill>
                <a:sym typeface="Wingdings" panose="05000000000000000000" pitchFamily="2" charset="2"/>
              </a:rPr>
              <a:t>//Get started on HW5 this weekend</a:t>
            </a:r>
          </a:p>
          <a:p>
            <a:pPr marL="0" indent="0">
              <a:buNone/>
            </a:pPr>
            <a:endParaRPr lang="en-US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br>
              <a:rPr lang="en-US" sz="2800" dirty="0">
                <a:solidFill>
                  <a:srgbClr val="E0E2E4"/>
                </a:solidFill>
                <a:latin typeface="Consolas" panose="020B0609020204030204" pitchFamily="49" charset="0"/>
              </a:rPr>
            </a:br>
            <a:endParaRPr lang="en-US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731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What is a function?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0" y="847163"/>
            <a:ext cx="12192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hello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(String noun)</a:t>
            </a:r>
          </a:p>
          <a:p>
            <a:pPr lvl="2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"Hello " </a:t>
            </a:r>
            <a:r>
              <a:rPr lang="en-US" sz="2000" dirty="0">
                <a:latin typeface="Consolas" panose="020B0609020204030204" pitchFamily="49" charset="0"/>
              </a:rPr>
              <a:t>+ noun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2800" dirty="0"/>
              <a:t>A </a:t>
            </a:r>
            <a:r>
              <a:rPr lang="en-US" sz="2800" dirty="0">
                <a:solidFill>
                  <a:srgbClr val="FFFF00"/>
                </a:solidFill>
              </a:rPr>
              <a:t>function </a:t>
            </a:r>
            <a:r>
              <a:rPr lang="en-US" sz="2800" dirty="0"/>
              <a:t>is a block of code that can be reused in many places, takes </a:t>
            </a:r>
            <a:r>
              <a:rPr lang="en-US" sz="2800" dirty="0">
                <a:solidFill>
                  <a:srgbClr val="FFFF00"/>
                </a:solidFill>
              </a:rPr>
              <a:t>arguments</a:t>
            </a:r>
            <a:r>
              <a:rPr lang="en-US" sz="2800" dirty="0"/>
              <a:t>, and can return values (this one does not, aka void).</a:t>
            </a:r>
            <a:br>
              <a:rPr lang="en-US" sz="2800" dirty="0"/>
            </a:br>
            <a:endParaRPr lang="en-US" sz="2800" dirty="0"/>
          </a:p>
          <a:p>
            <a:pPr lvl="2"/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hello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"Cats!"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hello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"Dogs!"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800" dirty="0"/>
          </a:p>
          <a:p>
            <a:r>
              <a:rPr lang="en-US" sz="2800" dirty="0"/>
              <a:t>When you call a function, the program jumps to the beginning of it, and </a:t>
            </a:r>
            <a:r>
              <a:rPr lang="en-US" sz="2800" dirty="0">
                <a:solidFill>
                  <a:srgbClr val="FFFF00"/>
                </a:solidFill>
              </a:rPr>
              <a:t>returns</a:t>
            </a:r>
            <a:r>
              <a:rPr lang="en-US" sz="2800" dirty="0"/>
              <a:t> to where the function was called after it ends.</a:t>
            </a:r>
          </a:p>
          <a:p>
            <a:endParaRPr lang="en-US" sz="3600" dirty="0"/>
          </a:p>
          <a:p>
            <a:r>
              <a:rPr lang="en-US" sz="3600" dirty="0"/>
              <a:t>	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877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 A Simple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0" y="1156446"/>
            <a:ext cx="121920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hello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"Cats!"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hello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"Dogs!"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//this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defines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a function named hello that can be accessed from a</a:t>
            </a:r>
          </a:p>
          <a:p>
            <a:pPr lvl="2"/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context that returns no value (aka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) and takes one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argument</a:t>
            </a:r>
            <a:b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hello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(String noun)</a:t>
            </a:r>
          </a:p>
          <a:p>
            <a:pPr lvl="2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"Hello " </a:t>
            </a:r>
            <a:r>
              <a:rPr lang="en-US" sz="2000" dirty="0">
                <a:latin typeface="Consolas" panose="020B0609020204030204" pitchFamily="49" charset="0"/>
              </a:rPr>
              <a:t>+ noun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046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 A Little More Complex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0" y="84044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lvl="2"/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square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(v)); </a:t>
            </a:r>
          </a:p>
          <a:p>
            <a:pPr lvl="2"/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myPow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(v,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</a:p>
          <a:p>
            <a:pPr lvl="1"/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//static function that returns a double and takes one argument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square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a * a;</a:t>
            </a:r>
          </a:p>
          <a:p>
            <a:pPr lvl="1"/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//static function that returns a double and takes two arguments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myPow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exponent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toReturn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val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 exponent;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pPr lvl="2"/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toReturn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*=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val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toReturn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767D14-C6C3-4FA1-B304-FE79C6626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233" y="1983441"/>
            <a:ext cx="4926667" cy="69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9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Function VS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0" y="1156446"/>
            <a:ext cx="12192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Math.random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();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//random() is a 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static function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of the math class  </a:t>
            </a:r>
          </a:p>
          <a:p>
            <a:pPr lvl="1"/>
            <a:endParaRPr lang="en-US" sz="2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3600" dirty="0"/>
              <a:t>A </a:t>
            </a:r>
            <a:r>
              <a:rPr lang="en-US" sz="3600" dirty="0">
                <a:solidFill>
                  <a:srgbClr val="FFFF00"/>
                </a:solidFill>
              </a:rPr>
              <a:t>method</a:t>
            </a:r>
            <a:r>
              <a:rPr lang="en-US" sz="3600" dirty="0"/>
              <a:t> is a </a:t>
            </a:r>
            <a:r>
              <a:rPr lang="en-US" sz="3600" dirty="0">
                <a:solidFill>
                  <a:srgbClr val="FFFF00"/>
                </a:solidFill>
              </a:rPr>
              <a:t>function</a:t>
            </a:r>
            <a:r>
              <a:rPr lang="en-US" sz="3600" dirty="0"/>
              <a:t> that is part of a class. In java everything is part of a class so all </a:t>
            </a:r>
            <a:r>
              <a:rPr lang="en-US" sz="3600" dirty="0">
                <a:solidFill>
                  <a:srgbClr val="FFFF00"/>
                </a:solidFill>
              </a:rPr>
              <a:t>functions</a:t>
            </a:r>
            <a:r>
              <a:rPr lang="en-US" sz="3600" dirty="0"/>
              <a:t> are </a:t>
            </a:r>
            <a:r>
              <a:rPr lang="en-US" sz="3600" dirty="0">
                <a:solidFill>
                  <a:srgbClr val="FFFF00"/>
                </a:solidFill>
              </a:rPr>
              <a:t>methods</a:t>
            </a:r>
            <a:r>
              <a:rPr lang="en-US" sz="3600" dirty="0"/>
              <a:t>. I will use the two terms interchangeably.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602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Basic Objects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0" y="1156446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 </a:t>
            </a:r>
            <a:r>
              <a:rPr lang="en-US" sz="3200" dirty="0">
                <a:solidFill>
                  <a:srgbClr val="FFFF00"/>
                </a:solidFill>
              </a:rPr>
              <a:t>object</a:t>
            </a:r>
            <a:r>
              <a:rPr lang="en-US" sz="3200" dirty="0"/>
              <a:t> is a collection of 5 things:</a:t>
            </a:r>
          </a:p>
          <a:p>
            <a:endParaRPr lang="en-US" sz="3200" dirty="0"/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rgbClr val="00B0F0"/>
                </a:solidFill>
              </a:rPr>
              <a:t>Class Constructors</a:t>
            </a:r>
            <a:r>
              <a:rPr lang="en-US" sz="3200" dirty="0"/>
              <a:t>, functions that generate an instance of the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rgbClr val="00B0F0"/>
                </a:solidFill>
              </a:rPr>
              <a:t>Member variables</a:t>
            </a:r>
            <a:r>
              <a:rPr lang="en-US" sz="3200" dirty="0"/>
              <a:t>, variables that can be accessed by an instance of a class (an object) and are unique to each instance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rgbClr val="00B0F0"/>
                </a:solidFill>
              </a:rPr>
              <a:t>Static variables</a:t>
            </a:r>
            <a:r>
              <a:rPr lang="en-US" sz="3200" dirty="0"/>
              <a:t>, variables that are shared between all objects of a class and can be accessed without an instance also.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rgbClr val="00B0F0"/>
                </a:solidFill>
              </a:rPr>
              <a:t>Methods</a:t>
            </a:r>
            <a:r>
              <a:rPr lang="en-US" sz="3200" dirty="0"/>
              <a:t>, functions that can be executed on an instance of a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rgbClr val="00B0F0"/>
                </a:solidFill>
              </a:rPr>
              <a:t>Static Methods</a:t>
            </a:r>
            <a:r>
              <a:rPr lang="en-US" sz="3200" dirty="0"/>
              <a:t>, functions that can be executed without an instance of the class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635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 Static vs Instance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0" y="1156446"/>
            <a:ext cx="12192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Static members (functions and values) means that the function can be accessed without a instance of the object.</a:t>
            </a:r>
          </a:p>
          <a:p>
            <a:pPr lvl="1"/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//Math is a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that has a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called pow()</a:t>
            </a:r>
          </a:p>
          <a:p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pow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	//System is also a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that has a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member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‘out’</a:t>
            </a:r>
          </a:p>
          <a:p>
            <a:pPr lvl="2"/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	//that is an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instance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of an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OutputStream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that has a non-static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member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	//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()</a:t>
            </a:r>
          </a:p>
          <a:p>
            <a:pPr lvl="3"/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(a);</a:t>
            </a:r>
          </a:p>
          <a:p>
            <a:pPr lvl="2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781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894229"/>
          </a:xfrm>
        </p:spPr>
        <p:txBody>
          <a:bodyPr/>
          <a:lstStyle/>
          <a:p>
            <a:r>
              <a:rPr lang="en-US" dirty="0"/>
              <a:t>Point V1 – Member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FEDF-1D8A-42BC-90C0-25B5745D9DEB}"/>
              </a:ext>
            </a:extLst>
          </p:cNvPr>
          <p:cNvSpPr txBox="1"/>
          <p:nvPr/>
        </p:nvSpPr>
        <p:spPr>
          <a:xfrm>
            <a:off x="0" y="894229"/>
            <a:ext cx="785084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//In PointTester.java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PointTester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//Create a point and store the reference in p1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</a:p>
          <a:p>
            <a:pPr lvl="2"/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//Create another point and store the reference in p2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//Set p1's member variable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4.5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//Output midpoint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"X: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/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2.0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"Y: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/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2.0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87CAF-DE29-4FF3-82EF-D8EF63715537}"/>
              </a:ext>
            </a:extLst>
          </p:cNvPr>
          <p:cNvSpPr txBox="1"/>
          <p:nvPr/>
        </p:nvSpPr>
        <p:spPr>
          <a:xfrm>
            <a:off x="7998758" y="1115694"/>
            <a:ext cx="80682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//In Point.java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//Point V1.0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//These are member variables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To use, compile both </a:t>
            </a:r>
          </a:p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separately with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javac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then java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PointTester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*/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ED6C5F-7A7F-47F5-8130-BDD9D62A56F9}"/>
              </a:ext>
            </a:extLst>
          </p:cNvPr>
          <p:cNvCxnSpPr/>
          <p:nvPr/>
        </p:nvCxnSpPr>
        <p:spPr>
          <a:xfrm>
            <a:off x="7772400" y="894229"/>
            <a:ext cx="0" cy="5963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900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18308</TotalTime>
  <Words>1246</Words>
  <Application>Microsoft Office PowerPoint</Application>
  <PresentationFormat>Widescreen</PresentationFormat>
  <Paragraphs>370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Consolas</vt:lpstr>
      <vt:lpstr>Tw Cen MT</vt:lpstr>
      <vt:lpstr>Tw Cen MT Condensed</vt:lpstr>
      <vt:lpstr>Wingdings</vt:lpstr>
      <vt:lpstr>Wingdings 3</vt:lpstr>
      <vt:lpstr>Integral</vt:lpstr>
      <vt:lpstr>PowerPoint Presentation</vt:lpstr>
      <vt:lpstr>First Thing Lets Recap Yesterday</vt:lpstr>
      <vt:lpstr>What is a function?</vt:lpstr>
      <vt:lpstr> A Simple Function</vt:lpstr>
      <vt:lpstr> A Little More Complex Functions</vt:lpstr>
      <vt:lpstr>Function VS Method</vt:lpstr>
      <vt:lpstr>Basic Objects</vt:lpstr>
      <vt:lpstr> Static vs Instance</vt:lpstr>
      <vt:lpstr>Point V1 – Member Variables</vt:lpstr>
      <vt:lpstr>Point V2 - Constructor</vt:lpstr>
      <vt:lpstr>Point V3 - Methods</vt:lpstr>
      <vt:lpstr>Chaining</vt:lpstr>
      <vt:lpstr>Unnamed Objects</vt:lpstr>
      <vt:lpstr>Reference</vt:lpstr>
      <vt:lpstr>References</vt:lpstr>
      <vt:lpstr>Method Signature</vt:lpstr>
      <vt:lpstr>Point Example</vt:lpstr>
      <vt:lpstr>Polymorphism</vt:lpstr>
      <vt:lpstr>Square example</vt:lpstr>
      <vt:lpstr>Square example - Testing</vt:lpstr>
      <vt:lpstr>Square example – Woot!</vt:lpstr>
      <vt:lpstr>HW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Inroduction To P</dc:title>
  <dc:creator>Ian Glow</dc:creator>
  <cp:lastModifiedBy>Ian Glow</cp:lastModifiedBy>
  <cp:revision>150</cp:revision>
  <dcterms:created xsi:type="dcterms:W3CDTF">2017-01-10T22:03:45Z</dcterms:created>
  <dcterms:modified xsi:type="dcterms:W3CDTF">2017-08-06T19:30:59Z</dcterms:modified>
</cp:coreProperties>
</file>