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5" r:id="rId5"/>
    <p:sldId id="264" r:id="rId6"/>
    <p:sldId id="280" r:id="rId7"/>
    <p:sldId id="269" r:id="rId8"/>
    <p:sldId id="263" r:id="rId9"/>
    <p:sldId id="268" r:id="rId10"/>
    <p:sldId id="267" r:id="rId11"/>
    <p:sldId id="266" r:id="rId12"/>
    <p:sldId id="258" r:id="rId13"/>
    <p:sldId id="262" r:id="rId14"/>
    <p:sldId id="259" r:id="rId15"/>
    <p:sldId id="260" r:id="rId16"/>
    <p:sldId id="261" r:id="rId17"/>
    <p:sldId id="271" r:id="rId18"/>
    <p:sldId id="279" r:id="rId19"/>
    <p:sldId id="276" r:id="rId20"/>
    <p:sldId id="277" r:id="rId21"/>
    <p:sldId id="284" r:id="rId22"/>
    <p:sldId id="282" r:id="rId23"/>
    <p:sldId id="283" r:id="rId24"/>
    <p:sldId id="285" r:id="rId25"/>
    <p:sldId id="286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04" r:id="rId34"/>
    <p:sldId id="305" r:id="rId35"/>
    <p:sldId id="306" r:id="rId36"/>
    <p:sldId id="297" r:id="rId37"/>
    <p:sldId id="299" r:id="rId38"/>
    <p:sldId id="298" r:id="rId39"/>
    <p:sldId id="300" r:id="rId40"/>
    <p:sldId id="308" r:id="rId41"/>
    <p:sldId id="301" r:id="rId42"/>
    <p:sldId id="302" r:id="rId43"/>
    <p:sldId id="310" r:id="rId44"/>
    <p:sldId id="307" r:id="rId45"/>
    <p:sldId id="309" r:id="rId46"/>
    <p:sldId id="303" r:id="rId47"/>
    <p:sldId id="29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Scm9avQM1Y" TargetMode="External"/><Relationship Id="rId2" Type="http://schemas.openxmlformats.org/officeDocument/2006/relationships/hyperlink" Target="https://youtu.be/FCMxA3m_Im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7vsCAM17O-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78&amp;v=9ydhDQaLAqM" TargetMode="External"/><Relationship Id="rId2" Type="http://schemas.openxmlformats.org/officeDocument/2006/relationships/hyperlink" Target="https://www.tesla.com/videos/full-self-driving-hardware-all-tesla-ca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I.M.Glow101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7AxBpBhAgs" TargetMode="External"/><Relationship Id="rId7" Type="http://schemas.openxmlformats.org/officeDocument/2006/relationships/hyperlink" Target="https://youtu.be/MkcNaeK2X1o" TargetMode="External"/><Relationship Id="rId2" Type="http://schemas.openxmlformats.org/officeDocument/2006/relationships/hyperlink" Target="https://youtu.be/_2CnRmQrA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QQ1rnVuqj5w" TargetMode="External"/><Relationship Id="rId5" Type="http://schemas.openxmlformats.org/officeDocument/2006/relationships/hyperlink" Target="https://youtu.be/hZDDTFuV8NQ" TargetMode="External"/><Relationship Id="rId4" Type="http://schemas.openxmlformats.org/officeDocument/2006/relationships/hyperlink" Target="https://youtu.be/ZlhzD06iVh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76600" cy="146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1 -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703" y="0"/>
            <a:ext cx="12193703" cy="4524315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lvl="1"/>
            <a:endParaRPr lang="en-US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HelloWorld</a:t>
            </a:r>
          </a:p>
          <a:p>
            <a:pPr lvl="1"/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</a:p>
          <a:p>
            <a:pPr lvl="1"/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"Hello TCP!"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//&lt;-- THE MAGIC 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9633"/>
            <a:ext cx="9720072" cy="1499616"/>
          </a:xfrm>
        </p:spPr>
        <p:txBody>
          <a:bodyPr/>
          <a:lstStyle/>
          <a:p>
            <a:r>
              <a:rPr lang="en-US" dirty="0"/>
              <a:t>Why Colors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47" y="762000"/>
            <a:ext cx="11711587" cy="6096000"/>
          </a:xfrm>
        </p:spPr>
        <p:txBody>
          <a:bodyPr numCol="2">
            <a:noAutofit/>
          </a:bodyPr>
          <a:lstStyle/>
          <a:p>
            <a:pPr marL="0" indent="0" defTabSz="344488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678CB1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public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678CB1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char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rightInput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()</a:t>
            </a:r>
            <a:b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{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678CB1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char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rightTemp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 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	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Gdx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isKeyPressed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Keys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UP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))</a:t>
            </a:r>
            <a:b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rightTemp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'U'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r>
              <a:rPr lang="en-US" sz="1600" b="1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Gdx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isKeyPressed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 err="1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Keys</a:t>
            </a:r>
            <a:r>
              <a:rPr lang="en-US" sz="1600" dirty="0" err="1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DOWN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))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	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rightTemp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'D'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Gdx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isKeyPressed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Keys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LEFT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))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		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rightTemp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'L'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r>
              <a:rPr lang="en-US" sz="1600" b="1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Gdx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isKeyPressed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Input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Keys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))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		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rightTemp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'R'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66747B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//THIS CONTROL FLOW SCARES ME </a:t>
            </a:r>
            <a:br>
              <a:rPr lang="en-US" sz="1600" dirty="0">
                <a:solidFill>
                  <a:srgbClr val="66747B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66747B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rightTemp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lastRight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)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{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	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lastRight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 err="1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rightTemp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return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1600" dirty="0">
                <a:solidFill>
                  <a:srgbClr val="FF8409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' '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	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}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{</a:t>
            </a:r>
            <a:b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	lastRight 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=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rightTemp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	</a:t>
            </a:r>
            <a:r>
              <a:rPr lang="en-US" sz="1600" b="1" dirty="0">
                <a:solidFill>
                  <a:srgbClr val="93C763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return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rightTemp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	</a:t>
            </a:r>
            <a:b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1600" dirty="0">
                <a:solidFill>
                  <a:srgbClr val="E0E2E4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</a:t>
            </a: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}</a:t>
            </a:r>
          </a:p>
          <a:p>
            <a:pPr marL="0" indent="0" defTabSz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E8E2B7"/>
                </a:solidFill>
                <a:latin typeface="Consolas" panose="020B0609020204030204" pitchFamily="49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31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74" y="2286000"/>
            <a:ext cx="9986379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scientific approach to computation (any type of calculation that follows a well-defined model understood and expressed as an algorithm) and its applications.</a:t>
            </a:r>
          </a:p>
          <a:p>
            <a:endParaRPr lang="en-US" sz="2800" dirty="0"/>
          </a:p>
          <a:p>
            <a:r>
              <a:rPr lang="en-US" sz="2800" dirty="0"/>
              <a:t>Not necessarily digital computers—the OG computers were people.</a:t>
            </a:r>
          </a:p>
          <a:p>
            <a:endParaRPr lang="en-US" sz="2800" dirty="0"/>
          </a:p>
          <a:p>
            <a:r>
              <a:rPr lang="en-US" sz="2800" dirty="0"/>
              <a:t>Helps everyone throughout all of society.</a:t>
            </a:r>
          </a:p>
        </p:txBody>
      </p:sp>
    </p:spTree>
    <p:extLst>
      <p:ext uri="{BB962C8B-B14F-4D97-AF65-F5344CB8AC3E}">
        <p14:creationId xmlns:p14="http://schemas.microsoft.com/office/powerpoint/2010/main" val="396423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  <a:p>
            <a:r>
              <a:rPr lang="en-US" sz="3200" dirty="0"/>
              <a:t>Coming up with a way to solve a problem  </a:t>
            </a:r>
            <a:r>
              <a:rPr lang="en-US" sz="3200" dirty="0">
                <a:sym typeface="Wingdings" panose="05000000000000000000" pitchFamily="2" charset="2"/>
              </a:rPr>
              <a:t> Algorithms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Then telling a computer how to do it  Programming</a:t>
            </a:r>
          </a:p>
          <a:p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3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 HOW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94906" cy="4023360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sym typeface="Wingdings" panose="05000000000000000000" pitchFamily="2" charset="2"/>
              </a:rPr>
              <a:t>Understand what the program must do</a:t>
            </a:r>
          </a:p>
          <a:p>
            <a:pPr lvl="2"/>
            <a:r>
              <a:rPr lang="en-US" sz="2800" dirty="0">
                <a:sym typeface="Wingdings" panose="05000000000000000000" pitchFamily="2" charset="2"/>
              </a:rPr>
              <a:t>What are the inputs?</a:t>
            </a:r>
          </a:p>
          <a:p>
            <a:pPr lvl="2"/>
            <a:r>
              <a:rPr lang="en-US" sz="2800" dirty="0">
                <a:sym typeface="Wingdings" panose="05000000000000000000" pitchFamily="2" charset="2"/>
              </a:rPr>
              <a:t>What are the outputs?</a:t>
            </a:r>
          </a:p>
          <a:p>
            <a:pPr marL="310896" lvl="2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Identify the logical (discrete) steps needed to solve the problem</a:t>
            </a:r>
          </a:p>
          <a:p>
            <a:pPr lvl="1"/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Translate those steps into a programming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248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26438" cy="4023360"/>
          </a:xfrm>
        </p:spPr>
        <p:txBody>
          <a:bodyPr>
            <a:noAutofit/>
          </a:bodyPr>
          <a:lstStyle/>
          <a:p>
            <a:r>
              <a:rPr lang="en-US" sz="3200" dirty="0"/>
              <a:t>Identify things you do more than once </a:t>
            </a:r>
            <a:r>
              <a:rPr lang="en-US" sz="3200" dirty="0">
                <a:sym typeface="Wingdings" panose="05000000000000000000" pitchFamily="2" charset="2"/>
              </a:rPr>
              <a:t> Functions</a:t>
            </a:r>
          </a:p>
          <a:p>
            <a:r>
              <a:rPr lang="en-US" sz="3200" dirty="0">
                <a:sym typeface="Wingdings" panose="05000000000000000000" pitchFamily="2" charset="2"/>
              </a:rPr>
              <a:t>Identify if you “loop” over things  Loops</a:t>
            </a:r>
          </a:p>
          <a:p>
            <a:r>
              <a:rPr lang="en-US" sz="3200" dirty="0">
                <a:sym typeface="Wingdings" panose="05000000000000000000" pitchFamily="2" charset="2"/>
              </a:rPr>
              <a:t>Has someone else made something to do this  APIs</a:t>
            </a:r>
          </a:p>
          <a:p>
            <a:r>
              <a:rPr lang="en-US" sz="3200" dirty="0">
                <a:sym typeface="Wingdings" panose="05000000000000000000" pitchFamily="2" charset="2"/>
              </a:rPr>
              <a:t>Figure out how to represent real world things  Data Structures </a:t>
            </a:r>
          </a:p>
          <a:p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68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26438" cy="4023360"/>
          </a:xfrm>
        </p:spPr>
        <p:txBody>
          <a:bodyPr>
            <a:noAutofit/>
          </a:bodyPr>
          <a:lstStyle/>
          <a:p>
            <a:r>
              <a:rPr lang="en-US" sz="3200" dirty="0"/>
              <a:t>All they do is math really fast on binary numbers </a:t>
            </a:r>
          </a:p>
          <a:p>
            <a:r>
              <a:rPr lang="en-US" sz="3200" dirty="0"/>
              <a:t>(+ take input and make outputs) </a:t>
            </a:r>
            <a:r>
              <a:rPr lang="en-US" sz="2000" dirty="0">
                <a:solidFill>
                  <a:schemeClr val="accent1"/>
                </a:solidFill>
              </a:rPr>
              <a:t>//&lt;-This is valid Lisp code 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IE: 0010 + 0110 = 1000</a:t>
            </a:r>
          </a:p>
          <a:p>
            <a:r>
              <a:rPr lang="en-US" sz="3200" dirty="0">
                <a:sym typeface="Wingdings" panose="05000000000000000000" pitchFamily="2" charset="2"/>
              </a:rPr>
              <a:t>        2          6           8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974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and 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Take a written human-readable (at least </a:t>
            </a:r>
            <a:r>
              <a:rPr lang="en-US" sz="2800" dirty="0" err="1">
                <a:sym typeface="Wingdings" panose="05000000000000000000" pitchFamily="2" charset="2"/>
              </a:rPr>
              <a:t>sorta</a:t>
            </a:r>
            <a:r>
              <a:rPr lang="en-US" sz="2800" dirty="0">
                <a:sym typeface="Wingdings" panose="05000000000000000000" pitchFamily="2" charset="2"/>
              </a:rPr>
              <a:t>) language and turns it into machine code (1/0 that the computer knows how to execute, also known as assembly).</a:t>
            </a:r>
          </a:p>
          <a:p>
            <a:r>
              <a:rPr lang="en-US" sz="2800" dirty="0">
                <a:sym typeface="Wingdings" panose="05000000000000000000" pitchFamily="2" charset="2"/>
              </a:rPr>
              <a:t>Compilers – They do it for all your project ahead of time and produce and executables (e.g. .exe) – 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C++, C, BASIC, Fortran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Interpreter – Read and translate the source code at runtime line by line(</a:t>
            </a:r>
            <a:r>
              <a:rPr lang="en-US" sz="2800" dirty="0" err="1">
                <a:sym typeface="Wingdings" panose="05000000000000000000" pitchFamily="2" charset="2"/>
              </a:rPr>
              <a:t>ish</a:t>
            </a:r>
            <a:r>
              <a:rPr lang="en-US" sz="2800" dirty="0">
                <a:sym typeface="Wingdings" panose="05000000000000000000" pitchFamily="2" charset="2"/>
              </a:rPr>
              <a:t>) then execute the resulting machine code  – 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Java Script, Lisp, Python </a:t>
            </a:r>
          </a:p>
          <a:p>
            <a:endParaRPr lang="en-US" sz="2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accent3"/>
                </a:solidFill>
                <a:sym typeface="Wingdings" panose="05000000000000000000" pitchFamily="2" charset="2"/>
              </a:rPr>
              <a:t>//NOTE: JAVA != JAVASCRIPT</a:t>
            </a: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814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 err="1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97ED0-456E-4112-A0E2-FC72D2E3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63" y="0"/>
            <a:ext cx="42043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72FAD-B263-464D-A89D-BDD4D954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0" y="1979720"/>
            <a:ext cx="7119969" cy="37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9D6CE-BAE8-412A-B773-0A44F90C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"Khan: What is Programming"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–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hlinkClick r:id="rId2"/>
              </a:rPr>
              <a:t>https: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  <a:hlinkClick r:id="rId2"/>
              </a:rPr>
              <a:t>//youtu.be/FCMxA3m_Imc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"Larry Wall: Computer Programming in 5 Minutes"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hlinkClick r:id="rId3"/>
              </a:rPr>
              <a:t>https: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  <a:hlinkClick r:id="rId3"/>
              </a:rPr>
              <a:t>//youtu.be/UScm9avQM1Y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ym typeface="Wingdings" panose="05000000000000000000" pitchFamily="2" charset="2"/>
              </a:rPr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Download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Unzip into folder on desktop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LETS DO THIS!!!</a:t>
            </a:r>
          </a:p>
        </p:txBody>
      </p:sp>
    </p:spTree>
    <p:extLst>
      <p:ext uri="{BB962C8B-B14F-4D97-AF65-F5344CB8AC3E}">
        <p14:creationId xmlns:p14="http://schemas.microsoft.com/office/powerpoint/2010/main" val="32317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“BLURB”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“In this class you will learn programming in Java, the basics of computer science, object-oriented programming, and what its like working in the tech world. The class will conclude with a day long battle royal of AIs written by students, and is taught by a TCP alumni and Microsoft/Minecraft employee. Expect 1-2 hours a night of work.”</a:t>
            </a:r>
          </a:p>
        </p:txBody>
      </p:sp>
    </p:spTree>
    <p:extLst>
      <p:ext uri="{BB962C8B-B14F-4D97-AF65-F5344CB8AC3E}">
        <p14:creationId xmlns:p14="http://schemas.microsoft.com/office/powerpoint/2010/main" val="34691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ym typeface="Wingdings" panose="05000000000000000000" pitchFamily="2" charset="2"/>
              </a:rPr>
              <a:t>TESTING Your </a:t>
            </a:r>
            <a:r>
              <a:rPr lang="en-US" sz="5400" dirty="0" err="1">
                <a:sym typeface="Wingdings" panose="05000000000000000000" pitchFamily="2" charset="2"/>
              </a:rPr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Run the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Open CMD.bat </a:t>
            </a:r>
            <a:r>
              <a:rPr lang="en-US" sz="2800" dirty="0">
                <a:sym typeface="Wingdings" panose="05000000000000000000" pitchFamily="2" charset="2"/>
              </a:rPr>
              <a:t>(In the unzipped folder, double-click it).</a:t>
            </a:r>
            <a:endParaRPr lang="en-US" sz="14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Change directory of the Command Prompt, and play around.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Use these commands:</a:t>
            </a: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 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$ </a:t>
            </a:r>
            <a:r>
              <a:rPr lang="en-US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dir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		</a:t>
            </a:r>
            <a:r>
              <a:rPr lang="en-US" sz="2800" dirty="0">
                <a:sym typeface="Wingdings" panose="05000000000000000000" pitchFamily="2" charset="2"/>
              </a:rPr>
              <a:t> Tells you where you are and what's there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 $ cd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[folder] 	</a:t>
            </a:r>
            <a:r>
              <a:rPr lang="en-US" sz="2800" dirty="0">
                <a:sym typeface="Wingdings" panose="05000000000000000000" pitchFamily="2" charset="2"/>
              </a:rPr>
              <a:t> Moves your current directory to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folder</a:t>
            </a:r>
            <a:b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</a:br>
            <a:b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$ cd ..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 		</a:t>
            </a:r>
            <a:r>
              <a:rPr lang="en-US" sz="2800" dirty="0">
                <a:sym typeface="Wingdings" panose="05000000000000000000" pitchFamily="2" charset="2"/>
              </a:rPr>
              <a:t> Moves your current directory up once to your parent</a:t>
            </a:r>
            <a:b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</a:br>
            <a:br>
              <a:rPr lang="en-US" sz="1600" dirty="0">
                <a:sym typeface="Wingdings" panose="05000000000000000000" pitchFamily="2" charset="2"/>
              </a:rPr>
            </a:b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5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84" y="2017986"/>
            <a:ext cx="10687644" cy="4291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sym typeface="Wingdings" panose="05000000000000000000" pitchFamily="2" charset="2"/>
              </a:rPr>
              <a:t>Fairly simple language.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sym typeface="Wingdings" panose="05000000000000000000" pitchFamily="2" charset="2"/>
              </a:rPr>
              <a:t>Easy to get up and going.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sym typeface="Wingdings" panose="05000000000000000000" pitchFamily="2" charset="2"/>
              </a:rPr>
              <a:t>Knowledge transfers to many other languages.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sym typeface="Wingdings" panose="05000000000000000000" pitchFamily="2" charset="2"/>
              </a:rPr>
              <a:t>Used a lot of places.</a:t>
            </a: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770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84" y="2017986"/>
            <a:ext cx="10687644" cy="4291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915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84" y="2017986"/>
            <a:ext cx="10687644" cy="4291374"/>
          </a:xfrm>
        </p:spPr>
        <p:txBody>
          <a:bodyPr>
            <a:no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1) Save file as HelloWorld.java</a:t>
            </a:r>
          </a:p>
          <a:p>
            <a:r>
              <a:rPr lang="en-US" sz="2800" dirty="0">
                <a:sym typeface="Wingdings" panose="05000000000000000000" pitchFamily="2" charset="2"/>
              </a:rPr>
              <a:t>2) run command: </a:t>
            </a:r>
            <a:r>
              <a:rPr lang="en-US" sz="2800" dirty="0" err="1">
                <a:solidFill>
                  <a:schemeClr val="accent2"/>
                </a:solidFill>
                <a:sym typeface="Wingdings" panose="05000000000000000000" pitchFamily="2" charset="2"/>
              </a:rPr>
              <a:t>javac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 HelloWorld.java</a:t>
            </a:r>
          </a:p>
          <a:p>
            <a:pPr marL="128016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- This needs to be run while the command prompt’s working directory is the 		same as where the HelloWorld.java file is located.</a:t>
            </a:r>
          </a:p>
          <a:p>
            <a:pPr marL="128016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- This will compile the .java source file written in Java using the Java compiler 	(</a:t>
            </a:r>
            <a:r>
              <a:rPr lang="en-US" sz="2400" dirty="0" err="1">
                <a:sym typeface="Wingdings" panose="05000000000000000000" pitchFamily="2" charset="2"/>
              </a:rPr>
              <a:t>javac</a:t>
            </a:r>
            <a:r>
              <a:rPr lang="en-US" sz="2400" dirty="0">
                <a:sym typeface="Wingdings" panose="05000000000000000000" pitchFamily="2" charset="2"/>
              </a:rPr>
              <a:t>) into Java Byte Code in a .class file.</a:t>
            </a:r>
          </a:p>
          <a:p>
            <a:pPr marL="128016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3) Run command: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java HelloWorld</a:t>
            </a:r>
          </a:p>
          <a:p>
            <a:pPr marL="128016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-This tells java to run the .class file named </a:t>
            </a:r>
            <a:r>
              <a:rPr lang="en-US" sz="2400" dirty="0" err="1">
                <a:sym typeface="Wingdings" panose="05000000000000000000" pitchFamily="2" charset="2"/>
              </a:rPr>
              <a:t>HelloWorld.class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83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A2C82-BFFA-41D9-9F89-AF643ACD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51" y="2634077"/>
            <a:ext cx="9101092" cy="22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Baby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9987379" cy="4224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Programs are made up of statements that are executed line by line and end in ; (semicolons)</a:t>
            </a: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DE374-6357-42A0-A9EE-C2B94E5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2637"/>
            <a:ext cx="12192000" cy="37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Baby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668" y="1276963"/>
            <a:ext cx="11079332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Things that follow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>
                <a:latin typeface="Consolas" panose="020B0609020204030204" pitchFamily="49" charset="0"/>
              </a:rPr>
              <a:t> (double forward slash) will be ignored by the compiler and are used for talking about what's happening in your code. They are called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comments.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28016" lvl="1" indent="0">
              <a:buNone/>
            </a:pPr>
            <a:r>
              <a:rPr lang="en-US" sz="2800" dirty="0">
                <a:solidFill>
                  <a:srgbClr val="608B4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//The next line outputs Hello World to the console</a:t>
            </a:r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56616" lvl="2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42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Hello World! 1/4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“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r>
              <a:rPr lang="en-US" sz="2800" dirty="0">
                <a:latin typeface="Consolas" panose="020B0609020204030204" pitchFamily="49" charset="0"/>
              </a:rPr>
              <a:t>” means that this file will be named HelloWold.java and everything enclosed within the matching brace are all considered part of the same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</a:rPr>
              <a:t>.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</a:rPr>
              <a:t> is a collection of data (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variables</a:t>
            </a:r>
            <a:r>
              <a:rPr lang="en-US" sz="2800" dirty="0">
                <a:latin typeface="Consolas" panose="020B0609020204030204" pitchFamily="49" charset="0"/>
              </a:rPr>
              <a:t>) and ways to manipulate that data (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methods</a:t>
            </a:r>
            <a:r>
              <a:rPr lang="en-US" sz="2800" dirty="0">
                <a:latin typeface="Consolas" panose="020B0609020204030204" pitchFamily="49" charset="0"/>
              </a:rPr>
              <a:t>). 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//Don’t worry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endParaRPr lang="en-US" sz="24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//Beginning of class HelloWorld 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56616" lvl="2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608B4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//End of class HelloWorld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56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Hello World! 2/4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“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” is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method signature</a:t>
            </a:r>
            <a:r>
              <a:rPr lang="en-US" sz="2800" dirty="0">
                <a:latin typeface="Consolas" panose="020B0609020204030204" pitchFamily="49" charset="0"/>
              </a:rPr>
              <a:t>.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method</a:t>
            </a:r>
            <a:r>
              <a:rPr lang="en-US" sz="2800" dirty="0">
                <a:latin typeface="Consolas" panose="020B0609020204030204" pitchFamily="49" charset="0"/>
              </a:rPr>
              <a:t> is reusable chunk of code that takes input (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arguments</a:t>
            </a:r>
            <a:r>
              <a:rPr lang="en-US" sz="2800" dirty="0">
                <a:latin typeface="Consolas" panose="020B0609020204030204" pitchFamily="49" charset="0"/>
              </a:rPr>
              <a:t>) and can return some output. “main()” is a special method that tells java where the program starts. 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//Don’t worry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744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Hello World! 3/4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800" dirty="0">
                <a:latin typeface="Consolas" panose="020B0609020204030204" pitchFamily="49" charset="0"/>
              </a:rPr>
              <a:t>” is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method call</a:t>
            </a:r>
            <a:r>
              <a:rPr lang="en-US" sz="2800" dirty="0">
                <a:latin typeface="Consolas" panose="020B0609020204030204" pitchFamily="49" charset="0"/>
              </a:rPr>
              <a:t>. A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method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call</a:t>
            </a:r>
            <a:r>
              <a:rPr lang="en-US" sz="2800" dirty="0">
                <a:latin typeface="Consolas" panose="020B0609020204030204" pitchFamily="49" charset="0"/>
              </a:rPr>
              <a:t> means we ran the code inside the method (invoked). The stuff in between the () are the arguments and are used by the method to do its job. 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//Don’t worry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63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32" y="173092"/>
            <a:ext cx="9720072" cy="1499616"/>
          </a:xfrm>
        </p:spPr>
        <p:txBody>
          <a:bodyPr/>
          <a:lstStyle/>
          <a:p>
            <a:r>
              <a:rPr lang="en-US" dirty="0"/>
              <a:t>This Stuff is Real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9805" y="2286000"/>
            <a:ext cx="7228527" cy="4022725"/>
          </a:xfrm>
        </p:spPr>
      </p:pic>
    </p:spTree>
    <p:extLst>
      <p:ext uri="{BB962C8B-B14F-4D97-AF65-F5344CB8AC3E}">
        <p14:creationId xmlns:p14="http://schemas.microsoft.com/office/powerpoint/2010/main" val="187147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Hello World! 4/4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The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“Hello World”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latin typeface="Consolas" panose="020B0609020204030204" pitchFamily="49" charset="0"/>
              </a:rPr>
              <a:t>is used to output text to the command prompt. “Hello World” can be replaced with any other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string literal</a:t>
            </a:r>
            <a:r>
              <a:rPr lang="en-US" sz="2800" dirty="0">
                <a:latin typeface="Consolas" panose="020B0609020204030204" pitchFamily="49" charset="0"/>
              </a:rPr>
              <a:t>. A string literal is text written directly in code that is surrounded by quotes. 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//Don’t worry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356616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70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Anatomy of Hello World!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 Code is executed line by line and must be compiled to run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- all code must be inside a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- the file is named the class’s name + .java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)” </a:t>
            </a:r>
            <a:r>
              <a:rPr lang="en-US" sz="2400" dirty="0">
                <a:latin typeface="Consolas" panose="020B0609020204030204" pitchFamily="49" charset="0"/>
              </a:rPr>
              <a:t>is a special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where the program starts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The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 text) </a:t>
            </a:r>
            <a:r>
              <a:rPr lang="en-US" sz="2400" dirty="0">
                <a:latin typeface="Consolas" panose="020B0609020204030204" pitchFamily="49" charset="0"/>
              </a:rPr>
              <a:t>is used to output text to the command prompt.</a:t>
            </a:r>
            <a:endParaRPr lang="en-US" sz="24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83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HW1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Hw1 is on Moodle!</a:t>
            </a:r>
          </a:p>
          <a:p>
            <a:r>
              <a:rPr lang="en-US" sz="2800" dirty="0">
                <a:sym typeface="Wingdings" panose="05000000000000000000" pitchFamily="2" charset="2"/>
              </a:rPr>
              <a:t>DUE TOMMOROW</a:t>
            </a:r>
          </a:p>
        </p:txBody>
      </p:sp>
    </p:spTree>
    <p:extLst>
      <p:ext uri="{BB962C8B-B14F-4D97-AF65-F5344CB8AC3E}">
        <p14:creationId xmlns:p14="http://schemas.microsoft.com/office/powerpoint/2010/main" val="287635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“Increase Human Productivity”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7531B-722E-4BA4-A4A2-E37C56FE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7541" y="1568659"/>
            <a:ext cx="7753241" cy="47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8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140275" y="902066"/>
            <a:ext cx="9487771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“Replace Human Productivity” 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//Look up universal basic income</a:t>
            </a: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Image result for ibm watson health">
            <a:extLst>
              <a:ext uri="{FF2B5EF4-FFF2-40B4-BE49-F238E27FC236}">
                <a16:creationId xmlns:a16="http://schemas.microsoft.com/office/drawing/2014/main" id="{6CEB9A91-7A3D-4DCF-A86F-33013D3B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8622" y="1694957"/>
            <a:ext cx="5911079" cy="46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28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140275" y="902066"/>
            <a:ext cx="9487771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“Teach”</a:t>
            </a:r>
          </a:p>
          <a:p>
            <a:pPr algn="ctr"/>
            <a:r>
              <a:rPr lang="en-US" sz="2800" dirty="0">
                <a:sym typeface="Wingdings" panose="05000000000000000000" pitchFamily="2" charset="2"/>
                <a:hlinkClick r:id="rId2"/>
              </a:rPr>
              <a:t>https://youtu.be/7vsCAM17O-M</a:t>
            </a:r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28D37-BFA6-4711-91F5-BEC1396F6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906" y="2401682"/>
            <a:ext cx="8452507" cy="37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6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898370" y="727562"/>
            <a:ext cx="997158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“The Cloud and Machine Learning” 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//aka empowering business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19847-EC47-40BF-8B95-C5B6DFBBC1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791" y="1300069"/>
            <a:ext cx="5290955" cy="52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8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596697" y="909047"/>
            <a:ext cx="10574931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“Self-Driving Cars”</a:t>
            </a: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  <a:hlinkClick r:id="rId2"/>
            </a:endParaRPr>
          </a:p>
          <a:p>
            <a:pPr algn="ctr"/>
            <a:endParaRPr lang="en-US" sz="2800" dirty="0">
              <a:sym typeface="Wingdings" panose="05000000000000000000" pitchFamily="2" charset="2"/>
              <a:hlinkClick r:id="rId2"/>
            </a:endParaRPr>
          </a:p>
          <a:p>
            <a:pPr marL="0" indent="0" algn="ctr">
              <a:buNone/>
            </a:pPr>
            <a:r>
              <a:rPr lang="en-US" sz="2800" dirty="0">
                <a:sym typeface="Wingdings" panose="05000000000000000000" pitchFamily="2" charset="2"/>
                <a:hlinkClick r:id="rId2"/>
              </a:rPr>
              <a:t>https://www.tesla.com/videos/full-self-driving-hardware-all-tesla-cars</a:t>
            </a:r>
            <a:endParaRPr lang="en-US" sz="2800" dirty="0">
              <a:sym typeface="Wingdings" panose="05000000000000000000" pitchFamily="2" charset="2"/>
            </a:endParaRPr>
          </a:p>
          <a:p>
            <a:pPr algn="ctr"/>
            <a:r>
              <a:rPr lang="en-US" sz="2800" dirty="0">
                <a:sym typeface="Wingdings" panose="05000000000000000000" pitchFamily="2" charset="2"/>
                <a:hlinkClick r:id="rId3"/>
              </a:rPr>
              <a:t>https://www.youtube.com/watch?time_continue=78&amp;v=9ydhDQaLAqM</a:t>
            </a:r>
            <a:endParaRPr lang="en-US" sz="2800" dirty="0">
              <a:sym typeface="Wingdings" panose="05000000000000000000" pitchFamily="2" charset="2"/>
            </a:endParaRP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B56BC-044B-4839-8994-B900D55BB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376" y="1507715"/>
            <a:ext cx="6422763" cy="37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1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“Go To The Moon” 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//This is Margaret Hamilton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40F4D-CCA1-4978-ADF7-09574D4A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234" y="1361130"/>
            <a:ext cx="4120104" cy="52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0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“Make things!”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AAB4B-6FCA-4DA9-8B1A-DF5FDBB917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99" y="1556574"/>
            <a:ext cx="7641926" cy="50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47" y="256804"/>
            <a:ext cx="9720072" cy="1499616"/>
          </a:xfrm>
        </p:spPr>
        <p:txBody>
          <a:bodyPr/>
          <a:lstStyle/>
          <a:p>
            <a:r>
              <a:rPr lang="en-US" dirty="0"/>
              <a:t>MY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47" y="1957588"/>
            <a:ext cx="9720073" cy="4023360"/>
          </a:xfrm>
        </p:spPr>
        <p:txBody>
          <a:bodyPr>
            <a:normAutofit/>
          </a:bodyPr>
          <a:lstStyle/>
          <a:p>
            <a:r>
              <a:rPr lang="en-US" sz="3600" dirty="0"/>
              <a:t>I want you to:</a:t>
            </a:r>
          </a:p>
          <a:p>
            <a:endParaRPr lang="en-US" sz="3600" dirty="0"/>
          </a:p>
          <a:p>
            <a:r>
              <a:rPr lang="en-US" sz="3600" dirty="0"/>
              <a:t>LEARN</a:t>
            </a:r>
          </a:p>
          <a:p>
            <a:r>
              <a:rPr lang="en-US" sz="3600" dirty="0"/>
              <a:t>HAVE FUN</a:t>
            </a:r>
          </a:p>
          <a:p>
            <a:r>
              <a:rPr lang="en-US" sz="3600" dirty="0"/>
              <a:t>WANT TO STUDY MORE COMPUTER 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339" y="1957588"/>
            <a:ext cx="3132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93C763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93C763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E0E2E4"/>
                </a:solidFill>
                <a:latin typeface="Consolas" panose="020B0609020204030204" pitchFamily="49" charset="0"/>
              </a:rPr>
              <a:t> fun</a:t>
            </a:r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++;</a:t>
            </a:r>
            <a:r>
              <a:rPr lang="en-US" sz="32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8E2B7"/>
                </a:solidFill>
                <a:latin typeface="Consolas" panose="020B0609020204030204" pitchFamily="49" charset="0"/>
              </a:rPr>
              <a:t>}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70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“Build things!”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C7707-DF99-473F-BA03-79106881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27" y="1619396"/>
            <a:ext cx="7595870" cy="45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“Find the secrets of the universe.”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3AFF2-89C9-411D-8E06-E40D4450F9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764" y="1626375"/>
            <a:ext cx="7311579" cy="47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5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“Make us healthy.”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A54D-DBE5-4BD6-9D82-B9245EE1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399" y="1633356"/>
            <a:ext cx="7919526" cy="49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“The internet.”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E1B49-D4F0-47A7-B3ED-A79C799A83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290" y="1933939"/>
            <a:ext cx="7475744" cy="42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1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99704" y="713651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“Actively entertain us.”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E35F0-9A06-4B10-8976-F75F536A3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54" y="1229119"/>
            <a:ext cx="4895410" cy="2753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F84C5-EE58-4730-88B9-CD30381188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0164" y="1229119"/>
            <a:ext cx="6544183" cy="277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96718-4AEB-4048-B0E5-3E65ED2E4B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54" y="3992950"/>
            <a:ext cx="3575795" cy="2681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94EA1-E3B4-4E46-8ED1-778CD2C4ED7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549" y="3992950"/>
            <a:ext cx="4767728" cy="26818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F4C85-0C96-43DF-8650-DAC8B0E4A1B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876" y="3982787"/>
            <a:ext cx="4813471" cy="27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“Passively entertain us.”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61968-44EF-4CFF-BCED-7308768CC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849" y="1584493"/>
            <a:ext cx="7376626" cy="46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-270497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CAN CODE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EBFD3-EE20-4FB7-8DEB-3861BC54A1CE}"/>
              </a:ext>
            </a:extLst>
          </p:cNvPr>
          <p:cNvSpPr txBox="1">
            <a:spLocks/>
          </p:cNvSpPr>
          <p:nvPr/>
        </p:nvSpPr>
        <p:spPr>
          <a:xfrm>
            <a:off x="1664330" y="797364"/>
            <a:ext cx="8439665" cy="55144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ym typeface="Wingdings" panose="05000000000000000000" pitchFamily="2" charset="2"/>
              </a:rPr>
              <a:t>“Give you an amazing fairly automation-proof job.”</a:t>
            </a:r>
            <a:endParaRPr lang="en-US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E8755-F685-42C1-8409-D81B18D6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701" y="1682217"/>
            <a:ext cx="9124921" cy="47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53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332"/>
            <a:ext cx="9720072" cy="1499616"/>
          </a:xfrm>
        </p:spPr>
        <p:txBody>
          <a:bodyPr/>
          <a:lstStyle/>
          <a:p>
            <a:r>
              <a:rPr lang="en-US" dirty="0"/>
              <a:t>HW1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10" y="1276963"/>
            <a:ext cx="11089690" cy="5514454"/>
          </a:xfrm>
        </p:spPr>
        <p:txBody>
          <a:bodyPr>
            <a:no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Hw1 is on Moodle!</a:t>
            </a:r>
          </a:p>
          <a:p>
            <a:r>
              <a:rPr lang="en-US" sz="2800" dirty="0">
                <a:sym typeface="Wingdings" panose="05000000000000000000" pitchFamily="2" charset="2"/>
              </a:rPr>
              <a:t>DUE TOMMOROW</a:t>
            </a: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77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4456"/>
            <a:ext cx="9720072" cy="1499616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11" y="1881874"/>
            <a:ext cx="7735613" cy="4661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Ian Glow </a:t>
            </a:r>
          </a:p>
          <a:p>
            <a:r>
              <a:rPr lang="en-US" sz="3600" dirty="0"/>
              <a:t>Email: </a:t>
            </a:r>
            <a:r>
              <a:rPr lang="en-US" sz="3600" dirty="0">
                <a:hlinkClick r:id="rId2"/>
              </a:rPr>
              <a:t>I.M.Glow101@gmail.com</a:t>
            </a:r>
            <a:endParaRPr lang="en-US" sz="3600" dirty="0"/>
          </a:p>
          <a:p>
            <a:endParaRPr lang="en-US" sz="3600" dirty="0"/>
          </a:p>
          <a:p>
            <a:pPr lvl="1"/>
            <a:r>
              <a:rPr lang="en-US" sz="3200" dirty="0"/>
              <a:t> TCP Alum 2013</a:t>
            </a:r>
          </a:p>
          <a:p>
            <a:pPr lvl="1"/>
            <a:r>
              <a:rPr lang="en-US" sz="3200" dirty="0"/>
              <a:t> Bachelors and Masters in CS from USC</a:t>
            </a:r>
          </a:p>
          <a:p>
            <a:pPr marL="128016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 1 internship at Grab Games making </a:t>
            </a:r>
          </a:p>
          <a:p>
            <a:pPr marL="457200" lvl="3" indent="0">
              <a:buNone/>
            </a:pPr>
            <a:r>
              <a:rPr lang="en-US" sz="2800" dirty="0"/>
              <a:t>- Neversmore</a:t>
            </a:r>
          </a:p>
          <a:p>
            <a:pPr lvl="3">
              <a:buFontTx/>
              <a:buChar char="-"/>
            </a:pPr>
            <a:endParaRPr lang="en-US" sz="2800" dirty="0"/>
          </a:p>
          <a:p>
            <a:pPr lvl="1"/>
            <a:r>
              <a:rPr lang="en-US" sz="3200" dirty="0"/>
              <a:t> 2 internships at Microsoft on </a:t>
            </a:r>
          </a:p>
          <a:p>
            <a:pPr marL="310896" lvl="2" indent="0">
              <a:buNone/>
            </a:pPr>
            <a:r>
              <a:rPr lang="en-US" sz="2800" dirty="0"/>
              <a:t> - Azure </a:t>
            </a:r>
          </a:p>
          <a:p>
            <a:pPr marL="310896" lvl="2" indent="0">
              <a:buNone/>
            </a:pPr>
            <a:r>
              <a:rPr lang="en-US" sz="2800" dirty="0"/>
              <a:t> - Edge</a:t>
            </a: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131" y="1886868"/>
            <a:ext cx="3524249" cy="46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21025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A Slime In Time </a:t>
            </a:r>
            <a:r>
              <a:rPr lang="en-US" sz="2800" b="1" dirty="0">
                <a:sym typeface="Wingdings" panose="05000000000000000000" pitchFamily="2" charset="2"/>
              </a:rPr>
              <a:t>- </a:t>
            </a:r>
            <a:r>
              <a:rPr lang="en-US" sz="2800" b="1" dirty="0">
                <a:sym typeface="Wingdings" panose="05000000000000000000" pitchFamily="2" charset="2"/>
                <a:hlinkClick r:id="rId2"/>
              </a:rPr>
              <a:t>https://youtu.be/_2CnRmQrAHY</a:t>
            </a:r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b="1" dirty="0"/>
              <a:t>GPU DX11 Flocking - </a:t>
            </a:r>
            <a:r>
              <a:rPr lang="en-US" sz="2800" b="1" dirty="0">
                <a:hlinkClick r:id="rId3"/>
              </a:rPr>
              <a:t>https://youtu.be/77AxBpBhAgs</a:t>
            </a:r>
            <a:endParaRPr lang="en-US" sz="2800" b="1" dirty="0"/>
          </a:p>
          <a:p>
            <a:r>
              <a:rPr lang="en-US" sz="2800" b="1" dirty="0"/>
              <a:t>Raw OpenGL - </a:t>
            </a:r>
            <a:r>
              <a:rPr lang="en-US" sz="2800" b="1" dirty="0">
                <a:hlinkClick r:id="rId4"/>
              </a:rPr>
              <a:t>https://youtu.be/ZlhzD06iVhg</a:t>
            </a:r>
            <a:endParaRPr lang="en-US" sz="2800" b="1" dirty="0"/>
          </a:p>
          <a:p>
            <a:r>
              <a:rPr lang="en-US" sz="2800" b="1" dirty="0"/>
              <a:t>Pixel Power - </a:t>
            </a:r>
            <a:r>
              <a:rPr lang="en-US" sz="2800" b="1" dirty="0">
                <a:hlinkClick r:id="rId5"/>
              </a:rPr>
              <a:t>https://youtu.be/hZDDTFuV8NQ</a:t>
            </a:r>
            <a:endParaRPr lang="en-US" sz="2800" b="1" dirty="0"/>
          </a:p>
          <a:p>
            <a:r>
              <a:rPr lang="en-US" sz="2800" b="1" dirty="0"/>
              <a:t>Grey - </a:t>
            </a:r>
            <a:r>
              <a:rPr lang="en-US" sz="2800" b="1" dirty="0">
                <a:hlinkClick r:id="rId6"/>
              </a:rPr>
              <a:t>https://youtu.be/QQ1rnVuqj5w</a:t>
            </a:r>
            <a:endParaRPr lang="en-US" sz="2800" b="1" dirty="0"/>
          </a:p>
          <a:p>
            <a:r>
              <a:rPr lang="en-US" sz="2800" b="1" dirty="0"/>
              <a:t>Deferred Renderer  - </a:t>
            </a:r>
            <a:r>
              <a:rPr lang="en-US" sz="2800" b="1" dirty="0">
                <a:hlinkClick r:id="rId7"/>
              </a:rPr>
              <a:t>https://youtu.be/MkcNaeK2X1o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71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SPElwing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2102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Only mention my bad spelling if you cant understand what I’m saying.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I’M REALLY BAD AT IT!</a:t>
            </a:r>
          </a:p>
        </p:txBody>
      </p:sp>
    </p:spTree>
    <p:extLst>
      <p:ext uri="{BB962C8B-B14F-4D97-AF65-F5344CB8AC3E}">
        <p14:creationId xmlns:p14="http://schemas.microsoft.com/office/powerpoint/2010/main" val="51057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Green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 Random Notes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	EX: </a:t>
            </a:r>
            <a:r>
              <a:rPr lang="en-US" sz="2800" dirty="0">
                <a:solidFill>
                  <a:schemeClr val="accent1"/>
                </a:solidFill>
              </a:rPr>
              <a:t>//This was actually invented in 2016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Yellow (and maybe other colors)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Pay Attention </a:t>
            </a:r>
          </a:p>
          <a:p>
            <a:r>
              <a:rPr lang="en-US" sz="2400" dirty="0">
                <a:sym typeface="Wingdings" panose="05000000000000000000" pitchFamily="2" charset="2"/>
              </a:rPr>
              <a:t>	EX: </a:t>
            </a:r>
            <a:r>
              <a:rPr lang="en-US" sz="2800" dirty="0">
                <a:solidFill>
                  <a:srgbClr val="FFFF00"/>
                </a:solidFill>
              </a:rPr>
              <a:t>//Don’t forget your semicolons! </a:t>
            </a:r>
          </a:p>
          <a:p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MY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CODE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WILL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A </a:t>
            </a:r>
            <a:r>
              <a:rPr lang="en-US" sz="2800" dirty="0">
                <a:solidFill>
                  <a:schemeClr val="accent5"/>
                </a:solidFill>
                <a:sym typeface="Wingdings" panose="05000000000000000000" pitchFamily="2" charset="2"/>
              </a:rPr>
              <a:t>RAINBOW</a:t>
            </a:r>
          </a:p>
        </p:txBody>
      </p:sp>
    </p:spTree>
    <p:extLst>
      <p:ext uri="{BB962C8B-B14F-4D97-AF65-F5344CB8AC3E}">
        <p14:creationId xmlns:p14="http://schemas.microsoft.com/office/powerpoint/2010/main" val="324452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52" y="1786759"/>
            <a:ext cx="9624849" cy="45226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Margaret Pace Park is an 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acre 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3.2 ha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urban park located in the Omni </a:t>
            </a:r>
            <a:r>
              <a:rPr lang="en-US" sz="2800" b="1" dirty="0">
                <a:solidFill>
                  <a:srgbClr val="93C763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Edgewater districts of Greater Downtown Miami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Florida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U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The park is located on Biscayne Bay </a:t>
            </a:r>
            <a:r>
              <a:rPr lang="en-US" sz="2800" b="1" dirty="0">
                <a:solidFill>
                  <a:srgbClr val="93C763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has tennis courts as well as personal fitness equipment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.[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Just </a:t>
            </a:r>
            <a:r>
              <a:rPr lang="en-US" sz="2800" b="1" dirty="0">
                <a:solidFill>
                  <a:srgbClr val="93C763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North Bayshore Drive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three large condominium complexes that were built in the 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2000s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housing </a:t>
            </a:r>
            <a:r>
              <a:rPr lang="en-US" sz="2800" b="1" dirty="0">
                <a:solidFill>
                  <a:srgbClr val="93C763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economic bubble overlook the park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The park underwent a $4 million renovation during </a:t>
            </a:r>
            <a:r>
              <a:rPr lang="en-US" sz="2800" b="1" dirty="0">
                <a:solidFill>
                  <a:srgbClr val="93C763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time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.[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An even larger building is under construction adjacent the park As of 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2015.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The historic Miami Women's Club building is located directly to the south of the park.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472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9816</TotalTime>
  <Words>1283</Words>
  <Application>Microsoft Office PowerPoint</Application>
  <PresentationFormat>Widescreen</PresentationFormat>
  <Paragraphs>239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Fixedsys Excelsior 3.01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PowerPoint Presentation</vt:lpstr>
      <vt:lpstr>ThE “BLURB”</vt:lpstr>
      <vt:lpstr>This Stuff is Real</vt:lpstr>
      <vt:lpstr>MY GOAL</vt:lpstr>
      <vt:lpstr>About me</vt:lpstr>
      <vt:lpstr>Some of My Projects</vt:lpstr>
      <vt:lpstr>SPElwing</vt:lpstr>
      <vt:lpstr>Colors</vt:lpstr>
      <vt:lpstr>Why Colors</vt:lpstr>
      <vt:lpstr>Why Colors PT. 2</vt:lpstr>
      <vt:lpstr>What is Computer Science</vt:lpstr>
      <vt:lpstr>Programming</vt:lpstr>
      <vt:lpstr>Programming BASIC HOW TO</vt:lpstr>
      <vt:lpstr>Programming HINTs</vt:lpstr>
      <vt:lpstr>COMPUTERS</vt:lpstr>
      <vt:lpstr>COMPILER and INTERPRETERS</vt:lpstr>
      <vt:lpstr>CompIlation</vt:lpstr>
      <vt:lpstr>Videos</vt:lpstr>
      <vt:lpstr>Setting UP Your Environment</vt:lpstr>
      <vt:lpstr>TESTING Your EnvironmenT</vt:lpstr>
      <vt:lpstr>Why Java?</vt:lpstr>
      <vt:lpstr>Your First PROGRAM!</vt:lpstr>
      <vt:lpstr>Compiling and Running</vt:lpstr>
      <vt:lpstr>Result!</vt:lpstr>
      <vt:lpstr>Anatomy of Baby Program!</vt:lpstr>
      <vt:lpstr>Anatomy of Baby Program!</vt:lpstr>
      <vt:lpstr>Anatomy of Hello World! 1/4</vt:lpstr>
      <vt:lpstr>Anatomy of Hello World! 2/4</vt:lpstr>
      <vt:lpstr>Anatomy of Hello World! 3/4</vt:lpstr>
      <vt:lpstr>Anatomy of Hello World! 4/4</vt:lpstr>
      <vt:lpstr>Anatomy of Hello World! Recap</vt:lpstr>
      <vt:lpstr>HW1 – Hello world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WHAT CAN CODE DO?</vt:lpstr>
      <vt:lpstr>HW1 –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64</cp:revision>
  <dcterms:created xsi:type="dcterms:W3CDTF">2017-01-10T22:03:45Z</dcterms:created>
  <dcterms:modified xsi:type="dcterms:W3CDTF">2017-08-04T19:45:38Z</dcterms:modified>
</cp:coreProperties>
</file>