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81" r:id="rId4"/>
    <p:sldId id="282" r:id="rId5"/>
    <p:sldId id="283" r:id="rId6"/>
    <p:sldId id="285" r:id="rId7"/>
    <p:sldId id="286" r:id="rId8"/>
    <p:sldId id="284" r:id="rId9"/>
    <p:sldId id="276" r:id="rId10"/>
    <p:sldId id="279" r:id="rId11"/>
    <p:sldId id="287" r:id="rId12"/>
    <p:sldId id="310" r:id="rId13"/>
    <p:sldId id="295" r:id="rId14"/>
    <p:sldId id="297" r:id="rId15"/>
    <p:sldId id="298" r:id="rId16"/>
    <p:sldId id="280" r:id="rId17"/>
    <p:sldId id="294" r:id="rId18"/>
    <p:sldId id="299" r:id="rId19"/>
    <p:sldId id="300" r:id="rId20"/>
    <p:sldId id="296" r:id="rId21"/>
    <p:sldId id="301" r:id="rId22"/>
    <p:sldId id="302" r:id="rId23"/>
    <p:sldId id="272" r:id="rId24"/>
    <p:sldId id="273" r:id="rId25"/>
    <p:sldId id="274" r:id="rId26"/>
    <p:sldId id="305" r:id="rId27"/>
    <p:sldId id="275" r:id="rId28"/>
    <p:sldId id="288" r:id="rId29"/>
    <p:sldId id="306" r:id="rId30"/>
    <p:sldId id="307" r:id="rId31"/>
    <p:sldId id="308" r:id="rId32"/>
    <p:sldId id="292" r:id="rId33"/>
    <p:sldId id="289" r:id="rId34"/>
    <p:sldId id="290" r:id="rId35"/>
    <p:sldId id="291" r:id="rId36"/>
    <p:sldId id="303" r:id="rId37"/>
    <p:sldId id="293" r:id="rId38"/>
    <p:sldId id="304" r:id="rId39"/>
    <p:sldId id="30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638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3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9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90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8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1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8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76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Math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introcs.cs.princeton.edu/java/11precedenc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operator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1871520/how-can-i-read-input-from-the-console-using-the-scanner-class-in-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76600" cy="1463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TO PROGRAMMING</a:t>
            </a:r>
          </a:p>
          <a:p>
            <a:endParaRPr lang="en-US" dirty="0"/>
          </a:p>
          <a:p>
            <a:r>
              <a:rPr lang="en-US" dirty="0"/>
              <a:t>TCP 2017</a:t>
            </a:r>
          </a:p>
          <a:p>
            <a:r>
              <a:rPr lang="en-US" dirty="0"/>
              <a:t>Prof: Ian Glow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1125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Deck 2 -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9379" y="2942897"/>
            <a:ext cx="386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882" y="418260"/>
            <a:ext cx="114983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Vars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a + b;</a:t>
            </a:r>
          </a:p>
          <a:p>
            <a:pPr lvl="2"/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"a + b = 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+ c);</a:t>
            </a:r>
          </a:p>
          <a:p>
            <a:pPr lvl="1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36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Built In VARIABLE TYPES - 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Most common whole number type: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int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-12, 0, 1, 2, …., 3457567, </a:t>
            </a:r>
            <a:r>
              <a:rPr lang="en-US" sz="2800" dirty="0" err="1">
                <a:solidFill>
                  <a:srgbClr val="FFC000"/>
                </a:solidFill>
                <a:sym typeface="Wingdings" panose="05000000000000000000" pitchFamily="2" charset="2"/>
              </a:rPr>
              <a:t>ect</a:t>
            </a:r>
            <a:endParaRPr lang="en-US" sz="28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An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int</a:t>
            </a:r>
            <a:r>
              <a:rPr lang="en-US" sz="2800" dirty="0">
                <a:sym typeface="Wingdings" panose="05000000000000000000" pitchFamily="2" charset="2"/>
              </a:rPr>
              <a:t> is 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4 bytes = 32 bits </a:t>
            </a:r>
            <a:r>
              <a:rPr lang="en-US" sz="2800" dirty="0">
                <a:sym typeface="Wingdings" panose="05000000000000000000" pitchFamily="2" charset="2"/>
              </a:rPr>
              <a:t>in memory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An </a:t>
            </a:r>
            <a:r>
              <a:rPr lang="en-US" sz="2800" dirty="0" err="1">
                <a:solidFill>
                  <a:srgbClr val="00B0F0"/>
                </a:solidFill>
                <a:sym typeface="Wingdings" panose="05000000000000000000" pitchFamily="2" charset="2"/>
              </a:rPr>
              <a:t>int’s</a:t>
            </a:r>
            <a:r>
              <a:rPr lang="en-US" sz="2800" dirty="0">
                <a:sym typeface="Wingdings" panose="05000000000000000000" pitchFamily="2" charset="2"/>
              </a:rPr>
              <a:t> range is </a:t>
            </a:r>
            <a:r>
              <a:rPr lang="en-US" sz="2800" dirty="0">
                <a:solidFill>
                  <a:srgbClr val="FFC000"/>
                </a:solidFill>
              </a:rPr>
              <a:t>-2,147,483,648 to 2,147,483,647</a:t>
            </a:r>
            <a:endParaRPr lang="en-US" sz="28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//A lot of numbers are in programming: banking, encryption, video games, graphics, and a lot of things depend on them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003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 err="1"/>
              <a:t>Int’s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B0F0"/>
                </a:solidFill>
                <a:sym typeface="Wingdings" panose="05000000000000000000" pitchFamily="2" charset="2"/>
              </a:rPr>
              <a:t>int</a:t>
            </a:r>
            <a:r>
              <a:rPr lang="en-US" sz="2800" dirty="0">
                <a:sym typeface="Wingdings" panose="05000000000000000000" pitchFamily="2" charset="2"/>
              </a:rPr>
              <a:t> has multiple operators: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+,-,*,/,%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b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(a + b);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//Outputs 5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System.out.println(a - b);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//Outputs -1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System.out.println(a * b);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//Outputs 6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System.out.println(b / a); 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//Outputs 1 (no remainder because the result is an int)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//Outputs 4 (% is called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modulus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 and it outputs the remainder)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453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 err="1"/>
              <a:t>Int’s</a:t>
            </a:r>
            <a:r>
              <a:rPr lang="en-US" dirty="0"/>
              <a:t> Operators Pt2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int</a:t>
            </a:r>
            <a:r>
              <a:rPr lang="en-US" sz="2800" dirty="0">
                <a:sym typeface="Wingdings" panose="05000000000000000000" pitchFamily="2" charset="2"/>
              </a:rPr>
              <a:t>, also has ++ increment and -- operators;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--x; is translated to x = x – 1;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++x; is translated to x = x + 1;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System.out.println(a);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//Outputs: 3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1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Built In VARIABLE TYPES - Double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1B85E-9674-4720-8B2A-2F845D8D494B}"/>
              </a:ext>
            </a:extLst>
          </p:cNvPr>
          <p:cNvSpPr txBox="1">
            <a:spLocks/>
          </p:cNvSpPr>
          <p:nvPr/>
        </p:nvSpPr>
        <p:spPr>
          <a:xfrm>
            <a:off x="687810" y="1388730"/>
            <a:ext cx="11245266" cy="506685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>
                <a:sym typeface="Wingdings" panose="05000000000000000000" pitchFamily="2" charset="2"/>
              </a:rPr>
              <a:t>Most common floating point type number type: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double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float </a:t>
            </a:r>
            <a:r>
              <a:rPr lang="en-US" sz="2800" dirty="0">
                <a:sym typeface="Wingdings" panose="05000000000000000000" pitchFamily="2" charset="2"/>
              </a:rPr>
              <a:t>is pretty common too.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-7.4, 0.0, 1.7423, 2.3, ….., 146.1347, etc.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An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float</a:t>
            </a:r>
            <a:r>
              <a:rPr lang="en-US" sz="2800" dirty="0">
                <a:sym typeface="Wingdings" panose="05000000000000000000" pitchFamily="2" charset="2"/>
              </a:rPr>
              <a:t> is 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4 bytes = 32 bits </a:t>
            </a:r>
            <a:r>
              <a:rPr lang="en-US" sz="2800" dirty="0">
                <a:sym typeface="Wingdings" panose="05000000000000000000" pitchFamily="2" charset="2"/>
              </a:rPr>
              <a:t>in memory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An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double</a:t>
            </a:r>
            <a:r>
              <a:rPr lang="en-US" sz="2800" dirty="0">
                <a:sym typeface="Wingdings" panose="05000000000000000000" pitchFamily="2" charset="2"/>
              </a:rPr>
              <a:t> is 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8 bytes = 64 bits </a:t>
            </a:r>
            <a:r>
              <a:rPr lang="en-US" sz="2800" dirty="0">
                <a:sym typeface="Wingdings" panose="05000000000000000000" pitchFamily="2" charset="2"/>
              </a:rPr>
              <a:t>in memory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With</a:t>
            </a: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floating types, it’s not about range really—its about precision.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//We use doubles more often because Java’s built-in math class uses them.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Font typeface="Tw Cen MT" panose="020B0602020104020603" pitchFamily="34" charset="0"/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Font typeface="Tw Cen MT" panose="020B0602020104020603" pitchFamily="34" charset="0"/>
              <a:buNone/>
            </a:pPr>
            <a:endParaRPr lang="en-US" sz="2800" dirty="0"/>
          </a:p>
          <a:p>
            <a:pPr marL="0" indent="0">
              <a:buFont typeface="Tw Cen MT" panose="020B0602020104020603" pitchFamily="34" charset="0"/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18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double’s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double</a:t>
            </a:r>
            <a:r>
              <a:rPr lang="en-US" sz="2800" dirty="0">
                <a:sym typeface="Wingdings" panose="05000000000000000000" pitchFamily="2" charset="2"/>
              </a:rPr>
              <a:t>, has multiple operators: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+,-,*,/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b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3.5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System.out.println(a + b);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//Outputs 5.0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System.out.println(a - b);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//Outputs -2.0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System.out.println(a * b);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//Outputs 5.25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System.out.println(b / a);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//Outputs 2.3333333333333335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9672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7108"/>
            <a:ext cx="9720072" cy="1499616"/>
          </a:xfrm>
        </p:spPr>
        <p:txBody>
          <a:bodyPr/>
          <a:lstStyle/>
          <a:p>
            <a:r>
              <a:rPr lang="en-US" dirty="0"/>
              <a:t>Math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1008713"/>
            <a:ext cx="11954740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  <a:hlinkClick r:id="rId2"/>
              </a:rPr>
              <a:t>https://docs.oracle.com/javase/7/docs/api/java/lang/Math.html</a:t>
            </a:r>
            <a:endParaRPr lang="en-US" sz="28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Example: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x1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10.5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y1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7.0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x2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y2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2.0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//Multiple definitions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xDiff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x1 - x2;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yDiff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y1 - y2;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//distance = square root of ((x1 – x2)^2 + (y1-y2)^2)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System.out.print(Math.sqrt(Math.pow(xDiff,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+ Math.pow(yDiff,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//Outputs: 11.180339887498949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595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Built-In VARIABLE TYPES -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A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 String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is text made out of an array (a list) of characters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“Hello World”, “</a:t>
            </a:r>
            <a:r>
              <a:rPr lang="en-US" sz="2800" dirty="0" err="1">
                <a:solidFill>
                  <a:srgbClr val="92D050"/>
                </a:solidFill>
                <a:sym typeface="Wingdings" panose="05000000000000000000" pitchFamily="2" charset="2"/>
              </a:rPr>
              <a:t>WooooooT</a:t>
            </a: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”, “Hi 52345”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Can be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concatenated</a:t>
            </a:r>
            <a:r>
              <a:rPr lang="en-US" sz="2800" dirty="0">
                <a:sym typeface="Wingdings" panose="05000000000000000000" pitchFamily="2" charset="2"/>
              </a:rPr>
              <a:t> with the + operator: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"Hello all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b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"TCP Students!"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c = a + b;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System.out.println(c);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//Outputs: Hello all TCP Students!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Other types can be converted to strings by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concatenation</a:t>
            </a:r>
            <a:r>
              <a:rPr lang="en-US" sz="2800" dirty="0">
                <a:sym typeface="Wingdings" panose="05000000000000000000" pitchFamily="2" charset="2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"You are a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b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c = a + b +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"!"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System.out.println(c);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//Outputs: You are a 10!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0146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Built In VARIABLE TYPES - CHAR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388860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Characters: 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char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‘a’, ‘b’, ‘4’, ‘\n’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An 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char</a:t>
            </a:r>
            <a:r>
              <a:rPr lang="en-US" sz="2400" dirty="0">
                <a:sym typeface="Wingdings" panose="05000000000000000000" pitchFamily="2" charset="2"/>
              </a:rPr>
              <a:t> is 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4 bytes = 32 bits </a:t>
            </a:r>
            <a:r>
              <a:rPr lang="en-US" sz="2400" dirty="0">
                <a:sym typeface="Wingdings" panose="05000000000000000000" pitchFamily="2" charset="2"/>
              </a:rPr>
              <a:t>in memory, the same size as an 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int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Can be 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concatenated</a:t>
            </a:r>
            <a:r>
              <a:rPr lang="en-US" sz="2400" dirty="0">
                <a:sym typeface="Wingdings" panose="05000000000000000000" pitchFamily="2" charset="2"/>
              </a:rPr>
              <a:t> to strings: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"Potato"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b = 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'!'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c = a + b;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System.out.println(c); </a:t>
            </a:r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//Outputs: Potato!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Can be 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cast</a:t>
            </a:r>
            <a:r>
              <a:rPr lang="en-US" sz="2400" dirty="0">
                <a:sym typeface="Wingdings" panose="05000000000000000000" pitchFamily="2" charset="2"/>
              </a:rPr>
              <a:t> (converted) to their corresponding 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int</a:t>
            </a:r>
            <a:r>
              <a:rPr lang="en-US" sz="2400" dirty="0">
                <a:sym typeface="Wingdings" panose="05000000000000000000" pitchFamily="2" charset="2"/>
              </a:rPr>
              <a:t> and vise versa: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num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charOfNum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num;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//Implicit cast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charOfNum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//Outputs: d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num);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//Explicit cast, outputs: d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//We are saying “</a:t>
            </a:r>
            <a:r>
              <a:rPr lang="en-US" sz="2000" dirty="0" err="1">
                <a:solidFill>
                  <a:srgbClr val="608B4E"/>
                </a:solidFill>
                <a:latin typeface="Consolas" panose="020B0609020204030204" pitchFamily="49" charset="0"/>
              </a:rPr>
              <a:t>Yo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 computer, I know num is a int but treat it as a char </a:t>
            </a:r>
            <a:r>
              <a:rPr lang="en-US" sz="2000" dirty="0" err="1">
                <a:solidFill>
                  <a:srgbClr val="608B4E"/>
                </a:solidFill>
                <a:latin typeface="Consolas" panose="020B0609020204030204" pitchFamily="49" charset="0"/>
              </a:rPr>
              <a:t>plz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!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b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6558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ASCII - American Standard Code for Information Interchange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F5D7F6-30AD-4042-880D-50D01C9E0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65" y="1347831"/>
            <a:ext cx="7934250" cy="5415265"/>
          </a:xfrm>
        </p:spPr>
      </p:pic>
    </p:spTree>
    <p:extLst>
      <p:ext uri="{BB962C8B-B14F-4D97-AF65-F5344CB8AC3E}">
        <p14:creationId xmlns:p14="http://schemas.microsoft.com/office/powerpoint/2010/main" val="2123717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ESCAPED Chars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388860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Escaped chars </a:t>
            </a:r>
            <a:r>
              <a:rPr lang="en-US" sz="2400" dirty="0">
                <a:sym typeface="Wingdings" panose="05000000000000000000" pitchFamily="2" charset="2"/>
              </a:rPr>
              <a:t>are special 2 typed letter combinations that start with a ‘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\</a:t>
            </a:r>
            <a:r>
              <a:rPr lang="en-US" sz="2400" dirty="0">
                <a:sym typeface="Wingdings" panose="05000000000000000000" pitchFamily="2" charset="2"/>
              </a:rPr>
              <a:t>’ that are treated by the computer as a single char and do special things.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\n </a:t>
            </a:r>
            <a:r>
              <a:rPr lang="en-US" sz="2400" dirty="0">
                <a:sym typeface="Wingdings" panose="05000000000000000000" pitchFamily="2" charset="2"/>
              </a:rPr>
              <a:t>adds a line break at that point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\"</a:t>
            </a:r>
            <a:r>
              <a:rPr lang="en-US" sz="2400" dirty="0">
                <a:sym typeface="Wingdings" panose="05000000000000000000" pitchFamily="2" charset="2"/>
              </a:rPr>
              <a:t> lets you have quotes inside a 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string literal</a:t>
            </a: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"Hello\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nWorld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\n!!!"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System.out.println(a);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b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"I said: \"HELLO WORLD!!!\""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System.out.println(b);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b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78BD1-215E-4909-9405-2AA7D161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042" y="3775934"/>
            <a:ext cx="3437404" cy="187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A piece of memory that contains a value.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EX: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78CB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x 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CD22"/>
                </a:solidFill>
                <a:latin typeface="Consolas" panose="020B0609020204030204" pitchFamily="49" charset="0"/>
              </a:rPr>
              <a:t>42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E0E2E4"/>
                </a:solidFill>
                <a:latin typeface="Consolas" panose="020B0609020204030204" pitchFamily="49" charset="0"/>
              </a:rPr>
              <a:t>System</a:t>
            </a:r>
            <a:r>
              <a:rPr lang="en-US" sz="2800" dirty="0" err="1">
                <a:solidFill>
                  <a:srgbClr val="E8E2B7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E0E2E4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E8E2B7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E0E2E4"/>
                </a:solidFill>
                <a:latin typeface="Consolas" panose="020B0609020204030204" pitchFamily="49" charset="0"/>
              </a:rPr>
              <a:t>println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C7600"/>
                </a:solidFill>
                <a:latin typeface="Consolas" panose="020B0609020204030204" pitchFamily="49" charset="0"/>
              </a:rPr>
              <a:t>“The variable x contains "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x</a:t>
            </a:r>
            <a: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  <a:t>);</a:t>
            </a:r>
            <a:br>
              <a:rPr lang="en-US" sz="2800" dirty="0">
                <a:solidFill>
                  <a:srgbClr val="E8E2B7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6747B"/>
                </a:solidFill>
                <a:latin typeface="Consolas" panose="020B0609020204030204" pitchFamily="49" charset="0"/>
              </a:rPr>
              <a:t>//Output to the console:</a:t>
            </a:r>
            <a:br>
              <a:rPr lang="en-US" sz="2800" dirty="0">
                <a:solidFill>
                  <a:srgbClr val="66747B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6747B"/>
                </a:solidFill>
                <a:latin typeface="Consolas" panose="020B0609020204030204" pitchFamily="49" charset="0"/>
              </a:rPr>
              <a:t>//The variable x contains 42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629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Built In VARIABLE TYPES -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A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 boolean </a:t>
            </a:r>
            <a:r>
              <a:rPr lang="en-US" sz="2800" dirty="0">
                <a:sym typeface="Wingdings" panose="05000000000000000000" pitchFamily="2" charset="2"/>
              </a:rPr>
              <a:t>is either true or false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true, false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We use these in in control statements like 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if, for, while, do, switch, etc.</a:t>
            </a:r>
          </a:p>
          <a:p>
            <a:pPr marL="0" indent="0">
              <a:buNone/>
            </a:pPr>
            <a:endParaRPr lang="en-US" sz="28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b =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c = a &amp;&amp; b; </a:t>
            </a:r>
            <a:r>
              <a:rPr lang="en-US" sz="2800" dirty="0">
                <a:solidFill>
                  <a:srgbClr val="608B4E"/>
                </a:solidFill>
                <a:latin typeface="Consolas" panose="020B0609020204030204" pitchFamily="49" charset="0"/>
              </a:rPr>
              <a:t>//&amp;&amp; is AND so c is false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889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1354" y="-374072"/>
            <a:ext cx="9720072" cy="1499616"/>
          </a:xfrm>
        </p:spPr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89" y="619053"/>
            <a:ext cx="11245266" cy="5066852"/>
          </a:xfrm>
        </p:spPr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2400" dirty="0">
                <a:sym typeface="Wingdings" panose="05000000000000000000" pitchFamily="2" charset="2"/>
              </a:rPr>
              <a:t>A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 boolean </a:t>
            </a:r>
            <a:r>
              <a:rPr lang="en-US" sz="2400" dirty="0">
                <a:sym typeface="Wingdings" panose="05000000000000000000" pitchFamily="2" charset="2"/>
              </a:rPr>
              <a:t>is operator takes </a:t>
            </a:r>
            <a:r>
              <a:rPr lang="en-US" sz="2400" dirty="0" err="1">
                <a:sym typeface="Wingdings" panose="05000000000000000000" pitchFamily="2" charset="2"/>
              </a:rPr>
              <a:t>booleans</a:t>
            </a:r>
            <a:r>
              <a:rPr lang="en-US" sz="2400" dirty="0">
                <a:sym typeface="Wingdings" panose="05000000000000000000" pitchFamily="2" charset="2"/>
              </a:rPr>
              <a:t> and returns </a:t>
            </a:r>
            <a:r>
              <a:rPr lang="en-US" sz="2400" dirty="0" err="1">
                <a:sym typeface="Wingdings" panose="05000000000000000000" pitchFamily="2" charset="2"/>
              </a:rPr>
              <a:t>booleans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|| is OR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&amp;&amp; is AND</a:t>
            </a:r>
          </a:p>
          <a:p>
            <a:pPr marL="0" indent="0">
              <a:spcBef>
                <a:spcPts val="100"/>
              </a:spcBef>
              <a:buNone/>
            </a:pPr>
            <a:endParaRPr lang="en-US" sz="2400" dirty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2400" dirty="0">
                <a:sym typeface="Wingdings" panose="05000000000000000000" pitchFamily="2" charset="2"/>
              </a:rPr>
              <a:t>We use these in control statements like 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if, for, while, do, switch,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ect</a:t>
            </a:r>
            <a:endParaRPr lang="en-US" sz="24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//a is true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b =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//b is true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c =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//c is true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d =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//d is false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</a:pP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e =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//e is true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f =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//f is false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g =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//g is false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h =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//h is false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||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0347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Boolean OPERATORS -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The !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 boolean </a:t>
            </a:r>
            <a:r>
              <a:rPr lang="en-US" sz="2800" dirty="0">
                <a:sym typeface="Wingdings" panose="05000000000000000000" pitchFamily="2" charset="2"/>
              </a:rPr>
              <a:t>is operator takes </a:t>
            </a:r>
            <a:r>
              <a:rPr lang="en-US" sz="2800" dirty="0" err="1">
                <a:sym typeface="Wingdings" panose="05000000000000000000" pitchFamily="2" charset="2"/>
              </a:rPr>
              <a:t>booleans</a:t>
            </a:r>
            <a:r>
              <a:rPr lang="en-US" sz="2800" dirty="0">
                <a:sym typeface="Wingdings" panose="05000000000000000000" pitchFamily="2" charset="2"/>
              </a:rPr>
              <a:t> and returns </a:t>
            </a:r>
            <a:r>
              <a:rPr lang="en-US" sz="2800" dirty="0" err="1">
                <a:sym typeface="Wingdings" panose="05000000000000000000" pitchFamily="2" charset="2"/>
              </a:rPr>
              <a:t>booleans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! is NOT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//Order of operations: </a:t>
            </a: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  <a:hlinkClick r:id="rId2"/>
              </a:rPr>
              <a:t>http://introcs.cs.princeton.edu/java/11precedence/</a:t>
            </a:r>
            <a:endParaRPr lang="en-US" sz="2800" dirty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a = (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 ||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608B4E"/>
                </a:solidFill>
                <a:latin typeface="Consolas" panose="020B0609020204030204" pitchFamily="49" charset="0"/>
              </a:rPr>
              <a:t>//true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b =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c =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!b; </a:t>
            </a:r>
            <a:r>
              <a:rPr lang="en-US" sz="2800" dirty="0">
                <a:solidFill>
                  <a:srgbClr val="608B4E"/>
                </a:solidFill>
                <a:latin typeface="Consolas" panose="020B0609020204030204" pitchFamily="49" charset="0"/>
              </a:rPr>
              <a:t>//false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69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ym typeface="Wingdings" panose="05000000000000000000" pitchFamily="2" charset="2"/>
              </a:rPr>
              <a:t>comparison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17986"/>
            <a:ext cx="10941900" cy="4291374"/>
          </a:xfrm>
        </p:spPr>
        <p:txBody>
          <a:bodyPr>
            <a:no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An operator that compares and returns true of false (aka a boolean)</a:t>
            </a:r>
          </a:p>
          <a:p>
            <a:r>
              <a:rPr lang="en-US" sz="2800" dirty="0">
                <a:sym typeface="Wingdings" panose="05000000000000000000" pitchFamily="2" charset="2"/>
                <a:hlinkClick r:id="rId2"/>
              </a:rPr>
              <a:t>http://docs.oracle.com/javase/tutorial/java/nutsandbolts/operators.html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310896" lvl="2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==   Equality</a:t>
            </a:r>
          </a:p>
          <a:p>
            <a:pPr marL="310896" lvl="2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!=  Inequality</a:t>
            </a:r>
          </a:p>
          <a:p>
            <a:pPr marL="310896" lvl="2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&gt;   Greater than</a:t>
            </a:r>
          </a:p>
          <a:p>
            <a:pPr marL="310896" lvl="2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&lt;  Less than</a:t>
            </a:r>
          </a:p>
          <a:p>
            <a:pPr marL="310896" lvl="2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&gt;=  Greater than or equal to</a:t>
            </a:r>
          </a:p>
          <a:p>
            <a:pPr marL="310896" lvl="2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&lt;=  Less than or equal to</a:t>
            </a:r>
          </a:p>
          <a:p>
            <a:pPr marL="310896" lvl="2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310896" lvl="2" indent="0">
              <a:buNone/>
            </a:pP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1251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ym typeface="Wingdings" panose="05000000000000000000" pitchFamily="2" charset="2"/>
              </a:rPr>
              <a:t>==  (The equality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17986"/>
            <a:ext cx="10941900" cy="42913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Returns true if left side equals right side, false otherwise: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 	(0 == 0) </a:t>
            </a: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//this evaluates to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	(1 == 1) </a:t>
            </a: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//this evaluates to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	(0 == 1) </a:t>
            </a: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//this evaluates to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	(3 - 2 == 1) </a:t>
            </a: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//this evaluates to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	(2 - 2 == 1) </a:t>
            </a: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//this evaluates to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	(3 - 2 == 2 - 1) </a:t>
            </a: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//this evaluates to true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//IMPORTANT: == does not work the way you would expect with strings</a:t>
            </a:r>
          </a:p>
        </p:txBody>
      </p:sp>
    </p:spTree>
    <p:extLst>
      <p:ext uri="{BB962C8B-B14F-4D97-AF65-F5344CB8AC3E}">
        <p14:creationId xmlns:p14="http://schemas.microsoft.com/office/powerpoint/2010/main" val="667080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ym typeface="Wingdings" panose="05000000000000000000" pitchFamily="2" charset="2"/>
              </a:rPr>
              <a:t>!=  (The Inequality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17986"/>
            <a:ext cx="10941900" cy="42913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Returns false if left side equals right side, true otherwise: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 	(0 != 1) </a:t>
            </a: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//this evaluates to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	(10 != 1) </a:t>
            </a: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//this evaluates to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	(1 != 1) </a:t>
            </a: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//this evaluates to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	(3 - 1 != 1) </a:t>
            </a: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//this evaluates to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	(2 - 2 != 0) </a:t>
            </a: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//this evaluates to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	(3 - 2 != 2 - 2) </a:t>
            </a:r>
            <a:r>
              <a:rPr lang="en-US" sz="2800" dirty="0">
                <a:solidFill>
                  <a:srgbClr val="92D050"/>
                </a:solidFill>
                <a:sym typeface="Wingdings" panose="05000000000000000000" pitchFamily="2" charset="2"/>
              </a:rPr>
              <a:t>//this evaluates to true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//IMPORTANT: != does not work the way you would expect with strings</a:t>
            </a:r>
          </a:p>
        </p:txBody>
      </p:sp>
    </p:spTree>
    <p:extLst>
      <p:ext uri="{BB962C8B-B14F-4D97-AF65-F5344CB8AC3E}">
        <p14:creationId xmlns:p14="http://schemas.microsoft.com/office/powerpoint/2010/main" val="2185184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a = (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800" dirty="0">
                <a:solidFill>
                  <a:srgbClr val="608B4E"/>
                </a:solidFill>
                <a:latin typeface="Consolas" panose="020B0609020204030204" pitchFamily="49" charset="0"/>
              </a:rPr>
              <a:t>//a is true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b = (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800" dirty="0">
                <a:solidFill>
                  <a:srgbClr val="608B4E"/>
                </a:solidFill>
                <a:latin typeface="Consolas" panose="020B0609020204030204" pitchFamily="49" charset="0"/>
              </a:rPr>
              <a:t>//b is true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c 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608B4E"/>
                </a:solidFill>
                <a:latin typeface="Consolas" panose="020B0609020204030204" pitchFamily="49" charset="0"/>
              </a:rPr>
              <a:t>//c is false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d 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608B4E"/>
                </a:solidFill>
                <a:latin typeface="Consolas" panose="020B0609020204030204" pitchFamily="49" charset="0"/>
              </a:rPr>
              <a:t>//d is true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e 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608B4E"/>
                </a:solidFill>
                <a:latin typeface="Consolas" panose="020B0609020204030204" pitchFamily="49" charset="0"/>
              </a:rPr>
              <a:t>//e is true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f 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608B4E"/>
                </a:solidFill>
                <a:latin typeface="Consolas" panose="020B0609020204030204" pitchFamily="49" charset="0"/>
              </a:rPr>
              <a:t>//f is false</a:t>
            </a:r>
          </a:p>
          <a:p>
            <a:endParaRPr lang="en-US" sz="2800" b="0" dirty="0">
              <a:solidFill>
                <a:srgbClr val="608B4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608B4E"/>
                </a:solidFill>
                <a:latin typeface="Consolas" panose="020B0609020204030204" pitchFamily="49" charset="0"/>
              </a:rPr>
              <a:t>But how are these useful?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10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An 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expression</a:t>
            </a:r>
            <a:r>
              <a:rPr lang="en-US" sz="2800" dirty="0">
                <a:sym typeface="Wingdings" panose="05000000000000000000" pitchFamily="2" charset="2"/>
              </a:rPr>
              <a:t> that returns true of false, used in control flow</a:t>
            </a: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EX: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78CB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 x </a:t>
            </a: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D22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 </a:t>
            </a:r>
            <a:b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78CB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 y </a:t>
            </a: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D22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</a:br>
            <a:b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93C763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E0E2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 </a:t>
            </a:r>
            <a:r>
              <a:rPr lang="en-US" sz="2000" dirty="0">
                <a:solidFill>
                  <a:srgbClr val="E8E2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E0E2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D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E0E2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8E2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E0E2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y</a:t>
            </a: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//x-2 == y is an expression </a:t>
            </a:r>
            <a:b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//Goes in here if true</a:t>
            </a:r>
            <a:b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	System</a:t>
            </a: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EC7600"/>
                </a:solidFill>
                <a:latin typeface="Consolas" panose="020B0609020204030204" pitchFamily="49" charset="0"/>
              </a:rPr>
              <a:t>"X is 2 bigger than Y"</a:t>
            </a: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 </a:t>
            </a:r>
            <a:b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 </a:t>
            </a:r>
            <a:b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93C763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 </a:t>
            </a:r>
            <a:b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//Goes in here if false</a:t>
            </a:r>
            <a:b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	System</a:t>
            </a: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EC7600"/>
                </a:solidFill>
                <a:latin typeface="Consolas" panose="020B0609020204030204" pitchFamily="49" charset="0"/>
              </a:rPr>
              <a:t>"X is NOT 2 bigger than Y"</a:t>
            </a: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);</a:t>
            </a:r>
            <a:b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E8E2B7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112713" indent="0"/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2045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if </a:t>
            </a:r>
            <a:r>
              <a:rPr lang="en-US" sz="2800" dirty="0">
                <a:sym typeface="Wingdings" panose="05000000000000000000" pitchFamily="2" charset="2"/>
              </a:rPr>
              <a:t>is used to create branches in code, where depending on some boolean, some code is executed or not.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y =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boolean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x = (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(x &amp;&amp; y)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System.out.println(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"WOW!"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"POW!"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3155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IF,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800" dirty="0">
                <a:sym typeface="Wingdings" panose="05000000000000000000" pitchFamily="2" charset="2"/>
              </a:rPr>
              <a:t>You can add an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else </a:t>
            </a:r>
            <a:r>
              <a:rPr lang="en-US" sz="2800" dirty="0">
                <a:sym typeface="Wingdings" panose="05000000000000000000" pitchFamily="2" charset="2"/>
              </a:rPr>
              <a:t>block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after your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if </a:t>
            </a:r>
            <a:r>
              <a:rPr lang="en-US" sz="2800" dirty="0">
                <a:sym typeface="Wingdings" panose="05000000000000000000" pitchFamily="2" charset="2"/>
              </a:rPr>
              <a:t>block, and the code inside it will be executed if the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if</a:t>
            </a:r>
            <a:r>
              <a:rPr lang="en-US" sz="2800" dirty="0">
                <a:sym typeface="Wingdings" panose="05000000000000000000" pitchFamily="2" charset="2"/>
              </a:rPr>
              <a:t> condition evaluates to false</a:t>
            </a:r>
          </a:p>
          <a:p>
            <a:pPr marL="0" indent="0">
              <a:spcBef>
                <a:spcPts val="200"/>
              </a:spcBef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 System.out.println(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"WOW!"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 System.out.println(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"POW!"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</a:pP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296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Telling the computer that you need a chunk of memory and what you plan on storing in that memory.</a:t>
            </a:r>
          </a:p>
          <a:p>
            <a:pPr marL="0" indent="0">
              <a:buNone/>
            </a:pP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EX: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78CB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x; 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&lt;- This tells the computer that I want a block of memory, which I want to refer to as ‘x’, and I want ‘x’ to be of the type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(integer aka a whole number).</a:t>
            </a:r>
          </a:p>
          <a:p>
            <a:pPr marL="0" indent="0">
              <a:buNone/>
            </a:pPr>
            <a:endParaRPr lang="en-US" sz="2800" dirty="0">
              <a:solidFill>
                <a:srgbClr val="E0E2E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60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IF, ELSE IF, ELSE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41968C-25F6-4BB4-A719-3D68CAF7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800" dirty="0">
                <a:sym typeface="Wingdings" panose="05000000000000000000" pitchFamily="2" charset="2"/>
              </a:rPr>
              <a:t>You can add an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else if </a:t>
            </a:r>
            <a:r>
              <a:rPr lang="en-US" sz="2800" dirty="0">
                <a:sym typeface="Wingdings" panose="05000000000000000000" pitchFamily="2" charset="2"/>
              </a:rPr>
              <a:t>block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after your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if </a:t>
            </a:r>
            <a:r>
              <a:rPr lang="en-US" sz="2800" dirty="0">
                <a:sym typeface="Wingdings" panose="05000000000000000000" pitchFamily="2" charset="2"/>
              </a:rPr>
              <a:t>block but before your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else </a:t>
            </a:r>
            <a:r>
              <a:rPr lang="en-US" sz="2800" dirty="0">
                <a:sym typeface="Wingdings" panose="05000000000000000000" pitchFamily="2" charset="2"/>
              </a:rPr>
              <a:t>block, and the code inside it will be executed if the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if</a:t>
            </a:r>
            <a:r>
              <a:rPr lang="en-US" sz="2800" dirty="0">
                <a:sym typeface="Wingdings" panose="05000000000000000000" pitchFamily="2" charset="2"/>
              </a:rPr>
              <a:t> condition evaluates to false and the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else if </a:t>
            </a:r>
            <a:r>
              <a:rPr lang="en-US" sz="2800" dirty="0">
                <a:sym typeface="Wingdings" panose="05000000000000000000" pitchFamily="2" charset="2"/>
              </a:rPr>
              <a:t>evaluates to true.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x 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(x &lt;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System.out.println(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"X is Small!"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(x &lt;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System.out.println(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"X is Average!"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System.out.println(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"X is Big!"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</a:pP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9257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-37707"/>
            <a:ext cx="9720072" cy="1499616"/>
          </a:xfrm>
        </p:spPr>
        <p:txBody>
          <a:bodyPr/>
          <a:lstStyle/>
          <a:p>
            <a:r>
              <a:rPr lang="en-US" dirty="0"/>
              <a:t>NESTED IF STATMENTS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41968C-25F6-4BB4-A719-3D68CAF7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800" dirty="0">
                <a:sym typeface="Wingdings" panose="05000000000000000000" pitchFamily="2" charset="2"/>
              </a:rPr>
              <a:t>All control statements can be nested.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Please use proper indenting.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x 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(x &lt;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System.out.println(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"X is Small!"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(x &lt;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System.out.println(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"X is Average and"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(x %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System.out.println(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"Even"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    else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System.out.println(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"Odd"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//No Else</a:t>
            </a: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2161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961534"/>
            <a:ext cx="11245266" cy="5347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Primitive variables (if non-member and non-static) only exist in the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block { } </a:t>
            </a:r>
            <a:r>
              <a:rPr lang="en-US" sz="2800" dirty="0">
                <a:sym typeface="Wingdings" panose="05000000000000000000" pitchFamily="2" charset="2"/>
              </a:rPr>
              <a:t>they were created in, and when resolving the variable, java picks the most nested variable with that name. This is called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scope.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//Use good indenting!</a:t>
            </a:r>
            <a:endParaRPr lang="en-US" sz="2800" dirty="0">
              <a:sym typeface="Wingdings" panose="05000000000000000000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        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        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(a ==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            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//Declare another variable named a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System.out.println(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"a is: 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+ a); </a:t>
            </a:r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//Outputs: 200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}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        //The inner 'a' now doesn’t exist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System.out.println(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"a is: 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+ a); </a:t>
            </a:r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//Outputs: 10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    //'a' does not exist out here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2603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 err="1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800" dirty="0">
                <a:sym typeface="Wingdings" panose="05000000000000000000" pitchFamily="2" charset="2"/>
              </a:rPr>
              <a:t>Sometimes you want to do something multiple times based on a condition. We call this kind of control statement a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loop</a:t>
            </a:r>
            <a:r>
              <a:rPr lang="en-US" sz="2800" dirty="0">
                <a:sym typeface="Wingdings" panose="05000000000000000000" pitchFamily="2" charset="2"/>
              </a:rPr>
              <a:t>. The most basic loop is a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while</a:t>
            </a:r>
            <a:r>
              <a:rPr lang="en-US" sz="2800" dirty="0">
                <a:sym typeface="Wingdings" panose="05000000000000000000" pitchFamily="2" charset="2"/>
              </a:rPr>
              <a:t> loop.</a:t>
            </a:r>
          </a:p>
          <a:p>
            <a:pPr>
              <a:spcBef>
                <a:spcPts val="200"/>
              </a:spcBef>
            </a:pPr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x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 while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(x &gt;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{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System.out.println(x +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"!"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x = x -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System.out.println(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"Blast off!!!"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2800" dirty="0"/>
          </a:p>
          <a:p>
            <a:pPr marL="0" indent="0">
              <a:spcBef>
                <a:spcPts val="200"/>
              </a:spcBef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144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102936"/>
            <a:ext cx="11245266" cy="5206424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800" dirty="0">
                <a:sym typeface="Wingdings" panose="05000000000000000000" pitchFamily="2" charset="2"/>
              </a:rPr>
              <a:t>The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for</a:t>
            </a:r>
            <a:r>
              <a:rPr lang="en-US" sz="2800" dirty="0">
                <a:sym typeface="Wingdings" panose="05000000000000000000" pitchFamily="2" charset="2"/>
              </a:rPr>
              <a:t> loop lets you initialize scoped variables, test the condition, and increment a counter all in one control statement.</a:t>
            </a:r>
          </a:p>
          <a:p>
            <a:pPr marL="0" indent="0">
              <a:spcBef>
                <a:spcPts val="200"/>
              </a:spcBef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800" dirty="0">
                <a:sym typeface="Wingdings" panose="05000000000000000000" pitchFamily="2" charset="2"/>
              </a:rPr>
              <a:t>for(initialize statement; conditional; after loop code){};</a:t>
            </a:r>
          </a:p>
          <a:p>
            <a:pPr marL="0" indent="0">
              <a:spcBef>
                <a:spcPts val="200"/>
              </a:spcBef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main(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args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   for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{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   System.out.println(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"Cat!"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System.out.println(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"Dog!"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4025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471238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Same as while loop but is guaranteed to execute once. Not used often.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num;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System.out.println(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"Enter a number between 0-10"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num =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SomeMagicFunctionThatGetsAValueFromTheConsole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(num &gt;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num &lt;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"Congratulations! You can follow directions!"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2019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Wait Something is missing…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Computers do 3 general things: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Take input </a:t>
            </a:r>
            <a:r>
              <a:rPr lang="en-US" sz="2800" dirty="0">
                <a:solidFill>
                  <a:srgbClr val="00B050"/>
                </a:solidFill>
                <a:sym typeface="Wingdings" panose="05000000000000000000" pitchFamily="2" charset="2"/>
              </a:rPr>
              <a:t>//</a:t>
            </a:r>
            <a:r>
              <a:rPr lang="en-US" sz="2800" dirty="0" err="1">
                <a:solidFill>
                  <a:srgbClr val="00B050"/>
                </a:solidFill>
                <a:sym typeface="Wingdings" panose="05000000000000000000" pitchFamily="2" charset="2"/>
              </a:rPr>
              <a:t>Ohhh</a:t>
            </a:r>
            <a:r>
              <a:rPr lang="en-US" sz="2800" dirty="0">
                <a:solidFill>
                  <a:srgbClr val="00B050"/>
                </a:solidFill>
                <a:sym typeface="Wingdings" panose="05000000000000000000" pitchFamily="2" charset="2"/>
              </a:rPr>
              <a:t> yeah...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Do lots of math really fast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Produce output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Hmmm I can look this up on StackOverflow.com…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  <a:hlinkClick r:id="rId2"/>
              </a:rPr>
              <a:t>https://stackoverflow.com/questions/11871520/how-can-i-read-input-from-the-console-using-the-scanner-class-in-java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3153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Scanner</a:t>
            </a:r>
            <a:r>
              <a:rPr lang="en-US" sz="2800" dirty="0">
                <a:sym typeface="Wingdings" panose="05000000000000000000" pitchFamily="2" charset="2"/>
              </a:rPr>
              <a:t> is an object that lets you get input from the command line: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lets us use another class in this class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777240" lvl="5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777240" lvl="5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{</a:t>
            </a:r>
            <a:endParaRPr lang="en-US" sz="2000" dirty="0">
              <a:sym typeface="Wingdings" panose="05000000000000000000" pitchFamily="2" charset="2"/>
            </a:endParaRPr>
          </a:p>
          <a:p>
            <a:pPr marL="1271016" lvl="8" indent="0">
              <a:spcAft>
                <a:spcPts val="200"/>
              </a:spcAft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Scanner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input =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Scanner(System.in);</a:t>
            </a:r>
          </a:p>
          <a:p>
            <a:pPr marL="1271016" lvl="8" indent="0">
              <a:spcAft>
                <a:spcPts val="200"/>
              </a:spcAft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"Enter a number: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1271016" lvl="8" indent="0">
              <a:spcAft>
                <a:spcPts val="200"/>
              </a:spcAft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num = input.nextInt();</a:t>
            </a:r>
          </a:p>
          <a:p>
            <a:pPr marL="1271016" lvl="8" indent="0">
              <a:spcAft>
                <a:spcPts val="200"/>
              </a:spcAft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Ohh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 num +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 squared is: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 (num * num));</a:t>
            </a:r>
          </a:p>
          <a:p>
            <a:pPr marL="173736" lvl="1" indent="0">
              <a:spcAft>
                <a:spcPts val="200"/>
              </a:spcAft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173736" lvl="1" indent="0">
              <a:spcAft>
                <a:spcPts val="200"/>
              </a:spcAft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2370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EXAMPLE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514350" indent="-514350">
              <a:buAutoNum type="arabicParenR"/>
            </a:pPr>
            <a:endParaRPr lang="en-US" sz="28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Quadratic formula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Midpoint algorithm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Fibonacci 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Triangle on </a:t>
            </a:r>
            <a:r>
              <a:rPr lang="en-US" sz="2800" dirty="0" err="1">
                <a:solidFill>
                  <a:srgbClr val="00B0F0"/>
                </a:solidFill>
                <a:sym typeface="Wingdings" panose="05000000000000000000" pitchFamily="2" charset="2"/>
              </a:rPr>
              <a:t>cmd</a:t>
            </a:r>
            <a:endParaRPr lang="en-US" sz="28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MORE?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4936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HW2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‘HW2 – 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Pythagorean’ is on Moodle.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Due tomorrow!</a:t>
            </a:r>
            <a:endParaRPr lang="en-US" sz="28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731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Assigns a value to the variable. </a:t>
            </a: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We use the assignment operator = (the equals sign) to do this.</a:t>
            </a:r>
          </a:p>
          <a:p>
            <a:pPr marL="0" indent="0">
              <a:buNone/>
            </a:pP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EX: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78CB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x = 42; 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&lt;- This tells the computer that I want the memory referred to by the variable x to now be set to the value 42.</a:t>
            </a:r>
          </a:p>
          <a:p>
            <a:pPr marL="0" indent="0">
              <a:buNone/>
            </a:pPr>
            <a:endParaRPr lang="en-US" sz="2800" dirty="0">
              <a:solidFill>
                <a:srgbClr val="E0E2E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796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=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The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assignment operator</a:t>
            </a:r>
            <a:r>
              <a:rPr lang="en-US" sz="2800" dirty="0">
                <a:sym typeface="Wingdings" panose="05000000000000000000" pitchFamily="2" charset="2"/>
              </a:rPr>
              <a:t>, = (the equals sign), sets the variable on the left equal to the value on the right</a:t>
            </a:r>
          </a:p>
          <a:p>
            <a:pPr marL="0" indent="0">
              <a:buNone/>
            </a:pP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EX: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78CB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x;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//Declare X</a:t>
            </a:r>
            <a:b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78CB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y;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//Declare Y</a:t>
            </a:r>
            <a:b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x = 42;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// x is now 42</a:t>
            </a:r>
            <a:b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x = 3; 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// x is now 3</a:t>
            </a:r>
            <a:b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y = x; 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// y and x are now 3</a:t>
            </a:r>
            <a:b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x = 15;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// x is 15, but y is still 3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871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Declaring and assigning at the same time</a:t>
            </a:r>
          </a:p>
          <a:p>
            <a:pPr marL="0" indent="0">
              <a:buNone/>
            </a:pP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EX: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78CB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E0E2E4"/>
                </a:solidFill>
                <a:latin typeface="Consolas" panose="020B0609020204030204" pitchFamily="49" charset="0"/>
              </a:rPr>
              <a:t>myNumber</a:t>
            </a:r>
            <a: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  <a:t> = 7; 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&lt;- This tells the computer that I want a block of memory, I want to be able to refer to it as ‘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myNumber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’, and I want ‘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myNumber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’ to be of the type int (a whole number) and I want to set its value to 7.</a:t>
            </a:r>
          </a:p>
          <a:p>
            <a:pPr marL="0" indent="0">
              <a:buNone/>
            </a:pPr>
            <a:endParaRPr lang="en-US" sz="2800" dirty="0">
              <a:solidFill>
                <a:srgbClr val="E0E2E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11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Variables can be named almost anything, and are case sensitive, i.e., “</a:t>
            </a:r>
            <a:r>
              <a:rPr lang="en-US" sz="2800" dirty="0" err="1">
                <a:sym typeface="Wingdings" panose="05000000000000000000" pitchFamily="2" charset="2"/>
              </a:rPr>
              <a:t>myInt</a:t>
            </a:r>
            <a:r>
              <a:rPr lang="en-US" sz="2800" dirty="0">
                <a:sym typeface="Wingdings" panose="05000000000000000000" pitchFamily="2" charset="2"/>
              </a:rPr>
              <a:t>” and “MYINT” are not the same thing. There are just a few rules:</a:t>
            </a:r>
            <a:endParaRPr lang="en-US" sz="2800" dirty="0">
              <a:solidFill>
                <a:srgbClr val="E0E2E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/>
              <a:t>1) The name cannot start with a number</a:t>
            </a:r>
          </a:p>
          <a:p>
            <a:pPr marL="0" indent="0">
              <a:buNone/>
            </a:pPr>
            <a:r>
              <a:rPr lang="en-US" sz="2800" dirty="0"/>
              <a:t>2) Variable names cannot be equal to reserved keywords in Java. For instance, the words ‘</a:t>
            </a:r>
            <a:r>
              <a:rPr lang="en-US" sz="2800" dirty="0" err="1"/>
              <a:t>int</a:t>
            </a:r>
            <a:r>
              <a:rPr lang="en-US" sz="2800" dirty="0"/>
              <a:t>’ or ‘for’ are reserved words in Java. Therefore you cannot name your variables ‘</a:t>
            </a:r>
            <a:r>
              <a:rPr lang="en-US" sz="2800" dirty="0" err="1"/>
              <a:t>int</a:t>
            </a:r>
            <a:r>
              <a:rPr lang="en-US" sz="2800" dirty="0"/>
              <a:t>’ or ‘for’. </a:t>
            </a:r>
          </a:p>
          <a:p>
            <a:pPr marL="0" indent="0">
              <a:buNone/>
            </a:pPr>
            <a:r>
              <a:rPr lang="en-US" sz="2800" dirty="0"/>
              <a:t>Example valid variable names: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Cat, poTat1o, </a:t>
            </a:r>
            <a:r>
              <a:rPr lang="en-US" sz="2800" dirty="0" err="1">
                <a:solidFill>
                  <a:srgbClr val="FFC000"/>
                </a:solidFill>
              </a:rPr>
              <a:t>friendlyNumber</a:t>
            </a:r>
            <a:r>
              <a:rPr lang="en-US" sz="2800" dirty="0">
                <a:solidFill>
                  <a:srgbClr val="FFC000"/>
                </a:solidFill>
              </a:rPr>
              <a:t>, x, x2, </a:t>
            </a:r>
            <a:r>
              <a:rPr lang="en-US" sz="2800" dirty="0" err="1">
                <a:solidFill>
                  <a:srgbClr val="FFC000"/>
                </a:solidFill>
              </a:rPr>
              <a:t>iiiiii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692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Variables only exist within the { } (block) that they were created in, and are destroyed after the closing bracket is reached. This is known as the variable’s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scope</a:t>
            </a:r>
            <a:r>
              <a:rPr lang="en-US" sz="2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br>
              <a:rPr lang="en-US" sz="12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1400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E1510-771A-4FBC-A08B-0F9FCB27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86" y="2742124"/>
            <a:ext cx="6073277" cy="3435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946E3-24C1-4986-B6AC-D53BE84C3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039" y="3447696"/>
            <a:ext cx="5093161" cy="155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8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Built In VARIABLE TYPES -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Whole number types: 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byte, short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int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long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0, 1, 2, …., 3457567, etc.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Floating point number types: 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float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double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0.0, 1.7423, 2.3, ….., 146x2^22, etc.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Characters: 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char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‘a’, ‘b’, ‘4’, ‘\n’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Boolean logic: 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boolean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True or False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  <a:hlinkClick r:id="rId2"/>
            </a:endParaRP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  <a:hlinkClick r:id="rId2"/>
              </a:rPr>
              <a:t>http://docs.oracle.com/javase/tutorial/java/nutsandbolts/datatypes.html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5043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10068</TotalTime>
  <Words>2448</Words>
  <Application>Microsoft Office PowerPoint</Application>
  <PresentationFormat>Widescreen</PresentationFormat>
  <Paragraphs>439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Consolas</vt:lpstr>
      <vt:lpstr>Tw Cen MT</vt:lpstr>
      <vt:lpstr>Tw Cen MT Condensed</vt:lpstr>
      <vt:lpstr>Wingdings</vt:lpstr>
      <vt:lpstr>Wingdings 3</vt:lpstr>
      <vt:lpstr>Integral</vt:lpstr>
      <vt:lpstr>PowerPoint Presentation</vt:lpstr>
      <vt:lpstr>VARIABLES</vt:lpstr>
      <vt:lpstr>Declaration</vt:lpstr>
      <vt:lpstr>ASSIGNMENT</vt:lpstr>
      <vt:lpstr>= properties</vt:lpstr>
      <vt:lpstr>DEFINITION</vt:lpstr>
      <vt:lpstr>Naming</vt:lpstr>
      <vt:lpstr>Scope</vt:lpstr>
      <vt:lpstr>Built In VARIABLE TYPES - Primitives</vt:lpstr>
      <vt:lpstr>Built In VARIABLE TYPES - Int</vt:lpstr>
      <vt:lpstr>Int’s Operators</vt:lpstr>
      <vt:lpstr>Int’s Operators Pt2</vt:lpstr>
      <vt:lpstr>Built In VARIABLE TYPES - Double</vt:lpstr>
      <vt:lpstr>double’s Operators</vt:lpstr>
      <vt:lpstr>Math Class</vt:lpstr>
      <vt:lpstr>Built-In VARIABLE TYPES - String</vt:lpstr>
      <vt:lpstr>Built In VARIABLE TYPES - CHAR</vt:lpstr>
      <vt:lpstr>ASCII - American Standard Code for Information Interchange</vt:lpstr>
      <vt:lpstr>ESCAPED Chars</vt:lpstr>
      <vt:lpstr>Built In VARIABLE TYPES - Boolean</vt:lpstr>
      <vt:lpstr>Boolean OPERATORS</vt:lpstr>
      <vt:lpstr>Boolean OPERATORS - NOT</vt:lpstr>
      <vt:lpstr>comparison Operators</vt:lpstr>
      <vt:lpstr>==  (The equality OPERATOR)</vt:lpstr>
      <vt:lpstr>!=  (The Inequality OPERATOR)</vt:lpstr>
      <vt:lpstr>Comparison OPERATORs</vt:lpstr>
      <vt:lpstr>CONDITIONS</vt:lpstr>
      <vt:lpstr>IF</vt:lpstr>
      <vt:lpstr>IF, ELSE</vt:lpstr>
      <vt:lpstr>IF, ELSE IF, ELSE</vt:lpstr>
      <vt:lpstr>NESTED IF STATMENTS</vt:lpstr>
      <vt:lpstr>SCOPE</vt:lpstr>
      <vt:lpstr>WHile</vt:lpstr>
      <vt:lpstr>For</vt:lpstr>
      <vt:lpstr>DO</vt:lpstr>
      <vt:lpstr>Wait Something is missing…</vt:lpstr>
      <vt:lpstr>SCANNER</vt:lpstr>
      <vt:lpstr>EXAMPLE TIME!</vt:lpstr>
      <vt:lpstr>HW2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Inroduction To P</dc:title>
  <dc:creator>Ian Glow</dc:creator>
  <cp:lastModifiedBy>Ian Glow</cp:lastModifiedBy>
  <cp:revision>87</cp:revision>
  <dcterms:created xsi:type="dcterms:W3CDTF">2017-01-10T22:03:45Z</dcterms:created>
  <dcterms:modified xsi:type="dcterms:W3CDTF">2017-08-05T00:52:42Z</dcterms:modified>
</cp:coreProperties>
</file>