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3" r:id="rId3"/>
    <p:sldId id="317" r:id="rId4"/>
    <p:sldId id="316" r:id="rId5"/>
    <p:sldId id="328" r:id="rId6"/>
    <p:sldId id="315" r:id="rId7"/>
    <p:sldId id="313" r:id="rId8"/>
    <p:sldId id="310" r:id="rId9"/>
    <p:sldId id="311" r:id="rId10"/>
    <p:sldId id="323" r:id="rId11"/>
    <p:sldId id="312" r:id="rId12"/>
    <p:sldId id="324" r:id="rId13"/>
    <p:sldId id="314" r:id="rId14"/>
    <p:sldId id="318" r:id="rId15"/>
    <p:sldId id="319" r:id="rId16"/>
    <p:sldId id="321" r:id="rId17"/>
    <p:sldId id="322" r:id="rId18"/>
    <p:sldId id="320" r:id="rId19"/>
    <p:sldId id="325" r:id="rId20"/>
    <p:sldId id="326" r:id="rId21"/>
    <p:sldId id="327" r:id="rId22"/>
    <p:sldId id="304" r:id="rId23"/>
    <p:sldId id="334" r:id="rId24"/>
    <p:sldId id="335" r:id="rId25"/>
    <p:sldId id="336" r:id="rId26"/>
    <p:sldId id="337" r:id="rId27"/>
    <p:sldId id="338" r:id="rId28"/>
    <p:sldId id="342" r:id="rId29"/>
    <p:sldId id="329" r:id="rId30"/>
    <p:sldId id="343" r:id="rId31"/>
    <p:sldId id="333" r:id="rId32"/>
    <p:sldId id="330" r:id="rId33"/>
    <p:sldId id="331" r:id="rId34"/>
    <p:sldId id="332" r:id="rId35"/>
    <p:sldId id="30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59" autoAdjust="0"/>
    <p:restoredTop sz="94660"/>
  </p:normalViewPr>
  <p:slideViewPr>
    <p:cSldViewPr snapToGrid="0">
      <p:cViewPr>
        <p:scale>
          <a:sx n="75" d="100"/>
          <a:sy n="75" d="100"/>
        </p:scale>
        <p:origin x="53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3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9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76D18C-4088-42D4-8335-42A4C142B92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76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oracle.com/javase/7/docs/api/java/util/Scann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dev.stackexchange.com/questions/6145/what-programming-language-was-super-mario-bros-written-i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X40hbAHx3s?list=FLRD1yjMFV9Klg23wB5wh4Ng" TargetMode="External"/><Relationship Id="rId2" Type="http://schemas.openxmlformats.org/officeDocument/2006/relationships/hyperlink" Target="https://www.youtube.com/watch?v=uoDdqYOwpR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etcode.com/problems/two-sum/#/descrip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76600" cy="1463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PROGRAMMING</a:t>
            </a:r>
          </a:p>
          <a:p>
            <a:endParaRPr lang="en-US" dirty="0"/>
          </a:p>
          <a:p>
            <a:r>
              <a:rPr lang="en-US" dirty="0"/>
              <a:t>TCP 2017</a:t>
            </a:r>
          </a:p>
          <a:p>
            <a:r>
              <a:rPr lang="en-US" dirty="0"/>
              <a:t>Prof: Ian Glow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1125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Deck 3 – Input and History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9379" y="2942897"/>
            <a:ext cx="386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"/>
            <a:ext cx="12192000" cy="480131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Scanner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input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Scanner(System.in);</a:t>
            </a:r>
          </a:p>
          <a:p>
            <a:pPr lvl="3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"What is you name?"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name =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input.nextLine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"Hello 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name);</a:t>
            </a:r>
          </a:p>
          <a:p>
            <a:pPr lvl="2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36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Piping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800" dirty="0">
                <a:sym typeface="Wingdings" panose="05000000000000000000" pitchFamily="2" charset="2"/>
              </a:rPr>
              <a:t>We will get to how to read files directly in java, but you can also ‘pipe’ a file’s contents into System.in using &lt; in the command prompt.</a:t>
            </a:r>
          </a:p>
          <a:p>
            <a:pPr marL="0" indent="0">
              <a:spcBef>
                <a:spcPts val="200"/>
              </a:spcBef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56616" lvl="2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356616" lvl="2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685800" lvl="4" indent="0">
              <a:buNone/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Scanner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Scanner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685800" lvl="4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hasNext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969264" lvl="6" indent="0">
              <a:buNone/>
            </a:pP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356616" lvl="2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spcBef>
                <a:spcPts val="200"/>
              </a:spcBef>
              <a:buNone/>
            </a:pPr>
            <a:br>
              <a:rPr lang="en-US" sz="18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03B9-394E-4AD0-B3C2-185DE1C3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803" y="5665470"/>
            <a:ext cx="86582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1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SCANNER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  <a:hlinkClick r:id="rId2"/>
              </a:rPr>
              <a:t>https://docs.oracle.com/javase/7/docs/api/java/util/Scanner.html</a:t>
            </a: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E3701-7BFF-472C-A403-A9BBDD26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16" y="2518369"/>
            <a:ext cx="8803758" cy="36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2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Piping Input – Finding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242508"/>
            <a:ext cx="11803468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PrintNum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56616" lvl="2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356616" lvl="2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685800" lvl="4" indent="0">
              <a:buNone/>
            </a:pP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Scanner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Scanner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685800" lvl="4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hasNext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685800" lvl="4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969264" lvl="6" indent="0">
              <a:buNone/>
            </a:pP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608B4E"/>
                </a:solidFill>
                <a:latin typeface="Consolas" panose="020B0609020204030204" pitchFamily="49" charset="0"/>
              </a:rPr>
              <a:t>hasNextInt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() looks ahead to see if there is an </a:t>
            </a:r>
            <a:r>
              <a:rPr lang="en-US" sz="1800" dirty="0" err="1">
                <a:solidFill>
                  <a:srgbClr val="608B4E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coming up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69264" lvl="6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hasNextInt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1271016" lvl="8" indent="0">
              <a:buNone/>
            </a:pP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marL="1271016" lvl="8" indent="0">
              <a:buNone/>
            </a:pP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69264" lvl="6" indent="0">
              <a:buNone/>
            </a:pP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//Gets rid of chars that aren't </a:t>
            </a:r>
            <a:r>
              <a:rPr lang="en-US" sz="1800" dirty="0" err="1">
                <a:solidFill>
                  <a:srgbClr val="608B4E"/>
                </a:solidFill>
                <a:latin typeface="Consolas" panose="020B0609020204030204" pitchFamily="49" charset="0"/>
              </a:rPr>
              <a:t>ints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85800" lvl="4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356616" lvl="2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spcBef>
                <a:spcPts val="200"/>
              </a:spcBef>
              <a:buNone/>
            </a:pPr>
            <a:br>
              <a:rPr lang="en-US" sz="20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79AB-1662-451F-B86F-108C1B3C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"/>
          <a:stretch/>
        </p:blipFill>
        <p:spPr>
          <a:xfrm>
            <a:off x="5709920" y="1242508"/>
            <a:ext cx="6482080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3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Command-Line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Command-line arguments </a:t>
            </a:r>
            <a:r>
              <a:rPr lang="en-US" sz="2000" dirty="0">
                <a:latin typeface="Consolas" panose="020B0609020204030204" pitchFamily="49" charset="0"/>
              </a:rPr>
              <a:t>let us pass in an array of strings when we execute a program on the command line.</a:t>
            </a: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Test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02920" lvl="3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02920" lvl="3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1078992" lvl="7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078992" lvl="7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1078992" lvl="7" indent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arg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 0 is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1078992" lvl="7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3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BDE6E-B81A-4B23-A7FD-D3BF04AD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28" y="1799695"/>
            <a:ext cx="6228937" cy="11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2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Command-Line Argument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3600" dirty="0">
                <a:latin typeface="Consolas" panose="020B0609020204030204" pitchFamily="49" charset="0"/>
              </a:rPr>
              <a:t>What if we wanted to create a program that takes two integers on the command line and then finds the greatest common factor?</a:t>
            </a:r>
          </a:p>
          <a:p>
            <a:pPr marL="0" indent="0">
              <a:spcBef>
                <a:spcPts val="200"/>
              </a:spcBef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Hmm, we need a way to turn a String into an int.</a:t>
            </a:r>
          </a:p>
          <a:p>
            <a:pPr marL="0" indent="0">
              <a:spcBef>
                <a:spcPts val="200"/>
              </a:spcBef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0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String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We can use the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</a:rPr>
              <a:t>Integer</a:t>
            </a:r>
            <a:r>
              <a:rPr lang="en-US" sz="3200" dirty="0">
                <a:latin typeface="Consolas" panose="020B0609020204030204" pitchFamily="49" charset="0"/>
              </a:rPr>
              <a:t> class to turn a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latin typeface="Consolas" panose="020B0609020204030204" pitchFamily="49" charset="0"/>
              </a:rPr>
              <a:t> into an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, and the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>
                <a:latin typeface="Consolas" panose="020B0609020204030204" pitchFamily="49" charset="0"/>
              </a:rPr>
              <a:t> class to turn a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latin typeface="Consolas" panose="020B0609020204030204" pitchFamily="49" charset="0"/>
              </a:rPr>
              <a:t> into a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>
                <a:latin typeface="Consolas" panose="020B0609020204030204" pitchFamily="49" charset="0"/>
              </a:rPr>
              <a:t>. 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</a:rPr>
              <a:t>//Notice the caps</a:t>
            </a:r>
            <a:endParaRPr lang="en-US" sz="28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"10"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Integer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//x is now 10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"9.99"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parseDouble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(str2); </a:t>
            </a:r>
            <a:r>
              <a:rPr lang="en-US" sz="2800" dirty="0">
                <a:solidFill>
                  <a:srgbClr val="608B4E"/>
                </a:solidFill>
                <a:latin typeface="Consolas" panose="020B0609020204030204" pitchFamily="49" charset="0"/>
              </a:rPr>
              <a:t>//y is now 9.99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7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99616"/>
          </a:xfrm>
        </p:spPr>
        <p:txBody>
          <a:bodyPr/>
          <a:lstStyle/>
          <a:p>
            <a:pPr algn="ctr"/>
            <a:r>
              <a:rPr lang="en-US" dirty="0"/>
              <a:t>GCF Command Line Example – Planning (Pseudocode)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303506"/>
            <a:ext cx="11245266" cy="5005854"/>
          </a:xfrm>
        </p:spPr>
        <p:txBody>
          <a:bodyPr>
            <a:noAutofit/>
          </a:bodyPr>
          <a:lstStyle/>
          <a:p>
            <a:pPr marL="514350" indent="-514350">
              <a:spcBef>
                <a:spcPts val="20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Get values from command line and turn to 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ints</a:t>
            </a:r>
            <a:endParaRPr lang="en-US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Find smaller value</a:t>
            </a:r>
          </a:p>
          <a:p>
            <a:pPr marL="514350" indent="-514350">
              <a:spcBef>
                <a:spcPts val="20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Divide the integers using bigger and bigger numbers (but equal to or less than the smaller integer), until you find the biggest one that divides both (without remainders).</a:t>
            </a:r>
          </a:p>
          <a:p>
            <a:pPr marL="514350" indent="-514350">
              <a:spcBef>
                <a:spcPts val="200"/>
              </a:spcBef>
              <a:buFont typeface="+mj-lt"/>
              <a:buAutoNum type="arabicPeriod"/>
            </a:pPr>
            <a:endParaRPr lang="en-US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200"/>
              </a:spcBef>
              <a:buFont typeface="+mj-lt"/>
              <a:buAutoNum type="arabicPeriod"/>
            </a:pPr>
            <a:endParaRPr lang="en-US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Lets try!</a:t>
            </a:r>
          </a:p>
        </p:txBody>
      </p:sp>
    </p:spTree>
    <p:extLst>
      <p:ext uri="{BB962C8B-B14F-4D97-AF65-F5344CB8AC3E}">
        <p14:creationId xmlns:p14="http://schemas.microsoft.com/office/powerpoint/2010/main" val="93358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GCF Command Line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978195"/>
            <a:ext cx="11245266" cy="5331165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To run: java GCF 126 27                                Result: 9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smaller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ctr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(x &gt; y) 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//If there is only one statement after a control </a:t>
            </a:r>
            <a:r>
              <a:rPr lang="en-US" sz="1800" dirty="0" err="1">
                <a:solidFill>
                  <a:srgbClr val="608B4E"/>
                </a:solidFill>
                <a:latin typeface="Consolas" panose="020B0609020204030204" pitchFamily="49" charset="0"/>
              </a:rPr>
              <a:t>statment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you </a:t>
            </a:r>
            <a:r>
              <a:rPr lang="en-US" sz="1800" dirty="0" err="1">
                <a:solidFill>
                  <a:srgbClr val="608B4E"/>
                </a:solidFill>
                <a:latin typeface="Consolas" panose="020B0609020204030204" pitchFamily="49" charset="0"/>
              </a:rPr>
              <a:t>dont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need {}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	smaller = y; 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	smaller = x;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gcf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&lt;= smaller;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{</a:t>
            </a:r>
          </a:p>
          <a:p>
            <a:pPr marL="969264" lvl="6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(x %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y %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969264" lvl="6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gcf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02920" lvl="3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502920" lvl="3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gcf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2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6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A Brief Note 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985520"/>
            <a:ext cx="11245266" cy="576072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There are three categories of errors: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Compile Time Errors:</a:t>
            </a:r>
          </a:p>
          <a:p>
            <a:pPr marL="0" indent="0">
              <a:spcBef>
                <a:spcPts val="200"/>
              </a:spcBef>
              <a:buNone/>
            </a:pPr>
            <a:endParaRPr lang="en-US" sz="32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2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2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Run Time Errors (Exception and Logic):</a:t>
            </a:r>
            <a:endParaRPr lang="en-US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Logic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5AD5B-109D-4080-82E6-4C016204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70" y="1913762"/>
            <a:ext cx="7258050" cy="153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EB673-DC80-4CB0-86D3-8D283533E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" r="1"/>
          <a:stretch/>
        </p:blipFill>
        <p:spPr>
          <a:xfrm>
            <a:off x="254000" y="3960113"/>
            <a:ext cx="11938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9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066800"/>
            <a:ext cx="11245266" cy="567944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Strings</a:t>
            </a:r>
            <a:r>
              <a:rPr lang="en-US" sz="2400" dirty="0">
                <a:latin typeface="Consolas" panose="020B0609020204030204" pitchFamily="49" charset="0"/>
              </a:rPr>
              <a:t> are actually objects like the scanner class, so they have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methods</a:t>
            </a:r>
            <a:r>
              <a:rPr lang="en-US" sz="2400" dirty="0">
                <a:latin typeface="Consolas" panose="020B0609020204030204" pitchFamily="49" charset="0"/>
              </a:rPr>
              <a:t> that you can call on them, and on the inside of the class they are represented by a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char[]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'!'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//You can directly call the String constructor function 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//Outputs: Hi!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charAt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//Outputs: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i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First Thing Lets Recap Yesterday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B0F0"/>
                </a:solidFill>
                <a:sym typeface="Wingdings" panose="05000000000000000000" pitchFamily="2" charset="2"/>
              </a:rPr>
              <a:t>int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double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boolean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char</a:t>
            </a:r>
            <a:r>
              <a:rPr lang="en-US" sz="2800" dirty="0">
                <a:sym typeface="Wingdings" panose="05000000000000000000" pitchFamily="2" charset="2"/>
              </a:rPr>
              <a:t> are all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types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if,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while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for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do</a:t>
            </a:r>
            <a:r>
              <a:rPr lang="en-US" sz="2800" dirty="0">
                <a:sym typeface="Wingdings" panose="05000000000000000000" pitchFamily="2" charset="2"/>
              </a:rPr>
              <a:t> are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control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statements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Scope</a:t>
            </a:r>
            <a:r>
              <a:rPr lang="en-US" sz="2800" dirty="0">
                <a:sym typeface="Wingdings" panose="05000000000000000000" pitchFamily="2" charset="2"/>
              </a:rPr>
              <a:t> means { } that control when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local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variables </a:t>
            </a:r>
            <a:r>
              <a:rPr lang="en-US" sz="2800" dirty="0">
                <a:sym typeface="Wingdings" panose="05000000000000000000" pitchFamily="2" charset="2"/>
              </a:rPr>
              <a:t>are destroyed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Comparison</a:t>
            </a:r>
            <a:r>
              <a:rPr lang="en-US" sz="2800" dirty="0">
                <a:sym typeface="Wingdings" panose="05000000000000000000" pitchFamily="2" charset="2"/>
              </a:rPr>
              <a:t> operators compare values and produce a boolean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Boolean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logic</a:t>
            </a:r>
            <a:r>
              <a:rPr lang="en-US" sz="2800" dirty="0">
                <a:sym typeface="Wingdings" panose="05000000000000000000" pitchFamily="2" charset="2"/>
              </a:rPr>
              <a:t> is used in control statements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Scanner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objects</a:t>
            </a:r>
            <a:r>
              <a:rPr lang="en-US" sz="2800" dirty="0">
                <a:sym typeface="Wingdings" panose="05000000000000000000" pitchFamily="2" charset="2"/>
              </a:rPr>
              <a:t> read input</a:t>
            </a:r>
            <a:endParaRPr lang="en-US" sz="2800" dirty="0"/>
          </a:p>
          <a:p>
            <a:pPr marL="0" indent="0">
              <a:buNone/>
            </a:pP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37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String Java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066800"/>
            <a:ext cx="11245266" cy="567944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  <a:hlinkClick r:id="rId2"/>
              </a:rPr>
              <a:t>https://docs.oracle.com/javase/7/docs/api/java/lang/String.html</a:t>
            </a: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"Cashew Crunch"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//a literal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//create an empty string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//13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(str2));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//Crunch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ew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//Cashew Crunch!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//Cashew Crunch!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"run"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//Cashew Crunch!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//CASHEW CRUNCH!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18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String +=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066800"/>
            <a:ext cx="11245266" cy="567944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x += y;   </a:t>
            </a:r>
            <a:r>
              <a:rPr lang="en-US" sz="2400" dirty="0">
                <a:latin typeface="Consolas" panose="020B0609020204030204" pitchFamily="49" charset="0"/>
                <a:sym typeface="Wingdings" panose="05000000000000000000" pitchFamily="2" charset="2"/>
              </a:rPr>
              <a:t>   x = x + y;       x = </a:t>
            </a:r>
            <a:r>
              <a:rPr lang="en-US" sz="2400" dirty="0" err="1">
                <a:latin typeface="Consolas" panose="020B0609020204030204" pitchFamily="49" charset="0"/>
                <a:sym typeface="Wingdings" panose="05000000000000000000" pitchFamily="2" charset="2"/>
              </a:rPr>
              <a:t>x.concat</a:t>
            </a:r>
            <a:r>
              <a:rPr lang="en-US" sz="2400" dirty="0">
                <a:latin typeface="Consolas" panose="020B0609020204030204" pitchFamily="49" charset="0"/>
                <a:sym typeface="Wingdings" panose="05000000000000000000" pitchFamily="2" charset="2"/>
              </a:rPr>
              <a:t>(y); </a:t>
            </a: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abc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02920" lvl="3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02920" lvl="3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02920" lvl="3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//Maybe useful for hw4…</a:t>
            </a:r>
          </a:p>
          <a:p>
            <a:pPr marL="969264" lvl="6" indent="0">
              <a:buNone/>
            </a:pP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pPr marL="969264" lvl="6" indent="0">
              <a:buNone/>
            </a:pP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 c &lt;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'z'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c++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271016" lvl="8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+= c;</a:t>
            </a:r>
          </a:p>
          <a:p>
            <a:pPr marL="969264" lvl="6" indent="0">
              <a:buNone/>
            </a:pP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02920" lvl="3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3DD10-A966-41E4-B8B7-D1FBBF47D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/>
          <a:stretch/>
        </p:blipFill>
        <p:spPr>
          <a:xfrm>
            <a:off x="4233057" y="5941987"/>
            <a:ext cx="7876047" cy="8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In Class Assignment TIME – 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615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Very common interview question, with many ways to do it. You guys have 10 minutes and get extra credit for solving it!</a:t>
            </a:r>
          </a:p>
          <a:p>
            <a:pPr marL="0" indent="0">
              <a:buNone/>
            </a:pPr>
            <a:endParaRPr lang="en-US" sz="28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Description: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Take a String as a command-line argument, then print a reversed 	version of it.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Example</a:t>
            </a:r>
            <a:r>
              <a:rPr lang="en-US" sz="2800" dirty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java reverse </a:t>
            </a:r>
            <a:r>
              <a:rPr lang="en-US" sz="2800" dirty="0" err="1">
                <a:sym typeface="Wingdings" panose="05000000000000000000" pitchFamily="2" charset="2"/>
              </a:rPr>
              <a:t>ilikerobots</a:t>
            </a:r>
            <a:r>
              <a:rPr lang="en-US" sz="2800" dirty="0">
                <a:sym typeface="Wingdings" panose="05000000000000000000" pitchFamily="2" charset="2"/>
              </a:rPr>
              <a:t>          </a:t>
            </a:r>
            <a:r>
              <a:rPr lang="en-US" sz="2800" dirty="0" err="1">
                <a:sym typeface="Wingdings" panose="05000000000000000000" pitchFamily="2" charset="2"/>
              </a:rPr>
              <a:t>stoborekili</a:t>
            </a:r>
            <a:br>
              <a:rPr lang="en-US" sz="2800" dirty="0">
                <a:sym typeface="Wingdings" panose="05000000000000000000" pitchFamily="2" charset="2"/>
              </a:rPr>
            </a:b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Hints</a:t>
            </a:r>
            <a:r>
              <a:rPr lang="en-US" sz="2800" dirty="0">
                <a:sym typeface="Wingdings" panose="05000000000000000000" pitchFamily="2" charset="2"/>
              </a:rPr>
              <a:t>: use </a:t>
            </a:r>
            <a:r>
              <a:rPr lang="en-US" sz="2800" dirty="0" err="1">
                <a:sym typeface="Wingdings" panose="05000000000000000000" pitchFamily="2" charset="2"/>
              </a:rPr>
              <a:t>charAt</a:t>
            </a:r>
            <a:r>
              <a:rPr lang="en-US" sz="2800" dirty="0">
                <a:sym typeface="Wingdings" panose="05000000000000000000" pitchFamily="2" charset="2"/>
              </a:rPr>
              <a:t>() to get a char at a position in a string, length() to get its length(), += it incrementally build a string, and look at a reverse for loop.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493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/>
              <a:t>The World Before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1" y="1242508"/>
            <a:ext cx="11245266" cy="5615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F0"/>
                </a:solidFill>
              </a:rPr>
              <a:t>Computers</a:t>
            </a:r>
            <a:r>
              <a:rPr lang="en-US" sz="4000" dirty="0"/>
              <a:t> were people who just did math in bulk. </a:t>
            </a:r>
            <a:r>
              <a:rPr lang="en-US" sz="4000" dirty="0">
                <a:solidFill>
                  <a:srgbClr val="00B0F0"/>
                </a:solidFill>
              </a:rPr>
              <a:t>Programmers</a:t>
            </a:r>
            <a:r>
              <a:rPr lang="en-US" sz="4000" dirty="0"/>
              <a:t> were mathematicians who come up with the </a:t>
            </a:r>
            <a:r>
              <a:rPr lang="en-US" sz="4000" dirty="0">
                <a:solidFill>
                  <a:srgbClr val="00B0F0"/>
                </a:solidFill>
              </a:rPr>
              <a:t>algorithm</a:t>
            </a:r>
            <a:r>
              <a:rPr lang="en-US" sz="4000" dirty="0"/>
              <a:t> that the computers would follow.</a:t>
            </a:r>
          </a:p>
          <a:p>
            <a:pPr marL="0" indent="0">
              <a:buNone/>
            </a:pPr>
            <a:br>
              <a:rPr lang="en-US" sz="36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4000" dirty="0">
              <a:sym typeface="Wingdings" panose="05000000000000000000" pitchFamily="2" charset="2"/>
            </a:endParaRPr>
          </a:p>
        </p:txBody>
      </p:sp>
      <p:pic>
        <p:nvPicPr>
          <p:cNvPr id="5" name="Picture 4" descr="A boy standing in front of a blackboard&#10;&#10;Description generated with high confidence">
            <a:extLst>
              <a:ext uri="{FF2B5EF4-FFF2-40B4-BE49-F238E27FC236}">
                <a16:creationId xmlns:a16="http://schemas.microsoft.com/office/drawing/2014/main" id="{2CE425CF-7C91-4815-80C8-43B8275B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60" y="3289609"/>
            <a:ext cx="4282068" cy="32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71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/>
              <a:t>Before Any Programming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6315658" cy="5615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/>
              <a:t>Digital circuits were originally used without general-purpose processing. They took information in and used circuits to directly produce output. </a:t>
            </a:r>
          </a:p>
          <a:p>
            <a:pPr marL="0" indent="0">
              <a:buNone/>
            </a:pPr>
            <a:br>
              <a:rPr lang="en-US" sz="360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4000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B9E27-A56E-4069-9B5C-C546D069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20" y="783772"/>
            <a:ext cx="4652146" cy="55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Before Any Programming – Pt2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615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Then we got </a:t>
            </a:r>
            <a:r>
              <a:rPr lang="en-US" sz="4000" dirty="0">
                <a:solidFill>
                  <a:srgbClr val="00B0F0"/>
                </a:solidFill>
              </a:rPr>
              <a:t>general-purpose computing</a:t>
            </a:r>
            <a:r>
              <a:rPr lang="en-US" sz="4000" dirty="0"/>
              <a:t> that was used for basic tasks but the ‘</a:t>
            </a:r>
            <a:r>
              <a:rPr lang="en-US" sz="4000" dirty="0">
                <a:solidFill>
                  <a:srgbClr val="00B0F0"/>
                </a:solidFill>
              </a:rPr>
              <a:t>program</a:t>
            </a:r>
            <a:r>
              <a:rPr lang="en-US" sz="4000" dirty="0"/>
              <a:t>’ was switches and dials, and eventually punch cards that translated to raw </a:t>
            </a:r>
            <a:r>
              <a:rPr lang="en-US" sz="4000" dirty="0">
                <a:solidFill>
                  <a:srgbClr val="00B0F0"/>
                </a:solidFill>
              </a:rPr>
              <a:t>machine code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00B0F0"/>
                </a:solidFill>
              </a:rPr>
              <a:t>binary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br>
              <a:rPr lang="en-US" sz="36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4000" dirty="0">
              <a:sym typeface="Wingdings" panose="05000000000000000000" pitchFamily="2" charset="2"/>
            </a:endParaRPr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15776C4-54C8-4A00-8443-ABC3F97A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600" y="2989944"/>
            <a:ext cx="4474756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6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1499616"/>
          </a:xfrm>
        </p:spPr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62" y="1591758"/>
            <a:ext cx="4272152" cy="5615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Assembly language lets you write machine code one to one using words instead of binary </a:t>
            </a:r>
            <a:r>
              <a:rPr lang="en-US" sz="4000" dirty="0">
                <a:solidFill>
                  <a:srgbClr val="92D050"/>
                </a:solidFill>
              </a:rPr>
              <a:t>//hex</a:t>
            </a:r>
          </a:p>
          <a:p>
            <a:pPr marL="0" indent="0">
              <a:buNone/>
            </a:pPr>
            <a:br>
              <a:rPr lang="en-US" sz="36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4000" dirty="0">
              <a:sym typeface="Wingdings" panose="05000000000000000000" pitchFamily="2" charset="2"/>
            </a:endParaRPr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25DB930E-5DB5-4C11-BAF1-CE0303A32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22" y="1258316"/>
            <a:ext cx="6608180" cy="4310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AE5325-78B0-4848-B075-D2104C6E7E41}"/>
              </a:ext>
            </a:extLst>
          </p:cNvPr>
          <p:cNvSpPr/>
          <p:nvPr/>
        </p:nvSpPr>
        <p:spPr>
          <a:xfrm>
            <a:off x="314362" y="6014135"/>
            <a:ext cx="11560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https://gamedev.stackexchange.com/questions/6145/what-programming-language-was-super-mario-bros-written-in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667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GP Programing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615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Then we got </a:t>
            </a:r>
            <a:r>
              <a:rPr lang="en-US" sz="4000" dirty="0">
                <a:solidFill>
                  <a:srgbClr val="00B0F0"/>
                </a:solidFill>
              </a:rPr>
              <a:t>Fortran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B0F0"/>
                </a:solidFill>
              </a:rPr>
              <a:t>Lisp</a:t>
            </a:r>
          </a:p>
          <a:p>
            <a:pPr marL="0" indent="0">
              <a:buNone/>
            </a:pPr>
            <a:r>
              <a:rPr lang="en-US" sz="4000" dirty="0">
                <a:sym typeface="Wingdings" panose="05000000000000000000" pitchFamily="2" charset="2"/>
              </a:rPr>
              <a:t>Then we got </a:t>
            </a:r>
            <a:r>
              <a:rPr lang="en-US" sz="4000" dirty="0">
                <a:solidFill>
                  <a:srgbClr val="00B0F0"/>
                </a:solidFill>
                <a:sym typeface="Wingdings" panose="05000000000000000000" pitchFamily="2" charset="2"/>
              </a:rPr>
              <a:t>C</a:t>
            </a:r>
          </a:p>
          <a:p>
            <a:pPr marL="0" indent="0">
              <a:buNone/>
            </a:pPr>
            <a:r>
              <a:rPr lang="en-US" sz="4000" dirty="0">
                <a:sym typeface="Wingdings" panose="05000000000000000000" pitchFamily="2" charset="2"/>
              </a:rPr>
              <a:t>Then we got </a:t>
            </a:r>
            <a:r>
              <a:rPr lang="en-US" sz="4000" dirty="0">
                <a:solidFill>
                  <a:srgbClr val="00B0F0"/>
                </a:solidFill>
              </a:rPr>
              <a:t>Java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  <a:sym typeface="Wingdings" panose="05000000000000000000" pitchFamily="2" charset="2"/>
              </a:rPr>
              <a:t>C#</a:t>
            </a:r>
            <a:r>
              <a:rPr lang="en-US" sz="4000" dirty="0">
                <a:sym typeface="Wingdings" panose="05000000000000000000" pitchFamily="2" charset="2"/>
              </a:rPr>
              <a:t>,</a:t>
            </a:r>
            <a:r>
              <a:rPr lang="en-US" sz="40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4000" dirty="0">
                <a:sym typeface="Wingdings" panose="05000000000000000000" pitchFamily="2" charset="2"/>
              </a:rPr>
              <a:t>and </a:t>
            </a:r>
            <a:r>
              <a:rPr lang="en-US" sz="4000" dirty="0">
                <a:solidFill>
                  <a:srgbClr val="00B0F0"/>
                </a:solidFill>
                <a:sym typeface="Wingdings" panose="05000000000000000000" pitchFamily="2" charset="2"/>
              </a:rPr>
              <a:t>C++</a:t>
            </a:r>
          </a:p>
          <a:p>
            <a:pPr marL="0" indent="0">
              <a:buNone/>
            </a:pPr>
            <a:r>
              <a:rPr lang="en-US" sz="4000" dirty="0">
                <a:sym typeface="Wingdings" panose="05000000000000000000" pitchFamily="2" charset="2"/>
              </a:rPr>
              <a:t>Then we got </a:t>
            </a:r>
            <a:r>
              <a:rPr lang="en-US" sz="4000" dirty="0">
                <a:solidFill>
                  <a:srgbClr val="00B0F0"/>
                </a:solidFill>
              </a:rPr>
              <a:t>Java Script</a:t>
            </a:r>
            <a:endParaRPr lang="en-US" sz="40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4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4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4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731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3B771-6570-4163-9D75-588596D84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8" y="1651000"/>
            <a:ext cx="10615422" cy="4023360"/>
          </a:xfrm>
        </p:spPr>
        <p:txBody>
          <a:bodyPr>
            <a:normAutofit/>
          </a:bodyPr>
          <a:lstStyle/>
          <a:p>
            <a:r>
              <a:rPr lang="en-US" sz="3600" dirty="0"/>
              <a:t>The Past of Computer Science:</a:t>
            </a:r>
          </a:p>
          <a:p>
            <a:r>
              <a:rPr lang="en-US" sz="3600" dirty="0">
                <a:hlinkClick r:id="rId2"/>
              </a:rPr>
              <a:t>https://www.youtube.com/watch?v=uoDdqYOwpR8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future of Computer Science:</a:t>
            </a:r>
          </a:p>
          <a:p>
            <a:r>
              <a:rPr lang="en-US" sz="3600" dirty="0">
                <a:hlinkClick r:id="rId3"/>
              </a:rPr>
              <a:t>https://youtu.be/YX40hbAHx3s?list=FLRD1yjMFV9Klg23wB5wh4Ng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1629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471238" cy="5615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100" dirty="0">
                <a:sym typeface="Wingdings" panose="05000000000000000000" pitchFamily="2" charset="2"/>
              </a:rPr>
              <a:t>Java is both a compiled language and an interpreted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sym typeface="Wingdings" panose="05000000000000000000" pitchFamily="2" charset="2"/>
              </a:rPr>
              <a:t>You write a </a:t>
            </a:r>
            <a:r>
              <a:rPr lang="en-US" sz="3100" dirty="0">
                <a:solidFill>
                  <a:srgbClr val="00B0F0"/>
                </a:solidFill>
                <a:sym typeface="Wingdings" panose="05000000000000000000" pitchFamily="2" charset="2"/>
              </a:rPr>
              <a:t>.java </a:t>
            </a:r>
            <a:r>
              <a:rPr lang="en-US" sz="3100" dirty="0">
                <a:sym typeface="Wingdings" panose="05000000000000000000" pitchFamily="2" charset="2"/>
              </a:rPr>
              <a:t>file in the java programming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sym typeface="Wingdings" panose="05000000000000000000" pitchFamily="2" charset="2"/>
              </a:rPr>
              <a:t>You </a:t>
            </a:r>
            <a:r>
              <a:rPr lang="en-US" sz="3100" dirty="0">
                <a:solidFill>
                  <a:srgbClr val="FFFF00"/>
                </a:solidFill>
                <a:sym typeface="Wingdings" panose="05000000000000000000" pitchFamily="2" charset="2"/>
              </a:rPr>
              <a:t>compile</a:t>
            </a:r>
            <a:r>
              <a:rPr lang="en-US" sz="3100" dirty="0">
                <a:sym typeface="Wingdings" panose="05000000000000000000" pitchFamily="2" charset="2"/>
              </a:rPr>
              <a:t> it with </a:t>
            </a:r>
            <a:r>
              <a:rPr lang="en-US" sz="3100" dirty="0" err="1">
                <a:solidFill>
                  <a:srgbClr val="00B0F0"/>
                </a:solidFill>
                <a:sym typeface="Wingdings" panose="05000000000000000000" pitchFamily="2" charset="2"/>
              </a:rPr>
              <a:t>javac</a:t>
            </a:r>
            <a:r>
              <a:rPr lang="en-US" sz="3100" dirty="0">
                <a:sym typeface="Wingdings" panose="05000000000000000000" pitchFamily="2" charset="2"/>
              </a:rPr>
              <a:t> and produce a </a:t>
            </a:r>
            <a:r>
              <a:rPr lang="en-US" sz="3100" dirty="0">
                <a:solidFill>
                  <a:srgbClr val="00B0F0"/>
                </a:solidFill>
                <a:sym typeface="Wingdings" panose="05000000000000000000" pitchFamily="2" charset="2"/>
              </a:rPr>
              <a:t>.class </a:t>
            </a:r>
            <a:r>
              <a:rPr lang="en-US" sz="3100" dirty="0">
                <a:sym typeface="Wingdings" panose="05000000000000000000" pitchFamily="2" charset="2"/>
              </a:rPr>
              <a:t>file in java bytecode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sym typeface="Wingdings" panose="05000000000000000000" pitchFamily="2" charset="2"/>
              </a:rPr>
              <a:t>When you run the program with </a:t>
            </a:r>
            <a:r>
              <a:rPr lang="en-US" sz="3100" dirty="0">
                <a:solidFill>
                  <a:srgbClr val="00B0F0"/>
                </a:solidFill>
                <a:sym typeface="Wingdings" panose="05000000000000000000" pitchFamily="2" charset="2"/>
              </a:rPr>
              <a:t>java</a:t>
            </a:r>
            <a:r>
              <a:rPr lang="en-US" sz="3100" dirty="0">
                <a:sym typeface="Wingdings" panose="05000000000000000000" pitchFamily="2" charset="2"/>
              </a:rPr>
              <a:t> it is loaded into a Java Virtual Machine (the JVM) that then </a:t>
            </a:r>
            <a:r>
              <a:rPr lang="en-US" sz="3100" dirty="0">
                <a:solidFill>
                  <a:srgbClr val="FFFF00"/>
                </a:solidFill>
                <a:sym typeface="Wingdings" panose="05000000000000000000" pitchFamily="2" charset="2"/>
              </a:rPr>
              <a:t>interprets</a:t>
            </a:r>
            <a:r>
              <a:rPr lang="en-US" sz="3100" dirty="0">
                <a:sym typeface="Wingdings" panose="05000000000000000000" pitchFamily="2" charset="2"/>
              </a:rPr>
              <a:t> the bytecode and on the fly translates the bytecode into machine code your CPU (central processing unit) can understand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b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76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How Do we Get Input?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System.in (aka use a scanner)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Files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Command Line Arguments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Net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091549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Java Basics - Decompiling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F91E4-6C69-450A-A26B-63FA33EAE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8"/>
          <a:stretch/>
        </p:blipFill>
        <p:spPr>
          <a:xfrm>
            <a:off x="617347" y="4370615"/>
            <a:ext cx="5179053" cy="2389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D7280-41BD-497F-90B3-C388D429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449" y="0"/>
            <a:ext cx="5483551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520D99-7BBA-4A61-BA34-B1FECCE6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8" y="1139094"/>
            <a:ext cx="5135752" cy="249129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abc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173736" lvl="1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73736" lvl="1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356616" lvl="2" indent="0">
              <a:buNone/>
            </a:pP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356616" lvl="2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 letter &lt;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'z'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 letter++)</a:t>
            </a:r>
          </a:p>
          <a:p>
            <a:pPr marL="502920" lvl="3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myString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+= letter;</a:t>
            </a:r>
          </a:p>
          <a:p>
            <a:pPr marL="356616" lvl="2" indent="0">
              <a:buNone/>
            </a:pP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myString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173736" lvl="1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46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Java 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471238" cy="561549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You can wrap a collection of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.class </a:t>
            </a:r>
            <a:r>
              <a:rPr lang="en-US" sz="3600" dirty="0">
                <a:sym typeface="Wingdings" panose="05000000000000000000" pitchFamily="2" charset="2"/>
              </a:rPr>
              <a:t>files into a single 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.jar </a:t>
            </a:r>
            <a:r>
              <a:rPr lang="en-US" sz="3600" dirty="0">
                <a:sym typeface="Wingdings" panose="05000000000000000000" pitchFamily="2" charset="2"/>
              </a:rPr>
              <a:t>file</a:t>
            </a:r>
          </a:p>
          <a:p>
            <a:pPr marL="0" indent="0">
              <a:buNone/>
            </a:pPr>
            <a:endParaRPr lang="en-US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.jar </a:t>
            </a:r>
            <a:r>
              <a:rPr lang="en-US" sz="3600" dirty="0">
                <a:sym typeface="Wingdings" panose="05000000000000000000" pitchFamily="2" charset="2"/>
              </a:rPr>
              <a:t>files can be made so they are executed on click</a:t>
            </a:r>
          </a:p>
          <a:p>
            <a:pPr marL="0" indent="0">
              <a:buNone/>
            </a:pPr>
            <a:endParaRPr lang="en-US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.jar </a:t>
            </a:r>
            <a:r>
              <a:rPr lang="en-US" sz="3600" dirty="0">
                <a:sym typeface="Wingdings" panose="05000000000000000000" pitchFamily="2" charset="2"/>
              </a:rPr>
              <a:t>files can then be wrapped in apps or a 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.exe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4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br>
              <a:rPr lang="en-US" sz="36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4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9552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Java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471238" cy="56154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Really common and good introductory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Same basic syntax as </a:t>
            </a:r>
            <a:r>
              <a:rPr lang="en-US" sz="3200" dirty="0" err="1">
                <a:solidFill>
                  <a:srgbClr val="FFC000"/>
                </a:solidFill>
                <a:sym typeface="Wingdings" panose="05000000000000000000" pitchFamily="2" charset="2"/>
              </a:rPr>
              <a:t>Javascript</a:t>
            </a:r>
            <a:r>
              <a:rPr lang="en-US" sz="3200" dirty="0">
                <a:solidFill>
                  <a:srgbClr val="FFC000"/>
                </a:solidFill>
                <a:sym typeface="Wingdings" panose="05000000000000000000" pitchFamily="2" charset="2"/>
              </a:rPr>
              <a:t>, C++, C#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Lots of libraries and systems that use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“Write once, run anywhere”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“Enterprise strength”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b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9619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Java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471238" cy="56154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You can ‘decompile’ the source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Not super performant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Hard to write low level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Very verbose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b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2111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Where is java used Most often?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471238" cy="56154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Android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Web (eBay and things)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Databases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Management software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b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4210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HW3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‘HW3 –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Summation’ is on Moodle.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Due tomorrow!</a:t>
            </a:r>
            <a:endParaRPr lang="en-US" sz="28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731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1" y="1242508"/>
            <a:ext cx="11283397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Arrays are a block of memory with slots to put variables in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//Create an array of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ints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 with 3 slots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//arrays start at the 0 index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21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Arrays – Looping over them backwards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1" y="1242508"/>
            <a:ext cx="11283397" cy="506685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Arrays can be traversed in many ways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//Create an array of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ints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 with 4 slots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//arrays start at the 0 index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2;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- 1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&gt;= 0;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--)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579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hlinkClick r:id="rId2"/>
              </a:rPr>
              <a:t>https://leetcode.com/problems/two-sum/#/description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D0F76-5E71-4860-8DEE-FFFEA809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926" y="2024439"/>
            <a:ext cx="7422723" cy="428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0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Scanner</a:t>
            </a:r>
            <a:r>
              <a:rPr lang="en-US" sz="2800" dirty="0">
                <a:sym typeface="Wingdings" panose="05000000000000000000" pitchFamily="2" charset="2"/>
              </a:rPr>
              <a:t> is an object that lets you get input from the command line.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Example: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Scanner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input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Scanner(System.in);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"Enter a number: 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input.nextInt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Ohh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 squared is: 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709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SCANNER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Scanner</a:t>
            </a:r>
            <a:r>
              <a:rPr lang="en-US" sz="2800" dirty="0">
                <a:sym typeface="Wingdings" panose="05000000000000000000" pitchFamily="2" charset="2"/>
              </a:rPr>
              <a:t> is an object, so you have to create one using the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new</a:t>
            </a:r>
            <a:r>
              <a:rPr lang="en-US" sz="2800" dirty="0">
                <a:sym typeface="Wingdings" panose="05000000000000000000" pitchFamily="2" charset="2"/>
              </a:rPr>
              <a:t> keyword and pass in the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stream</a:t>
            </a:r>
            <a:r>
              <a:rPr lang="en-US" sz="2800" dirty="0">
                <a:sym typeface="Wingdings" panose="05000000000000000000" pitchFamily="2" charset="2"/>
              </a:rPr>
              <a:t> you want to read from into the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constructor</a:t>
            </a:r>
            <a:r>
              <a:rPr lang="en-US" sz="2800" dirty="0">
                <a:sym typeface="Wingdings" panose="05000000000000000000" pitchFamily="2" charset="2"/>
              </a:rPr>
              <a:t> function.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spcBef>
                <a:spcPts val="200"/>
              </a:spcBef>
            </a:pP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Scanner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input =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Scanner(System.in);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Type     Variable name    new     constructor function for scanner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//System.in is the console input stream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is the console output stream</a:t>
            </a: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814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SCANNER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After you create a Scanner object and assign it to a variable, you can then use methods on it to get values from the System.in stream.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Scanner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Scanner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nextLine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nextInt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heightInM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nextDouble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804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13666</TotalTime>
  <Words>1692</Words>
  <Application>Microsoft Office PowerPoint</Application>
  <PresentationFormat>Widescreen</PresentationFormat>
  <Paragraphs>329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First Thing Lets Recap Yesterday</vt:lpstr>
      <vt:lpstr>How Do we Get Input?</vt:lpstr>
      <vt:lpstr>Arrays</vt:lpstr>
      <vt:lpstr>Arrays – Looping over them backwards</vt:lpstr>
      <vt:lpstr>Warm Up</vt:lpstr>
      <vt:lpstr>SCANNER</vt:lpstr>
      <vt:lpstr>SCANNER Initialization</vt:lpstr>
      <vt:lpstr>SCANNER Object</vt:lpstr>
      <vt:lpstr>Piping Input</vt:lpstr>
      <vt:lpstr>SCANNER Documentation</vt:lpstr>
      <vt:lpstr>Piping Input – Finding Numbers</vt:lpstr>
      <vt:lpstr>Command-Line Arguments</vt:lpstr>
      <vt:lpstr>Command-Line Argument Example</vt:lpstr>
      <vt:lpstr>String Parsing</vt:lpstr>
      <vt:lpstr>GCF Command Line Example – Planning (Pseudocode)</vt:lpstr>
      <vt:lpstr>GCF Command Line Example</vt:lpstr>
      <vt:lpstr>A Brief Note on Errors</vt:lpstr>
      <vt:lpstr>Strings</vt:lpstr>
      <vt:lpstr>String Java Doc</vt:lpstr>
      <vt:lpstr>String +=        </vt:lpstr>
      <vt:lpstr>In Class Assignment TIME – Reverse a String</vt:lpstr>
      <vt:lpstr>The World Before Computers</vt:lpstr>
      <vt:lpstr>Before Any Programming    </vt:lpstr>
      <vt:lpstr>Before Any Programming – Pt2    </vt:lpstr>
      <vt:lpstr>Assembly Language</vt:lpstr>
      <vt:lpstr>GP Programing Language</vt:lpstr>
      <vt:lpstr>Videos</vt:lpstr>
      <vt:lpstr>Java Basics</vt:lpstr>
      <vt:lpstr>Java Basics - Decompiling</vt:lpstr>
      <vt:lpstr>Java Portability</vt:lpstr>
      <vt:lpstr>Java Strengths</vt:lpstr>
      <vt:lpstr>Java Weaknesses</vt:lpstr>
      <vt:lpstr>Where is java used Most often?</vt:lpstr>
      <vt:lpstr>HW3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Inroduction To P</dc:title>
  <dc:creator>Ian Glow</dc:creator>
  <cp:lastModifiedBy>Ian Glow</cp:lastModifiedBy>
  <cp:revision>133</cp:revision>
  <dcterms:created xsi:type="dcterms:W3CDTF">2017-01-10T22:03:45Z</dcterms:created>
  <dcterms:modified xsi:type="dcterms:W3CDTF">2017-08-05T03:14:12Z</dcterms:modified>
</cp:coreProperties>
</file>