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334" r:id="rId3"/>
    <p:sldId id="293" r:id="rId4"/>
    <p:sldId id="355" r:id="rId5"/>
    <p:sldId id="356" r:id="rId6"/>
    <p:sldId id="333" r:id="rId7"/>
    <p:sldId id="359" r:id="rId8"/>
    <p:sldId id="357" r:id="rId9"/>
    <p:sldId id="360" r:id="rId10"/>
    <p:sldId id="361" r:id="rId11"/>
    <p:sldId id="365" r:id="rId12"/>
    <p:sldId id="362" r:id="rId13"/>
    <p:sldId id="364" r:id="rId14"/>
    <p:sldId id="363" r:id="rId15"/>
    <p:sldId id="366" r:id="rId16"/>
    <p:sldId id="367" r:id="rId17"/>
    <p:sldId id="358" r:id="rId18"/>
    <p:sldId id="368" r:id="rId19"/>
    <p:sldId id="382" r:id="rId20"/>
    <p:sldId id="371" r:id="rId21"/>
    <p:sldId id="370" r:id="rId22"/>
    <p:sldId id="372" r:id="rId23"/>
    <p:sldId id="373" r:id="rId24"/>
    <p:sldId id="374" r:id="rId25"/>
    <p:sldId id="377" r:id="rId26"/>
    <p:sldId id="376" r:id="rId27"/>
    <p:sldId id="378" r:id="rId28"/>
    <p:sldId id="379" r:id="rId29"/>
    <p:sldId id="380" r:id="rId30"/>
    <p:sldId id="381" r:id="rId31"/>
    <p:sldId id="369" r:id="rId32"/>
    <p:sldId id="383" r:id="rId33"/>
    <p:sldId id="35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2" autoAdjust="0"/>
    <p:restoredTop sz="94650" autoAdjust="0"/>
  </p:normalViewPr>
  <p:slideViewPr>
    <p:cSldViewPr snapToGrid="0">
      <p:cViewPr varScale="1">
        <p:scale>
          <a:sx n="90" d="100"/>
          <a:sy n="90" d="100"/>
        </p:scale>
        <p:origin x="87" y="165"/>
      </p:cViewPr>
      <p:guideLst/>
    </p:cSldViewPr>
  </p:slideViewPr>
  <p:notesTextViewPr>
    <p:cViewPr>
      <p:scale>
        <a:sx n="1" d="1"/>
        <a:sy n="1" d="1"/>
      </p:scale>
      <p:origin x="0" y="0"/>
    </p:cViewPr>
  </p:notesTextViewPr>
  <p:sorterViewPr>
    <p:cViewPr>
      <p:scale>
        <a:sx n="100" d="100"/>
        <a:sy n="100" d="100"/>
      </p:scale>
      <p:origin x="0" y="-9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E2E0D-CAF7-4F0A-9618-E75F983DAF1F}" type="datetimeFigureOut">
              <a:rPr lang="en-US" smtClean="0"/>
              <a:t>8/16/2017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DE3AF-DEA6-426A-88E3-C0A9A7ACD217}" type="slidenum">
              <a:rPr lang="en-US" smtClean="0"/>
              <a:t>‹#›</a:t>
            </a:fld>
            <a:endParaRPr lang="en-US"/>
          </a:p>
        </p:txBody>
      </p:sp>
    </p:spTree>
    <p:extLst>
      <p:ext uri="{BB962C8B-B14F-4D97-AF65-F5344CB8AC3E}">
        <p14:creationId xmlns:p14="http://schemas.microsoft.com/office/powerpoint/2010/main" val="144401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3</a:t>
            </a:fld>
            <a:endParaRPr lang="en-US"/>
          </a:p>
        </p:txBody>
      </p:sp>
    </p:spTree>
    <p:extLst>
      <p:ext uri="{BB962C8B-B14F-4D97-AF65-F5344CB8AC3E}">
        <p14:creationId xmlns:p14="http://schemas.microsoft.com/office/powerpoint/2010/main" val="429093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4</a:t>
            </a:fld>
            <a:endParaRPr lang="en-US"/>
          </a:p>
        </p:txBody>
      </p:sp>
    </p:spTree>
    <p:extLst>
      <p:ext uri="{BB962C8B-B14F-4D97-AF65-F5344CB8AC3E}">
        <p14:creationId xmlns:p14="http://schemas.microsoft.com/office/powerpoint/2010/main" val="413670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5</a:t>
            </a:fld>
            <a:endParaRPr lang="en-US"/>
          </a:p>
        </p:txBody>
      </p:sp>
    </p:spTree>
    <p:extLst>
      <p:ext uri="{BB962C8B-B14F-4D97-AF65-F5344CB8AC3E}">
        <p14:creationId xmlns:p14="http://schemas.microsoft.com/office/powerpoint/2010/main" val="61034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63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9971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29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6699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590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6D18C-4088-42D4-8335-42A4C142B92E}"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137068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76D18C-4088-42D4-8335-42A4C142B92E}" type="datetimeFigureOut">
              <a:rPr lang="en-US" smtClean="0"/>
              <a:t>8/16/2017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39513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76D18C-4088-42D4-8335-42A4C142B92E}" type="datetimeFigureOut">
              <a:rPr lang="en-US" smtClean="0"/>
              <a:t>8/16/2017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299598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6D18C-4088-42D4-8335-42A4C142B92E}" type="datetimeFigureOut">
              <a:rPr lang="en-US" smtClean="0"/>
              <a:t>8/16/2017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252602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76D18C-4088-42D4-8335-42A4C142B92E}"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158068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76D18C-4088-42D4-8335-42A4C142B92E}"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4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76D18C-4088-42D4-8335-42A4C142B92E}" type="datetimeFigureOut">
              <a:rPr lang="en-US" smtClean="0"/>
              <a:t>8/16/2017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0ED910-D232-4B4B-8102-CA70808EED13}"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4764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etcode.com/problems/fizz-buzz/descrip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Dijkstra's_algorith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theory.stanford.edu/~amitp/GameProgramming/AStarComparison.html" TargetMode="External"/><Relationship Id="rId2" Type="http://schemas.openxmlformats.org/officeDocument/2006/relationships/hyperlink" Target="https://github.com/kevinwang1975/PathFind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ocs.oracle.com/javase/7/docs/api/java/util/ArrayLis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orting_algorithm#Popular_sorting_algorith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0600" y="4960137"/>
            <a:ext cx="3276600" cy="1463040"/>
          </a:xfrm>
        </p:spPr>
        <p:txBody>
          <a:bodyPr>
            <a:normAutofit lnSpcReduction="10000"/>
          </a:bodyPr>
          <a:lstStyle/>
          <a:p>
            <a:r>
              <a:rPr lang="en-US" dirty="0"/>
              <a:t>INTRODUCTION TO PROGRAMMING</a:t>
            </a:r>
          </a:p>
          <a:p>
            <a:endParaRPr lang="en-US" dirty="0"/>
          </a:p>
          <a:p>
            <a:r>
              <a:rPr lang="en-US" dirty="0"/>
              <a:t>TCP 2017</a:t>
            </a:r>
          </a:p>
          <a:p>
            <a:r>
              <a:rPr lang="en-US" dirty="0"/>
              <a:t>Prof: Ian Glow</a:t>
            </a:r>
          </a:p>
        </p:txBody>
      </p:sp>
      <p:sp>
        <p:nvSpPr>
          <p:cNvPr id="4" name="Title 1"/>
          <p:cNvSpPr txBox="1">
            <a:spLocks/>
          </p:cNvSpPr>
          <p:nvPr/>
        </p:nvSpPr>
        <p:spPr>
          <a:xfrm>
            <a:off x="609600" y="5112537"/>
            <a:ext cx="7772400"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l"/>
            <a:r>
              <a:rPr lang="en-US" dirty="0"/>
              <a:t>Deck 6 – Sorting and Search</a:t>
            </a:r>
          </a:p>
        </p:txBody>
      </p:sp>
      <p:sp>
        <p:nvSpPr>
          <p:cNvPr id="5" name="TextBox 4"/>
          <p:cNvSpPr txBox="1"/>
          <p:nvPr/>
        </p:nvSpPr>
        <p:spPr>
          <a:xfrm>
            <a:off x="3179379" y="2942897"/>
            <a:ext cx="3862552" cy="369332"/>
          </a:xfrm>
          <a:prstGeom prst="rect">
            <a:avLst/>
          </a:prstGeom>
          <a:noFill/>
        </p:spPr>
        <p:txBody>
          <a:bodyPr wrap="square" rtlCol="0">
            <a:spAutoFit/>
          </a:bodyPr>
          <a:lstStyle/>
          <a:p>
            <a:endParaRPr lang="en-US" dirty="0"/>
          </a:p>
        </p:txBody>
      </p:sp>
      <p:sp>
        <p:nvSpPr>
          <p:cNvPr id="9" name="TextBox 8"/>
          <p:cNvSpPr txBox="1"/>
          <p:nvPr/>
        </p:nvSpPr>
        <p:spPr>
          <a:xfrm>
            <a:off x="0" y="-1"/>
            <a:ext cx="12192000" cy="4770537"/>
          </a:xfrm>
          <a:prstGeom prst="rect">
            <a:avLst/>
          </a:prstGeom>
          <a:solidFill>
            <a:srgbClr val="002060"/>
          </a:solidFill>
        </p:spPr>
        <p:txBody>
          <a:bodyPr wrap="square" rtlCol="0">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Bubble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bubbleSort</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arr</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2"/>
            <a:r>
              <a:rPr lang="en-US" sz="1600" dirty="0">
                <a:solidFill>
                  <a:srgbClr val="C586C0"/>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&lt; </a:t>
            </a:r>
            <a:r>
              <a:rPr lang="en-US" sz="1600" dirty="0" err="1">
                <a:solidFill>
                  <a:srgbClr val="9CDCFE"/>
                </a:solidFill>
                <a:latin typeface="Consolas" panose="020B0609020204030204" pitchFamily="49" charset="0"/>
              </a:rPr>
              <a:t>arr</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length</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3"/>
            <a:r>
              <a:rPr lang="en-US" sz="1600" dirty="0">
                <a:solidFill>
                  <a:srgbClr val="C586C0"/>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j</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j &lt; </a:t>
            </a:r>
            <a:r>
              <a:rPr lang="en-US" sz="1600" dirty="0" err="1">
                <a:solidFill>
                  <a:srgbClr val="9CDCFE"/>
                </a:solidFill>
                <a:latin typeface="Consolas" panose="020B0609020204030204" pitchFamily="49" charset="0"/>
              </a:rPr>
              <a:t>arr</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length</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jA</a:t>
            </a:r>
            <a:r>
              <a:rPr lang="en-US" sz="1600" dirty="0">
                <a:solidFill>
                  <a:srgbClr val="D4D4D4"/>
                </a:solidFill>
                <a:latin typeface="Consolas" panose="020B0609020204030204" pitchFamily="49" charset="0"/>
              </a:rPr>
              <a:t>++)</a:t>
            </a:r>
          </a:p>
          <a:p>
            <a:pPr lvl="3"/>
            <a:r>
              <a:rPr lang="en-US" sz="1600" dirty="0">
                <a:solidFill>
                  <a:srgbClr val="D4D4D4"/>
                </a:solidFill>
                <a:latin typeface="Consolas" panose="020B0609020204030204" pitchFamily="49" charset="0"/>
              </a:rPr>
              <a:t>{</a:t>
            </a:r>
          </a:p>
          <a:p>
            <a:pPr lvl="4"/>
            <a:r>
              <a:rPr lang="en-US" sz="1600" dirty="0">
                <a:solidFill>
                  <a:srgbClr val="C586C0"/>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 &gt;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//swap</a:t>
            </a:r>
            <a:endParaRPr lang="en-US" sz="1600" dirty="0">
              <a:solidFill>
                <a:srgbClr val="D4D4D4"/>
              </a:solidFill>
              <a:latin typeface="Consolas" panose="020B0609020204030204" pitchFamily="49" charset="0"/>
            </a:endParaRPr>
          </a:p>
          <a:p>
            <a:pPr lvl="4"/>
            <a:r>
              <a:rPr lang="en-US" sz="1600" dirty="0">
                <a:solidFill>
                  <a:srgbClr val="D4D4D4"/>
                </a:solidFill>
                <a:latin typeface="Consolas" panose="020B0609020204030204" pitchFamily="49" charset="0"/>
              </a:rPr>
              <a:t>{</a:t>
            </a:r>
          </a:p>
          <a:p>
            <a:pPr lvl="5"/>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temp</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p>
          <a:p>
            <a:pPr lvl="5"/>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 =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5"/>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 temp;</a:t>
            </a:r>
          </a:p>
          <a:p>
            <a:pPr lvl="4"/>
            <a:r>
              <a:rPr lang="en-US" sz="1600" dirty="0">
                <a:solidFill>
                  <a:srgbClr val="D4D4D4"/>
                </a:solidFill>
                <a:latin typeface="Consolas" panose="020B0609020204030204" pitchFamily="49" charset="0"/>
              </a:rPr>
              <a:t>}</a:t>
            </a:r>
          </a:p>
          <a:p>
            <a:pPr lvl="3"/>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55436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Bubble Sort – N^2</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615057" cy="7478970"/>
          </a:xfrm>
          <a:prstGeom prst="rect">
            <a:avLst/>
          </a:prstGeom>
          <a:noFill/>
        </p:spPr>
        <p:txBody>
          <a:bodyPr wrap="square" rtlCol="0">
            <a:spAutoFit/>
          </a:bodyPr>
          <a:lstStyle/>
          <a:p>
            <a:r>
              <a:rPr lang="en-US" sz="3200" dirty="0"/>
              <a:t>The largest values bubble to the end at each pass, so in N passes the list is sorted.</a:t>
            </a:r>
            <a:endParaRPr lang="en-US" sz="3200" dirty="0">
              <a:solidFill>
                <a:srgbClr val="FFFF00"/>
              </a:solidFill>
            </a:endParaRPr>
          </a:p>
          <a:p>
            <a:r>
              <a:rPr lang="en-US" sz="2800" dirty="0">
                <a:solidFill>
                  <a:srgbClr val="569CD6"/>
                </a:solidFill>
                <a:latin typeface="Consolas" panose="020B0609020204030204" pitchFamily="49" charset="0"/>
              </a:rPr>
              <a:t>public</a:t>
            </a:r>
            <a:r>
              <a:rPr lang="en-US" sz="2800" dirty="0">
                <a:solidFill>
                  <a:srgbClr val="D4D4D4"/>
                </a:solidFill>
                <a:latin typeface="Consolas" panose="020B0609020204030204" pitchFamily="49" charset="0"/>
              </a:rPr>
              <a:t> </a:t>
            </a:r>
            <a:r>
              <a:rPr lang="en-US" sz="2800" dirty="0">
                <a:solidFill>
                  <a:srgbClr val="569CD6"/>
                </a:solidFill>
                <a:latin typeface="Consolas" panose="020B0609020204030204" pitchFamily="49" charset="0"/>
              </a:rPr>
              <a:t>static</a:t>
            </a:r>
            <a:r>
              <a:rPr lang="en-US" sz="2800" dirty="0">
                <a:solidFill>
                  <a:srgbClr val="D4D4D4"/>
                </a:solidFill>
                <a:latin typeface="Consolas" panose="020B0609020204030204" pitchFamily="49" charset="0"/>
              </a:rPr>
              <a:t> </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err="1">
                <a:solidFill>
                  <a:srgbClr val="DCDCAA"/>
                </a:solidFill>
                <a:latin typeface="Consolas" panose="020B0609020204030204" pitchFamily="49" charset="0"/>
              </a:rPr>
              <a:t>bubbleSort</a:t>
            </a:r>
            <a:r>
              <a:rPr lang="en-US" sz="2800" dirty="0">
                <a:solidFill>
                  <a:srgbClr val="D4D4D4"/>
                </a:solidFill>
                <a:latin typeface="Consolas" panose="020B0609020204030204" pitchFamily="49" charset="0"/>
              </a:rPr>
              <a:t>(</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arr</a:t>
            </a:r>
            <a:r>
              <a:rPr lang="en-US" sz="2800" dirty="0">
                <a:solidFill>
                  <a:srgbClr val="D4D4D4"/>
                </a:solidFill>
                <a:latin typeface="Consolas" panose="020B0609020204030204" pitchFamily="49" charset="0"/>
              </a:rPr>
              <a:t>){</a:t>
            </a:r>
          </a:p>
          <a:p>
            <a:pPr lvl="1"/>
            <a:r>
              <a:rPr lang="en-US" sz="2800" dirty="0">
                <a:solidFill>
                  <a:srgbClr val="C586C0"/>
                </a:solidFill>
                <a:latin typeface="Consolas" panose="020B0609020204030204" pitchFamily="49" charset="0"/>
              </a:rPr>
              <a:t>for</a:t>
            </a:r>
            <a:r>
              <a:rPr lang="en-US" sz="2800" dirty="0">
                <a:solidFill>
                  <a:srgbClr val="D4D4D4"/>
                </a:solidFill>
                <a:latin typeface="Consolas" panose="020B0609020204030204" pitchFamily="49" charset="0"/>
              </a:rPr>
              <a:t>(</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0</a:t>
            </a:r>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i</a:t>
            </a:r>
            <a:r>
              <a:rPr lang="en-US" sz="2800" dirty="0">
                <a:solidFill>
                  <a:srgbClr val="D4D4D4"/>
                </a:solidFill>
                <a:latin typeface="Consolas" panose="020B0609020204030204" pitchFamily="49" charset="0"/>
              </a:rPr>
              <a:t> &lt; </a:t>
            </a:r>
            <a:r>
              <a:rPr lang="en-US" sz="2800" dirty="0" err="1">
                <a:solidFill>
                  <a:srgbClr val="9CDCFE"/>
                </a:solidFill>
                <a:latin typeface="Consolas" panose="020B0609020204030204" pitchFamily="49" charset="0"/>
              </a:rPr>
              <a:t>arr</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length</a:t>
            </a:r>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i</a:t>
            </a:r>
            <a:r>
              <a:rPr lang="en-US" sz="2800" dirty="0">
                <a:solidFill>
                  <a:srgbClr val="D4D4D4"/>
                </a:solidFill>
                <a:latin typeface="Consolas" panose="020B0609020204030204" pitchFamily="49" charset="0"/>
              </a:rPr>
              <a:t>++){</a:t>
            </a:r>
          </a:p>
          <a:p>
            <a:pPr lvl="2"/>
            <a:r>
              <a:rPr lang="en-US" sz="2800" dirty="0">
                <a:solidFill>
                  <a:srgbClr val="C586C0"/>
                </a:solidFill>
                <a:latin typeface="Consolas" panose="020B0609020204030204" pitchFamily="49" charset="0"/>
              </a:rPr>
              <a:t>for</a:t>
            </a:r>
            <a:r>
              <a:rPr lang="en-US" sz="2800" dirty="0">
                <a:solidFill>
                  <a:srgbClr val="D4D4D4"/>
                </a:solidFill>
                <a:latin typeface="Consolas" panose="020B0609020204030204" pitchFamily="49" charset="0"/>
              </a:rPr>
              <a:t>(</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j</a:t>
            </a:r>
            <a:r>
              <a:rPr lang="en-US" sz="2800" dirty="0">
                <a:solidFill>
                  <a:srgbClr val="D4D4D4"/>
                </a:solidFill>
                <a:latin typeface="Consolas" panose="020B0609020204030204" pitchFamily="49" charset="0"/>
              </a:rPr>
              <a:t> = 0; j &lt; </a:t>
            </a:r>
            <a:r>
              <a:rPr lang="en-US" sz="2800" dirty="0" err="1">
                <a:solidFill>
                  <a:srgbClr val="9CDCFE"/>
                </a:solidFill>
                <a:latin typeface="Consolas" panose="020B0609020204030204" pitchFamily="49" charset="0"/>
              </a:rPr>
              <a:t>arr</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length</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j++</a:t>
            </a:r>
            <a:r>
              <a:rPr lang="en-US" sz="2800" dirty="0">
                <a:solidFill>
                  <a:srgbClr val="D4D4D4"/>
                </a:solidFill>
                <a:latin typeface="Consolas" panose="020B0609020204030204" pitchFamily="49" charset="0"/>
              </a:rPr>
              <a:t>){</a:t>
            </a:r>
          </a:p>
          <a:p>
            <a:pPr lvl="3"/>
            <a:r>
              <a:rPr lang="en-US" sz="2800" dirty="0">
                <a:solidFill>
                  <a:srgbClr val="C586C0"/>
                </a:solidFill>
                <a:latin typeface="Consolas" panose="020B0609020204030204" pitchFamily="49" charset="0"/>
              </a:rPr>
              <a:t>if</a:t>
            </a:r>
            <a:r>
              <a:rPr lang="en-US" sz="2800" dirty="0">
                <a:solidFill>
                  <a:srgbClr val="D4D4D4"/>
                </a:solidFill>
                <a:latin typeface="Consolas" panose="020B0609020204030204" pitchFamily="49" charset="0"/>
              </a:rPr>
              <a:t>(</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 &gt; </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 </a:t>
            </a:r>
            <a:r>
              <a:rPr lang="en-US" sz="2800" dirty="0">
                <a:solidFill>
                  <a:srgbClr val="608B4E"/>
                </a:solidFill>
                <a:latin typeface="Consolas" panose="020B0609020204030204" pitchFamily="49" charset="0"/>
              </a:rPr>
              <a:t>//swap</a:t>
            </a:r>
            <a:endParaRPr lang="en-US" sz="2800" dirty="0">
              <a:solidFill>
                <a:srgbClr val="D4D4D4"/>
              </a:solidFill>
              <a:latin typeface="Consolas" panose="020B0609020204030204" pitchFamily="49" charset="0"/>
            </a:endParaRPr>
          </a:p>
          <a:p>
            <a:pPr lvl="3"/>
            <a:r>
              <a:rPr lang="en-US" sz="2800" dirty="0">
                <a:solidFill>
                  <a:srgbClr val="D4D4D4"/>
                </a:solidFill>
                <a:latin typeface="Consolas" panose="020B0609020204030204" pitchFamily="49" charset="0"/>
              </a:rPr>
              <a:t>{</a:t>
            </a:r>
          </a:p>
          <a:p>
            <a:pPr lvl="4"/>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temp</a:t>
            </a:r>
            <a:r>
              <a:rPr lang="en-US" sz="2800" dirty="0">
                <a:solidFill>
                  <a:srgbClr val="D4D4D4"/>
                </a:solidFill>
                <a:latin typeface="Consolas" panose="020B0609020204030204" pitchFamily="49" charset="0"/>
              </a:rPr>
              <a:t> = </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p>
          <a:p>
            <a:pPr lvl="4"/>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 = </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a:t>
            </a:r>
          </a:p>
          <a:p>
            <a:pPr lvl="4"/>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 = temp;</a:t>
            </a:r>
          </a:p>
          <a:p>
            <a:pPr lvl="3"/>
            <a:r>
              <a:rPr lang="en-US" sz="2800" dirty="0">
                <a:solidFill>
                  <a:srgbClr val="D4D4D4"/>
                </a:solidFill>
                <a:latin typeface="Consolas" panose="020B0609020204030204" pitchFamily="49" charset="0"/>
              </a:rPr>
              <a:t>}</a:t>
            </a:r>
          </a:p>
          <a:p>
            <a:pPr lvl="2"/>
            <a:r>
              <a:rPr lang="en-US" sz="2800" dirty="0">
                <a:solidFill>
                  <a:srgbClr val="D4D4D4"/>
                </a:solidFill>
                <a:latin typeface="Consolas" panose="020B0609020204030204" pitchFamily="49" charset="0"/>
              </a:rPr>
              <a:t>}</a:t>
            </a:r>
          </a:p>
          <a:p>
            <a:pPr lvl="1"/>
            <a:r>
              <a:rPr lang="en-US" sz="2800" dirty="0">
                <a:solidFill>
                  <a:srgbClr val="D4D4D4"/>
                </a:solidFill>
                <a:latin typeface="Consolas" panose="020B0609020204030204" pitchFamily="49" charset="0"/>
              </a:rPr>
              <a:t>}</a:t>
            </a:r>
          </a:p>
          <a:p>
            <a:r>
              <a:rPr lang="en-US" sz="2800" dirty="0">
                <a:solidFill>
                  <a:srgbClr val="D4D4D4"/>
                </a:solidFill>
                <a:latin typeface="Consolas" panose="020B0609020204030204" pitchFamily="49" charset="0"/>
              </a:rPr>
              <a:t>} </a:t>
            </a:r>
          </a:p>
          <a:p>
            <a:endParaRPr lang="en-US" sz="3600" dirty="0">
              <a:solidFill>
                <a:srgbClr val="FFFF00"/>
              </a:solidFill>
            </a:endParaRPr>
          </a:p>
          <a:p>
            <a:endParaRPr lang="en-US" sz="3600" dirty="0"/>
          </a:p>
        </p:txBody>
      </p:sp>
    </p:spTree>
    <p:extLst>
      <p:ext uri="{BB962C8B-B14F-4D97-AF65-F5344CB8AC3E}">
        <p14:creationId xmlns:p14="http://schemas.microsoft.com/office/powerpoint/2010/main" val="390352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Selection Sort – N^2</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615057" cy="6986528"/>
          </a:xfrm>
          <a:prstGeom prst="rect">
            <a:avLst/>
          </a:prstGeom>
          <a:noFill/>
        </p:spPr>
        <p:txBody>
          <a:bodyPr wrap="square" rtlCol="0">
            <a:spAutoFit/>
          </a:bodyPr>
          <a:lstStyle/>
          <a:p>
            <a:r>
              <a:rPr lang="en-US" sz="3200" dirty="0"/>
              <a:t>Find the smallest and swap it to the start of the list. Repeat N times.</a:t>
            </a:r>
            <a:endParaRPr lang="en-US" sz="3200" dirty="0">
              <a:solidFill>
                <a:srgbClr val="FFFF00"/>
              </a:solidFill>
            </a:endParaRP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selectionSort</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pPr lvl="1"/>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&lt; </a:t>
            </a:r>
            <a:r>
              <a:rPr lang="en-US" dirty="0" err="1">
                <a:solidFill>
                  <a:srgbClr val="D4D4D4"/>
                </a:solidFill>
                <a:latin typeface="Consolas" panose="020B0609020204030204" pitchFamily="49" charset="0"/>
              </a:rPr>
              <a:t>arr.length</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a:t>
            </a:r>
          </a:p>
          <a:p>
            <a:pPr lvl="1"/>
            <a:r>
              <a:rPr lang="en-US" dirty="0">
                <a:solidFill>
                  <a:srgbClr val="D4D4D4"/>
                </a:solidFill>
                <a:latin typeface="Consolas" panose="020B0609020204030204" pitchFamily="49" charset="0"/>
              </a:rPr>
              <a:t>{</a:t>
            </a:r>
          </a:p>
          <a:p>
            <a:pPr lvl="2"/>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a:t>
            </a:r>
          </a:p>
          <a:p>
            <a:pPr lvl="2"/>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j =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j &lt; </a:t>
            </a:r>
            <a:r>
              <a:rPr lang="en-US" dirty="0" err="1">
                <a:solidFill>
                  <a:srgbClr val="D4D4D4"/>
                </a:solidFill>
                <a:latin typeface="Consolas" panose="020B0609020204030204" pitchFamily="49" charset="0"/>
              </a:rPr>
              <a:t>arr.length</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j++</a:t>
            </a:r>
            <a:r>
              <a:rPr lang="en-US" dirty="0">
                <a:solidFill>
                  <a:srgbClr val="D4D4D4"/>
                </a:solidFill>
                <a:latin typeface="Consolas" panose="020B0609020204030204" pitchFamily="49" charset="0"/>
              </a:rPr>
              <a:t>)</a:t>
            </a:r>
          </a:p>
          <a:p>
            <a:pPr lvl="2"/>
            <a:r>
              <a:rPr lang="en-US" dirty="0">
                <a:solidFill>
                  <a:srgbClr val="D4D4D4"/>
                </a:solidFill>
                <a:latin typeface="Consolas" panose="020B0609020204030204" pitchFamily="49" charset="0"/>
              </a:rPr>
              <a:t>{</a:t>
            </a:r>
          </a:p>
          <a:p>
            <a:pPr lvl="2"/>
            <a:r>
              <a:rPr lang="en-US" dirty="0">
                <a:solidFill>
                  <a:srgbClr val="569CD6"/>
                </a:solidFill>
                <a:latin typeface="Consolas" panose="020B0609020204030204" pitchFamily="49" charset="0"/>
              </a:rPr>
              <a:t>	if</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[j] &lt;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a:t>
            </a:r>
          </a:p>
          <a:p>
            <a:pPr lvl="2"/>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 = j;</a:t>
            </a:r>
          </a:p>
          <a:p>
            <a:pPr lvl="2"/>
            <a:r>
              <a:rPr lang="en-US" dirty="0">
                <a:solidFill>
                  <a:srgbClr val="D4D4D4"/>
                </a:solidFill>
                <a:latin typeface="Consolas" panose="020B0609020204030204" pitchFamily="49" charset="0"/>
              </a:rPr>
              <a:t>}</a:t>
            </a:r>
          </a:p>
          <a:p>
            <a:pPr lvl="2"/>
            <a:br>
              <a:rPr lang="en-US" dirty="0">
                <a:solidFill>
                  <a:srgbClr val="D4D4D4"/>
                </a:solidFill>
                <a:latin typeface="Consolas" panose="020B0609020204030204" pitchFamily="49" charset="0"/>
              </a:rPr>
            </a:br>
            <a:r>
              <a:rPr lang="en-US" dirty="0">
                <a:solidFill>
                  <a:srgbClr val="608B4E"/>
                </a:solidFill>
                <a:latin typeface="Consolas" panose="020B0609020204030204" pitchFamily="49" charset="0"/>
              </a:rPr>
              <a:t>//Swap</a:t>
            </a:r>
            <a:endParaRPr lang="en-US" dirty="0">
              <a:solidFill>
                <a:srgbClr val="D4D4D4"/>
              </a:solidFill>
              <a:latin typeface="Consolas" panose="020B0609020204030204" pitchFamily="49" charset="0"/>
            </a:endParaRPr>
          </a:p>
          <a:p>
            <a:pPr lvl="2"/>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temp =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a:t>
            </a:r>
          </a:p>
          <a:p>
            <a:pPr lvl="2"/>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a:t>
            </a:r>
          </a:p>
          <a:p>
            <a:pPr lvl="2"/>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 = temp;</a:t>
            </a:r>
          </a:p>
          <a:p>
            <a:pPr lvl="1"/>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endParaRPr lang="en-US" sz="2000" dirty="0">
              <a:solidFill>
                <a:srgbClr val="FFFF00"/>
              </a:solidFill>
            </a:endParaRPr>
          </a:p>
          <a:p>
            <a:endParaRPr lang="en-US" sz="3600" dirty="0"/>
          </a:p>
        </p:txBody>
      </p:sp>
    </p:spTree>
    <p:extLst>
      <p:ext uri="{BB962C8B-B14F-4D97-AF65-F5344CB8AC3E}">
        <p14:creationId xmlns:p14="http://schemas.microsoft.com/office/powerpoint/2010/main" val="39661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Insertion Sort – N^2</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615057" cy="6494085"/>
          </a:xfrm>
          <a:prstGeom prst="rect">
            <a:avLst/>
          </a:prstGeom>
          <a:noFill/>
        </p:spPr>
        <p:txBody>
          <a:bodyPr wrap="square" rtlCol="0">
            <a:spAutoFit/>
          </a:bodyPr>
          <a:lstStyle/>
          <a:p>
            <a:r>
              <a:rPr lang="en-US" sz="2800" dirty="0"/>
              <a:t>For each value in the original list, put it in the right spot in a new list.</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t>
            </a:r>
            <a:r>
              <a:rPr lang="en-US" sz="1600" dirty="0" err="1">
                <a:solidFill>
                  <a:srgbClr val="D4D4D4"/>
                </a:solidFill>
                <a:latin typeface="Consolas" panose="020B0609020204030204" pitchFamily="49" charset="0"/>
              </a:rPr>
              <a:t>insertionSort</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a:t>
            </a:r>
          </a:p>
          <a:p>
            <a:pPr lvl="1"/>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result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p>
          <a:p>
            <a:pPr lvl="1"/>
            <a:r>
              <a:rPr lang="en-US" sz="1600" dirty="0">
                <a:solidFill>
                  <a:srgbClr val="569CD6"/>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&lt; </a:t>
            </a:r>
            <a:r>
              <a:rPr lang="en-US" sz="1600" dirty="0" err="1">
                <a:solidFill>
                  <a:srgbClr val="D4D4D4"/>
                </a:solidFill>
                <a:latin typeface="Consolas" panose="020B0609020204030204" pitchFamily="49" charset="0"/>
              </a:rPr>
              <a:t>arr.size</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2"/>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cur = </a:t>
            </a:r>
            <a:r>
              <a:rPr lang="en-US" sz="1600" dirty="0" err="1">
                <a:solidFill>
                  <a:srgbClr val="D4D4D4"/>
                </a:solidFill>
                <a:latin typeface="Consolas" panose="020B0609020204030204" pitchFamily="49" charset="0"/>
              </a:rPr>
              <a:t>arr.get</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result.size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result.get</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result.size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&lt; cur){</a:t>
            </a:r>
          </a:p>
          <a:p>
            <a:pPr lvl="2"/>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(cur);</a:t>
            </a:r>
          </a:p>
          <a:p>
            <a:pPr lvl="2"/>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else</a:t>
            </a:r>
          </a:p>
          <a:p>
            <a:pPr lvl="2"/>
            <a:r>
              <a:rPr lang="en-US" sz="1600" dirty="0">
                <a:solidFill>
                  <a:srgbClr val="D4D4D4"/>
                </a:solidFill>
                <a:latin typeface="Consolas" panose="020B0609020204030204" pitchFamily="49" charset="0"/>
              </a:rPr>
              <a:t>{</a:t>
            </a:r>
          </a:p>
          <a:p>
            <a:pPr lvl="3"/>
            <a:r>
              <a:rPr lang="en-US" sz="1600" dirty="0">
                <a:solidFill>
                  <a:srgbClr val="569CD6"/>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j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j &lt; </a:t>
            </a:r>
            <a:r>
              <a:rPr lang="en-US" sz="1600" dirty="0" err="1">
                <a:solidFill>
                  <a:srgbClr val="D4D4D4"/>
                </a:solidFill>
                <a:latin typeface="Consolas" panose="020B0609020204030204" pitchFamily="49" charset="0"/>
              </a:rPr>
              <a:t>result.size</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j++</a:t>
            </a:r>
            <a:r>
              <a:rPr lang="en-US" sz="1600" dirty="0">
                <a:solidFill>
                  <a:srgbClr val="D4D4D4"/>
                </a:solidFill>
                <a:latin typeface="Consolas" panose="020B0609020204030204" pitchFamily="49" charset="0"/>
              </a:rPr>
              <a:t>)</a:t>
            </a:r>
            <a:r>
              <a:rPr lang="en-US" sz="1600" dirty="0">
                <a:solidFill>
                  <a:srgbClr val="608B4E"/>
                </a:solidFill>
                <a:latin typeface="Consolas" panose="020B0609020204030204" pitchFamily="49" charset="0"/>
              </a:rPr>
              <a:t>//Place it in the right spot</a:t>
            </a:r>
            <a:endParaRPr lang="en-US" sz="1600" dirty="0">
              <a:solidFill>
                <a:srgbClr val="D4D4D4"/>
              </a:solidFill>
              <a:latin typeface="Consolas" panose="020B0609020204030204" pitchFamily="49" charset="0"/>
            </a:endParaRPr>
          </a:p>
          <a:p>
            <a:pPr lvl="3"/>
            <a:r>
              <a:rPr lang="en-US" sz="1600" dirty="0">
                <a:solidFill>
                  <a:srgbClr val="D4D4D4"/>
                </a:solidFill>
                <a:latin typeface="Consolas" panose="020B0609020204030204" pitchFamily="49" charset="0"/>
              </a:rPr>
              <a:t>{</a:t>
            </a:r>
          </a:p>
          <a:p>
            <a:pPr lvl="4"/>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result.get</a:t>
            </a:r>
            <a:r>
              <a:rPr lang="en-US" sz="1600" dirty="0">
                <a:solidFill>
                  <a:srgbClr val="D4D4D4"/>
                </a:solidFill>
                <a:latin typeface="Consolas" panose="020B0609020204030204" pitchFamily="49" charset="0"/>
              </a:rPr>
              <a:t>(j) &gt; cur)</a:t>
            </a:r>
          </a:p>
          <a:p>
            <a:pPr lvl="4"/>
            <a:r>
              <a:rPr lang="en-US" sz="1600" dirty="0">
                <a:solidFill>
                  <a:srgbClr val="D4D4D4"/>
                </a:solidFill>
                <a:latin typeface="Consolas" panose="020B0609020204030204" pitchFamily="49" charset="0"/>
              </a:rPr>
              <a:t>{</a:t>
            </a:r>
          </a:p>
          <a:p>
            <a:pPr lvl="4"/>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(j, cur);</a:t>
            </a:r>
          </a:p>
          <a:p>
            <a:pPr lvl="5"/>
            <a:r>
              <a:rPr lang="en-US" sz="1600" dirty="0">
                <a:solidFill>
                  <a:srgbClr val="569CD6"/>
                </a:solidFill>
                <a:latin typeface="Consolas" panose="020B0609020204030204" pitchFamily="49" charset="0"/>
              </a:rPr>
              <a:t>break</a:t>
            </a:r>
            <a:r>
              <a:rPr lang="en-US" sz="1600" dirty="0">
                <a:solidFill>
                  <a:srgbClr val="D4D4D4"/>
                </a:solidFill>
                <a:latin typeface="Consolas" panose="020B0609020204030204" pitchFamily="49" charset="0"/>
              </a:rPr>
              <a:t>;</a:t>
            </a:r>
          </a:p>
          <a:p>
            <a:pPr lvl="3"/>
            <a:r>
              <a:rPr lang="en-US" sz="1600" dirty="0">
                <a:solidFill>
                  <a:srgbClr val="D4D4D4"/>
                </a:solidFill>
                <a:latin typeface="Consolas" panose="020B0609020204030204" pitchFamily="49" charset="0"/>
              </a:rPr>
              <a:t>	}</a:t>
            </a:r>
          </a:p>
          <a:p>
            <a:pPr lvl="3"/>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result;</a:t>
            </a:r>
          </a:p>
          <a:p>
            <a:r>
              <a:rPr lang="en-US" sz="1600" dirty="0">
                <a:solidFill>
                  <a:srgbClr val="D4D4D4"/>
                </a:solidFill>
                <a:latin typeface="Consolas" panose="020B0609020204030204" pitchFamily="49" charset="0"/>
              </a:rPr>
              <a:t>} </a:t>
            </a:r>
          </a:p>
          <a:p>
            <a:endParaRPr lang="en-US" dirty="0">
              <a:solidFill>
                <a:srgbClr val="FFFF00"/>
              </a:solidFill>
            </a:endParaRPr>
          </a:p>
          <a:p>
            <a:endParaRPr lang="en-US" dirty="0"/>
          </a:p>
        </p:txBody>
      </p:sp>
    </p:spTree>
    <p:extLst>
      <p:ext uri="{BB962C8B-B14F-4D97-AF65-F5344CB8AC3E}">
        <p14:creationId xmlns:p14="http://schemas.microsoft.com/office/powerpoint/2010/main" val="249080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Merge Sort – N log 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854543" cy="2769989"/>
          </a:xfrm>
          <a:prstGeom prst="rect">
            <a:avLst/>
          </a:prstGeom>
          <a:noFill/>
        </p:spPr>
        <p:txBody>
          <a:bodyPr wrap="square" rtlCol="0">
            <a:spAutoFit/>
          </a:bodyPr>
          <a:lstStyle/>
          <a:p>
            <a:endParaRPr lang="en-US" dirty="0">
              <a:solidFill>
                <a:srgbClr val="FFFF00"/>
              </a:solidFill>
            </a:endParaRPr>
          </a:p>
          <a:p>
            <a:endParaRPr lang="en-US" sz="2400" dirty="0">
              <a:solidFill>
                <a:srgbClr val="FFFF00"/>
              </a:solidFill>
              <a:latin typeface="Consolas" panose="020B0609020204030204" pitchFamily="49" charset="0"/>
            </a:endParaRPr>
          </a:p>
          <a:p>
            <a:r>
              <a:rPr lang="en-US" sz="4400" dirty="0"/>
              <a:t>Split items into two halves</a:t>
            </a:r>
          </a:p>
          <a:p>
            <a:r>
              <a:rPr lang="en-US" sz="4400" dirty="0"/>
              <a:t>Sort each half recursively</a:t>
            </a:r>
          </a:p>
          <a:p>
            <a:r>
              <a:rPr lang="en-US" sz="4400" dirty="0"/>
              <a:t>Combine both halves </a:t>
            </a:r>
            <a:r>
              <a:rPr lang="en-US" sz="4400" dirty="0">
                <a:solidFill>
                  <a:srgbClr val="00B050"/>
                </a:solidFill>
              </a:rPr>
              <a:t>//N comparisons</a:t>
            </a:r>
          </a:p>
        </p:txBody>
      </p:sp>
    </p:spTree>
    <p:extLst>
      <p:ext uri="{BB962C8B-B14F-4D97-AF65-F5344CB8AC3E}">
        <p14:creationId xmlns:p14="http://schemas.microsoft.com/office/powerpoint/2010/main" val="57006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Merge Sort – N log 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854543" cy="6801862"/>
          </a:xfrm>
          <a:prstGeom prst="rect">
            <a:avLst/>
          </a:prstGeom>
          <a:noFill/>
        </p:spPr>
        <p:txBody>
          <a:bodyPr wrap="square" rtlCol="0">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t>
            </a:r>
            <a:r>
              <a:rPr lang="en-US" sz="1600" dirty="0" err="1">
                <a:solidFill>
                  <a:srgbClr val="D4D4D4"/>
                </a:solidFill>
                <a:latin typeface="Consolas" panose="020B0609020204030204" pitchFamily="49" charset="0"/>
              </a:rPr>
              <a:t>mergeSort</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array)</a:t>
            </a:r>
          </a:p>
          <a:p>
            <a:r>
              <a:rPr lang="en-US" sz="1600" dirty="0">
                <a:solidFill>
                  <a:srgbClr val="D4D4D4"/>
                </a:solidFill>
                <a:latin typeface="Consolas" panose="020B0609020204030204" pitchFamily="49" charset="0"/>
              </a:rPr>
              <a:t>{</a:t>
            </a:r>
          </a:p>
          <a:p>
            <a:pPr lvl="1"/>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n = </a:t>
            </a:r>
            <a:r>
              <a:rPr lang="en-US" sz="1600" dirty="0" err="1">
                <a:solidFill>
                  <a:srgbClr val="D4D4D4"/>
                </a:solidFill>
                <a:latin typeface="Consolas" panose="020B0609020204030204" pitchFamily="49" charset="0"/>
              </a:rPr>
              <a:t>array.size</a:t>
            </a:r>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(n &lt;=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	return</a:t>
            </a:r>
            <a:r>
              <a:rPr lang="en-US" sz="1600" dirty="0">
                <a:solidFill>
                  <a:srgbClr val="D4D4D4"/>
                </a:solidFill>
                <a:latin typeface="Consolas" panose="020B0609020204030204" pitchFamily="49" charset="0"/>
              </a:rPr>
              <a:t> array;</a:t>
            </a:r>
          </a:p>
          <a:p>
            <a:pPr lvl="1"/>
            <a:endParaRPr lang="en-US" sz="1600" dirty="0">
              <a:solidFill>
                <a:srgbClr val="D4D4D4"/>
              </a:solidFill>
              <a:latin typeface="Consolas" panose="020B0609020204030204" pitchFamily="49" charset="0"/>
            </a:endParaRPr>
          </a:p>
          <a:p>
            <a:pPr lvl="1"/>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left = </a:t>
            </a:r>
            <a:r>
              <a:rPr lang="en-US" sz="1600" dirty="0" err="1">
                <a:solidFill>
                  <a:srgbClr val="D4D4D4"/>
                </a:solidFill>
                <a:latin typeface="Consolas" panose="020B0609020204030204" pitchFamily="49" charset="0"/>
              </a:rPr>
              <a:t>mergeSort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r>
              <a:rPr lang="en-US" sz="1600" dirty="0" err="1">
                <a:solidFill>
                  <a:srgbClr val="D4D4D4"/>
                </a:solidFill>
                <a:latin typeface="Consolas" panose="020B0609020204030204" pitchFamily="49" charset="0"/>
              </a:rPr>
              <a:t>array.subList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n/</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a:t>
            </a:r>
          </a:p>
          <a:p>
            <a:pPr lvl="1"/>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right = </a:t>
            </a:r>
            <a:r>
              <a:rPr lang="en-US" sz="1600" dirty="0" err="1">
                <a:solidFill>
                  <a:srgbClr val="D4D4D4"/>
                </a:solidFill>
                <a:latin typeface="Consolas" panose="020B0609020204030204" pitchFamily="49" charset="0"/>
              </a:rPr>
              <a:t>mergeSort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r>
              <a:rPr lang="en-US" sz="1600" dirty="0" err="1">
                <a:solidFill>
                  <a:srgbClr val="D4D4D4"/>
                </a:solidFill>
                <a:latin typeface="Consolas" panose="020B0609020204030204" pitchFamily="49" charset="0"/>
              </a:rPr>
              <a:t>array.subList</a:t>
            </a:r>
            <a:r>
              <a:rPr lang="en-US" sz="1600" dirty="0">
                <a:solidFill>
                  <a:srgbClr val="D4D4D4"/>
                </a:solidFill>
                <a:latin typeface="Consolas" panose="020B0609020204030204" pitchFamily="49" charset="0"/>
              </a:rPr>
              <a:t>(n/</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 n)));</a:t>
            </a:r>
          </a:p>
          <a:p>
            <a:pPr lvl="1"/>
            <a:br>
              <a:rPr lang="en-US" sz="1600" dirty="0">
                <a:solidFill>
                  <a:srgbClr val="D4D4D4"/>
                </a:solidFill>
                <a:latin typeface="Consolas" panose="020B0609020204030204" pitchFamily="49" charset="0"/>
              </a:rPr>
            </a:b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result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p>
          <a:p>
            <a:pPr lvl="1"/>
            <a:r>
              <a:rPr lang="en-US" sz="1600" dirty="0">
                <a:solidFill>
                  <a:srgbClr val="569CD6"/>
                </a:solidFill>
                <a:latin typeface="Consolas" panose="020B0609020204030204" pitchFamily="49" charset="0"/>
              </a:rPr>
              <a:t>while</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left.size</a:t>
            </a:r>
            <a:r>
              <a:rPr lang="en-US" sz="1600" dirty="0">
                <a:solidFill>
                  <a:srgbClr val="D4D4D4"/>
                </a:solidFill>
                <a:latin typeface="Consolas" panose="020B0609020204030204" pitchFamily="49" charset="0"/>
              </a:rPr>
              <a:t>() &gt;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right.size</a:t>
            </a:r>
            <a:r>
              <a:rPr lang="en-US" sz="1600" dirty="0">
                <a:solidFill>
                  <a:srgbClr val="D4D4D4"/>
                </a:solidFill>
                <a:latin typeface="Consolas" panose="020B0609020204030204" pitchFamily="49" charset="0"/>
              </a:rPr>
              <a:t>() &gt;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left.size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right.size</a:t>
            </a:r>
            <a:r>
              <a:rPr lang="en-US" sz="1600" dirty="0">
                <a:solidFill>
                  <a:srgbClr val="D4D4D4"/>
                </a:solidFill>
                <a:latin typeface="Consolas" panose="020B0609020204030204" pitchFamily="49" charset="0"/>
              </a:rPr>
              <a:t>() &gt;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&amp;&amp; </a:t>
            </a:r>
            <a:r>
              <a:rPr lang="en-US" sz="1600" dirty="0" err="1">
                <a:solidFill>
                  <a:srgbClr val="D4D4D4"/>
                </a:solidFill>
                <a:latin typeface="Consolas" panose="020B0609020204030204" pitchFamily="49" charset="0"/>
              </a:rPr>
              <a:t>right.get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&lt; </a:t>
            </a:r>
            <a:r>
              <a:rPr lang="en-US" sz="1600" dirty="0" err="1">
                <a:solidFill>
                  <a:srgbClr val="D4D4D4"/>
                </a:solidFill>
                <a:latin typeface="Consolas" panose="020B0609020204030204" pitchFamily="49" charset="0"/>
              </a:rPr>
              <a:t>left.get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right.get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right.remove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else</a:t>
            </a:r>
            <a:endParaRPr lang="en-US" sz="1600" dirty="0">
              <a:solidFill>
                <a:srgbClr val="D4D4D4"/>
              </a:solidFill>
              <a:latin typeface="Consolas" panose="020B0609020204030204" pitchFamily="49" charset="0"/>
            </a:endParaRPr>
          </a:p>
          <a:p>
            <a:pPr lvl="2"/>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left.get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left.remove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result;</a:t>
            </a:r>
          </a:p>
          <a:p>
            <a:r>
              <a:rPr lang="en-US" sz="1600" dirty="0">
                <a:solidFill>
                  <a:srgbClr val="D4D4D4"/>
                </a:solidFill>
                <a:latin typeface="Consolas" panose="020B0609020204030204" pitchFamily="49" charset="0"/>
              </a:rPr>
              <a:t>}</a:t>
            </a:r>
          </a:p>
          <a:p>
            <a:endParaRPr lang="en-US" dirty="0">
              <a:solidFill>
                <a:srgbClr val="FFFF00"/>
              </a:solidFill>
            </a:endParaRPr>
          </a:p>
          <a:p>
            <a:endParaRPr lang="en-US" dirty="0"/>
          </a:p>
        </p:txBody>
      </p:sp>
    </p:spTree>
    <p:extLst>
      <p:ext uri="{BB962C8B-B14F-4D97-AF65-F5344CB8AC3E}">
        <p14:creationId xmlns:p14="http://schemas.microsoft.com/office/powerpoint/2010/main" val="266670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Merge Sort – N log n</a:t>
            </a:r>
            <a:endParaRPr lang="en-US" dirty="0">
              <a:solidFill>
                <a:schemeClr val="tx1"/>
              </a:solidFill>
            </a:endParaRPr>
          </a:p>
        </p:txBody>
      </p:sp>
      <p:pic>
        <p:nvPicPr>
          <p:cNvPr id="4" name="Picture 3">
            <a:extLst>
              <a:ext uri="{FF2B5EF4-FFF2-40B4-BE49-F238E27FC236}">
                <a16:creationId xmlns:a16="http://schemas.microsoft.com/office/drawing/2014/main" id="{95448E30-BF6C-4FDA-B0B5-A7D90C5AF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791" y="1429306"/>
            <a:ext cx="7057139" cy="4822378"/>
          </a:xfrm>
          <a:prstGeom prst="rect">
            <a:avLst/>
          </a:prstGeom>
          <a:solidFill>
            <a:schemeClr val="tx1"/>
          </a:solidFill>
        </p:spPr>
      </p:pic>
    </p:spTree>
    <p:extLst>
      <p:ext uri="{BB962C8B-B14F-4D97-AF65-F5344CB8AC3E}">
        <p14:creationId xmlns:p14="http://schemas.microsoft.com/office/powerpoint/2010/main" val="47578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Now Let’s RACE!</a:t>
            </a:r>
            <a:endParaRPr lang="en-US" dirty="0">
              <a:solidFill>
                <a:schemeClr val="tx1"/>
              </a:solidFill>
            </a:endParaRPr>
          </a:p>
        </p:txBody>
      </p:sp>
      <p:sp>
        <p:nvSpPr>
          <p:cNvPr id="5" name="TextBox 4">
            <a:extLst>
              <a:ext uri="{FF2B5EF4-FFF2-40B4-BE49-F238E27FC236}">
                <a16:creationId xmlns:a16="http://schemas.microsoft.com/office/drawing/2014/main" id="{B0976F35-D24C-447E-919A-05195849E0C2}"/>
              </a:ext>
            </a:extLst>
          </p:cNvPr>
          <p:cNvSpPr txBox="1"/>
          <p:nvPr/>
        </p:nvSpPr>
        <p:spPr>
          <a:xfrm>
            <a:off x="337457" y="631706"/>
            <a:ext cx="11854543" cy="4770537"/>
          </a:xfrm>
          <a:prstGeom prst="rect">
            <a:avLst/>
          </a:prstGeom>
          <a:noFill/>
        </p:spPr>
        <p:txBody>
          <a:bodyPr wrap="square" rtlCol="0">
            <a:spAutoFit/>
          </a:bodyPr>
          <a:lstStyle/>
          <a:p>
            <a:endParaRPr lang="en-US" sz="3600" dirty="0">
              <a:solidFill>
                <a:srgbClr val="FFFF00"/>
              </a:solidFill>
            </a:endParaRPr>
          </a:p>
          <a:p>
            <a:r>
              <a:rPr lang="en-US" sz="3200" dirty="0"/>
              <a:t>-Teams of 2</a:t>
            </a:r>
          </a:p>
          <a:p>
            <a:r>
              <a:rPr lang="en-US" sz="3200" dirty="0"/>
              <a:t>-Race to see who can sort a deck of cards fastest.</a:t>
            </a:r>
          </a:p>
          <a:p>
            <a:r>
              <a:rPr lang="en-US" sz="3200" dirty="0"/>
              <a:t>-Cannot use any knowledge not gained from a direct comparison.</a:t>
            </a:r>
          </a:p>
          <a:p>
            <a:r>
              <a:rPr lang="en-US" sz="3200" dirty="0"/>
              <a:t>-You can only flip two cards face up, look at them, make a decision, then flip them both face down (at a time).</a:t>
            </a:r>
          </a:p>
          <a:p>
            <a:endParaRPr lang="en-US" sz="3600" dirty="0">
              <a:solidFill>
                <a:srgbClr val="FFFF00"/>
              </a:solidFill>
            </a:endParaRPr>
          </a:p>
          <a:p>
            <a:r>
              <a:rPr lang="en-US" sz="3600" dirty="0">
                <a:solidFill>
                  <a:srgbClr val="FFFF00"/>
                </a:solidFill>
              </a:rPr>
              <a:t>Winning team gets a prize!</a:t>
            </a:r>
          </a:p>
          <a:p>
            <a:endParaRPr lang="en-US" sz="3600" dirty="0"/>
          </a:p>
        </p:txBody>
      </p:sp>
    </p:spTree>
    <p:extLst>
      <p:ext uri="{BB962C8B-B14F-4D97-AF65-F5344CB8AC3E}">
        <p14:creationId xmlns:p14="http://schemas.microsoft.com/office/powerpoint/2010/main" val="166139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How Does Google maps Work?</a:t>
            </a:r>
          </a:p>
        </p:txBody>
      </p:sp>
      <p:pic>
        <p:nvPicPr>
          <p:cNvPr id="4" name="Picture 3">
            <a:extLst>
              <a:ext uri="{FF2B5EF4-FFF2-40B4-BE49-F238E27FC236}">
                <a16:creationId xmlns:a16="http://schemas.microsoft.com/office/drawing/2014/main" id="{74964C7D-2A0A-4C07-927C-EDFF2888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620" y="1015708"/>
            <a:ext cx="5446519" cy="4088954"/>
          </a:xfrm>
          <a:prstGeom prst="rect">
            <a:avLst/>
          </a:prstGeom>
        </p:spPr>
      </p:pic>
      <p:sp>
        <p:nvSpPr>
          <p:cNvPr id="7" name="TextBox 6">
            <a:extLst>
              <a:ext uri="{FF2B5EF4-FFF2-40B4-BE49-F238E27FC236}">
                <a16:creationId xmlns:a16="http://schemas.microsoft.com/office/drawing/2014/main" id="{5FEFA54E-3F98-4CB9-A602-778AEC223437}"/>
              </a:ext>
            </a:extLst>
          </p:cNvPr>
          <p:cNvSpPr txBox="1"/>
          <p:nvPr/>
        </p:nvSpPr>
        <p:spPr>
          <a:xfrm>
            <a:off x="100607" y="5187824"/>
            <a:ext cx="11854543" cy="1200329"/>
          </a:xfrm>
          <a:prstGeom prst="rect">
            <a:avLst/>
          </a:prstGeom>
          <a:noFill/>
        </p:spPr>
        <p:txBody>
          <a:bodyPr wrap="square" rtlCol="0">
            <a:spAutoFit/>
          </a:bodyPr>
          <a:lstStyle/>
          <a:p>
            <a:pPr algn="ctr"/>
            <a:endParaRPr lang="en-US" sz="3600" dirty="0">
              <a:solidFill>
                <a:srgbClr val="FFFF00"/>
              </a:solidFill>
            </a:endParaRPr>
          </a:p>
          <a:p>
            <a:pPr algn="ctr"/>
            <a:r>
              <a:rPr lang="en-US" sz="3600" dirty="0"/>
              <a:t>It’s called pathfinding!</a:t>
            </a:r>
          </a:p>
        </p:txBody>
      </p:sp>
    </p:spTree>
    <p:extLst>
      <p:ext uri="{BB962C8B-B14F-4D97-AF65-F5344CB8AC3E}">
        <p14:creationId xmlns:p14="http://schemas.microsoft.com/office/powerpoint/2010/main" val="26453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Other Places we Use pathfinding:</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3416320"/>
          </a:xfrm>
          <a:prstGeom prst="rect">
            <a:avLst/>
          </a:prstGeom>
          <a:noFill/>
        </p:spPr>
        <p:txBody>
          <a:bodyPr wrap="square" rtlCol="0">
            <a:spAutoFit/>
          </a:bodyPr>
          <a:lstStyle/>
          <a:p>
            <a:r>
              <a:rPr lang="en-US" sz="3600" dirty="0"/>
              <a:t>Anywhere you have a graph with nodes and edges!</a:t>
            </a:r>
          </a:p>
          <a:p>
            <a:endParaRPr lang="en-US" sz="3600" dirty="0">
              <a:solidFill>
                <a:srgbClr val="FFFF00"/>
              </a:solidFill>
            </a:endParaRPr>
          </a:p>
          <a:p>
            <a:r>
              <a:rPr lang="en-US" sz="3600" dirty="0">
                <a:solidFill>
                  <a:srgbClr val="FFFF00"/>
                </a:solidFill>
              </a:rPr>
              <a:t>Video Games</a:t>
            </a:r>
          </a:p>
          <a:p>
            <a:r>
              <a:rPr lang="en-US" sz="3600" dirty="0">
                <a:solidFill>
                  <a:srgbClr val="FFFF00"/>
                </a:solidFill>
              </a:rPr>
              <a:t>Travel and Business</a:t>
            </a:r>
          </a:p>
          <a:p>
            <a:r>
              <a:rPr lang="en-US" sz="3600" dirty="0">
                <a:solidFill>
                  <a:srgbClr val="FFFF00"/>
                </a:solidFill>
              </a:rPr>
              <a:t>Computer Networking</a:t>
            </a:r>
          </a:p>
          <a:p>
            <a:r>
              <a:rPr lang="en-US" sz="3600" dirty="0">
                <a:solidFill>
                  <a:srgbClr val="FFFF00"/>
                </a:solidFill>
              </a:rPr>
              <a:t>AI Planning</a:t>
            </a:r>
            <a:endParaRPr lang="en-US" sz="3600" dirty="0"/>
          </a:p>
        </p:txBody>
      </p:sp>
      <p:pic>
        <p:nvPicPr>
          <p:cNvPr id="2050" name="Picture 2" descr="Image result for computer science graph">
            <a:extLst>
              <a:ext uri="{FF2B5EF4-FFF2-40B4-BE49-F238E27FC236}">
                <a16:creationId xmlns:a16="http://schemas.microsoft.com/office/drawing/2014/main" id="{B25B43E5-449E-4A8F-B61B-E47D3389E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590" y="2176949"/>
            <a:ext cx="3650758" cy="3351516"/>
          </a:xfrm>
          <a:prstGeom prst="rect">
            <a:avLst/>
          </a:prstGeom>
          <a:solidFill>
            <a:schemeClr val="tx1"/>
          </a:solidFill>
        </p:spPr>
      </p:pic>
    </p:spTree>
    <p:extLst>
      <p:ext uri="{BB962C8B-B14F-4D97-AF65-F5344CB8AC3E}">
        <p14:creationId xmlns:p14="http://schemas.microsoft.com/office/powerpoint/2010/main" val="324733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Decision Spaces:</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1200329"/>
          </a:xfrm>
          <a:prstGeom prst="rect">
            <a:avLst/>
          </a:prstGeom>
          <a:noFill/>
        </p:spPr>
        <p:txBody>
          <a:bodyPr wrap="square" rtlCol="0">
            <a:spAutoFit/>
          </a:bodyPr>
          <a:lstStyle/>
          <a:p>
            <a:r>
              <a:rPr lang="en-US" sz="3600" dirty="0"/>
              <a:t>Anywhere you have a graph with nodes and edges!</a:t>
            </a:r>
          </a:p>
          <a:p>
            <a:endParaRPr lang="en-US" sz="3600" dirty="0">
              <a:solidFill>
                <a:srgbClr val="FFFF00"/>
              </a:solidFill>
            </a:endParaRPr>
          </a:p>
        </p:txBody>
      </p:sp>
      <p:pic>
        <p:nvPicPr>
          <p:cNvPr id="1026" name="Picture 2" descr="Image result for strips decision tree ai">
            <a:extLst>
              <a:ext uri="{FF2B5EF4-FFF2-40B4-BE49-F238E27FC236}">
                <a16:creationId xmlns:a16="http://schemas.microsoft.com/office/drawing/2014/main" id="{E49D9C31-2035-4110-9EE6-C90A9C61B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862" y="2749652"/>
            <a:ext cx="51720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7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108"/>
            <a:ext cx="9720072" cy="1499616"/>
          </a:xfrm>
        </p:spPr>
        <p:txBody>
          <a:bodyPr/>
          <a:lstStyle/>
          <a:p>
            <a:r>
              <a:rPr lang="en-US" dirty="0"/>
              <a:t>Warm Up</a:t>
            </a:r>
          </a:p>
        </p:txBody>
      </p:sp>
      <p:sp>
        <p:nvSpPr>
          <p:cNvPr id="3" name="Content Placeholder 2"/>
          <p:cNvSpPr>
            <a:spLocks noGrp="1"/>
          </p:cNvSpPr>
          <p:nvPr>
            <p:ph idx="1"/>
          </p:nvPr>
        </p:nvSpPr>
        <p:spPr>
          <a:xfrm>
            <a:off x="426848" y="632908"/>
            <a:ext cx="7116952" cy="5066852"/>
          </a:xfrm>
        </p:spPr>
        <p:txBody>
          <a:bodyPr>
            <a:noAutofit/>
          </a:bodyPr>
          <a:lstStyle/>
          <a:p>
            <a:r>
              <a:rPr lang="en-US" sz="3600" dirty="0"/>
              <a:t>Write a program that outputs the string representation of numbers from 1 to </a:t>
            </a:r>
            <a:r>
              <a:rPr lang="en-US" sz="3600" i="1" dirty="0"/>
              <a:t>n</a:t>
            </a:r>
            <a:r>
              <a:rPr lang="en-US" sz="3600" dirty="0"/>
              <a:t>.</a:t>
            </a:r>
          </a:p>
          <a:p>
            <a:r>
              <a:rPr lang="en-US" sz="3600" dirty="0"/>
              <a:t>But for multiples of three it should output “Fizz” instead of the number and for the multiples of five output “Buzz”. For numbers which are multiples of both three and five output “</a:t>
            </a:r>
            <a:r>
              <a:rPr lang="en-US" sz="3600" dirty="0" err="1"/>
              <a:t>FizzBuzz</a:t>
            </a:r>
            <a:r>
              <a:rPr lang="en-US" sz="3600" dirty="0"/>
              <a:t>”.</a:t>
            </a:r>
          </a:p>
          <a:p>
            <a:pPr marL="0" indent="0">
              <a:buNone/>
            </a:pPr>
            <a:endParaRPr lang="en-US" sz="2800" dirty="0">
              <a:solidFill>
                <a:srgbClr val="D4D4D4"/>
              </a:solidFill>
              <a:latin typeface="Consolas" panose="020B0609020204030204" pitchFamily="49" charset="0"/>
            </a:endParaRPr>
          </a:p>
          <a:p>
            <a:pPr marL="0" indent="0">
              <a:buNone/>
            </a:pPr>
            <a:r>
              <a:rPr lang="en-US" sz="2800" dirty="0">
                <a:solidFill>
                  <a:srgbClr val="D4D4D4"/>
                </a:solidFill>
                <a:latin typeface="Consolas" panose="020B0609020204030204" pitchFamily="49" charset="0"/>
                <a:hlinkClick r:id="rId2"/>
              </a:rPr>
              <a:t>https://leetcode.com/problems/fizz-buzz/description/</a:t>
            </a:r>
            <a:endParaRPr lang="en-US" sz="2800" dirty="0">
              <a:solidFill>
                <a:srgbClr val="D4D4D4"/>
              </a:solidFill>
              <a:latin typeface="Consolas" panose="020B0609020204030204" pitchFamily="49" charset="0"/>
            </a:endParaRPr>
          </a:p>
          <a:p>
            <a:pPr marL="0" indent="0">
              <a:buNone/>
            </a:pPr>
            <a:endParaRPr lang="en-US" sz="2800" dirty="0">
              <a:solidFill>
                <a:srgbClr val="D4D4D4"/>
              </a:solidFill>
              <a:latin typeface="Consolas" panose="020B0609020204030204" pitchFamily="49" charset="0"/>
            </a:endParaRPr>
          </a:p>
          <a:p>
            <a:pPr marL="0" indent="0">
              <a:buNone/>
            </a:pPr>
            <a:endParaRPr lang="en-US" sz="2800" dirty="0">
              <a:solidFill>
                <a:srgbClr val="D4D4D4"/>
              </a:solidFill>
              <a:latin typeface="Consolas" panose="020B0609020204030204" pitchFamily="49" charset="0"/>
            </a:endParaRPr>
          </a:p>
          <a:p>
            <a:pPr marL="0" indent="0">
              <a:buNone/>
            </a:pPr>
            <a:br>
              <a:rPr lang="en-US" sz="2800" dirty="0">
                <a:latin typeface="Consolas" panose="020B0609020204030204" pitchFamily="49" charset="0"/>
              </a:rPr>
            </a:br>
            <a:endParaRPr lang="en-US" sz="2800" dirty="0">
              <a:sym typeface="Wingdings" panose="05000000000000000000" pitchFamily="2" charset="2"/>
            </a:endParaRPr>
          </a:p>
        </p:txBody>
      </p:sp>
      <p:pic>
        <p:nvPicPr>
          <p:cNvPr id="4" name="Picture 3">
            <a:extLst>
              <a:ext uri="{FF2B5EF4-FFF2-40B4-BE49-F238E27FC236}">
                <a16:creationId xmlns:a16="http://schemas.microsoft.com/office/drawing/2014/main" id="{695DFF1C-70CE-4C78-B95C-C004C9963EF7}"/>
              </a:ext>
            </a:extLst>
          </p:cNvPr>
          <p:cNvPicPr>
            <a:picLocks noChangeAspect="1"/>
          </p:cNvPicPr>
          <p:nvPr/>
        </p:nvPicPr>
        <p:blipFill>
          <a:blip r:embed="rId3"/>
          <a:stretch>
            <a:fillRect/>
          </a:stretch>
        </p:blipFill>
        <p:spPr>
          <a:xfrm>
            <a:off x="10196286" y="0"/>
            <a:ext cx="1995714" cy="6858000"/>
          </a:xfrm>
          <a:prstGeom prst="rect">
            <a:avLst/>
          </a:prstGeom>
        </p:spPr>
      </p:pic>
    </p:spTree>
    <p:extLst>
      <p:ext uri="{BB962C8B-B14F-4D97-AF65-F5344CB8AC3E}">
        <p14:creationId xmlns:p14="http://schemas.microsoft.com/office/powerpoint/2010/main" val="1143987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err="1"/>
              <a:t>Ohh</a:t>
            </a:r>
            <a:r>
              <a:rPr lang="en-US" dirty="0"/>
              <a:t> No!! you need to escape a maze!</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71" y="894229"/>
            <a:ext cx="7037513" cy="5805948"/>
          </a:xfrm>
          <a:prstGeom prst="rect">
            <a:avLst/>
          </a:prstGeom>
        </p:spPr>
      </p:pic>
      <p:sp>
        <p:nvSpPr>
          <p:cNvPr id="6" name="TextBox 5">
            <a:extLst>
              <a:ext uri="{FF2B5EF4-FFF2-40B4-BE49-F238E27FC236}">
                <a16:creationId xmlns:a16="http://schemas.microsoft.com/office/drawing/2014/main" id="{15D3A103-9195-4817-9F0C-E9D01B90EF20}"/>
              </a:ext>
            </a:extLst>
          </p:cNvPr>
          <p:cNvSpPr txBox="1"/>
          <p:nvPr/>
        </p:nvSpPr>
        <p:spPr>
          <a:xfrm>
            <a:off x="7644455" y="894229"/>
            <a:ext cx="4381717" cy="5016758"/>
          </a:xfrm>
          <a:prstGeom prst="rect">
            <a:avLst/>
          </a:prstGeom>
          <a:noFill/>
        </p:spPr>
        <p:txBody>
          <a:bodyPr wrap="square" rtlCol="0">
            <a:spAutoFit/>
          </a:bodyPr>
          <a:lstStyle/>
          <a:p>
            <a:r>
              <a:rPr lang="en-US" sz="3200" dirty="0"/>
              <a:t>You are trapped and your friend is injured!</a:t>
            </a:r>
          </a:p>
          <a:p>
            <a:endParaRPr lang="en-US" sz="3200" dirty="0"/>
          </a:p>
          <a:p>
            <a:r>
              <a:rPr lang="en-US" sz="3200" dirty="0"/>
              <a:t>You need to find your way to the exit, call 911, and give them the info on the</a:t>
            </a:r>
            <a:r>
              <a:rPr lang="en-US" sz="3200" dirty="0">
                <a:solidFill>
                  <a:srgbClr val="FFFF00"/>
                </a:solidFill>
              </a:rPr>
              <a:t> shortest path</a:t>
            </a:r>
            <a:r>
              <a:rPr lang="en-US" sz="3200" dirty="0"/>
              <a:t> to your friend.</a:t>
            </a:r>
          </a:p>
          <a:p>
            <a:endParaRPr lang="en-US" sz="3200" dirty="0"/>
          </a:p>
          <a:p>
            <a:r>
              <a:rPr lang="en-US" sz="3200" dirty="0"/>
              <a:t>(This is what google does)</a:t>
            </a:r>
          </a:p>
        </p:txBody>
      </p:sp>
    </p:spTree>
    <p:extLst>
      <p:ext uri="{BB962C8B-B14F-4D97-AF65-F5344CB8AC3E}">
        <p14:creationId xmlns:p14="http://schemas.microsoft.com/office/powerpoint/2010/main" val="290571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Simplest Algorithm: Depth First Search</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r>
              <a:rPr lang="en-US" sz="3600" dirty="0"/>
              <a:t>Keep going through the 1</a:t>
            </a:r>
            <a:r>
              <a:rPr lang="en-US" sz="3600" baseline="30000" dirty="0"/>
              <a:t>st</a:t>
            </a:r>
            <a:r>
              <a:rPr lang="en-US" sz="3600" dirty="0"/>
              <a:t> door you see until you come to a dead end.</a:t>
            </a:r>
          </a:p>
          <a:p>
            <a:endParaRPr lang="en-US" sz="3600" dirty="0"/>
          </a:p>
          <a:p>
            <a:r>
              <a:rPr lang="en-US" sz="3600" dirty="0"/>
              <a:t>Backtrack until there is a door you haven’t tried and then continue the algorithm from there.</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-The path you eventually find to the exit is not guaranteed to 	be the shortest.</a:t>
            </a:r>
          </a:p>
        </p:txBody>
      </p:sp>
    </p:spTree>
    <p:extLst>
      <p:ext uri="{BB962C8B-B14F-4D97-AF65-F5344CB8AC3E}">
        <p14:creationId xmlns:p14="http://schemas.microsoft.com/office/powerpoint/2010/main" val="365767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err="1"/>
              <a:t>Ohh</a:t>
            </a:r>
            <a:r>
              <a:rPr lang="en-US" dirty="0"/>
              <a:t> No!! you need to escape a maze! – DFS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61" y="894229"/>
            <a:ext cx="7037513" cy="5805948"/>
          </a:xfrm>
          <a:prstGeom prst="rect">
            <a:avLst/>
          </a:prstGeom>
        </p:spPr>
      </p:pic>
      <p:sp>
        <p:nvSpPr>
          <p:cNvPr id="5" name="TextBox 4">
            <a:extLst>
              <a:ext uri="{FF2B5EF4-FFF2-40B4-BE49-F238E27FC236}">
                <a16:creationId xmlns:a16="http://schemas.microsoft.com/office/drawing/2014/main" id="{3CA9F371-7B96-4690-A54C-D047DDAC7130}"/>
              </a:ext>
            </a:extLst>
          </p:cNvPr>
          <p:cNvSpPr txBox="1"/>
          <p:nvPr/>
        </p:nvSpPr>
        <p:spPr>
          <a:xfrm>
            <a:off x="8356841" y="5344356"/>
            <a:ext cx="3503727" cy="1200329"/>
          </a:xfrm>
          <a:prstGeom prst="rect">
            <a:avLst/>
          </a:prstGeom>
          <a:noFill/>
        </p:spPr>
        <p:txBody>
          <a:bodyPr wrap="square" rtlCol="0">
            <a:spAutoFit/>
          </a:bodyPr>
          <a:lstStyle/>
          <a:p>
            <a:r>
              <a:rPr lang="en-US" sz="3600" dirty="0"/>
              <a:t>Doors are edges</a:t>
            </a:r>
          </a:p>
          <a:p>
            <a:r>
              <a:rPr lang="en-US" sz="3600" dirty="0"/>
              <a:t>Rooms are nodes</a:t>
            </a:r>
          </a:p>
        </p:txBody>
      </p:sp>
    </p:spTree>
    <p:extLst>
      <p:ext uri="{BB962C8B-B14F-4D97-AF65-F5344CB8AC3E}">
        <p14:creationId xmlns:p14="http://schemas.microsoft.com/office/powerpoint/2010/main" val="146185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Algorithm: </a:t>
            </a:r>
            <a:r>
              <a:rPr lang="en-US" dirty="0" err="1"/>
              <a:t>BreaDth</a:t>
            </a:r>
            <a:r>
              <a:rPr lang="en-US" dirty="0"/>
              <a:t> First Search</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4524315"/>
          </a:xfrm>
          <a:prstGeom prst="rect">
            <a:avLst/>
          </a:prstGeom>
          <a:noFill/>
        </p:spPr>
        <p:txBody>
          <a:bodyPr wrap="square" rtlCol="0">
            <a:spAutoFit/>
          </a:bodyPr>
          <a:lstStyle/>
          <a:p>
            <a:r>
              <a:rPr lang="en-US" sz="3600" dirty="0"/>
              <a:t>Only go to the rooms one room away from your friend and look for the exit. Then go to rooms two away from your friend… then three away… </a:t>
            </a:r>
            <a:r>
              <a:rPr lang="en-US" sz="3600" dirty="0" err="1"/>
              <a:t>etc</a:t>
            </a:r>
            <a:r>
              <a:rPr lang="en-US" sz="3600" dirty="0"/>
              <a:t>…</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-The path you eventually find to the exit </a:t>
            </a:r>
            <a:r>
              <a:rPr lang="en-US" sz="3600" dirty="0">
                <a:solidFill>
                  <a:srgbClr val="FFFF00"/>
                </a:solidFill>
              </a:rPr>
              <a:t>is guaranteed to 	be 	the shortest</a:t>
            </a:r>
            <a:r>
              <a:rPr lang="en-US" sz="3600" dirty="0"/>
              <a:t> in terms of the number of </a:t>
            </a:r>
            <a:r>
              <a:rPr lang="en-US" sz="3600" u="sng" dirty="0"/>
              <a:t>rooms</a:t>
            </a:r>
            <a:r>
              <a:rPr lang="en-US" sz="3600" dirty="0"/>
              <a:t> visited.</a:t>
            </a:r>
          </a:p>
        </p:txBody>
      </p:sp>
    </p:spTree>
    <p:extLst>
      <p:ext uri="{BB962C8B-B14F-4D97-AF65-F5344CB8AC3E}">
        <p14:creationId xmlns:p14="http://schemas.microsoft.com/office/powerpoint/2010/main" val="342915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err="1"/>
              <a:t>Ohh</a:t>
            </a:r>
            <a:r>
              <a:rPr lang="en-US" dirty="0"/>
              <a:t> No you need to escape a maze! – BFS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21" y="894229"/>
            <a:ext cx="7037513" cy="5805948"/>
          </a:xfrm>
          <a:prstGeom prst="rect">
            <a:avLst/>
          </a:prstGeom>
        </p:spPr>
      </p:pic>
    </p:spTree>
    <p:extLst>
      <p:ext uri="{BB962C8B-B14F-4D97-AF65-F5344CB8AC3E}">
        <p14:creationId xmlns:p14="http://schemas.microsoft.com/office/powerpoint/2010/main" val="156518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Dijkstra's algorithm</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r>
              <a:rPr lang="en-US" sz="3600" dirty="0"/>
              <a:t>Visit the room that is the closest to your friend but you haven’t already visited. Keep a list of all the doors and the rooms they connect to so you can always find the smallest and update values for new rooms you find.</a:t>
            </a:r>
          </a:p>
          <a:p>
            <a:r>
              <a:rPr lang="en-US" sz="3600" dirty="0">
                <a:solidFill>
                  <a:srgbClr val="00B0F0"/>
                </a:solidFill>
                <a:hlinkClick r:id="rId2"/>
              </a:rPr>
              <a:t>https://en.wikipedia.org/wiki/Dijkstra%27s_algorithm</a:t>
            </a:r>
            <a:endParaRPr lang="en-US" sz="3600" dirty="0">
              <a:solidFill>
                <a:srgbClr val="00B0F0"/>
              </a:solidFill>
            </a:endParaRP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-The path you eventually find to the exit </a:t>
            </a:r>
            <a:r>
              <a:rPr lang="en-US" sz="3600" dirty="0">
                <a:solidFill>
                  <a:srgbClr val="FFFF00"/>
                </a:solidFill>
              </a:rPr>
              <a:t>is guaranteed to 	be 	the shortest</a:t>
            </a:r>
            <a:r>
              <a:rPr lang="en-US" sz="3600" dirty="0"/>
              <a:t> in terms of the distance traveled.</a:t>
            </a:r>
          </a:p>
        </p:txBody>
      </p:sp>
    </p:spTree>
    <p:extLst>
      <p:ext uri="{BB962C8B-B14F-4D97-AF65-F5344CB8AC3E}">
        <p14:creationId xmlns:p14="http://schemas.microsoft.com/office/powerpoint/2010/main" val="423188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a:t>Dijkstra's algorithm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4" y="814330"/>
            <a:ext cx="7037513" cy="5805948"/>
          </a:xfrm>
          <a:prstGeom prst="rect">
            <a:avLst/>
          </a:prstGeom>
        </p:spPr>
      </p:pic>
    </p:spTree>
    <p:extLst>
      <p:ext uri="{BB962C8B-B14F-4D97-AF65-F5344CB8AC3E}">
        <p14:creationId xmlns:p14="http://schemas.microsoft.com/office/powerpoint/2010/main" val="80824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Greedy algorithm</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078313"/>
          </a:xfrm>
          <a:prstGeom prst="rect">
            <a:avLst/>
          </a:prstGeom>
          <a:noFill/>
        </p:spPr>
        <p:txBody>
          <a:bodyPr wrap="square" rtlCol="0">
            <a:spAutoFit/>
          </a:bodyPr>
          <a:lstStyle/>
          <a:p>
            <a:r>
              <a:rPr lang="en-US" sz="3600" dirty="0"/>
              <a:t>Head straight toward where you think the exit is based of some guess (called a </a:t>
            </a:r>
            <a:r>
              <a:rPr lang="en-US" sz="3600" dirty="0">
                <a:solidFill>
                  <a:srgbClr val="FFFF00"/>
                </a:solidFill>
              </a:rPr>
              <a:t>heuristic</a:t>
            </a:r>
            <a:r>
              <a:rPr lang="en-US" sz="3600" dirty="0"/>
              <a:t>). If you get stuck backtrack to a door you haven’t tried.</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-Is really fast in simple mazes, slow in complex mazes.</a:t>
            </a:r>
          </a:p>
          <a:p>
            <a:r>
              <a:rPr lang="en-US" sz="3600" dirty="0"/>
              <a:t>	-The path you eventually find to the exit is</a:t>
            </a:r>
            <a:r>
              <a:rPr lang="en-US" sz="3600" dirty="0">
                <a:solidFill>
                  <a:srgbClr val="FFFF00"/>
                </a:solidFill>
              </a:rPr>
              <a:t> not </a:t>
            </a:r>
            <a:r>
              <a:rPr lang="en-US" sz="3600" dirty="0"/>
              <a:t>guaranteed to 	be the shortest in any way.</a:t>
            </a:r>
          </a:p>
        </p:txBody>
      </p:sp>
    </p:spTree>
    <p:extLst>
      <p:ext uri="{BB962C8B-B14F-4D97-AF65-F5344CB8AC3E}">
        <p14:creationId xmlns:p14="http://schemas.microsoft.com/office/powerpoint/2010/main" val="3289462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a:t>Greedy Search algorithm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4" y="814330"/>
            <a:ext cx="7037513" cy="5805948"/>
          </a:xfrm>
          <a:prstGeom prst="rect">
            <a:avLst/>
          </a:prstGeom>
        </p:spPr>
      </p:pic>
    </p:spTree>
    <p:extLst>
      <p:ext uri="{BB962C8B-B14F-4D97-AF65-F5344CB8AC3E}">
        <p14:creationId xmlns:p14="http://schemas.microsoft.com/office/powerpoint/2010/main" val="239319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A* algorithm</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r>
              <a:rPr lang="en-US" sz="3600" dirty="0"/>
              <a:t>Visit a room that is close to your friend that you haven’t visited, but is going in the direction you think the exit is. The distance from your friend matters more (or is equivalent) to your guess on the exit (the </a:t>
            </a:r>
            <a:r>
              <a:rPr lang="en-US" sz="3600" dirty="0">
                <a:solidFill>
                  <a:srgbClr val="FFFF00"/>
                </a:solidFill>
              </a:rPr>
              <a:t>heuristic</a:t>
            </a:r>
            <a:r>
              <a:rPr lang="en-US" sz="3600" dirty="0"/>
              <a:t>) in your decision making</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-Is really fast almost always.</a:t>
            </a:r>
          </a:p>
          <a:p>
            <a:r>
              <a:rPr lang="en-US" sz="3600" dirty="0"/>
              <a:t>	-The path you eventually find to the exit </a:t>
            </a:r>
            <a:r>
              <a:rPr lang="en-US" sz="3600" dirty="0">
                <a:solidFill>
                  <a:srgbClr val="FFFF00"/>
                </a:solidFill>
              </a:rPr>
              <a:t>is guaranteed to 		be the shortest</a:t>
            </a:r>
            <a:r>
              <a:rPr lang="en-US" sz="3600" dirty="0"/>
              <a:t> in terms of the distance traveled.</a:t>
            </a:r>
          </a:p>
        </p:txBody>
      </p:sp>
    </p:spTree>
    <p:extLst>
      <p:ext uri="{BB962C8B-B14F-4D97-AF65-F5344CB8AC3E}">
        <p14:creationId xmlns:p14="http://schemas.microsoft.com/office/powerpoint/2010/main" val="139529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7686" y="0"/>
            <a:ext cx="9720072" cy="1499616"/>
          </a:xfrm>
        </p:spPr>
        <p:txBody>
          <a:bodyPr/>
          <a:lstStyle/>
          <a:p>
            <a:r>
              <a:rPr lang="en-US" dirty="0"/>
              <a:t>Arrays Have Some Problems…</a:t>
            </a:r>
          </a:p>
        </p:txBody>
      </p:sp>
      <p:sp>
        <p:nvSpPr>
          <p:cNvPr id="3" name="Content Placeholder 2"/>
          <p:cNvSpPr>
            <a:spLocks noGrp="1"/>
          </p:cNvSpPr>
          <p:nvPr>
            <p:ph idx="1"/>
          </p:nvPr>
        </p:nvSpPr>
        <p:spPr>
          <a:xfrm>
            <a:off x="400887" y="1586701"/>
            <a:ext cx="11388342" cy="5066852"/>
          </a:xfrm>
        </p:spPr>
        <p:txBody>
          <a:bodyPr>
            <a:noAutofit/>
          </a:bodyPr>
          <a:lstStyle/>
          <a:p>
            <a:pPr marL="0" indent="0">
              <a:buNone/>
            </a:pPr>
            <a:r>
              <a:rPr lang="en-US" sz="3600" dirty="0">
                <a:solidFill>
                  <a:srgbClr val="00B0F0"/>
                </a:solidFill>
                <a:latin typeface="Consolas" panose="020B0609020204030204" pitchFamily="49" charset="0"/>
                <a:sym typeface="Wingdings" panose="05000000000000000000" pitchFamily="2" charset="2"/>
              </a:rPr>
              <a:t>Arrays are fixed size, and cannot be resized.</a:t>
            </a:r>
          </a:p>
          <a:p>
            <a:pPr marL="0" indent="0">
              <a:buNone/>
            </a:pPr>
            <a:endParaRPr lang="en-US" sz="3600" dirty="0">
              <a:solidFill>
                <a:srgbClr val="00B0F0"/>
              </a:solidFill>
              <a:latin typeface="Consolas" panose="020B0609020204030204" pitchFamily="49" charset="0"/>
              <a:sym typeface="Wingdings" panose="05000000000000000000" pitchFamily="2" charset="2"/>
            </a:endParaRPr>
          </a:p>
          <a:p>
            <a:pPr marL="0" indent="0">
              <a:buNone/>
            </a:pPr>
            <a:r>
              <a:rPr lang="nn-NO" sz="3600" dirty="0">
                <a:solidFill>
                  <a:srgbClr val="4EC9B0"/>
                </a:solidFill>
                <a:latin typeface="Consolas" panose="020B0609020204030204" pitchFamily="49" charset="0"/>
              </a:rPr>
              <a:t>int</a:t>
            </a:r>
            <a:r>
              <a:rPr lang="nn-NO" sz="3600" dirty="0">
                <a:solidFill>
                  <a:srgbClr val="D4D4D4"/>
                </a:solidFill>
                <a:latin typeface="Consolas" panose="020B0609020204030204" pitchFamily="49" charset="0"/>
              </a:rPr>
              <a:t>[] </a:t>
            </a:r>
            <a:r>
              <a:rPr lang="nn-NO" sz="3600" dirty="0">
                <a:solidFill>
                  <a:srgbClr val="9CDCFE"/>
                </a:solidFill>
                <a:latin typeface="Consolas" panose="020B0609020204030204" pitchFamily="49" charset="0"/>
              </a:rPr>
              <a:t>vals</a:t>
            </a:r>
            <a:r>
              <a:rPr lang="nn-NO" sz="3600" dirty="0">
                <a:solidFill>
                  <a:srgbClr val="D4D4D4"/>
                </a:solidFill>
                <a:latin typeface="Consolas" panose="020B0609020204030204" pitchFamily="49" charset="0"/>
              </a:rPr>
              <a:t> = </a:t>
            </a:r>
            <a:r>
              <a:rPr lang="nn-NO" sz="3600" dirty="0">
                <a:solidFill>
                  <a:srgbClr val="C586C0"/>
                </a:solidFill>
                <a:latin typeface="Consolas" panose="020B0609020204030204" pitchFamily="49" charset="0"/>
              </a:rPr>
              <a:t>new</a:t>
            </a:r>
            <a:r>
              <a:rPr lang="nn-NO" sz="3600" dirty="0">
                <a:solidFill>
                  <a:srgbClr val="D4D4D4"/>
                </a:solidFill>
                <a:latin typeface="Consolas" panose="020B0609020204030204" pitchFamily="49" charset="0"/>
              </a:rPr>
              <a:t> </a:t>
            </a:r>
            <a:r>
              <a:rPr lang="nn-NO" sz="3600" dirty="0">
                <a:solidFill>
                  <a:srgbClr val="4EC9B0"/>
                </a:solidFill>
                <a:latin typeface="Consolas" panose="020B0609020204030204" pitchFamily="49" charset="0"/>
              </a:rPr>
              <a:t>int</a:t>
            </a:r>
            <a:r>
              <a:rPr lang="nn-NO" sz="3600" dirty="0">
                <a:solidFill>
                  <a:srgbClr val="D4D4D4"/>
                </a:solidFill>
                <a:latin typeface="Consolas" panose="020B0609020204030204" pitchFamily="49" charset="0"/>
              </a:rPr>
              <a:t>[</a:t>
            </a:r>
            <a:r>
              <a:rPr lang="nn-NO" sz="3600" dirty="0">
                <a:solidFill>
                  <a:srgbClr val="B5CEA8"/>
                </a:solidFill>
                <a:latin typeface="Consolas" panose="020B0609020204030204" pitchFamily="49" charset="0"/>
              </a:rPr>
              <a:t>3</a:t>
            </a:r>
            <a:r>
              <a:rPr lang="nn-NO" sz="3600" dirty="0">
                <a:solidFill>
                  <a:srgbClr val="D4D4D4"/>
                </a:solidFill>
                <a:latin typeface="Consolas" panose="020B0609020204030204" pitchFamily="49" charset="0"/>
              </a:rPr>
              <a:t>];</a:t>
            </a:r>
          </a:p>
          <a:p>
            <a:pPr marL="0" indent="0">
              <a:buNone/>
            </a:pPr>
            <a:r>
              <a:rPr lang="nn-NO" sz="3600" dirty="0">
                <a:solidFill>
                  <a:srgbClr val="C586C0"/>
                </a:solidFill>
                <a:latin typeface="Consolas" panose="020B0609020204030204" pitchFamily="49" charset="0"/>
              </a:rPr>
              <a:t>for</a:t>
            </a:r>
            <a:r>
              <a:rPr lang="nn-NO" sz="3600" dirty="0">
                <a:solidFill>
                  <a:srgbClr val="D4D4D4"/>
                </a:solidFill>
                <a:latin typeface="Consolas" panose="020B0609020204030204" pitchFamily="49" charset="0"/>
              </a:rPr>
              <a:t>(</a:t>
            </a:r>
            <a:r>
              <a:rPr lang="nn-NO" sz="3600" dirty="0">
                <a:solidFill>
                  <a:srgbClr val="4EC9B0"/>
                </a:solidFill>
                <a:latin typeface="Consolas" panose="020B0609020204030204" pitchFamily="49" charset="0"/>
              </a:rPr>
              <a:t>int</a:t>
            </a:r>
            <a:r>
              <a:rPr lang="nn-NO" sz="3600" dirty="0">
                <a:solidFill>
                  <a:srgbClr val="D4D4D4"/>
                </a:solidFill>
                <a:latin typeface="Consolas" panose="020B0609020204030204" pitchFamily="49" charset="0"/>
              </a:rPr>
              <a:t> </a:t>
            </a:r>
            <a:r>
              <a:rPr lang="nn-NO" sz="3600" dirty="0">
                <a:solidFill>
                  <a:srgbClr val="9CDCFE"/>
                </a:solidFill>
                <a:latin typeface="Consolas" panose="020B0609020204030204" pitchFamily="49" charset="0"/>
              </a:rPr>
              <a:t>i</a:t>
            </a:r>
            <a:r>
              <a:rPr lang="nn-NO" sz="3600" dirty="0">
                <a:solidFill>
                  <a:srgbClr val="D4D4D4"/>
                </a:solidFill>
                <a:latin typeface="Consolas" panose="020B0609020204030204" pitchFamily="49" charset="0"/>
              </a:rPr>
              <a:t> = </a:t>
            </a:r>
            <a:r>
              <a:rPr lang="nn-NO" sz="3600" dirty="0">
                <a:solidFill>
                  <a:srgbClr val="B5CEA8"/>
                </a:solidFill>
                <a:latin typeface="Consolas" panose="020B0609020204030204" pitchFamily="49" charset="0"/>
              </a:rPr>
              <a:t>0</a:t>
            </a:r>
            <a:r>
              <a:rPr lang="nn-NO" sz="3600" dirty="0">
                <a:solidFill>
                  <a:srgbClr val="D4D4D4"/>
                </a:solidFill>
                <a:latin typeface="Consolas" panose="020B0609020204030204" pitchFamily="49" charset="0"/>
              </a:rPr>
              <a:t>; i &lt; </a:t>
            </a:r>
            <a:r>
              <a:rPr lang="nn-NO" sz="3600" dirty="0">
                <a:solidFill>
                  <a:srgbClr val="B5CEA8"/>
                </a:solidFill>
                <a:latin typeface="Consolas" panose="020B0609020204030204" pitchFamily="49" charset="0"/>
              </a:rPr>
              <a:t>4</a:t>
            </a:r>
            <a:r>
              <a:rPr lang="nn-NO" sz="3600" dirty="0">
                <a:solidFill>
                  <a:srgbClr val="D4D4D4"/>
                </a:solidFill>
                <a:latin typeface="Consolas" panose="020B0609020204030204" pitchFamily="49" charset="0"/>
              </a:rPr>
              <a:t>; i++)</a:t>
            </a:r>
          </a:p>
          <a:p>
            <a:pPr marL="0" indent="0">
              <a:buNone/>
            </a:pPr>
            <a:r>
              <a:rPr lang="nn-NO" sz="3600" dirty="0">
                <a:solidFill>
                  <a:srgbClr val="D4D4D4"/>
                </a:solidFill>
                <a:latin typeface="Consolas" panose="020B0609020204030204" pitchFamily="49" charset="0"/>
              </a:rPr>
              <a:t>{</a:t>
            </a:r>
          </a:p>
          <a:p>
            <a:pPr marL="0" indent="0">
              <a:buNone/>
            </a:pPr>
            <a:r>
              <a:rPr lang="nn-NO" sz="3600" dirty="0">
                <a:solidFill>
                  <a:srgbClr val="D4D4D4"/>
                </a:solidFill>
                <a:latin typeface="Consolas" panose="020B0609020204030204" pitchFamily="49" charset="0"/>
              </a:rPr>
              <a:t>	vals[i] = i; </a:t>
            </a:r>
            <a:r>
              <a:rPr lang="nn-NO" sz="3600" dirty="0">
                <a:solidFill>
                  <a:srgbClr val="608B4E"/>
                </a:solidFill>
                <a:latin typeface="Consolas" panose="020B0609020204030204" pitchFamily="49" charset="0"/>
              </a:rPr>
              <a:t>//ERROR WHEN i = 3</a:t>
            </a:r>
            <a:endParaRPr lang="nn-NO" sz="3600" dirty="0">
              <a:solidFill>
                <a:srgbClr val="D4D4D4"/>
              </a:solidFill>
              <a:latin typeface="Consolas" panose="020B0609020204030204" pitchFamily="49" charset="0"/>
            </a:endParaRPr>
          </a:p>
          <a:p>
            <a:pPr marL="0" indent="0">
              <a:buNone/>
            </a:pPr>
            <a:r>
              <a:rPr lang="nn-NO" sz="3600" dirty="0">
                <a:solidFill>
                  <a:srgbClr val="D4D4D4"/>
                </a:solidFill>
                <a:latin typeface="Consolas" panose="020B0609020204030204" pitchFamily="49" charset="0"/>
              </a:rPr>
              <a:t>}</a:t>
            </a:r>
          </a:p>
          <a:p>
            <a:pPr marL="0" indent="0">
              <a:buNone/>
            </a:pPr>
            <a:endParaRPr lang="en-US" sz="3600" dirty="0">
              <a:solidFill>
                <a:srgbClr val="00B0F0"/>
              </a:solidFill>
              <a:latin typeface="Consolas" panose="020B0609020204030204" pitchFamily="49" charset="0"/>
              <a:sym typeface="Wingdings" panose="05000000000000000000" pitchFamily="2" charset="2"/>
            </a:endParaRPr>
          </a:p>
          <a:p>
            <a:pPr marL="0" indent="0">
              <a:buNone/>
            </a:pPr>
            <a:br>
              <a:rPr lang="en-US" sz="2800" dirty="0">
                <a:latin typeface="Consolas" panose="020B0609020204030204" pitchFamily="49" charset="0"/>
              </a:rPr>
            </a:br>
            <a:endParaRPr lang="en-US" sz="2800" dirty="0">
              <a:sym typeface="Wingdings" panose="05000000000000000000" pitchFamily="2" charset="2"/>
            </a:endParaRPr>
          </a:p>
        </p:txBody>
      </p:sp>
    </p:spTree>
    <p:extLst>
      <p:ext uri="{BB962C8B-B14F-4D97-AF65-F5344CB8AC3E}">
        <p14:creationId xmlns:p14="http://schemas.microsoft.com/office/powerpoint/2010/main" val="2462370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a:t>A* Search algorithm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4" y="814330"/>
            <a:ext cx="7037513" cy="5805948"/>
          </a:xfrm>
          <a:prstGeom prst="rect">
            <a:avLst/>
          </a:prstGeom>
        </p:spPr>
      </p:pic>
    </p:spTree>
    <p:extLst>
      <p:ext uri="{BB962C8B-B14F-4D97-AF65-F5344CB8AC3E}">
        <p14:creationId xmlns:p14="http://schemas.microsoft.com/office/powerpoint/2010/main" val="2147872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A* is the winner!</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endParaRPr lang="en-US" sz="3600" dirty="0">
              <a:hlinkClick r:id="rId2"/>
            </a:endParaRPr>
          </a:p>
          <a:p>
            <a:endParaRPr lang="en-US" sz="3600" dirty="0">
              <a:hlinkClick r:id="rId2"/>
            </a:endParaRPr>
          </a:p>
          <a:p>
            <a:r>
              <a:rPr lang="en-US" sz="3600" dirty="0"/>
              <a:t>Lets Visualize:</a:t>
            </a:r>
            <a:endParaRPr lang="en-US" sz="3600" dirty="0">
              <a:hlinkClick r:id="rId2"/>
            </a:endParaRPr>
          </a:p>
          <a:p>
            <a:r>
              <a:rPr lang="en-US" sz="3600" dirty="0">
                <a:hlinkClick r:id="rId2"/>
              </a:rPr>
              <a:t>https://github.com/kevinwang1975/PathFinder</a:t>
            </a:r>
            <a:endParaRPr lang="en-US" sz="3600" dirty="0"/>
          </a:p>
          <a:p>
            <a:endParaRPr lang="en-US" sz="3600" dirty="0"/>
          </a:p>
          <a:p>
            <a:r>
              <a:rPr lang="en-US" sz="3600" dirty="0"/>
              <a:t>More A* Info:</a:t>
            </a:r>
          </a:p>
          <a:p>
            <a:r>
              <a:rPr lang="en-US" sz="3600" dirty="0">
                <a:hlinkClick r:id="rId3"/>
              </a:rPr>
              <a:t>http://theory.stanford.edu/~amitp/GameProgramming/AStarComparison.html</a:t>
            </a:r>
            <a:endParaRPr lang="en-US" sz="3600" dirty="0"/>
          </a:p>
          <a:p>
            <a:endParaRPr lang="en-US" sz="3600" dirty="0"/>
          </a:p>
          <a:p>
            <a:endParaRPr lang="en-US" sz="3600" dirty="0"/>
          </a:p>
        </p:txBody>
      </p:sp>
    </p:spTree>
    <p:extLst>
      <p:ext uri="{BB962C8B-B14F-4D97-AF65-F5344CB8AC3E}">
        <p14:creationId xmlns:p14="http://schemas.microsoft.com/office/powerpoint/2010/main" val="2528665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Pathfinding Recap</a:t>
            </a:r>
          </a:p>
        </p:txBody>
      </p:sp>
      <p:sp>
        <p:nvSpPr>
          <p:cNvPr id="7" name="TextBox 6">
            <a:extLst>
              <a:ext uri="{FF2B5EF4-FFF2-40B4-BE49-F238E27FC236}">
                <a16:creationId xmlns:a16="http://schemas.microsoft.com/office/drawing/2014/main" id="{5FEFA54E-3F98-4CB9-A602-778AEC223437}"/>
              </a:ext>
            </a:extLst>
          </p:cNvPr>
          <p:cNvSpPr txBox="1"/>
          <p:nvPr/>
        </p:nvSpPr>
        <p:spPr>
          <a:xfrm>
            <a:off x="115411" y="894229"/>
            <a:ext cx="11910762" cy="5509200"/>
          </a:xfrm>
          <a:prstGeom prst="rect">
            <a:avLst/>
          </a:prstGeom>
          <a:noFill/>
        </p:spPr>
        <p:txBody>
          <a:bodyPr wrap="square" rtlCol="0">
            <a:spAutoFit/>
          </a:bodyPr>
          <a:lstStyle/>
          <a:p>
            <a:r>
              <a:rPr lang="en-US" sz="3200" dirty="0"/>
              <a:t>Pathfinding can be used </a:t>
            </a:r>
            <a:r>
              <a:rPr lang="en-US" sz="3200" dirty="0">
                <a:solidFill>
                  <a:srgbClr val="FFFF00"/>
                </a:solidFill>
              </a:rPr>
              <a:t>anywhere</a:t>
            </a:r>
            <a:r>
              <a:rPr lang="en-US" sz="3200" dirty="0"/>
              <a:t> you can represent nodes and edges.</a:t>
            </a:r>
          </a:p>
          <a:p>
            <a:endParaRPr lang="en-US" sz="3200" dirty="0"/>
          </a:p>
          <a:p>
            <a:r>
              <a:rPr lang="en-US" sz="3200" dirty="0">
                <a:solidFill>
                  <a:srgbClr val="00B0F0"/>
                </a:solidFill>
              </a:rPr>
              <a:t>Algorithms:</a:t>
            </a:r>
          </a:p>
          <a:p>
            <a:r>
              <a:rPr lang="en-US" sz="3200" dirty="0">
                <a:solidFill>
                  <a:srgbClr val="00B0F0"/>
                </a:solidFill>
              </a:rPr>
              <a:t>	Ones that don’t pay attention to edge weight:</a:t>
            </a:r>
          </a:p>
          <a:p>
            <a:pPr lvl="2"/>
            <a:r>
              <a:rPr lang="en-US" sz="3200" dirty="0"/>
              <a:t>Depth First Search – super simple algorithm</a:t>
            </a:r>
          </a:p>
          <a:p>
            <a:pPr lvl="2"/>
            <a:r>
              <a:rPr lang="en-US" sz="3200" dirty="0"/>
              <a:t>Breadth First Search – finds quickest in terms of rooms (nodes)</a:t>
            </a:r>
          </a:p>
          <a:p>
            <a:pPr lvl="2"/>
            <a:endParaRPr lang="en-US" sz="3200" dirty="0"/>
          </a:p>
          <a:p>
            <a:pPr lvl="1"/>
            <a:r>
              <a:rPr lang="en-US" sz="3200" dirty="0">
                <a:solidFill>
                  <a:srgbClr val="00B0F0"/>
                </a:solidFill>
              </a:rPr>
              <a:t>Ones that do pay attention to edge weight:</a:t>
            </a:r>
            <a:endParaRPr lang="en-US" sz="3200" dirty="0"/>
          </a:p>
          <a:p>
            <a:pPr lvl="2"/>
            <a:r>
              <a:rPr lang="en-US" sz="3200" dirty="0"/>
              <a:t>Dijkstra’s – a lot of work but finds the correct path</a:t>
            </a:r>
          </a:p>
          <a:p>
            <a:pPr lvl="2"/>
            <a:r>
              <a:rPr lang="en-US" sz="3200" dirty="0"/>
              <a:t>Greedy – pretty simple but doesn’t always find the best path</a:t>
            </a:r>
          </a:p>
          <a:p>
            <a:pPr lvl="2"/>
            <a:r>
              <a:rPr lang="en-US" sz="3200" dirty="0"/>
              <a:t>A* – the champ if you have a </a:t>
            </a:r>
            <a:r>
              <a:rPr lang="en-US" sz="3200" dirty="0">
                <a:solidFill>
                  <a:srgbClr val="FFFF00"/>
                </a:solidFill>
              </a:rPr>
              <a:t>heuristic</a:t>
            </a:r>
          </a:p>
        </p:txBody>
      </p:sp>
    </p:spTree>
    <p:extLst>
      <p:ext uri="{BB962C8B-B14F-4D97-AF65-F5344CB8AC3E}">
        <p14:creationId xmlns:p14="http://schemas.microsoft.com/office/powerpoint/2010/main" val="2560825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HW6 – Sorting Cards</a:t>
            </a:r>
          </a:p>
        </p:txBody>
      </p:sp>
      <p:sp>
        <p:nvSpPr>
          <p:cNvPr id="6" name="TextBox 5">
            <a:extLst>
              <a:ext uri="{FF2B5EF4-FFF2-40B4-BE49-F238E27FC236}">
                <a16:creationId xmlns:a16="http://schemas.microsoft.com/office/drawing/2014/main" id="{03DFFEDF-1D8A-42BC-90C0-25B5745D9DEB}"/>
              </a:ext>
            </a:extLst>
          </p:cNvPr>
          <p:cNvSpPr txBox="1"/>
          <p:nvPr/>
        </p:nvSpPr>
        <p:spPr>
          <a:xfrm>
            <a:off x="308346" y="798536"/>
            <a:ext cx="11738344" cy="3170099"/>
          </a:xfrm>
          <a:prstGeom prst="rect">
            <a:avLst/>
          </a:prstGeom>
          <a:noFill/>
        </p:spPr>
        <p:txBody>
          <a:bodyPr wrap="square" rtlCol="0">
            <a:spAutoFit/>
          </a:bodyPr>
          <a:lstStyle/>
          <a:p>
            <a:r>
              <a:rPr lang="en-US" sz="4000" dirty="0">
                <a:latin typeface="Consolas" panose="020B0609020204030204" pitchFamily="49" charset="0"/>
              </a:rPr>
              <a:t>On Moodle</a:t>
            </a:r>
          </a:p>
          <a:p>
            <a:r>
              <a:rPr lang="en-US" sz="4000" dirty="0">
                <a:latin typeface="Consolas" panose="020B0609020204030204" pitchFamily="49" charset="0"/>
              </a:rPr>
              <a:t>Due tomorrow!</a:t>
            </a:r>
          </a:p>
          <a:p>
            <a:endParaRPr lang="en-US" sz="4000" dirty="0">
              <a:latin typeface="Consolas" panose="020B0609020204030204" pitchFamily="49" charset="0"/>
            </a:endParaRPr>
          </a:p>
          <a:p>
            <a:endParaRPr lang="en-US" sz="4000" dirty="0">
              <a:latin typeface="Consolas" panose="020B0609020204030204" pitchFamily="49" charset="0"/>
            </a:endParaRPr>
          </a:p>
          <a:p>
            <a:endParaRPr lang="en-US" sz="4000" dirty="0">
              <a:latin typeface="Consolas" panose="020B0609020204030204" pitchFamily="49" charset="0"/>
            </a:endParaRPr>
          </a:p>
        </p:txBody>
      </p:sp>
    </p:spTree>
    <p:extLst>
      <p:ext uri="{BB962C8B-B14F-4D97-AF65-F5344CB8AC3E}">
        <p14:creationId xmlns:p14="http://schemas.microsoft.com/office/powerpoint/2010/main" val="128574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143"/>
            <a:ext cx="9720072" cy="1499616"/>
          </a:xfrm>
        </p:spPr>
        <p:txBody>
          <a:bodyPr/>
          <a:lstStyle/>
          <a:p>
            <a:r>
              <a:rPr lang="en-US" dirty="0"/>
              <a:t>Our own Solution…</a:t>
            </a:r>
          </a:p>
        </p:txBody>
      </p:sp>
      <p:sp>
        <p:nvSpPr>
          <p:cNvPr id="3" name="Content Placeholder 2"/>
          <p:cNvSpPr>
            <a:spLocks noGrp="1"/>
          </p:cNvSpPr>
          <p:nvPr>
            <p:ph idx="1"/>
          </p:nvPr>
        </p:nvSpPr>
        <p:spPr>
          <a:xfrm>
            <a:off x="400886" y="740229"/>
            <a:ext cx="11791113" cy="5913324"/>
          </a:xfrm>
        </p:spPr>
        <p:txBody>
          <a:bodyPr>
            <a:noAutofit/>
          </a:bodyPr>
          <a:lstStyle/>
          <a:p>
            <a:pPr marL="0" indent="0">
              <a:spcBef>
                <a:spcPts val="100"/>
              </a:spcBef>
              <a:spcAft>
                <a:spcPts val="100"/>
              </a:spcAft>
              <a:buNone/>
            </a:pPr>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void</a:t>
            </a:r>
            <a:r>
              <a:rPr lang="en-US" sz="2400" dirty="0">
                <a:solidFill>
                  <a:srgbClr val="D4D4D4"/>
                </a:solidFill>
                <a:latin typeface="Consolas" panose="020B0609020204030204" pitchFamily="49" charset="0"/>
              </a:rPr>
              <a:t> </a:t>
            </a:r>
            <a:r>
              <a:rPr lang="en-US" sz="2400" dirty="0">
                <a:solidFill>
                  <a:srgbClr val="DCDCAA"/>
                </a:solidFill>
                <a:latin typeface="Consolas" panose="020B0609020204030204" pitchFamily="49" charset="0"/>
              </a:rPr>
              <a:t>main</a:t>
            </a:r>
            <a:r>
              <a:rPr lang="en-US" sz="2400" dirty="0">
                <a:solidFill>
                  <a:srgbClr val="D4D4D4"/>
                </a:solidFill>
                <a:latin typeface="Consolas" panose="020B0609020204030204" pitchFamily="49" charset="0"/>
              </a:rPr>
              <a:t>(</a:t>
            </a:r>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args</a:t>
            </a:r>
            <a:r>
              <a:rPr lang="en-US" sz="2400" dirty="0">
                <a:solidFill>
                  <a:srgbClr val="D4D4D4"/>
                </a:solidFill>
                <a:latin typeface="Consolas" panose="020B0609020204030204" pitchFamily="49" charset="0"/>
              </a:rPr>
              <a:t>)</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vals</a:t>
            </a:r>
            <a:r>
              <a:rPr lang="en-US" sz="2400" dirty="0">
                <a:solidFill>
                  <a:srgbClr val="D4D4D4"/>
                </a:solidFill>
                <a:latin typeface="Consolas" panose="020B0609020204030204" pitchFamily="49" charset="0"/>
              </a:rPr>
              <a:t> =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vals</a:t>
            </a:r>
            <a:r>
              <a:rPr lang="en-US" sz="2400" dirty="0">
                <a:solidFill>
                  <a:srgbClr val="D4D4D4"/>
                </a:solidFill>
                <a:latin typeface="Consolas" panose="020B0609020204030204" pitchFamily="49" charset="0"/>
              </a:rPr>
              <a:t> = </a:t>
            </a:r>
            <a:r>
              <a:rPr lang="en-US" sz="2400" dirty="0" err="1">
                <a:solidFill>
                  <a:srgbClr val="DCDCAA"/>
                </a:solidFill>
                <a:latin typeface="Consolas" panose="020B0609020204030204" pitchFamily="49" charset="0"/>
              </a:rPr>
              <a:t>addToEndOfArray</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vals</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0" indent="0">
              <a:spcBef>
                <a:spcPts val="100"/>
              </a:spcBef>
              <a:spcAft>
                <a:spcPts val="100"/>
              </a:spcAft>
              <a:buNone/>
            </a:pPr>
            <a:br>
              <a:rPr lang="en-US" sz="2400" dirty="0">
                <a:solidFill>
                  <a:srgbClr val="D4D4D4"/>
                </a:solidFill>
                <a:latin typeface="Consolas" panose="020B0609020204030204" pitchFamily="49" charset="0"/>
              </a:rPr>
            </a:br>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DCDCAA"/>
                </a:solidFill>
                <a:latin typeface="Consolas" panose="020B0609020204030204" pitchFamily="49" charset="0"/>
              </a:rPr>
              <a:t>addToEndOfArray</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array,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value)</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toRet</a:t>
            </a:r>
            <a:r>
              <a:rPr lang="en-US" sz="2400" dirty="0">
                <a:solidFill>
                  <a:srgbClr val="D4D4D4"/>
                </a:solidFill>
                <a:latin typeface="Consolas" panose="020B0609020204030204" pitchFamily="49" charset="0"/>
              </a:rPr>
              <a:t> =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array</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length</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a:t>
            </a:r>
            <a:r>
              <a:rPr lang="en-US" sz="2400" dirty="0" err="1">
                <a:solidFill>
                  <a:srgbClr val="9CDCFE"/>
                </a:solidFill>
                <a:latin typeface="Consolas" panose="020B0609020204030204" pitchFamily="49" charset="0"/>
              </a:rPr>
              <a:t>array</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length</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toRet</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 array[</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356616" lvl="2" indent="0">
              <a:spcBef>
                <a:spcPts val="100"/>
              </a:spcBef>
              <a:spcAft>
                <a:spcPts val="100"/>
              </a:spcAft>
              <a:buNone/>
            </a:pPr>
            <a:br>
              <a:rPr lang="en-US" sz="2400" dirty="0">
                <a:solidFill>
                  <a:srgbClr val="D4D4D4"/>
                </a:solidFill>
                <a:latin typeface="Consolas" panose="020B0609020204030204" pitchFamily="49" charset="0"/>
              </a:rPr>
            </a:br>
            <a:r>
              <a:rPr lang="en-US" sz="2400" dirty="0" err="1">
                <a:solidFill>
                  <a:srgbClr val="D4D4D4"/>
                </a:solidFill>
                <a:latin typeface="Consolas" panose="020B0609020204030204" pitchFamily="49" charset="0"/>
              </a:rPr>
              <a:t>toRet</a:t>
            </a:r>
            <a:r>
              <a:rPr lang="en-US" sz="2400" dirty="0">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array</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length</a:t>
            </a:r>
            <a:r>
              <a:rPr lang="en-US" sz="2400" dirty="0">
                <a:solidFill>
                  <a:srgbClr val="D4D4D4"/>
                </a:solidFill>
                <a:latin typeface="Consolas" panose="020B0609020204030204" pitchFamily="49" charset="0"/>
              </a:rPr>
              <a:t>] = value;</a:t>
            </a:r>
          </a:p>
          <a:p>
            <a:pPr marL="356616" lvl="2" indent="0">
              <a:spcBef>
                <a:spcPts val="100"/>
              </a:spcBef>
              <a:spcAft>
                <a:spcPts val="100"/>
              </a:spcAft>
              <a:buNone/>
            </a:pPr>
            <a:r>
              <a:rPr lang="en-US" sz="2400" dirty="0">
                <a:solidFill>
                  <a:srgbClr val="C586C0"/>
                </a:solidFill>
                <a:latin typeface="Consolas" panose="020B0609020204030204" pitchFamily="49" charset="0"/>
              </a:rPr>
              <a:t>return</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toRet</a:t>
            </a:r>
            <a:r>
              <a:rPr lang="en-US" sz="2400" dirty="0">
                <a:solidFill>
                  <a:srgbClr val="D4D4D4"/>
                </a:solidFill>
                <a:latin typeface="Consolas" panose="020B0609020204030204" pitchFamily="49" charset="0"/>
              </a:rPr>
              <a:t>;</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0" indent="0">
              <a:spcBef>
                <a:spcPts val="100"/>
              </a:spcBef>
              <a:spcAft>
                <a:spcPts val="100"/>
              </a:spcAft>
              <a:buNone/>
            </a:pPr>
            <a:r>
              <a:rPr lang="nn-NO" sz="2400" dirty="0">
                <a:solidFill>
                  <a:srgbClr val="D4D4D4"/>
                </a:solidFill>
                <a:latin typeface="Consolas" panose="020B0609020204030204" pitchFamily="49" charset="0"/>
              </a:rPr>
              <a:t>..but it’s bad. Everytime we add 1 thing we have to copy everything!</a:t>
            </a:r>
          </a:p>
          <a:p>
            <a:pPr marL="0" indent="0">
              <a:spcBef>
                <a:spcPts val="100"/>
              </a:spcBef>
              <a:spcAft>
                <a:spcPts val="100"/>
              </a:spcAft>
              <a:buNone/>
            </a:pPr>
            <a:endParaRPr lang="nn-NO" sz="2400" dirty="0">
              <a:solidFill>
                <a:srgbClr val="D4D4D4"/>
              </a:solidFill>
              <a:latin typeface="Consolas" panose="020B0609020204030204" pitchFamily="49" charset="0"/>
            </a:endParaRPr>
          </a:p>
          <a:p>
            <a:pPr marL="0" indent="0">
              <a:spcBef>
                <a:spcPts val="100"/>
              </a:spcBef>
              <a:spcAft>
                <a:spcPts val="100"/>
              </a:spcAft>
              <a:buNone/>
            </a:pPr>
            <a:endParaRPr lang="en-US" sz="2400" dirty="0">
              <a:solidFill>
                <a:srgbClr val="00B0F0"/>
              </a:solidFill>
              <a:latin typeface="Consolas" panose="020B0609020204030204" pitchFamily="49" charset="0"/>
              <a:sym typeface="Wingdings" panose="05000000000000000000" pitchFamily="2" charset="2"/>
            </a:endParaRPr>
          </a:p>
          <a:p>
            <a:pPr marL="0" indent="0">
              <a:spcBef>
                <a:spcPts val="100"/>
              </a:spcBef>
              <a:spcAft>
                <a:spcPts val="100"/>
              </a:spcAft>
              <a:buNone/>
            </a:pPr>
            <a:br>
              <a:rPr lang="en-US" sz="2400" dirty="0">
                <a:latin typeface="Consolas" panose="020B0609020204030204" pitchFamily="49" charset="0"/>
              </a:rPr>
            </a:br>
            <a:endParaRPr lang="en-US" sz="2400" dirty="0">
              <a:sym typeface="Wingdings" panose="05000000000000000000" pitchFamily="2" charset="2"/>
            </a:endParaRPr>
          </a:p>
        </p:txBody>
      </p:sp>
    </p:spTree>
    <p:extLst>
      <p:ext uri="{BB962C8B-B14F-4D97-AF65-F5344CB8AC3E}">
        <p14:creationId xmlns:p14="http://schemas.microsoft.com/office/powerpoint/2010/main" val="161259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8272"/>
            <a:ext cx="9720072" cy="1499616"/>
          </a:xfrm>
        </p:spPr>
        <p:txBody>
          <a:bodyPr/>
          <a:lstStyle/>
          <a:p>
            <a:r>
              <a:rPr lang="en-US" dirty="0"/>
              <a:t>How do we fix this???</a:t>
            </a:r>
          </a:p>
        </p:txBody>
      </p:sp>
      <p:pic>
        <p:nvPicPr>
          <p:cNvPr id="7" name="Content Placeholder 6">
            <a:extLst>
              <a:ext uri="{FF2B5EF4-FFF2-40B4-BE49-F238E27FC236}">
                <a16:creationId xmlns:a16="http://schemas.microsoft.com/office/drawing/2014/main" id="{6104CC98-E203-457F-A5D5-B58BA50E75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6381" y="1507888"/>
            <a:ext cx="5401945" cy="4022725"/>
          </a:xfrm>
        </p:spPr>
      </p:pic>
    </p:spTree>
    <p:extLst>
      <p:ext uri="{BB962C8B-B14F-4D97-AF65-F5344CB8AC3E}">
        <p14:creationId xmlns:p14="http://schemas.microsoft.com/office/powerpoint/2010/main" val="309785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0970939" cy="6001643"/>
          </a:xfrm>
          <a:prstGeom prst="rect">
            <a:avLst/>
          </a:prstGeom>
          <a:noFill/>
        </p:spPr>
        <p:txBody>
          <a:bodyPr wrap="square" rtlCol="0">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java.utils</a:t>
            </a:r>
            <a:r>
              <a:rPr lang="en-US" sz="2400" dirty="0">
                <a:solidFill>
                  <a:srgbClr val="D4D4D4"/>
                </a:solidFill>
                <a:latin typeface="Consolas" panose="020B0609020204030204" pitchFamily="49" charset="0"/>
              </a:rPr>
              <a:t>.*; </a:t>
            </a:r>
            <a:r>
              <a:rPr lang="en-US" sz="2400" dirty="0">
                <a:solidFill>
                  <a:srgbClr val="608B4E"/>
                </a:solidFill>
                <a:latin typeface="Consolas" panose="020B0609020204030204" pitchFamily="49" charset="0"/>
              </a:rPr>
              <a:t>//We have to import </a:t>
            </a:r>
            <a:r>
              <a:rPr lang="en-US" sz="2400" dirty="0" err="1">
                <a:solidFill>
                  <a:srgbClr val="608B4E"/>
                </a:solidFill>
                <a:latin typeface="Consolas" panose="020B0609020204030204" pitchFamily="49" charset="0"/>
              </a:rPr>
              <a:t>ArrayList</a:t>
            </a:r>
            <a:endParaRPr lang="en-US" sz="2400" dirty="0">
              <a:solidFill>
                <a:srgbClr val="D4D4D4"/>
              </a:solidFill>
              <a:latin typeface="Consolas" panose="020B0609020204030204" pitchFamily="49" charset="0"/>
            </a:endParaRPr>
          </a:p>
          <a:p>
            <a:br>
              <a:rPr lang="en-US" sz="2400" dirty="0">
                <a:solidFill>
                  <a:srgbClr val="D4D4D4"/>
                </a:solidFill>
                <a:latin typeface="Consolas" panose="020B0609020204030204" pitchFamily="49" charset="0"/>
              </a:rPr>
            </a:br>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ArrayListTest</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a:t>
            </a:r>
          </a:p>
          <a:p>
            <a:pPr lvl="1"/>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void</a:t>
            </a:r>
            <a:r>
              <a:rPr lang="en-US" sz="2400" dirty="0">
                <a:solidFill>
                  <a:srgbClr val="D4D4D4"/>
                </a:solidFill>
                <a:latin typeface="Consolas" panose="020B0609020204030204" pitchFamily="49" charset="0"/>
              </a:rPr>
              <a:t> </a:t>
            </a:r>
            <a:r>
              <a:rPr lang="en-US" sz="2400" dirty="0">
                <a:solidFill>
                  <a:srgbClr val="DCDCAA"/>
                </a:solidFill>
                <a:latin typeface="Consolas" panose="020B0609020204030204" pitchFamily="49" charset="0"/>
              </a:rPr>
              <a:t>main</a:t>
            </a:r>
            <a:r>
              <a:rPr lang="en-US" sz="2400" dirty="0">
                <a:solidFill>
                  <a:srgbClr val="D4D4D4"/>
                </a:solidFill>
                <a:latin typeface="Consolas" panose="020B0609020204030204" pitchFamily="49" charset="0"/>
              </a:rPr>
              <a:t>(</a:t>
            </a:r>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args</a:t>
            </a:r>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pPr lvl="2"/>
            <a:r>
              <a:rPr lang="en-US" sz="2400" dirty="0">
                <a:solidFill>
                  <a:srgbClr val="608B4E"/>
                </a:solidFill>
                <a:latin typeface="Consolas" panose="020B0609020204030204" pitchFamily="49" charset="0"/>
              </a:rPr>
              <a:t>//In the &lt;&gt; we put the type we want for our elements.</a:t>
            </a:r>
            <a:endParaRPr lang="en-US" sz="2400" dirty="0">
              <a:solidFill>
                <a:srgbClr val="D4D4D4"/>
              </a:solidFill>
              <a:latin typeface="Consolas" panose="020B0609020204030204" pitchFamily="49" charset="0"/>
            </a:endParaRPr>
          </a:p>
          <a:p>
            <a:pPr lvl="2"/>
            <a:r>
              <a:rPr lang="en-US" sz="2400" dirty="0">
                <a:solidFill>
                  <a:srgbClr val="608B4E"/>
                </a:solidFill>
                <a:latin typeface="Consolas" panose="020B0609020204030204" pitchFamily="49" charset="0"/>
              </a:rPr>
              <a:t>//It has to be a class such as Point or Lion,</a:t>
            </a:r>
            <a:endParaRPr lang="en-US" sz="2400" dirty="0">
              <a:solidFill>
                <a:srgbClr val="D4D4D4"/>
              </a:solidFill>
              <a:latin typeface="Consolas" panose="020B0609020204030204" pitchFamily="49" charset="0"/>
            </a:endParaRPr>
          </a:p>
          <a:p>
            <a:pPr lvl="2"/>
            <a:r>
              <a:rPr lang="en-US" sz="2400" dirty="0">
                <a:solidFill>
                  <a:srgbClr val="608B4E"/>
                </a:solidFill>
                <a:latin typeface="Consolas" panose="020B0609020204030204" pitchFamily="49" charset="0"/>
              </a:rPr>
              <a:t>//so we use the class version of </a:t>
            </a:r>
            <a:r>
              <a:rPr lang="en-US" sz="2400" dirty="0" err="1">
                <a:solidFill>
                  <a:srgbClr val="608B4E"/>
                </a:solidFill>
                <a:latin typeface="Consolas" panose="020B0609020204030204" pitchFamily="49" charset="0"/>
              </a:rPr>
              <a:t>int</a:t>
            </a:r>
            <a:r>
              <a:rPr lang="en-US" sz="2400" dirty="0">
                <a:solidFill>
                  <a:srgbClr val="608B4E"/>
                </a:solidFill>
                <a:latin typeface="Consolas" panose="020B0609020204030204" pitchFamily="49" charset="0"/>
              </a:rPr>
              <a:t> (Integer).</a:t>
            </a:r>
            <a:endParaRPr lang="en-US" sz="2400" dirty="0">
              <a:solidFill>
                <a:srgbClr val="D4D4D4"/>
              </a:solidFill>
              <a:latin typeface="Consolas" panose="020B0609020204030204" pitchFamily="49" charset="0"/>
            </a:endParaRPr>
          </a:p>
          <a:p>
            <a:pPr lvl="2"/>
            <a:r>
              <a:rPr lang="en-US" sz="2400" dirty="0" err="1">
                <a:solidFill>
                  <a:srgbClr val="4EC9B0"/>
                </a:solidFill>
                <a:latin typeface="Consolas" panose="020B0609020204030204" pitchFamily="49" charset="0"/>
              </a:rPr>
              <a:t>ArrayList</a:t>
            </a:r>
            <a:r>
              <a:rPr lang="en-US" sz="2400" dirty="0">
                <a:solidFill>
                  <a:srgbClr val="D4D4D4"/>
                </a:solidFill>
                <a:latin typeface="Consolas" panose="020B0609020204030204" pitchFamily="49" charset="0"/>
              </a:rPr>
              <a:t>&lt;</a:t>
            </a:r>
            <a:r>
              <a:rPr lang="en-US" sz="2400" dirty="0">
                <a:solidFill>
                  <a:srgbClr val="4EC9B0"/>
                </a:solidFill>
                <a:latin typeface="Consolas" panose="020B0609020204030204" pitchFamily="49" charset="0"/>
              </a:rPr>
              <a:t>Integer</a:t>
            </a:r>
            <a:r>
              <a:rPr lang="en-US" sz="2400" dirty="0">
                <a:solidFill>
                  <a:srgbClr val="D4D4D4"/>
                </a:solidFill>
                <a:latin typeface="Consolas" panose="020B0609020204030204" pitchFamily="49" charset="0"/>
              </a:rPr>
              <a:t>&gt; </a:t>
            </a:r>
            <a:r>
              <a:rPr lang="en-US" sz="2400" dirty="0" err="1">
                <a:solidFill>
                  <a:srgbClr val="9CDCFE"/>
                </a:solidFill>
                <a:latin typeface="Consolas" panose="020B0609020204030204" pitchFamily="49" charset="0"/>
              </a:rPr>
              <a:t>arr</a:t>
            </a:r>
            <a:r>
              <a:rPr lang="en-US" sz="2400" dirty="0">
                <a:solidFill>
                  <a:srgbClr val="D4D4D4"/>
                </a:solidFill>
                <a:latin typeface="Consolas" panose="020B0609020204030204" pitchFamily="49" charset="0"/>
              </a:rPr>
              <a:t> =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ArrayList</a:t>
            </a:r>
            <a:r>
              <a:rPr lang="en-US" sz="2400" dirty="0">
                <a:solidFill>
                  <a:srgbClr val="D4D4D4"/>
                </a:solidFill>
                <a:latin typeface="Consolas" panose="020B0609020204030204" pitchFamily="49" charset="0"/>
              </a:rPr>
              <a:t>&lt;</a:t>
            </a:r>
            <a:r>
              <a:rPr lang="en-US" sz="2400" dirty="0">
                <a:solidFill>
                  <a:srgbClr val="4EC9B0"/>
                </a:solidFill>
                <a:latin typeface="Consolas" panose="020B0609020204030204" pitchFamily="49" charset="0"/>
              </a:rPr>
              <a:t>Integer</a:t>
            </a:r>
            <a:r>
              <a:rPr lang="en-US" sz="2400" dirty="0">
                <a:solidFill>
                  <a:srgbClr val="D4D4D4"/>
                </a:solidFill>
                <a:latin typeface="Consolas" panose="020B0609020204030204" pitchFamily="49" charset="0"/>
              </a:rPr>
              <a:t>&gt;();</a:t>
            </a:r>
          </a:p>
          <a:p>
            <a:pPr lvl="2"/>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lvl="2"/>
            <a:r>
              <a:rPr lang="en-US" sz="2400" dirty="0">
                <a:solidFill>
                  <a:srgbClr val="9CDCFE"/>
                </a:solidFill>
                <a:latin typeface="Consolas" panose="020B0609020204030204" pitchFamily="49" charset="0"/>
              </a:rPr>
              <a:t>	</a:t>
            </a:r>
            <a:r>
              <a:rPr lang="en-US" sz="2400" dirty="0" err="1">
                <a:solidFill>
                  <a:srgbClr val="9CDCFE"/>
                </a:solidFill>
                <a:latin typeface="Consolas" panose="020B0609020204030204" pitchFamily="49" charset="0"/>
              </a:rPr>
              <a:t>arr</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add</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lvl="2"/>
            <a:endParaRPr lang="en-US" sz="2400" dirty="0">
              <a:solidFill>
                <a:srgbClr val="D4D4D4"/>
              </a:solidFill>
              <a:latin typeface="Consolas" panose="020B0609020204030204" pitchFamily="49" charset="0"/>
            </a:endParaRPr>
          </a:p>
          <a:p>
            <a:pPr lvl="2"/>
            <a:r>
              <a:rPr lang="en-US" sz="2400" dirty="0" err="1">
                <a:solidFill>
                  <a:srgbClr val="9CDCFE"/>
                </a:solidFill>
                <a:latin typeface="Consolas" panose="020B0609020204030204" pitchFamily="49" charset="0"/>
              </a:rPr>
              <a:t>System</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out</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println</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arr</a:t>
            </a:r>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
        <p:nvSpPr>
          <p:cNvPr id="4" name="Title 1">
            <a:extLst>
              <a:ext uri="{FF2B5EF4-FFF2-40B4-BE49-F238E27FC236}">
                <a16:creationId xmlns:a16="http://schemas.microsoft.com/office/drawing/2014/main" id="{90C292D9-1BE4-4306-A95C-1D47CE6C940E}"/>
              </a:ext>
            </a:extLst>
          </p:cNvPr>
          <p:cNvSpPr txBox="1">
            <a:spLocks/>
          </p:cNvSpPr>
          <p:nvPr/>
        </p:nvSpPr>
        <p:spPr>
          <a:xfrm>
            <a:off x="0" y="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We Don’t! We let someone Else do it! – </a:t>
            </a:r>
            <a:r>
              <a:rPr lang="en-US" dirty="0" err="1"/>
              <a:t>ArrayList</a:t>
            </a:r>
            <a:endParaRPr lang="en-US" dirty="0"/>
          </a:p>
        </p:txBody>
      </p:sp>
    </p:spTree>
    <p:extLst>
      <p:ext uri="{BB962C8B-B14F-4D97-AF65-F5344CB8AC3E}">
        <p14:creationId xmlns:p14="http://schemas.microsoft.com/office/powerpoint/2010/main" val="420291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1440038" cy="830997"/>
          </a:xfrm>
          <a:prstGeom prst="rect">
            <a:avLst/>
          </a:prstGeom>
          <a:noFill/>
        </p:spPr>
        <p:txBody>
          <a:bodyPr wrap="square" rtlCol="0">
            <a:spAutoFit/>
          </a:bodyPr>
          <a:lstStyle/>
          <a:p>
            <a:r>
              <a:rPr lang="en-US" sz="2400" dirty="0">
                <a:solidFill>
                  <a:srgbClr val="569CD6"/>
                </a:solidFill>
                <a:latin typeface="Consolas" panose="020B0609020204030204" pitchFamily="49" charset="0"/>
                <a:hlinkClick r:id="rId2"/>
              </a:rPr>
              <a:t>http://docs.oracle.com/javase/7/docs/api/java/util/ArrayList.html</a:t>
            </a:r>
            <a:endParaRPr lang="en-US" sz="2400" dirty="0">
              <a:solidFill>
                <a:srgbClr val="569CD6"/>
              </a:solidFill>
              <a:latin typeface="Consolas" panose="020B0609020204030204" pitchFamily="49" charset="0"/>
            </a:endParaRPr>
          </a:p>
          <a:p>
            <a:endParaRPr lang="en-US" sz="2400" b="0" dirty="0">
              <a:solidFill>
                <a:srgbClr val="D4D4D4"/>
              </a:solidFill>
              <a:effectLst/>
              <a:latin typeface="Consolas" panose="020B0609020204030204" pitchFamily="49" charset="0"/>
            </a:endParaRPr>
          </a:p>
        </p:txBody>
      </p:sp>
      <p:sp>
        <p:nvSpPr>
          <p:cNvPr id="4" name="Title 1">
            <a:extLst>
              <a:ext uri="{FF2B5EF4-FFF2-40B4-BE49-F238E27FC236}">
                <a16:creationId xmlns:a16="http://schemas.microsoft.com/office/drawing/2014/main" id="{90C292D9-1BE4-4306-A95C-1D47CE6C940E}"/>
              </a:ext>
            </a:extLst>
          </p:cNvPr>
          <p:cNvSpPr txBox="1">
            <a:spLocks/>
          </p:cNvSpPr>
          <p:nvPr/>
        </p:nvSpPr>
        <p:spPr>
          <a:xfrm>
            <a:off x="0" y="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err="1"/>
              <a:t>ArrayList</a:t>
            </a:r>
            <a:r>
              <a:rPr lang="en-US" dirty="0"/>
              <a:t> Java Doc</a:t>
            </a:r>
          </a:p>
        </p:txBody>
      </p:sp>
      <p:pic>
        <p:nvPicPr>
          <p:cNvPr id="3" name="Picture 2">
            <a:extLst>
              <a:ext uri="{FF2B5EF4-FFF2-40B4-BE49-F238E27FC236}">
                <a16:creationId xmlns:a16="http://schemas.microsoft.com/office/drawing/2014/main" id="{948C34F0-F9BC-4C6F-982B-CD2EAF73943F}"/>
              </a:ext>
            </a:extLst>
          </p:cNvPr>
          <p:cNvPicPr>
            <a:picLocks noChangeAspect="1"/>
          </p:cNvPicPr>
          <p:nvPr/>
        </p:nvPicPr>
        <p:blipFill>
          <a:blip r:embed="rId3"/>
          <a:stretch>
            <a:fillRect/>
          </a:stretch>
        </p:blipFill>
        <p:spPr>
          <a:xfrm>
            <a:off x="2736768" y="1240971"/>
            <a:ext cx="6206834" cy="5464629"/>
          </a:xfrm>
          <a:prstGeom prst="rect">
            <a:avLst/>
          </a:prstGeom>
        </p:spPr>
      </p:pic>
    </p:spTree>
    <p:extLst>
      <p:ext uri="{BB962C8B-B14F-4D97-AF65-F5344CB8AC3E}">
        <p14:creationId xmlns:p14="http://schemas.microsoft.com/office/powerpoint/2010/main" val="214156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dirty="0"/>
              <a:t>Let’s solve the most common CS Problem - Sorting</a:t>
            </a:r>
          </a:p>
        </p:txBody>
      </p:sp>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0970939" cy="5632311"/>
          </a:xfrm>
          <a:prstGeom prst="rect">
            <a:avLst/>
          </a:prstGeom>
          <a:noFill/>
        </p:spPr>
        <p:txBody>
          <a:bodyPr wrap="square" rtlCol="0">
            <a:spAutoFit/>
          </a:bodyPr>
          <a:lstStyle/>
          <a:p>
            <a:r>
              <a:rPr lang="en-US" sz="3600" dirty="0"/>
              <a:t>You are given an array of numbers in some order and you want to reorder it in an ascending or descending order.</a:t>
            </a:r>
          </a:p>
          <a:p>
            <a:endParaRPr lang="en-US" sz="3600" dirty="0"/>
          </a:p>
          <a:p>
            <a:r>
              <a:rPr lang="en-US" sz="3600" dirty="0">
                <a:solidFill>
                  <a:srgbClr val="00B0F0"/>
                </a:solidFill>
              </a:rPr>
              <a:t>Why?</a:t>
            </a:r>
          </a:p>
          <a:p>
            <a:endParaRPr lang="en-US" sz="3600" dirty="0"/>
          </a:p>
          <a:p>
            <a:r>
              <a:rPr lang="en-US" sz="3600" dirty="0"/>
              <a:t>With a sorted list you can:</a:t>
            </a:r>
          </a:p>
          <a:p>
            <a:r>
              <a:rPr lang="en-US" sz="3600" dirty="0">
                <a:solidFill>
                  <a:srgbClr val="FFFF00"/>
                </a:solidFill>
              </a:rPr>
              <a:t>Find Min or Max instantly</a:t>
            </a:r>
          </a:p>
          <a:p>
            <a:r>
              <a:rPr lang="en-US" sz="3600" dirty="0">
                <a:solidFill>
                  <a:srgbClr val="FFFF00"/>
                </a:solidFill>
              </a:rPr>
              <a:t>Can find median</a:t>
            </a:r>
          </a:p>
          <a:p>
            <a:r>
              <a:rPr lang="en-US" sz="3600" dirty="0">
                <a:solidFill>
                  <a:srgbClr val="FFFF00"/>
                </a:solidFill>
              </a:rPr>
              <a:t>Can use binary search</a:t>
            </a:r>
          </a:p>
          <a:p>
            <a:r>
              <a:rPr lang="en-US" sz="3600" dirty="0" err="1"/>
              <a:t>Etc</a:t>
            </a:r>
            <a:r>
              <a:rPr lang="en-US" sz="3600" dirty="0"/>
              <a:t>…</a:t>
            </a:r>
          </a:p>
        </p:txBody>
      </p:sp>
    </p:spTree>
    <p:extLst>
      <p:ext uri="{BB962C8B-B14F-4D97-AF65-F5344CB8AC3E}">
        <p14:creationId xmlns:p14="http://schemas.microsoft.com/office/powerpoint/2010/main" val="330844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dirty="0"/>
              <a:t>Sorting Algorithms</a:t>
            </a:r>
          </a:p>
        </p:txBody>
      </p:sp>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0970939" cy="6740307"/>
          </a:xfrm>
          <a:prstGeom prst="rect">
            <a:avLst/>
          </a:prstGeom>
          <a:noFill/>
        </p:spPr>
        <p:txBody>
          <a:bodyPr wrap="square" rtlCol="0">
            <a:spAutoFit/>
          </a:bodyPr>
          <a:lstStyle/>
          <a:p>
            <a:r>
              <a:rPr lang="en-US" sz="3600" dirty="0"/>
              <a:t>Slow ~N^2 comparisons: </a:t>
            </a:r>
            <a:r>
              <a:rPr lang="en-US" sz="3600" dirty="0">
                <a:solidFill>
                  <a:srgbClr val="92D050"/>
                </a:solidFill>
              </a:rPr>
              <a:t>//N being the # of items in array</a:t>
            </a:r>
          </a:p>
          <a:p>
            <a:r>
              <a:rPr lang="en-US" sz="3600" dirty="0">
                <a:solidFill>
                  <a:srgbClr val="92D050"/>
                </a:solidFill>
              </a:rPr>
              <a:t>	</a:t>
            </a:r>
            <a:r>
              <a:rPr lang="en-US" sz="3600" dirty="0">
                <a:solidFill>
                  <a:srgbClr val="FFFF00"/>
                </a:solidFill>
              </a:rPr>
              <a:t>Bubble Sort</a:t>
            </a:r>
          </a:p>
          <a:p>
            <a:r>
              <a:rPr lang="en-US" sz="3600" dirty="0">
                <a:solidFill>
                  <a:srgbClr val="FFFF00"/>
                </a:solidFill>
              </a:rPr>
              <a:t>	Selection Sort</a:t>
            </a:r>
          </a:p>
          <a:p>
            <a:r>
              <a:rPr lang="en-US" sz="3600" dirty="0">
                <a:solidFill>
                  <a:srgbClr val="FFFF00"/>
                </a:solidFill>
              </a:rPr>
              <a:t>	Insertion Sort</a:t>
            </a:r>
          </a:p>
          <a:p>
            <a:endParaRPr lang="en-US" sz="3600" dirty="0">
              <a:solidFill>
                <a:srgbClr val="FFFF00"/>
              </a:solidFill>
            </a:endParaRPr>
          </a:p>
          <a:p>
            <a:r>
              <a:rPr lang="en-US" sz="3600" dirty="0"/>
              <a:t>Fast ~N * log(N) comparisons:</a:t>
            </a:r>
          </a:p>
          <a:p>
            <a:r>
              <a:rPr lang="en-US" sz="3600" dirty="0"/>
              <a:t>	</a:t>
            </a:r>
            <a:r>
              <a:rPr lang="en-US" sz="3600" dirty="0">
                <a:solidFill>
                  <a:srgbClr val="FFFF00"/>
                </a:solidFill>
              </a:rPr>
              <a:t>Merge Sort</a:t>
            </a:r>
          </a:p>
          <a:p>
            <a:r>
              <a:rPr lang="en-US" sz="3600" dirty="0">
                <a:solidFill>
                  <a:srgbClr val="FFFF00"/>
                </a:solidFill>
              </a:rPr>
              <a:t>	Heap Sort</a:t>
            </a:r>
          </a:p>
          <a:p>
            <a:endParaRPr lang="en-US" sz="3600" dirty="0"/>
          </a:p>
          <a:p>
            <a:r>
              <a:rPr lang="en-US" sz="3600" dirty="0">
                <a:solidFill>
                  <a:srgbClr val="FFFF00"/>
                </a:solidFill>
                <a:hlinkClick r:id="rId2"/>
              </a:rPr>
              <a:t>https://en.wikipedia.org/wiki/Sorting_algorithm#Popular_sorting_algorithms</a:t>
            </a:r>
            <a:endParaRPr lang="en-US" sz="3600" dirty="0">
              <a:solidFill>
                <a:srgbClr val="FFFF00"/>
              </a:solidFill>
            </a:endParaRPr>
          </a:p>
          <a:p>
            <a:endParaRPr lang="en-US" sz="3600" dirty="0"/>
          </a:p>
        </p:txBody>
      </p:sp>
    </p:spTree>
    <p:extLst>
      <p:ext uri="{BB962C8B-B14F-4D97-AF65-F5344CB8AC3E}">
        <p14:creationId xmlns:p14="http://schemas.microsoft.com/office/powerpoint/2010/main" val="1741867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15718</TotalTime>
  <Words>1222</Words>
  <Application>Microsoft Office PowerPoint</Application>
  <PresentationFormat>Widescreen</PresentationFormat>
  <Paragraphs>284</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Consolas</vt:lpstr>
      <vt:lpstr>Tw Cen MT</vt:lpstr>
      <vt:lpstr>Tw Cen MT Condensed</vt:lpstr>
      <vt:lpstr>Wingdings</vt:lpstr>
      <vt:lpstr>Wingdings 3</vt:lpstr>
      <vt:lpstr>Integral</vt:lpstr>
      <vt:lpstr>PowerPoint Presentation</vt:lpstr>
      <vt:lpstr>Warm Up</vt:lpstr>
      <vt:lpstr>Arrays Have Some Problems…</vt:lpstr>
      <vt:lpstr>Our own Solution…</vt:lpstr>
      <vt:lpstr>How do we fix this???</vt:lpstr>
      <vt:lpstr>PowerPoint Presentation</vt:lpstr>
      <vt:lpstr>PowerPoint Presentation</vt:lpstr>
      <vt:lpstr>Let’s solve the most common CS Problem - Sorting</vt:lpstr>
      <vt:lpstr>Sorting Algorithms</vt:lpstr>
      <vt:lpstr>Bubble Sort – N^2</vt:lpstr>
      <vt:lpstr>Selection Sort – N^2</vt:lpstr>
      <vt:lpstr>Insertion Sort – N^2</vt:lpstr>
      <vt:lpstr>Merge Sort – N log n</vt:lpstr>
      <vt:lpstr>Merge Sort – N log n</vt:lpstr>
      <vt:lpstr>Merge Sort – N log n</vt:lpstr>
      <vt:lpstr>Now Let’s RACE!</vt:lpstr>
      <vt:lpstr>How Does Google maps Work?</vt:lpstr>
      <vt:lpstr>Other Places we Use pathfinding:</vt:lpstr>
      <vt:lpstr>Decision Spaces:</vt:lpstr>
      <vt:lpstr>Ohh No!! you need to escape a maze!</vt:lpstr>
      <vt:lpstr>Simplest Algorithm: Depth First Search</vt:lpstr>
      <vt:lpstr>Ohh No!! you need to escape a maze! – DFS Drawing</vt:lpstr>
      <vt:lpstr>Algorithm: BreaDth First Search</vt:lpstr>
      <vt:lpstr>Ohh No you need to escape a maze! – BFS Drawing</vt:lpstr>
      <vt:lpstr>Dijkstra's algorithm</vt:lpstr>
      <vt:lpstr>Dijkstra's algorithm Drawing</vt:lpstr>
      <vt:lpstr>Greedy algorithm</vt:lpstr>
      <vt:lpstr>Greedy Search algorithm Drawing</vt:lpstr>
      <vt:lpstr>A* algorithm</vt:lpstr>
      <vt:lpstr>A* Search algorithm Drawing</vt:lpstr>
      <vt:lpstr>A* is the winner!</vt:lpstr>
      <vt:lpstr>Pathfinding Recap</vt:lpstr>
      <vt:lpstr>HW6 – Sorting Cards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Inroduction To P</dc:title>
  <dc:creator>Ian Glow</dc:creator>
  <cp:lastModifiedBy>Ian Glow</cp:lastModifiedBy>
  <cp:revision>203</cp:revision>
  <dcterms:created xsi:type="dcterms:W3CDTF">2017-01-10T22:03:45Z</dcterms:created>
  <dcterms:modified xsi:type="dcterms:W3CDTF">2017-08-16T16:22:40Z</dcterms:modified>
</cp:coreProperties>
</file>