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6" r:id="rId2"/>
    <p:sldId id="363" r:id="rId3"/>
    <p:sldId id="365" r:id="rId4"/>
    <p:sldId id="369" r:id="rId5"/>
    <p:sldId id="370" r:id="rId6"/>
    <p:sldId id="371" r:id="rId7"/>
    <p:sldId id="364" r:id="rId8"/>
    <p:sldId id="372" r:id="rId9"/>
    <p:sldId id="373" r:id="rId10"/>
    <p:sldId id="375" r:id="rId11"/>
    <p:sldId id="376" r:id="rId12"/>
    <p:sldId id="377" r:id="rId13"/>
    <p:sldId id="378" r:id="rId14"/>
    <p:sldId id="380" r:id="rId15"/>
    <p:sldId id="382" r:id="rId16"/>
    <p:sldId id="381" r:id="rId17"/>
    <p:sldId id="379" r:id="rId18"/>
    <p:sldId id="384" r:id="rId19"/>
    <p:sldId id="397" r:id="rId20"/>
    <p:sldId id="383" r:id="rId21"/>
    <p:sldId id="396" r:id="rId22"/>
    <p:sldId id="402" r:id="rId23"/>
    <p:sldId id="403" r:id="rId24"/>
    <p:sldId id="400" r:id="rId25"/>
    <p:sldId id="401" r:id="rId26"/>
    <p:sldId id="404" r:id="rId27"/>
    <p:sldId id="405" r:id="rId28"/>
    <p:sldId id="367" r:id="rId29"/>
    <p:sldId id="368" r:id="rId30"/>
    <p:sldId id="386" r:id="rId31"/>
    <p:sldId id="387" r:id="rId32"/>
    <p:sldId id="388" r:id="rId33"/>
    <p:sldId id="390" r:id="rId34"/>
    <p:sldId id="389" r:id="rId35"/>
    <p:sldId id="394" r:id="rId36"/>
    <p:sldId id="391" r:id="rId37"/>
    <p:sldId id="395" r:id="rId38"/>
    <p:sldId id="393" r:id="rId39"/>
    <p:sldId id="352"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42" autoAdjust="0"/>
    <p:restoredTop sz="94650" autoAdjust="0"/>
  </p:normalViewPr>
  <p:slideViewPr>
    <p:cSldViewPr snapToGrid="0">
      <p:cViewPr varScale="1">
        <p:scale>
          <a:sx n="90" d="100"/>
          <a:sy n="90" d="100"/>
        </p:scale>
        <p:origin x="60" y="246"/>
      </p:cViewPr>
      <p:guideLst/>
    </p:cSldViewPr>
  </p:slideViewPr>
  <p:notesTextViewPr>
    <p:cViewPr>
      <p:scale>
        <a:sx n="1" d="1"/>
        <a:sy n="1" d="1"/>
      </p:scale>
      <p:origin x="0" y="0"/>
    </p:cViewPr>
  </p:notesTextViewPr>
  <p:sorterViewPr>
    <p:cViewPr>
      <p:scale>
        <a:sx n="100" d="100"/>
        <a:sy n="100" d="100"/>
      </p:scale>
      <p:origin x="0" y="-95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E2E0D-CAF7-4F0A-9618-E75F983DAF1F}" type="datetimeFigureOut">
              <a:rPr lang="en-US" smtClean="0"/>
              <a:t>8/16/2017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EDE3AF-DEA6-426A-88E3-C0A9A7ACD217}" type="slidenum">
              <a:rPr lang="en-US" smtClean="0"/>
              <a:t>‹#›</a:t>
            </a:fld>
            <a:endParaRPr lang="en-US"/>
          </a:p>
        </p:txBody>
      </p:sp>
    </p:spTree>
    <p:extLst>
      <p:ext uri="{BB962C8B-B14F-4D97-AF65-F5344CB8AC3E}">
        <p14:creationId xmlns:p14="http://schemas.microsoft.com/office/powerpoint/2010/main" val="1444012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EDE3AF-DEA6-426A-88E3-C0A9A7ACD217}" type="slidenum">
              <a:rPr lang="en-US" smtClean="0"/>
              <a:t>5</a:t>
            </a:fld>
            <a:endParaRPr lang="en-US"/>
          </a:p>
        </p:txBody>
      </p:sp>
    </p:spTree>
    <p:extLst>
      <p:ext uri="{BB962C8B-B14F-4D97-AF65-F5344CB8AC3E}">
        <p14:creationId xmlns:p14="http://schemas.microsoft.com/office/powerpoint/2010/main" val="2305716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EDE3AF-DEA6-426A-88E3-C0A9A7ACD217}" type="slidenum">
              <a:rPr lang="en-US" smtClean="0"/>
              <a:t>6</a:t>
            </a:fld>
            <a:endParaRPr lang="en-US"/>
          </a:p>
        </p:txBody>
      </p:sp>
    </p:spTree>
    <p:extLst>
      <p:ext uri="{BB962C8B-B14F-4D97-AF65-F5344CB8AC3E}">
        <p14:creationId xmlns:p14="http://schemas.microsoft.com/office/powerpoint/2010/main" val="3093945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276D18C-4088-42D4-8335-42A4C142B92E}" type="datetimeFigureOut">
              <a:rPr lang="en-US" smtClean="0"/>
              <a:t>8/16/2017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ED910-D232-4B4B-8102-CA70808EED13}"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6389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76D18C-4088-42D4-8335-42A4C142B92E}" type="datetimeFigureOut">
              <a:rPr lang="en-US" smtClean="0"/>
              <a:t>8/16/2017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ED910-D232-4B4B-8102-CA70808EED13}" type="slidenum">
              <a:rPr lang="en-US" smtClean="0"/>
              <a:t>‹#›</a:t>
            </a:fld>
            <a:endParaRPr lang="en-US"/>
          </a:p>
        </p:txBody>
      </p:sp>
    </p:spTree>
    <p:extLst>
      <p:ext uri="{BB962C8B-B14F-4D97-AF65-F5344CB8AC3E}">
        <p14:creationId xmlns:p14="http://schemas.microsoft.com/office/powerpoint/2010/main" val="997137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76D18C-4088-42D4-8335-42A4C142B92E}" type="datetimeFigureOut">
              <a:rPr lang="en-US" smtClean="0"/>
              <a:t>8/16/2017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ED910-D232-4B4B-8102-CA70808EED13}"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293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76D18C-4088-42D4-8335-42A4C142B92E}" type="datetimeFigureOut">
              <a:rPr lang="en-US" smtClean="0"/>
              <a:t>8/16/2017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ED910-D232-4B4B-8102-CA70808EED13}" type="slidenum">
              <a:rPr lang="en-US" smtClean="0"/>
              <a:t>‹#›</a:t>
            </a:fld>
            <a:endParaRPr lang="en-US"/>
          </a:p>
        </p:txBody>
      </p:sp>
    </p:spTree>
    <p:extLst>
      <p:ext uri="{BB962C8B-B14F-4D97-AF65-F5344CB8AC3E}">
        <p14:creationId xmlns:p14="http://schemas.microsoft.com/office/powerpoint/2010/main" val="669975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76D18C-4088-42D4-8335-42A4C142B92E}" type="datetimeFigureOut">
              <a:rPr lang="en-US" smtClean="0"/>
              <a:t>8/16/2017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ED910-D232-4B4B-8102-CA70808EED1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5904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76D18C-4088-42D4-8335-42A4C142B92E}" type="datetimeFigureOut">
              <a:rPr lang="en-US" smtClean="0"/>
              <a:t>8/16/2017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ED910-D232-4B4B-8102-CA70808EED13}" type="slidenum">
              <a:rPr lang="en-US" smtClean="0"/>
              <a:t>‹#›</a:t>
            </a:fld>
            <a:endParaRPr lang="en-US"/>
          </a:p>
        </p:txBody>
      </p:sp>
    </p:spTree>
    <p:extLst>
      <p:ext uri="{BB962C8B-B14F-4D97-AF65-F5344CB8AC3E}">
        <p14:creationId xmlns:p14="http://schemas.microsoft.com/office/powerpoint/2010/main" val="1370682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76D18C-4088-42D4-8335-42A4C142B92E}" type="datetimeFigureOut">
              <a:rPr lang="en-US" smtClean="0"/>
              <a:t>8/16/2017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0ED910-D232-4B4B-8102-CA70808EED13}" type="slidenum">
              <a:rPr lang="en-US" smtClean="0"/>
              <a:t>‹#›</a:t>
            </a:fld>
            <a:endParaRPr lang="en-US"/>
          </a:p>
        </p:txBody>
      </p:sp>
    </p:spTree>
    <p:extLst>
      <p:ext uri="{BB962C8B-B14F-4D97-AF65-F5344CB8AC3E}">
        <p14:creationId xmlns:p14="http://schemas.microsoft.com/office/powerpoint/2010/main" val="3951317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76D18C-4088-42D4-8335-42A4C142B92E}" type="datetimeFigureOut">
              <a:rPr lang="en-US" smtClean="0"/>
              <a:t>8/16/2017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0ED910-D232-4B4B-8102-CA70808EED13}" type="slidenum">
              <a:rPr lang="en-US" smtClean="0"/>
              <a:t>‹#›</a:t>
            </a:fld>
            <a:endParaRPr lang="en-US"/>
          </a:p>
        </p:txBody>
      </p:sp>
    </p:spTree>
    <p:extLst>
      <p:ext uri="{BB962C8B-B14F-4D97-AF65-F5344CB8AC3E}">
        <p14:creationId xmlns:p14="http://schemas.microsoft.com/office/powerpoint/2010/main" val="2995987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76D18C-4088-42D4-8335-42A4C142B92E}" type="datetimeFigureOut">
              <a:rPr lang="en-US" smtClean="0"/>
              <a:t>8/16/2017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0ED910-D232-4B4B-8102-CA70808EED13}" type="slidenum">
              <a:rPr lang="en-US" smtClean="0"/>
              <a:t>‹#›</a:t>
            </a:fld>
            <a:endParaRPr lang="en-US"/>
          </a:p>
        </p:txBody>
      </p:sp>
    </p:spTree>
    <p:extLst>
      <p:ext uri="{BB962C8B-B14F-4D97-AF65-F5344CB8AC3E}">
        <p14:creationId xmlns:p14="http://schemas.microsoft.com/office/powerpoint/2010/main" val="2526025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276D18C-4088-42D4-8335-42A4C142B92E}" type="datetimeFigureOut">
              <a:rPr lang="en-US" smtClean="0"/>
              <a:t>8/16/2017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ED910-D232-4B4B-8102-CA70808EED13}" type="slidenum">
              <a:rPr lang="en-US" smtClean="0"/>
              <a:t>‹#›</a:t>
            </a:fld>
            <a:endParaRPr lang="en-US"/>
          </a:p>
        </p:txBody>
      </p:sp>
    </p:spTree>
    <p:extLst>
      <p:ext uri="{BB962C8B-B14F-4D97-AF65-F5344CB8AC3E}">
        <p14:creationId xmlns:p14="http://schemas.microsoft.com/office/powerpoint/2010/main" val="1580683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76D18C-4088-42D4-8335-42A4C142B92E}" type="datetimeFigureOut">
              <a:rPr lang="en-US" smtClean="0"/>
              <a:t>8/16/2017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ED910-D232-4B4B-8102-CA70808EED1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415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276D18C-4088-42D4-8335-42A4C142B92E}" type="datetimeFigureOut">
              <a:rPr lang="en-US" smtClean="0"/>
              <a:t>8/16/2017</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50ED910-D232-4B4B-8102-CA70808EED13}"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47643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teslanomics.co/what-is-the-lifespan-of-a-tesla-battery-and-how-long-will-it-las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youtube.com/watch?v=qv6UVOQ0F44"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92tn67YDXg0&amp;feature=youtu.be&amp;t=9m33s" TargetMode="External"/><Relationship Id="rId2" Type="http://schemas.openxmlformats.org/officeDocument/2006/relationships/hyperlink" Target="https://www.youtube.com/watch?v=j60J1cGINX4" TargetMode="External"/><Relationship Id="rId1" Type="http://schemas.openxmlformats.org/officeDocument/2006/relationships/slideLayout" Target="../slideLayouts/slideLayout2.xml"/><Relationship Id="rId4" Type="http://schemas.openxmlformats.org/officeDocument/2006/relationships/hyperlink" Target="https://www.fastcodesign.com/3048274/heres-what-googles-trippy-deep-dream-ai-does-to-a-video-selfie"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www.cgpgrey.com/blog/humans-need-not-apply"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youtube.com/watch?v=OEkT14RBzDI&amp;t=1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tryclj.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leetcode.com/problems/fizz-buzz/description/"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braveclojure.com/" TargetMode="External"/><Relationship Id="rId2" Type="http://schemas.openxmlformats.org/officeDocument/2006/relationships/hyperlink" Target="https://clojure.org/" TargetMode="External"/><Relationship Id="rId1" Type="http://schemas.openxmlformats.org/officeDocument/2006/relationships/slideLayout" Target="../slideLayouts/slideLayout2.xml"/><Relationship Id="rId4" Type="http://schemas.openxmlformats.org/officeDocument/2006/relationships/hyperlink" Target="https://learnxinyminutes.com/docs/clojure/"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cratch.mit.edu/projects/2420169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laude_Shanno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youtube.com/watch?v=kdJnrrZeng0" TargetMode="External"/><Relationship Id="rId5" Type="http://schemas.openxmlformats.org/officeDocument/2006/relationships/hyperlink" Target="https://en.wikipedia.org/wiki/Chess" TargetMode="External"/><Relationship Id="rId4" Type="http://schemas.openxmlformats.org/officeDocument/2006/relationships/hyperlink" Target="https://en.wikipedia.org/wiki/Game_complexity"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iexperiments.withgoogl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57334" y="5112537"/>
            <a:ext cx="3276600" cy="1463040"/>
          </a:xfrm>
        </p:spPr>
        <p:txBody>
          <a:bodyPr>
            <a:normAutofit lnSpcReduction="10000"/>
          </a:bodyPr>
          <a:lstStyle/>
          <a:p>
            <a:r>
              <a:rPr lang="en-US" dirty="0"/>
              <a:t>INTRODUCTION TO PROGRAMMING</a:t>
            </a:r>
          </a:p>
          <a:p>
            <a:endParaRPr lang="en-US" dirty="0"/>
          </a:p>
          <a:p>
            <a:r>
              <a:rPr lang="en-US" dirty="0"/>
              <a:t>TCP 2017</a:t>
            </a:r>
          </a:p>
          <a:p>
            <a:r>
              <a:rPr lang="en-US" dirty="0"/>
              <a:t>Prof: Ian Glow</a:t>
            </a:r>
          </a:p>
        </p:txBody>
      </p:sp>
      <p:sp>
        <p:nvSpPr>
          <p:cNvPr id="4" name="Title 1"/>
          <p:cNvSpPr txBox="1">
            <a:spLocks/>
          </p:cNvSpPr>
          <p:nvPr/>
        </p:nvSpPr>
        <p:spPr>
          <a:xfrm>
            <a:off x="609600" y="5112537"/>
            <a:ext cx="7772400" cy="1463040"/>
          </a:xfrm>
          <a:prstGeom prst="rect">
            <a:avLst/>
          </a:prstGeom>
        </p:spPr>
        <p:txBody>
          <a:bodyPr vert="horz" lIns="91440" tIns="45720" rIns="91440" bIns="45720" rtlCol="0" anchor="ctr">
            <a:normAutofit/>
          </a:bodyPr>
          <a:lstStyle>
            <a:lvl1pPr algn="r" defTabSz="914400" rtl="0" eaLnBrk="1" latinLnBrk="0" hangingPunct="1">
              <a:lnSpc>
                <a:spcPct val="80000"/>
              </a:lnSpc>
              <a:spcBef>
                <a:spcPct val="0"/>
              </a:spcBef>
              <a:buNone/>
              <a:defRPr sz="5000" kern="1200" cap="all" spc="200" baseline="0">
                <a:solidFill>
                  <a:schemeClr val="tx1">
                    <a:lumMod val="95000"/>
                    <a:lumOff val="5000"/>
                  </a:schemeClr>
                </a:solidFill>
                <a:latin typeface="+mj-lt"/>
                <a:ea typeface="+mj-ea"/>
                <a:cs typeface="+mj-cs"/>
              </a:defRPr>
            </a:lvl1pPr>
          </a:lstStyle>
          <a:p>
            <a:pPr algn="l"/>
            <a:r>
              <a:rPr lang="en-US" dirty="0"/>
              <a:t>Deck 7 – Artificial Intelligence</a:t>
            </a:r>
          </a:p>
        </p:txBody>
      </p:sp>
      <p:sp>
        <p:nvSpPr>
          <p:cNvPr id="5" name="TextBox 4"/>
          <p:cNvSpPr txBox="1"/>
          <p:nvPr/>
        </p:nvSpPr>
        <p:spPr>
          <a:xfrm>
            <a:off x="3179379" y="2942897"/>
            <a:ext cx="3862552" cy="369332"/>
          </a:xfrm>
          <a:prstGeom prst="rect">
            <a:avLst/>
          </a:prstGeom>
          <a:noFill/>
        </p:spPr>
        <p:txBody>
          <a:bodyPr wrap="square" rtlCol="0">
            <a:spAutoFit/>
          </a:bodyPr>
          <a:lstStyle/>
          <a:p>
            <a:endParaRPr lang="en-US" dirty="0"/>
          </a:p>
        </p:txBody>
      </p:sp>
      <p:sp>
        <p:nvSpPr>
          <p:cNvPr id="9" name="TextBox 8"/>
          <p:cNvSpPr txBox="1"/>
          <p:nvPr/>
        </p:nvSpPr>
        <p:spPr>
          <a:xfrm>
            <a:off x="0" y="-1"/>
            <a:ext cx="12192000" cy="5047536"/>
          </a:xfrm>
          <a:prstGeom prst="rect">
            <a:avLst/>
          </a:prstGeom>
          <a:solidFill>
            <a:srgbClr val="7030A0"/>
          </a:solidFill>
        </p:spPr>
        <p:txBody>
          <a:bodyPr wrap="square" rtlCol="0">
            <a:spAutoFit/>
          </a:bodyPr>
          <a:lstStyle/>
          <a:p>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class</a:t>
            </a: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LineTester</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a:t>
            </a:r>
          </a:p>
          <a:p>
            <a:pPr lvl="1"/>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static</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void</a:t>
            </a:r>
            <a:r>
              <a:rPr lang="en-US" sz="1400" dirty="0">
                <a:solidFill>
                  <a:srgbClr val="D4D4D4"/>
                </a:solidFill>
                <a:latin typeface="Consolas" panose="020B0609020204030204" pitchFamily="49" charset="0"/>
              </a:rPr>
              <a:t> main(</a:t>
            </a:r>
            <a:r>
              <a:rPr lang="en-US" sz="1400" dirty="0">
                <a:solidFill>
                  <a:srgbClr val="569CD6"/>
                </a:solidFill>
                <a:latin typeface="Consolas" panose="020B0609020204030204" pitchFamily="49" charset="0"/>
              </a:rPr>
              <a:t>String</a:t>
            </a: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args</a:t>
            </a:r>
            <a:r>
              <a:rPr lang="en-US" sz="1400" dirty="0">
                <a:solidFill>
                  <a:srgbClr val="D4D4D4"/>
                </a:solidFill>
                <a:latin typeface="Consolas" panose="020B0609020204030204" pitchFamily="49" charset="0"/>
              </a:rPr>
              <a:t>)</a:t>
            </a:r>
          </a:p>
          <a:p>
            <a:pPr lvl="1"/>
            <a:r>
              <a:rPr lang="en-US" sz="1400" dirty="0">
                <a:solidFill>
                  <a:srgbClr val="D4D4D4"/>
                </a:solidFill>
                <a:latin typeface="Consolas" panose="020B0609020204030204" pitchFamily="49" charset="0"/>
              </a:rPr>
              <a:t>{</a:t>
            </a:r>
          </a:p>
          <a:p>
            <a:pPr lvl="2"/>
            <a:r>
              <a:rPr lang="en-US" sz="1400" dirty="0">
                <a:solidFill>
                  <a:srgbClr val="569CD6"/>
                </a:solidFill>
                <a:latin typeface="Consolas" panose="020B0609020204030204" pitchFamily="49" charset="0"/>
              </a:rPr>
              <a:t>Scanner</a:t>
            </a:r>
            <a:r>
              <a:rPr lang="en-US" sz="1400" dirty="0">
                <a:solidFill>
                  <a:srgbClr val="D4D4D4"/>
                </a:solidFill>
                <a:latin typeface="Consolas" panose="020B0609020204030204" pitchFamily="49" charset="0"/>
              </a:rPr>
              <a:t> scan = </a:t>
            </a:r>
            <a:r>
              <a:rPr lang="en-US" sz="1400" dirty="0">
                <a:solidFill>
                  <a:srgbClr val="569CD6"/>
                </a:solidFill>
                <a:latin typeface="Consolas" panose="020B0609020204030204" pitchFamily="49" charset="0"/>
              </a:rPr>
              <a:t>new</a:t>
            </a:r>
            <a:r>
              <a:rPr lang="en-US" sz="1400" dirty="0">
                <a:solidFill>
                  <a:srgbClr val="D4D4D4"/>
                </a:solidFill>
                <a:latin typeface="Consolas" panose="020B0609020204030204" pitchFamily="49" charset="0"/>
              </a:rPr>
              <a:t> Scanner(System.in);</a:t>
            </a:r>
          </a:p>
          <a:p>
            <a:pPr lvl="2"/>
            <a:r>
              <a:rPr lang="en-US" sz="1400" dirty="0" err="1">
                <a:solidFill>
                  <a:srgbClr val="D4D4D4"/>
                </a:solidFill>
                <a:latin typeface="Consolas" panose="020B0609020204030204" pitchFamily="49" charset="0"/>
              </a:rPr>
              <a:t>System.out.println</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"Enter number of points:"</a:t>
            </a:r>
            <a:r>
              <a:rPr lang="en-US" sz="1400" dirty="0">
                <a:solidFill>
                  <a:srgbClr val="D4D4D4"/>
                </a:solidFill>
                <a:latin typeface="Consolas" panose="020B0609020204030204" pitchFamily="49" charset="0"/>
              </a:rPr>
              <a:t>);</a:t>
            </a:r>
          </a:p>
          <a:p>
            <a:pPr lvl="2"/>
            <a:r>
              <a:rPr lang="en-US" sz="1400" dirty="0" err="1">
                <a:solidFill>
                  <a:srgbClr val="569CD6"/>
                </a:solidFill>
                <a:latin typeface="Consolas" panose="020B0609020204030204" pitchFamily="49" charset="0"/>
              </a:rPr>
              <a:t>int</a:t>
            </a:r>
            <a:r>
              <a:rPr lang="en-US" sz="1400" dirty="0">
                <a:solidFill>
                  <a:srgbClr val="D4D4D4"/>
                </a:solidFill>
                <a:latin typeface="Consolas" panose="020B0609020204030204" pitchFamily="49" charset="0"/>
              </a:rPr>
              <a:t> n = </a:t>
            </a:r>
            <a:r>
              <a:rPr lang="en-US" sz="1400" dirty="0" err="1">
                <a:solidFill>
                  <a:srgbClr val="D4D4D4"/>
                </a:solidFill>
                <a:latin typeface="Consolas" panose="020B0609020204030204" pitchFamily="49" charset="0"/>
              </a:rPr>
              <a:t>scan.nextInt</a:t>
            </a:r>
            <a:r>
              <a:rPr lang="en-US" sz="1400" dirty="0">
                <a:solidFill>
                  <a:srgbClr val="D4D4D4"/>
                </a:solidFill>
                <a:latin typeface="Consolas" panose="020B0609020204030204" pitchFamily="49" charset="0"/>
              </a:rPr>
              <a:t>();</a:t>
            </a:r>
          </a:p>
          <a:p>
            <a:pPr lvl="2"/>
            <a:r>
              <a:rPr lang="en-US" sz="1400" dirty="0">
                <a:solidFill>
                  <a:srgbClr val="569CD6"/>
                </a:solidFill>
                <a:latin typeface="Consolas" panose="020B0609020204030204" pitchFamily="49" charset="0"/>
              </a:rPr>
              <a:t>Point</a:t>
            </a:r>
            <a:r>
              <a:rPr lang="en-US" sz="1400" dirty="0">
                <a:solidFill>
                  <a:srgbClr val="D4D4D4"/>
                </a:solidFill>
                <a:latin typeface="Consolas" panose="020B0609020204030204" pitchFamily="49" charset="0"/>
              </a:rPr>
              <a:t>[] points = </a:t>
            </a:r>
            <a:r>
              <a:rPr lang="en-US" sz="1400" dirty="0">
                <a:solidFill>
                  <a:srgbClr val="569CD6"/>
                </a:solidFill>
                <a:latin typeface="Consolas" panose="020B0609020204030204" pitchFamily="49" charset="0"/>
              </a:rPr>
              <a:t>new</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Point</a:t>
            </a:r>
            <a:r>
              <a:rPr lang="en-US" sz="1400" dirty="0">
                <a:solidFill>
                  <a:srgbClr val="D4D4D4"/>
                </a:solidFill>
                <a:latin typeface="Consolas" panose="020B0609020204030204" pitchFamily="49" charset="0"/>
              </a:rPr>
              <a:t>[n];</a:t>
            </a:r>
          </a:p>
          <a:p>
            <a:pPr lvl="2"/>
            <a:br>
              <a:rPr lang="en-US" sz="1400" dirty="0">
                <a:solidFill>
                  <a:srgbClr val="D4D4D4"/>
                </a:solidFill>
                <a:latin typeface="Consolas" panose="020B0609020204030204" pitchFamily="49" charset="0"/>
              </a:rPr>
            </a:br>
            <a:r>
              <a:rPr lang="en-US" sz="1400" dirty="0" err="1">
                <a:solidFill>
                  <a:srgbClr val="D4D4D4"/>
                </a:solidFill>
                <a:latin typeface="Consolas" panose="020B0609020204030204" pitchFamily="49" charset="0"/>
              </a:rPr>
              <a:t>System.out.println</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"Enter each x and y:"</a:t>
            </a:r>
            <a:r>
              <a:rPr lang="en-US" sz="1400" dirty="0">
                <a:solidFill>
                  <a:srgbClr val="D4D4D4"/>
                </a:solidFill>
                <a:latin typeface="Consolas" panose="020B0609020204030204" pitchFamily="49" charset="0"/>
              </a:rPr>
              <a:t>);</a:t>
            </a:r>
          </a:p>
          <a:p>
            <a:pPr lvl="2"/>
            <a:r>
              <a:rPr lang="en-US" sz="1400" dirty="0">
                <a:solidFill>
                  <a:srgbClr val="569CD6"/>
                </a:solidFill>
                <a:latin typeface="Consolas" panose="020B0609020204030204" pitchFamily="49" charset="0"/>
              </a:rPr>
              <a:t>for</a:t>
            </a:r>
            <a:r>
              <a:rPr lang="en-US" sz="1400" dirty="0">
                <a:solidFill>
                  <a:srgbClr val="D4D4D4"/>
                </a:solidFill>
                <a:latin typeface="Consolas" panose="020B0609020204030204" pitchFamily="49" charset="0"/>
              </a:rPr>
              <a:t>(</a:t>
            </a:r>
            <a:r>
              <a:rPr lang="en-US" sz="1400" dirty="0" err="1">
                <a:solidFill>
                  <a:srgbClr val="569CD6"/>
                </a:solidFill>
                <a:latin typeface="Consolas" panose="020B0609020204030204" pitchFamily="49" charset="0"/>
              </a:rPr>
              <a:t>int</a:t>
            </a: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i</a:t>
            </a:r>
            <a:r>
              <a:rPr lang="en-US" sz="1400" dirty="0">
                <a:solidFill>
                  <a:srgbClr val="D4D4D4"/>
                </a:solidFill>
                <a:latin typeface="Consolas" panose="020B0609020204030204" pitchFamily="49" charset="0"/>
              </a:rPr>
              <a:t> = </a:t>
            </a:r>
            <a:r>
              <a:rPr lang="en-US" sz="1400" dirty="0">
                <a:solidFill>
                  <a:srgbClr val="B5CEA8"/>
                </a:solidFill>
                <a:latin typeface="Consolas" panose="020B0609020204030204" pitchFamily="49" charset="0"/>
              </a:rPr>
              <a:t>0</a:t>
            </a: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i</a:t>
            </a:r>
            <a:r>
              <a:rPr lang="en-US" sz="1400" dirty="0">
                <a:solidFill>
                  <a:srgbClr val="D4D4D4"/>
                </a:solidFill>
                <a:latin typeface="Consolas" panose="020B0609020204030204" pitchFamily="49" charset="0"/>
              </a:rPr>
              <a:t> &lt; n; </a:t>
            </a:r>
            <a:r>
              <a:rPr lang="en-US" sz="1400" dirty="0" err="1">
                <a:solidFill>
                  <a:srgbClr val="D4D4D4"/>
                </a:solidFill>
                <a:latin typeface="Consolas" panose="020B0609020204030204" pitchFamily="49" charset="0"/>
              </a:rPr>
              <a:t>i</a:t>
            </a:r>
            <a:r>
              <a:rPr lang="en-US" sz="1400" dirty="0">
                <a:solidFill>
                  <a:srgbClr val="D4D4D4"/>
                </a:solidFill>
                <a:latin typeface="Consolas" panose="020B0609020204030204" pitchFamily="49" charset="0"/>
              </a:rPr>
              <a:t>++)</a:t>
            </a:r>
          </a:p>
          <a:p>
            <a:pPr lvl="2"/>
            <a:r>
              <a:rPr lang="en-US" sz="1400" dirty="0">
                <a:solidFill>
                  <a:srgbClr val="D4D4D4"/>
                </a:solidFill>
                <a:latin typeface="Consolas" panose="020B0609020204030204" pitchFamily="49" charset="0"/>
              </a:rPr>
              <a:t>	points[</a:t>
            </a:r>
            <a:r>
              <a:rPr lang="en-US" sz="1400" dirty="0" err="1">
                <a:solidFill>
                  <a:srgbClr val="D4D4D4"/>
                </a:solidFill>
                <a:latin typeface="Consolas" panose="020B0609020204030204" pitchFamily="49" charset="0"/>
              </a:rPr>
              <a:t>i</a:t>
            </a:r>
            <a:r>
              <a:rPr lang="en-US" sz="1400" dirty="0">
                <a:solidFill>
                  <a:srgbClr val="D4D4D4"/>
                </a:solidFill>
                <a:latin typeface="Consolas" panose="020B0609020204030204" pitchFamily="49" charset="0"/>
              </a:rPr>
              <a:t>] = </a:t>
            </a:r>
            <a:r>
              <a:rPr lang="en-US" sz="1400" dirty="0">
                <a:solidFill>
                  <a:srgbClr val="569CD6"/>
                </a:solidFill>
                <a:latin typeface="Consolas" panose="020B0609020204030204" pitchFamily="49" charset="0"/>
              </a:rPr>
              <a:t>new</a:t>
            </a:r>
            <a:r>
              <a:rPr lang="en-US" sz="1400" dirty="0">
                <a:solidFill>
                  <a:srgbClr val="D4D4D4"/>
                </a:solidFill>
                <a:latin typeface="Consolas" panose="020B0609020204030204" pitchFamily="49" charset="0"/>
              </a:rPr>
              <a:t> Point(</a:t>
            </a:r>
            <a:r>
              <a:rPr lang="en-US" sz="1400" dirty="0" err="1">
                <a:solidFill>
                  <a:srgbClr val="D4D4D4"/>
                </a:solidFill>
                <a:latin typeface="Consolas" panose="020B0609020204030204" pitchFamily="49" charset="0"/>
              </a:rPr>
              <a:t>scan.nextDouble</a:t>
            </a: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scan.nextDouble</a:t>
            </a:r>
            <a:r>
              <a:rPr lang="en-US" sz="1400" dirty="0">
                <a:solidFill>
                  <a:srgbClr val="D4D4D4"/>
                </a:solidFill>
                <a:latin typeface="Consolas" panose="020B0609020204030204" pitchFamily="49" charset="0"/>
              </a:rPr>
              <a:t>());</a:t>
            </a:r>
          </a:p>
          <a:p>
            <a:pPr lvl="2"/>
            <a:r>
              <a:rPr lang="en-US" sz="1400" dirty="0">
                <a:solidFill>
                  <a:srgbClr val="569CD6"/>
                </a:solidFill>
                <a:latin typeface="Consolas" panose="020B0609020204030204" pitchFamily="49" charset="0"/>
              </a:rPr>
              <a:t>Line</a:t>
            </a: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line</a:t>
            </a:r>
            <a:r>
              <a:rPr lang="en-US" sz="1400" dirty="0">
                <a:solidFill>
                  <a:srgbClr val="D4D4D4"/>
                </a:solidFill>
                <a:latin typeface="Consolas" panose="020B0609020204030204" pitchFamily="49" charset="0"/>
              </a:rPr>
              <a:t> = </a:t>
            </a:r>
            <a:r>
              <a:rPr lang="en-US" sz="1400" dirty="0">
                <a:solidFill>
                  <a:srgbClr val="569CD6"/>
                </a:solidFill>
                <a:latin typeface="Consolas" panose="020B0609020204030204" pitchFamily="49" charset="0"/>
              </a:rPr>
              <a:t>new</a:t>
            </a:r>
            <a:r>
              <a:rPr lang="en-US" sz="1400" dirty="0">
                <a:solidFill>
                  <a:srgbClr val="D4D4D4"/>
                </a:solidFill>
                <a:latin typeface="Consolas" panose="020B0609020204030204" pitchFamily="49" charset="0"/>
              </a:rPr>
              <a:t> Line(points);</a:t>
            </a:r>
          </a:p>
          <a:p>
            <a:pPr lvl="2"/>
            <a:r>
              <a:rPr lang="en-US" sz="1400" dirty="0" err="1">
                <a:solidFill>
                  <a:srgbClr val="D4D4D4"/>
                </a:solidFill>
                <a:latin typeface="Consolas" panose="020B0609020204030204" pitchFamily="49" charset="0"/>
              </a:rPr>
              <a:t>System.out.println</a:t>
            </a:r>
            <a:r>
              <a:rPr lang="en-US" sz="1400" dirty="0">
                <a:solidFill>
                  <a:srgbClr val="D4D4D4"/>
                </a:solidFill>
                <a:latin typeface="Consolas" panose="020B0609020204030204" pitchFamily="49" charset="0"/>
              </a:rPr>
              <a:t>(</a:t>
            </a:r>
            <a:r>
              <a:rPr lang="en-US" sz="1400" dirty="0" err="1">
                <a:solidFill>
                  <a:srgbClr val="D4D4D4"/>
                </a:solidFill>
                <a:latin typeface="Consolas" panose="020B0609020204030204" pitchFamily="49" charset="0"/>
              </a:rPr>
              <a:t>line.toString</a:t>
            </a:r>
            <a:r>
              <a:rPr lang="en-US" sz="1400" dirty="0">
                <a:solidFill>
                  <a:srgbClr val="D4D4D4"/>
                </a:solidFill>
                <a:latin typeface="Consolas" panose="020B0609020204030204" pitchFamily="49" charset="0"/>
              </a:rPr>
              <a:t>());</a:t>
            </a:r>
          </a:p>
          <a:p>
            <a:pPr lvl="2"/>
            <a:br>
              <a:rPr lang="en-US" sz="1400" dirty="0">
                <a:solidFill>
                  <a:srgbClr val="D4D4D4"/>
                </a:solidFill>
                <a:latin typeface="Consolas" panose="020B0609020204030204" pitchFamily="49" charset="0"/>
              </a:rPr>
            </a:br>
            <a:r>
              <a:rPr lang="en-US" sz="1400" dirty="0">
                <a:solidFill>
                  <a:srgbClr val="569CD6"/>
                </a:solidFill>
                <a:latin typeface="Consolas" panose="020B0609020204030204" pitchFamily="49" charset="0"/>
              </a:rPr>
              <a:t>while</a:t>
            </a:r>
            <a:r>
              <a:rPr lang="en-US" sz="1400" dirty="0">
                <a:solidFill>
                  <a:srgbClr val="D4D4D4"/>
                </a:solidFill>
                <a:latin typeface="Consolas" panose="020B0609020204030204" pitchFamily="49" charset="0"/>
              </a:rPr>
              <a:t>(</a:t>
            </a:r>
            <a:r>
              <a:rPr lang="en-US" sz="1400" dirty="0">
                <a:solidFill>
                  <a:srgbClr val="569CD6"/>
                </a:solidFill>
                <a:latin typeface="Consolas" panose="020B0609020204030204" pitchFamily="49" charset="0"/>
              </a:rPr>
              <a:t>true</a:t>
            </a:r>
            <a:r>
              <a:rPr lang="en-US" sz="1400" dirty="0">
                <a:solidFill>
                  <a:srgbClr val="D4D4D4"/>
                </a:solidFill>
                <a:latin typeface="Consolas" panose="020B0609020204030204" pitchFamily="49" charset="0"/>
              </a:rPr>
              <a:t>)</a:t>
            </a:r>
          </a:p>
          <a:p>
            <a:pPr lvl="2"/>
            <a:r>
              <a:rPr lang="en-US" sz="1400" dirty="0">
                <a:solidFill>
                  <a:srgbClr val="D4D4D4"/>
                </a:solidFill>
                <a:latin typeface="Consolas" panose="020B0609020204030204" pitchFamily="49" charset="0"/>
              </a:rPr>
              <a:t>{</a:t>
            </a:r>
          </a:p>
          <a:p>
            <a:pPr lvl="3"/>
            <a:r>
              <a:rPr lang="en-US" sz="1400" dirty="0" err="1">
                <a:solidFill>
                  <a:srgbClr val="D4D4D4"/>
                </a:solidFill>
                <a:latin typeface="Consolas" panose="020B0609020204030204" pitchFamily="49" charset="0"/>
              </a:rPr>
              <a:t>System.out.println</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"Enter x for prediction:"</a:t>
            </a:r>
            <a:r>
              <a:rPr lang="en-US" sz="1400" dirty="0">
                <a:solidFill>
                  <a:srgbClr val="D4D4D4"/>
                </a:solidFill>
                <a:latin typeface="Consolas" panose="020B0609020204030204" pitchFamily="49" charset="0"/>
              </a:rPr>
              <a:t>);</a:t>
            </a:r>
          </a:p>
          <a:p>
            <a:pPr lvl="3"/>
            <a:r>
              <a:rPr lang="en-US" sz="1400" dirty="0">
                <a:solidFill>
                  <a:srgbClr val="569CD6"/>
                </a:solidFill>
                <a:latin typeface="Consolas" panose="020B0609020204030204" pitchFamily="49" charset="0"/>
              </a:rPr>
              <a:t>double</a:t>
            </a:r>
            <a:r>
              <a:rPr lang="en-US" sz="1400" dirty="0">
                <a:solidFill>
                  <a:srgbClr val="D4D4D4"/>
                </a:solidFill>
                <a:latin typeface="Consolas" panose="020B0609020204030204" pitchFamily="49" charset="0"/>
              </a:rPr>
              <a:t> x = </a:t>
            </a:r>
            <a:r>
              <a:rPr lang="en-US" sz="1400" dirty="0" err="1">
                <a:solidFill>
                  <a:srgbClr val="D4D4D4"/>
                </a:solidFill>
                <a:latin typeface="Consolas" panose="020B0609020204030204" pitchFamily="49" charset="0"/>
              </a:rPr>
              <a:t>scan.nextDouble</a:t>
            </a:r>
            <a:r>
              <a:rPr lang="en-US" sz="1400" dirty="0">
                <a:solidFill>
                  <a:srgbClr val="D4D4D4"/>
                </a:solidFill>
                <a:latin typeface="Consolas" panose="020B0609020204030204" pitchFamily="49" charset="0"/>
              </a:rPr>
              <a:t>();</a:t>
            </a:r>
          </a:p>
          <a:p>
            <a:pPr lvl="3"/>
            <a:r>
              <a:rPr lang="en-US" sz="1400" dirty="0" err="1">
                <a:solidFill>
                  <a:srgbClr val="D4D4D4"/>
                </a:solidFill>
                <a:latin typeface="Consolas" panose="020B0609020204030204" pitchFamily="49" charset="0"/>
              </a:rPr>
              <a:t>System.out.println</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"At x = "</a:t>
            </a:r>
            <a:r>
              <a:rPr lang="en-US" sz="1400" dirty="0">
                <a:solidFill>
                  <a:srgbClr val="D4D4D4"/>
                </a:solidFill>
                <a:latin typeface="Consolas" panose="020B0609020204030204" pitchFamily="49" charset="0"/>
              </a:rPr>
              <a:t> + x + </a:t>
            </a:r>
            <a:r>
              <a:rPr lang="en-US" sz="1400" dirty="0">
                <a:solidFill>
                  <a:srgbClr val="CE9178"/>
                </a:solidFill>
                <a:latin typeface="Consolas" panose="020B0609020204030204" pitchFamily="49" charset="0"/>
              </a:rPr>
              <a:t>", y = "</a:t>
            </a:r>
            <a:r>
              <a:rPr lang="en-US" sz="1400" dirty="0">
                <a:solidFill>
                  <a:srgbClr val="D4D4D4"/>
                </a:solidFill>
                <a:latin typeface="Consolas" panose="020B0609020204030204" pitchFamily="49" charset="0"/>
              </a:rPr>
              <a:t> + </a:t>
            </a:r>
            <a:r>
              <a:rPr lang="en-US" sz="1400" dirty="0" err="1">
                <a:solidFill>
                  <a:srgbClr val="D4D4D4"/>
                </a:solidFill>
                <a:latin typeface="Consolas" panose="020B0609020204030204" pitchFamily="49" charset="0"/>
              </a:rPr>
              <a:t>line.getYAt</a:t>
            </a:r>
            <a:r>
              <a:rPr lang="en-US" sz="1400" dirty="0">
                <a:solidFill>
                  <a:srgbClr val="D4D4D4"/>
                </a:solidFill>
                <a:latin typeface="Consolas" panose="020B0609020204030204" pitchFamily="49" charset="0"/>
              </a:rPr>
              <a:t>(x));</a:t>
            </a:r>
          </a:p>
          <a:p>
            <a:pPr lvl="2"/>
            <a:r>
              <a:rPr lang="en-US" sz="1400" dirty="0">
                <a:solidFill>
                  <a:srgbClr val="D4D4D4"/>
                </a:solidFill>
                <a:latin typeface="Consolas" panose="020B0609020204030204" pitchFamily="49" charset="0"/>
              </a:rPr>
              <a:t>}</a:t>
            </a:r>
          </a:p>
          <a:p>
            <a:pPr lvl="1"/>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a:t>
            </a:r>
            <a:endParaRPr lang="en-US"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4365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sz="5400" dirty="0">
                <a:solidFill>
                  <a:schemeClr val="tx1"/>
                </a:solidFill>
              </a:rPr>
              <a:t>Basic Machine Learning – Linear Regression</a:t>
            </a:r>
            <a:endParaRPr lang="en-US" dirty="0">
              <a:solidFill>
                <a:schemeClr val="tx1"/>
              </a:solidFill>
            </a:endParaRPr>
          </a:p>
        </p:txBody>
      </p:sp>
      <p:sp>
        <p:nvSpPr>
          <p:cNvPr id="6" name="TextBox 5">
            <a:extLst>
              <a:ext uri="{FF2B5EF4-FFF2-40B4-BE49-F238E27FC236}">
                <a16:creationId xmlns:a16="http://schemas.microsoft.com/office/drawing/2014/main" id="{03DFFEDF-1D8A-42BC-90C0-25B5745D9DEB}"/>
              </a:ext>
            </a:extLst>
          </p:cNvPr>
          <p:cNvSpPr txBox="1"/>
          <p:nvPr/>
        </p:nvSpPr>
        <p:spPr>
          <a:xfrm>
            <a:off x="111642" y="894229"/>
            <a:ext cx="12080358" cy="5755422"/>
          </a:xfrm>
          <a:prstGeom prst="rect">
            <a:avLst/>
          </a:prstGeom>
          <a:noFill/>
        </p:spPr>
        <p:txBody>
          <a:bodyPr wrap="square" rtlCol="0">
            <a:spAutoFit/>
          </a:bodyPr>
          <a:lstStyle/>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LineTester</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a:t>
            </a:r>
          </a:p>
          <a:p>
            <a:pPr lvl="1"/>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static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main(</a:t>
            </a:r>
            <a:r>
              <a:rPr lang="en-US" sz="1600" dirty="0">
                <a:solidFill>
                  <a:srgbClr val="569CD6"/>
                </a:solidFill>
                <a:latin typeface="Consolas" panose="020B0609020204030204" pitchFamily="49" charset="0"/>
              </a:rPr>
              <a:t>String</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args</a:t>
            </a:r>
            <a:r>
              <a:rPr lang="en-US" sz="1600" dirty="0">
                <a:solidFill>
                  <a:srgbClr val="D4D4D4"/>
                </a:solidFill>
                <a:latin typeface="Consolas" panose="020B0609020204030204" pitchFamily="49" charset="0"/>
              </a:rPr>
              <a:t>)</a:t>
            </a:r>
          </a:p>
          <a:p>
            <a:pPr lvl="1"/>
            <a:r>
              <a:rPr lang="en-US" sz="1600" dirty="0">
                <a:solidFill>
                  <a:srgbClr val="D4D4D4"/>
                </a:solidFill>
                <a:latin typeface="Consolas" panose="020B0609020204030204" pitchFamily="49" charset="0"/>
              </a:rPr>
              <a:t>{</a:t>
            </a:r>
          </a:p>
          <a:p>
            <a:pPr lvl="2"/>
            <a:r>
              <a:rPr lang="en-US" sz="1600" dirty="0">
                <a:solidFill>
                  <a:srgbClr val="569CD6"/>
                </a:solidFill>
                <a:latin typeface="Consolas" panose="020B0609020204030204" pitchFamily="49" charset="0"/>
              </a:rPr>
              <a:t>Scanner</a:t>
            </a:r>
            <a:r>
              <a:rPr lang="en-US" sz="1600" dirty="0">
                <a:solidFill>
                  <a:srgbClr val="D4D4D4"/>
                </a:solidFill>
                <a:latin typeface="Consolas" panose="020B0609020204030204" pitchFamily="49" charset="0"/>
              </a:rPr>
              <a:t> scan = </a:t>
            </a:r>
            <a:r>
              <a:rPr lang="en-US" sz="1600" dirty="0">
                <a:solidFill>
                  <a:srgbClr val="569CD6"/>
                </a:solidFill>
                <a:latin typeface="Consolas" panose="020B0609020204030204" pitchFamily="49" charset="0"/>
              </a:rPr>
              <a:t>new</a:t>
            </a:r>
            <a:r>
              <a:rPr lang="en-US" sz="1600" dirty="0">
                <a:solidFill>
                  <a:srgbClr val="D4D4D4"/>
                </a:solidFill>
                <a:latin typeface="Consolas" panose="020B0609020204030204" pitchFamily="49" charset="0"/>
              </a:rPr>
              <a:t> Scanner(System.in);</a:t>
            </a:r>
          </a:p>
          <a:p>
            <a:pPr lvl="2"/>
            <a:r>
              <a:rPr lang="en-US" sz="1600" dirty="0" err="1">
                <a:solidFill>
                  <a:srgbClr val="D4D4D4"/>
                </a:solidFill>
                <a:latin typeface="Consolas" panose="020B0609020204030204" pitchFamily="49" charset="0"/>
              </a:rPr>
              <a:t>System.out.println</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"Enter number of points:"</a:t>
            </a:r>
            <a:r>
              <a:rPr lang="en-US" sz="1600" dirty="0">
                <a:solidFill>
                  <a:srgbClr val="D4D4D4"/>
                </a:solidFill>
                <a:latin typeface="Consolas" panose="020B0609020204030204" pitchFamily="49" charset="0"/>
              </a:rPr>
              <a:t>);</a:t>
            </a:r>
          </a:p>
          <a:p>
            <a:pPr lvl="2"/>
            <a:r>
              <a:rPr lang="en-US" sz="1600" dirty="0" err="1">
                <a:solidFill>
                  <a:srgbClr val="569CD6"/>
                </a:solidFill>
                <a:latin typeface="Consolas" panose="020B0609020204030204" pitchFamily="49" charset="0"/>
              </a:rPr>
              <a:t>int</a:t>
            </a:r>
            <a:r>
              <a:rPr lang="en-US" sz="1600" dirty="0">
                <a:solidFill>
                  <a:srgbClr val="D4D4D4"/>
                </a:solidFill>
                <a:latin typeface="Consolas" panose="020B0609020204030204" pitchFamily="49" charset="0"/>
              </a:rPr>
              <a:t> n = </a:t>
            </a:r>
            <a:r>
              <a:rPr lang="en-US" sz="1600" dirty="0" err="1">
                <a:solidFill>
                  <a:srgbClr val="D4D4D4"/>
                </a:solidFill>
                <a:latin typeface="Consolas" panose="020B0609020204030204" pitchFamily="49" charset="0"/>
              </a:rPr>
              <a:t>scan.nextInt</a:t>
            </a:r>
            <a:r>
              <a:rPr lang="en-US" sz="1600" dirty="0">
                <a:solidFill>
                  <a:srgbClr val="D4D4D4"/>
                </a:solidFill>
                <a:latin typeface="Consolas" panose="020B0609020204030204" pitchFamily="49" charset="0"/>
              </a:rPr>
              <a:t>();</a:t>
            </a:r>
          </a:p>
          <a:p>
            <a:pPr lvl="2"/>
            <a:r>
              <a:rPr lang="en-US" sz="1600" dirty="0">
                <a:solidFill>
                  <a:srgbClr val="569CD6"/>
                </a:solidFill>
                <a:latin typeface="Consolas" panose="020B0609020204030204" pitchFamily="49" charset="0"/>
              </a:rPr>
              <a:t>Point</a:t>
            </a:r>
            <a:r>
              <a:rPr lang="en-US" sz="1600" dirty="0">
                <a:solidFill>
                  <a:srgbClr val="D4D4D4"/>
                </a:solidFill>
                <a:latin typeface="Consolas" panose="020B0609020204030204" pitchFamily="49" charset="0"/>
              </a:rPr>
              <a:t>[] points = </a:t>
            </a:r>
            <a:r>
              <a:rPr lang="en-US" sz="1600" dirty="0">
                <a:solidFill>
                  <a:srgbClr val="569CD6"/>
                </a:solidFill>
                <a:latin typeface="Consolas" panose="020B0609020204030204" pitchFamily="49" charset="0"/>
              </a:rPr>
              <a:t>new</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Point</a:t>
            </a:r>
            <a:r>
              <a:rPr lang="en-US" sz="1600" dirty="0">
                <a:solidFill>
                  <a:srgbClr val="D4D4D4"/>
                </a:solidFill>
                <a:latin typeface="Consolas" panose="020B0609020204030204" pitchFamily="49" charset="0"/>
              </a:rPr>
              <a:t>[n];</a:t>
            </a:r>
          </a:p>
          <a:p>
            <a:pPr lvl="2"/>
            <a:br>
              <a:rPr lang="en-US" sz="1600" dirty="0">
                <a:solidFill>
                  <a:srgbClr val="D4D4D4"/>
                </a:solidFill>
                <a:latin typeface="Consolas" panose="020B0609020204030204" pitchFamily="49" charset="0"/>
              </a:rPr>
            </a:br>
            <a:r>
              <a:rPr lang="en-US" sz="1600" dirty="0" err="1">
                <a:solidFill>
                  <a:srgbClr val="D4D4D4"/>
                </a:solidFill>
                <a:latin typeface="Consolas" panose="020B0609020204030204" pitchFamily="49" charset="0"/>
              </a:rPr>
              <a:t>System.out.println</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"Enter each x and y:"</a:t>
            </a:r>
            <a:r>
              <a:rPr lang="en-US" sz="1600" dirty="0">
                <a:solidFill>
                  <a:srgbClr val="D4D4D4"/>
                </a:solidFill>
                <a:latin typeface="Consolas" panose="020B0609020204030204" pitchFamily="49" charset="0"/>
              </a:rPr>
              <a:t>);</a:t>
            </a:r>
          </a:p>
          <a:p>
            <a:pPr lvl="2"/>
            <a:r>
              <a:rPr lang="en-US" sz="1600" dirty="0">
                <a:solidFill>
                  <a:srgbClr val="569CD6"/>
                </a:solidFill>
                <a:latin typeface="Consolas" panose="020B0609020204030204" pitchFamily="49" charset="0"/>
              </a:rPr>
              <a:t>for</a:t>
            </a:r>
            <a:r>
              <a:rPr lang="en-US" sz="1600" dirty="0">
                <a:solidFill>
                  <a:srgbClr val="D4D4D4"/>
                </a:solidFill>
                <a:latin typeface="Consolas" panose="020B0609020204030204" pitchFamily="49" charset="0"/>
              </a:rPr>
              <a:t>(</a:t>
            </a:r>
            <a:r>
              <a:rPr lang="en-US" sz="1600" dirty="0" err="1">
                <a:solidFill>
                  <a:srgbClr val="569CD6"/>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a:t>
            </a:r>
            <a:r>
              <a:rPr lang="en-US" sz="1600" dirty="0">
                <a:solidFill>
                  <a:srgbClr val="D4D4D4"/>
                </a:solidFill>
                <a:latin typeface="Consolas" panose="020B0609020204030204" pitchFamily="49" charset="0"/>
              </a:rPr>
              <a:t> = </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a:t>
            </a:r>
            <a:r>
              <a:rPr lang="en-US" sz="1600" dirty="0">
                <a:solidFill>
                  <a:srgbClr val="D4D4D4"/>
                </a:solidFill>
                <a:latin typeface="Consolas" panose="020B0609020204030204" pitchFamily="49" charset="0"/>
              </a:rPr>
              <a:t> &lt; n; </a:t>
            </a:r>
            <a:r>
              <a:rPr lang="en-US" sz="1600" dirty="0" err="1">
                <a:solidFill>
                  <a:srgbClr val="D4D4D4"/>
                </a:solidFill>
                <a:latin typeface="Consolas" panose="020B0609020204030204" pitchFamily="49" charset="0"/>
              </a:rPr>
              <a:t>i</a:t>
            </a:r>
            <a:r>
              <a:rPr lang="en-US" sz="1600" dirty="0">
                <a:solidFill>
                  <a:srgbClr val="D4D4D4"/>
                </a:solidFill>
                <a:latin typeface="Consolas" panose="020B0609020204030204" pitchFamily="49" charset="0"/>
              </a:rPr>
              <a:t>++)</a:t>
            </a:r>
          </a:p>
          <a:p>
            <a:pPr lvl="2"/>
            <a:r>
              <a:rPr lang="en-US" sz="1600" dirty="0">
                <a:solidFill>
                  <a:srgbClr val="D4D4D4"/>
                </a:solidFill>
                <a:latin typeface="Consolas" panose="020B0609020204030204" pitchFamily="49" charset="0"/>
              </a:rPr>
              <a:t>	points[</a:t>
            </a:r>
            <a:r>
              <a:rPr lang="en-US" sz="1600" dirty="0" err="1">
                <a:solidFill>
                  <a:srgbClr val="D4D4D4"/>
                </a:solidFill>
                <a:latin typeface="Consolas" panose="020B0609020204030204" pitchFamily="49" charset="0"/>
              </a:rPr>
              <a:t>i</a:t>
            </a:r>
            <a:r>
              <a:rPr lang="en-US" sz="1600" dirty="0">
                <a:solidFill>
                  <a:srgbClr val="D4D4D4"/>
                </a:solidFill>
                <a:latin typeface="Consolas" panose="020B0609020204030204" pitchFamily="49" charset="0"/>
              </a:rPr>
              <a:t>] = </a:t>
            </a:r>
            <a:r>
              <a:rPr lang="en-US" sz="1600" dirty="0">
                <a:solidFill>
                  <a:srgbClr val="569CD6"/>
                </a:solidFill>
                <a:latin typeface="Consolas" panose="020B0609020204030204" pitchFamily="49" charset="0"/>
              </a:rPr>
              <a:t>new</a:t>
            </a:r>
            <a:r>
              <a:rPr lang="en-US" sz="1600" dirty="0">
                <a:solidFill>
                  <a:srgbClr val="D4D4D4"/>
                </a:solidFill>
                <a:latin typeface="Consolas" panose="020B0609020204030204" pitchFamily="49" charset="0"/>
              </a:rPr>
              <a:t> Point(</a:t>
            </a:r>
            <a:r>
              <a:rPr lang="en-US" sz="1600" dirty="0" err="1">
                <a:solidFill>
                  <a:srgbClr val="D4D4D4"/>
                </a:solidFill>
                <a:latin typeface="Consolas" panose="020B0609020204030204" pitchFamily="49" charset="0"/>
              </a:rPr>
              <a:t>scan.nextDouble</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scan.nextDouble</a:t>
            </a:r>
            <a:r>
              <a:rPr lang="en-US" sz="1600" dirty="0">
                <a:solidFill>
                  <a:srgbClr val="D4D4D4"/>
                </a:solidFill>
                <a:latin typeface="Consolas" panose="020B0609020204030204" pitchFamily="49" charset="0"/>
              </a:rPr>
              <a:t>());</a:t>
            </a:r>
          </a:p>
          <a:p>
            <a:pPr lvl="2"/>
            <a:r>
              <a:rPr lang="en-US" sz="1600" dirty="0">
                <a:solidFill>
                  <a:srgbClr val="569CD6"/>
                </a:solidFill>
                <a:latin typeface="Consolas" panose="020B0609020204030204" pitchFamily="49" charset="0"/>
              </a:rPr>
              <a:t>Line</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line</a:t>
            </a:r>
            <a:r>
              <a:rPr lang="en-US" sz="1600" dirty="0">
                <a:solidFill>
                  <a:srgbClr val="D4D4D4"/>
                </a:solidFill>
                <a:latin typeface="Consolas" panose="020B0609020204030204" pitchFamily="49" charset="0"/>
              </a:rPr>
              <a:t> = </a:t>
            </a:r>
            <a:r>
              <a:rPr lang="en-US" sz="1600" dirty="0">
                <a:solidFill>
                  <a:srgbClr val="569CD6"/>
                </a:solidFill>
                <a:latin typeface="Consolas" panose="020B0609020204030204" pitchFamily="49" charset="0"/>
              </a:rPr>
              <a:t>new</a:t>
            </a:r>
            <a:r>
              <a:rPr lang="en-US" sz="1600" dirty="0">
                <a:solidFill>
                  <a:srgbClr val="D4D4D4"/>
                </a:solidFill>
                <a:latin typeface="Consolas" panose="020B0609020204030204" pitchFamily="49" charset="0"/>
              </a:rPr>
              <a:t> Line(points);</a:t>
            </a:r>
          </a:p>
          <a:p>
            <a:pPr lvl="2"/>
            <a:r>
              <a:rPr lang="en-US" sz="1600" dirty="0" err="1">
                <a:solidFill>
                  <a:srgbClr val="D4D4D4"/>
                </a:solidFill>
                <a:latin typeface="Consolas" panose="020B0609020204030204" pitchFamily="49" charset="0"/>
              </a:rPr>
              <a:t>System.out.println</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line.toString</a:t>
            </a:r>
            <a:r>
              <a:rPr lang="en-US" sz="1600" dirty="0">
                <a:solidFill>
                  <a:srgbClr val="D4D4D4"/>
                </a:solidFill>
                <a:latin typeface="Consolas" panose="020B0609020204030204" pitchFamily="49" charset="0"/>
              </a:rPr>
              <a:t>());</a:t>
            </a:r>
          </a:p>
          <a:p>
            <a:pPr lvl="2"/>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while</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true</a:t>
            </a:r>
            <a:r>
              <a:rPr lang="en-US" sz="1600" dirty="0">
                <a:solidFill>
                  <a:srgbClr val="D4D4D4"/>
                </a:solidFill>
                <a:latin typeface="Consolas" panose="020B0609020204030204" pitchFamily="49" charset="0"/>
              </a:rPr>
              <a:t>)</a:t>
            </a:r>
          </a:p>
          <a:p>
            <a:pPr lvl="2"/>
            <a:r>
              <a:rPr lang="en-US" sz="1600" dirty="0">
                <a:solidFill>
                  <a:srgbClr val="D4D4D4"/>
                </a:solidFill>
                <a:latin typeface="Consolas" panose="020B0609020204030204" pitchFamily="49" charset="0"/>
              </a:rPr>
              <a:t>{</a:t>
            </a:r>
          </a:p>
          <a:p>
            <a:pPr lvl="3"/>
            <a:r>
              <a:rPr lang="en-US" sz="1600" dirty="0" err="1">
                <a:solidFill>
                  <a:srgbClr val="D4D4D4"/>
                </a:solidFill>
                <a:latin typeface="Consolas" panose="020B0609020204030204" pitchFamily="49" charset="0"/>
              </a:rPr>
              <a:t>System.out.println</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"Enter x for prediction:"</a:t>
            </a:r>
            <a:r>
              <a:rPr lang="en-US" sz="1600" dirty="0">
                <a:solidFill>
                  <a:srgbClr val="D4D4D4"/>
                </a:solidFill>
                <a:latin typeface="Consolas" panose="020B0609020204030204" pitchFamily="49" charset="0"/>
              </a:rPr>
              <a:t>);</a:t>
            </a:r>
          </a:p>
          <a:p>
            <a:pPr lvl="3"/>
            <a:r>
              <a:rPr lang="en-US" sz="1600" dirty="0">
                <a:solidFill>
                  <a:srgbClr val="569CD6"/>
                </a:solidFill>
                <a:latin typeface="Consolas" panose="020B0609020204030204" pitchFamily="49" charset="0"/>
              </a:rPr>
              <a:t>double</a:t>
            </a:r>
            <a:r>
              <a:rPr lang="en-US" sz="1600" dirty="0">
                <a:solidFill>
                  <a:srgbClr val="D4D4D4"/>
                </a:solidFill>
                <a:latin typeface="Consolas" panose="020B0609020204030204" pitchFamily="49" charset="0"/>
              </a:rPr>
              <a:t> x = </a:t>
            </a:r>
            <a:r>
              <a:rPr lang="en-US" sz="1600" dirty="0" err="1">
                <a:solidFill>
                  <a:srgbClr val="D4D4D4"/>
                </a:solidFill>
                <a:latin typeface="Consolas" panose="020B0609020204030204" pitchFamily="49" charset="0"/>
              </a:rPr>
              <a:t>scan.nextDouble</a:t>
            </a:r>
            <a:r>
              <a:rPr lang="en-US" sz="1600" dirty="0">
                <a:solidFill>
                  <a:srgbClr val="D4D4D4"/>
                </a:solidFill>
                <a:latin typeface="Consolas" panose="020B0609020204030204" pitchFamily="49" charset="0"/>
              </a:rPr>
              <a:t>();</a:t>
            </a:r>
          </a:p>
          <a:p>
            <a:pPr lvl="3"/>
            <a:r>
              <a:rPr lang="en-US" sz="1600" dirty="0" err="1">
                <a:solidFill>
                  <a:srgbClr val="D4D4D4"/>
                </a:solidFill>
                <a:latin typeface="Consolas" panose="020B0609020204030204" pitchFamily="49" charset="0"/>
              </a:rPr>
              <a:t>System.out.println</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x = "</a:t>
            </a:r>
            <a:r>
              <a:rPr lang="en-US" sz="1600" dirty="0">
                <a:solidFill>
                  <a:srgbClr val="D4D4D4"/>
                </a:solidFill>
                <a:latin typeface="Consolas" panose="020B0609020204030204" pitchFamily="49" charset="0"/>
              </a:rPr>
              <a:t> + x + </a:t>
            </a:r>
            <a:r>
              <a:rPr lang="en-US" sz="1600" dirty="0">
                <a:solidFill>
                  <a:srgbClr val="CE9178"/>
                </a:solidFill>
                <a:latin typeface="Consolas" panose="020B0609020204030204" pitchFamily="49" charset="0"/>
              </a:rPr>
              <a:t>", y = "</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line.getYAt</a:t>
            </a:r>
            <a:r>
              <a:rPr lang="en-US" sz="1600" dirty="0">
                <a:solidFill>
                  <a:srgbClr val="D4D4D4"/>
                </a:solidFill>
                <a:latin typeface="Consolas" panose="020B0609020204030204" pitchFamily="49" charset="0"/>
              </a:rPr>
              <a:t>(x));</a:t>
            </a:r>
          </a:p>
          <a:p>
            <a:pPr lvl="2"/>
            <a:r>
              <a:rPr lang="en-US" sz="1600" dirty="0">
                <a:solidFill>
                  <a:srgbClr val="D4D4D4"/>
                </a:solidFill>
                <a:latin typeface="Consolas" panose="020B0609020204030204" pitchFamily="49" charset="0"/>
              </a:rPr>
              <a:t>}</a:t>
            </a:r>
          </a:p>
          <a:p>
            <a:pPr lvl="1"/>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546984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sz="5400" dirty="0">
                <a:solidFill>
                  <a:schemeClr val="tx1"/>
                </a:solidFill>
              </a:rPr>
              <a:t>Basic Machine Learning – Linear Regression</a:t>
            </a:r>
            <a:endParaRPr lang="en-US" dirty="0">
              <a:solidFill>
                <a:schemeClr val="tx1"/>
              </a:solidFill>
            </a:endParaRPr>
          </a:p>
        </p:txBody>
      </p:sp>
      <p:sp>
        <p:nvSpPr>
          <p:cNvPr id="6" name="TextBox 5">
            <a:extLst>
              <a:ext uri="{FF2B5EF4-FFF2-40B4-BE49-F238E27FC236}">
                <a16:creationId xmlns:a16="http://schemas.microsoft.com/office/drawing/2014/main" id="{03DFFEDF-1D8A-42BC-90C0-25B5745D9DEB}"/>
              </a:ext>
            </a:extLst>
          </p:cNvPr>
          <p:cNvSpPr txBox="1"/>
          <p:nvPr/>
        </p:nvSpPr>
        <p:spPr>
          <a:xfrm>
            <a:off x="53163" y="733246"/>
            <a:ext cx="12080358" cy="6124754"/>
          </a:xfrm>
          <a:prstGeom prst="rect">
            <a:avLst/>
          </a:prstGeom>
          <a:noFill/>
        </p:spPr>
        <p:txBody>
          <a:bodyPr wrap="square" rtlCol="0">
            <a:spAutoFit/>
          </a:bodyPr>
          <a:lstStyle/>
          <a:p>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class</a:t>
            </a:r>
            <a:r>
              <a:rPr lang="en-US" sz="1400" dirty="0">
                <a:solidFill>
                  <a:srgbClr val="D4D4D4"/>
                </a:solidFill>
                <a:latin typeface="Consolas" panose="020B0609020204030204" pitchFamily="49" charset="0"/>
              </a:rPr>
              <a:t> </a:t>
            </a:r>
            <a:r>
              <a:rPr lang="en-US" sz="1400" dirty="0">
                <a:solidFill>
                  <a:srgbClr val="4EC9B0"/>
                </a:solidFill>
                <a:latin typeface="Consolas" panose="020B0609020204030204" pitchFamily="49" charset="0"/>
              </a:rPr>
              <a:t>Line</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a:t>
            </a:r>
          </a:p>
          <a:p>
            <a:pPr lvl="1"/>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a:solidFill>
                  <a:srgbClr val="4EC9B0"/>
                </a:solidFill>
                <a:latin typeface="Consolas" panose="020B0609020204030204" pitchFamily="49" charset="0"/>
              </a:rPr>
              <a:t>double</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slope</a:t>
            </a:r>
            <a:r>
              <a:rPr lang="en-US" sz="1400" dirty="0">
                <a:solidFill>
                  <a:srgbClr val="D4D4D4"/>
                </a:solidFill>
                <a:latin typeface="Consolas" panose="020B0609020204030204" pitchFamily="49" charset="0"/>
              </a:rPr>
              <a:t>;</a:t>
            </a:r>
          </a:p>
          <a:p>
            <a:pPr lvl="1"/>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a:solidFill>
                  <a:srgbClr val="4EC9B0"/>
                </a:solidFill>
                <a:latin typeface="Consolas" panose="020B0609020204030204" pitchFamily="49" charset="0"/>
              </a:rPr>
              <a:t>double</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intercept</a:t>
            </a:r>
            <a:r>
              <a:rPr lang="en-US" sz="1400" dirty="0">
                <a:solidFill>
                  <a:srgbClr val="D4D4D4"/>
                </a:solidFill>
                <a:latin typeface="Consolas" panose="020B0609020204030204" pitchFamily="49" charset="0"/>
              </a:rPr>
              <a:t>;</a:t>
            </a:r>
          </a:p>
          <a:p>
            <a:pPr lvl="1"/>
            <a:br>
              <a:rPr lang="en-US" sz="1400" dirty="0">
                <a:solidFill>
                  <a:srgbClr val="D4D4D4"/>
                </a:solidFill>
                <a:latin typeface="Consolas" panose="020B0609020204030204" pitchFamily="49" charset="0"/>
              </a:rPr>
            </a:br>
            <a:r>
              <a:rPr lang="en-US" sz="1400" dirty="0">
                <a:solidFill>
                  <a:srgbClr val="608B4E"/>
                </a:solidFill>
                <a:latin typeface="Consolas" panose="020B0609020204030204" pitchFamily="49" charset="0"/>
              </a:rPr>
              <a:t>//Linear Regression</a:t>
            </a:r>
            <a:endParaRPr lang="en-US" sz="1400" dirty="0">
              <a:solidFill>
                <a:srgbClr val="D4D4D4"/>
              </a:solidFill>
              <a:latin typeface="Consolas" panose="020B0609020204030204" pitchFamily="49" charset="0"/>
            </a:endParaRPr>
          </a:p>
          <a:p>
            <a:pPr lvl="1"/>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a:solidFill>
                  <a:srgbClr val="DCDCAA"/>
                </a:solidFill>
                <a:latin typeface="Consolas" panose="020B0609020204030204" pitchFamily="49" charset="0"/>
              </a:rPr>
              <a:t>Line</a:t>
            </a:r>
            <a:r>
              <a:rPr lang="en-US" sz="1400" dirty="0">
                <a:solidFill>
                  <a:srgbClr val="D4D4D4"/>
                </a:solidFill>
                <a:latin typeface="Consolas" panose="020B0609020204030204" pitchFamily="49" charset="0"/>
              </a:rPr>
              <a:t>(</a:t>
            </a:r>
            <a:r>
              <a:rPr lang="en-US" sz="1400" dirty="0">
                <a:solidFill>
                  <a:srgbClr val="4EC9B0"/>
                </a:solidFill>
                <a:latin typeface="Consolas" panose="020B0609020204030204" pitchFamily="49" charset="0"/>
              </a:rPr>
              <a:t>Point</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points</a:t>
            </a:r>
            <a:r>
              <a:rPr lang="en-US" sz="1400" dirty="0">
                <a:solidFill>
                  <a:srgbClr val="D4D4D4"/>
                </a:solidFill>
                <a:latin typeface="Consolas" panose="020B0609020204030204" pitchFamily="49" charset="0"/>
              </a:rPr>
              <a:t>)</a:t>
            </a:r>
          </a:p>
          <a:p>
            <a:pPr lvl="1"/>
            <a:r>
              <a:rPr lang="en-US" sz="1400" dirty="0">
                <a:solidFill>
                  <a:srgbClr val="D4D4D4"/>
                </a:solidFill>
                <a:latin typeface="Consolas" panose="020B0609020204030204" pitchFamily="49" charset="0"/>
              </a:rPr>
              <a:t>{</a:t>
            </a:r>
          </a:p>
          <a:p>
            <a:pPr lvl="2"/>
            <a:r>
              <a:rPr lang="en-US" sz="1400" dirty="0" err="1">
                <a:solidFill>
                  <a:srgbClr val="4EC9B0"/>
                </a:solidFill>
                <a:latin typeface="Consolas" panose="020B0609020204030204" pitchFamily="49" charset="0"/>
              </a:rPr>
              <a:t>int</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n</a:t>
            </a:r>
            <a:r>
              <a:rPr lang="en-US" sz="1400" dirty="0">
                <a:solidFill>
                  <a:srgbClr val="D4D4D4"/>
                </a:solidFill>
                <a:latin typeface="Consolas" panose="020B0609020204030204" pitchFamily="49" charset="0"/>
              </a:rPr>
              <a:t> = </a:t>
            </a:r>
            <a:r>
              <a:rPr lang="en-US" sz="1400" dirty="0" err="1">
                <a:solidFill>
                  <a:srgbClr val="9CDCFE"/>
                </a:solidFill>
                <a:latin typeface="Consolas" panose="020B0609020204030204" pitchFamily="49" charset="0"/>
              </a:rPr>
              <a:t>points</a:t>
            </a:r>
            <a:r>
              <a:rPr lang="en-US" sz="1400" dirty="0" err="1">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length</a:t>
            </a:r>
            <a:r>
              <a:rPr lang="en-US" sz="1400" dirty="0">
                <a:solidFill>
                  <a:srgbClr val="D4D4D4"/>
                </a:solidFill>
                <a:latin typeface="Consolas" panose="020B0609020204030204" pitchFamily="49" charset="0"/>
              </a:rPr>
              <a:t>;</a:t>
            </a:r>
          </a:p>
          <a:p>
            <a:pPr lvl="2"/>
            <a:r>
              <a:rPr lang="en-US" sz="1400" dirty="0">
                <a:solidFill>
                  <a:srgbClr val="4EC9B0"/>
                </a:solidFill>
                <a:latin typeface="Consolas" panose="020B0609020204030204" pitchFamily="49" charset="0"/>
              </a:rPr>
              <a:t>Point</a:t>
            </a:r>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avarage</a:t>
            </a:r>
            <a:r>
              <a:rPr lang="en-US" sz="1400" dirty="0">
                <a:solidFill>
                  <a:srgbClr val="D4D4D4"/>
                </a:solidFill>
                <a:latin typeface="Consolas" panose="020B0609020204030204" pitchFamily="49" charset="0"/>
              </a:rPr>
              <a:t> = </a:t>
            </a:r>
            <a:r>
              <a:rPr lang="en-US" sz="1400" dirty="0" err="1">
                <a:solidFill>
                  <a:srgbClr val="9CDCFE"/>
                </a:solidFill>
                <a:latin typeface="Consolas" panose="020B0609020204030204" pitchFamily="49" charset="0"/>
              </a:rPr>
              <a:t>Point</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midpoint</a:t>
            </a:r>
            <a:r>
              <a:rPr lang="en-US" sz="1400" dirty="0">
                <a:solidFill>
                  <a:srgbClr val="D4D4D4"/>
                </a:solidFill>
                <a:latin typeface="Consolas" panose="020B0609020204030204" pitchFamily="49" charset="0"/>
              </a:rPr>
              <a:t>(points);</a:t>
            </a:r>
          </a:p>
          <a:p>
            <a:pPr lvl="2"/>
            <a:br>
              <a:rPr lang="en-US" sz="1400" dirty="0">
                <a:solidFill>
                  <a:srgbClr val="D4D4D4"/>
                </a:solidFill>
                <a:latin typeface="Consolas" panose="020B0609020204030204" pitchFamily="49" charset="0"/>
              </a:rPr>
            </a:br>
            <a:r>
              <a:rPr lang="en-US" sz="1400" dirty="0">
                <a:solidFill>
                  <a:srgbClr val="608B4E"/>
                </a:solidFill>
                <a:latin typeface="Consolas" panose="020B0609020204030204" pitchFamily="49" charset="0"/>
              </a:rPr>
              <a:t>// http://algs4.cs.princeton.edu/14analysis/LinearRegression.java.html</a:t>
            </a:r>
            <a:endParaRPr lang="en-US" sz="1400" dirty="0">
              <a:solidFill>
                <a:srgbClr val="D4D4D4"/>
              </a:solidFill>
              <a:latin typeface="Consolas" panose="020B0609020204030204" pitchFamily="49" charset="0"/>
            </a:endParaRPr>
          </a:p>
          <a:p>
            <a:pPr lvl="2"/>
            <a:r>
              <a:rPr lang="en-US" sz="1400" dirty="0">
                <a:solidFill>
                  <a:srgbClr val="4EC9B0"/>
                </a:solidFill>
                <a:latin typeface="Consolas" panose="020B0609020204030204" pitchFamily="49" charset="0"/>
              </a:rPr>
              <a:t>double</a:t>
            </a:r>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xxbar</a:t>
            </a:r>
            <a:r>
              <a:rPr lang="en-US" sz="1400" dirty="0">
                <a:solidFill>
                  <a:srgbClr val="D4D4D4"/>
                </a:solidFill>
                <a:latin typeface="Consolas" panose="020B0609020204030204" pitchFamily="49" charset="0"/>
              </a:rPr>
              <a:t> = </a:t>
            </a:r>
            <a:r>
              <a:rPr lang="en-US" sz="1400" dirty="0">
                <a:solidFill>
                  <a:srgbClr val="B5CEA8"/>
                </a:solidFill>
                <a:latin typeface="Consolas" panose="020B0609020204030204" pitchFamily="49" charset="0"/>
              </a:rPr>
              <a:t>0.0</a:t>
            </a: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yybar</a:t>
            </a:r>
            <a:r>
              <a:rPr lang="en-US" sz="1400" dirty="0">
                <a:solidFill>
                  <a:srgbClr val="D4D4D4"/>
                </a:solidFill>
                <a:latin typeface="Consolas" panose="020B0609020204030204" pitchFamily="49" charset="0"/>
              </a:rPr>
              <a:t> = </a:t>
            </a:r>
            <a:r>
              <a:rPr lang="en-US" sz="1400" dirty="0">
                <a:solidFill>
                  <a:srgbClr val="B5CEA8"/>
                </a:solidFill>
                <a:latin typeface="Consolas" panose="020B0609020204030204" pitchFamily="49" charset="0"/>
              </a:rPr>
              <a:t>0.0</a:t>
            </a: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xybar</a:t>
            </a:r>
            <a:r>
              <a:rPr lang="en-US" sz="1400" dirty="0">
                <a:solidFill>
                  <a:srgbClr val="D4D4D4"/>
                </a:solidFill>
                <a:latin typeface="Consolas" panose="020B0609020204030204" pitchFamily="49" charset="0"/>
              </a:rPr>
              <a:t> = </a:t>
            </a:r>
            <a:r>
              <a:rPr lang="en-US" sz="1400" dirty="0">
                <a:solidFill>
                  <a:srgbClr val="B5CEA8"/>
                </a:solidFill>
                <a:latin typeface="Consolas" panose="020B0609020204030204" pitchFamily="49" charset="0"/>
              </a:rPr>
              <a:t>0.0</a:t>
            </a:r>
            <a:r>
              <a:rPr lang="en-US" sz="1400" dirty="0">
                <a:solidFill>
                  <a:srgbClr val="D4D4D4"/>
                </a:solidFill>
                <a:latin typeface="Consolas" panose="020B0609020204030204" pitchFamily="49" charset="0"/>
              </a:rPr>
              <a:t>;</a:t>
            </a:r>
          </a:p>
          <a:p>
            <a:pPr lvl="2"/>
            <a:r>
              <a:rPr lang="en-US" sz="1400" dirty="0">
                <a:solidFill>
                  <a:srgbClr val="C586C0"/>
                </a:solidFill>
                <a:latin typeface="Consolas" panose="020B0609020204030204" pitchFamily="49" charset="0"/>
              </a:rPr>
              <a:t>for</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int</a:t>
            </a:r>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i</a:t>
            </a:r>
            <a:r>
              <a:rPr lang="en-US" sz="1400" dirty="0">
                <a:solidFill>
                  <a:srgbClr val="D4D4D4"/>
                </a:solidFill>
                <a:latin typeface="Consolas" panose="020B0609020204030204" pitchFamily="49" charset="0"/>
              </a:rPr>
              <a:t> = </a:t>
            </a:r>
            <a:r>
              <a:rPr lang="en-US" sz="1400" dirty="0">
                <a:solidFill>
                  <a:srgbClr val="B5CEA8"/>
                </a:solidFill>
                <a:latin typeface="Consolas" panose="020B0609020204030204" pitchFamily="49" charset="0"/>
              </a:rPr>
              <a:t>0</a:t>
            </a: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i</a:t>
            </a:r>
            <a:r>
              <a:rPr lang="en-US" sz="1400" dirty="0">
                <a:solidFill>
                  <a:srgbClr val="D4D4D4"/>
                </a:solidFill>
                <a:latin typeface="Consolas" panose="020B0609020204030204" pitchFamily="49" charset="0"/>
              </a:rPr>
              <a:t> &lt; n; </a:t>
            </a:r>
            <a:r>
              <a:rPr lang="en-US" sz="1400" dirty="0" err="1">
                <a:solidFill>
                  <a:srgbClr val="D4D4D4"/>
                </a:solidFill>
                <a:latin typeface="Consolas" panose="020B0609020204030204" pitchFamily="49" charset="0"/>
              </a:rPr>
              <a:t>i</a:t>
            </a:r>
            <a:r>
              <a:rPr lang="en-US" sz="1400" dirty="0">
                <a:solidFill>
                  <a:srgbClr val="D4D4D4"/>
                </a:solidFill>
                <a:latin typeface="Consolas" panose="020B0609020204030204" pitchFamily="49" charset="0"/>
              </a:rPr>
              <a:t>++) {</a:t>
            </a:r>
          </a:p>
          <a:p>
            <a:pPr lvl="3"/>
            <a:r>
              <a:rPr lang="en-US" sz="1400" dirty="0" err="1">
                <a:solidFill>
                  <a:srgbClr val="D4D4D4"/>
                </a:solidFill>
                <a:latin typeface="Consolas" panose="020B0609020204030204" pitchFamily="49" charset="0"/>
              </a:rPr>
              <a:t>xxbar</a:t>
            </a:r>
            <a:r>
              <a:rPr lang="en-US" sz="1400" dirty="0">
                <a:solidFill>
                  <a:srgbClr val="D4D4D4"/>
                </a:solidFill>
                <a:latin typeface="Consolas" panose="020B0609020204030204" pitchFamily="49" charset="0"/>
              </a:rPr>
              <a:t> += (points[</a:t>
            </a:r>
            <a:r>
              <a:rPr lang="en-US" sz="1400" dirty="0" err="1">
                <a:solidFill>
                  <a:srgbClr val="D4D4D4"/>
                </a:solidFill>
                <a:latin typeface="Consolas" panose="020B0609020204030204" pitchFamily="49" charset="0"/>
              </a:rPr>
              <a:t>i</a:t>
            </a:r>
            <a:r>
              <a:rPr lang="en-US" sz="1400" dirty="0">
                <a:solidFill>
                  <a:srgbClr val="D4D4D4"/>
                </a:solidFill>
                <a:latin typeface="Consolas" panose="020B0609020204030204" pitchFamily="49" charset="0"/>
              </a:rPr>
              <a:t>].</a:t>
            </a:r>
            <a:r>
              <a:rPr lang="en-US" sz="1400" dirty="0">
                <a:solidFill>
                  <a:srgbClr val="9CDCFE"/>
                </a:solidFill>
                <a:latin typeface="Consolas" panose="020B0609020204030204" pitchFamily="49" charset="0"/>
              </a:rPr>
              <a:t>x</a:t>
            </a:r>
            <a:r>
              <a:rPr lang="en-US" sz="1400" dirty="0">
                <a:solidFill>
                  <a:srgbClr val="D4D4D4"/>
                </a:solidFill>
                <a:latin typeface="Consolas" panose="020B0609020204030204" pitchFamily="49" charset="0"/>
              </a:rPr>
              <a:t> - </a:t>
            </a:r>
            <a:r>
              <a:rPr lang="en-US" sz="1400" dirty="0" err="1">
                <a:solidFill>
                  <a:srgbClr val="9CDCFE"/>
                </a:solidFill>
                <a:latin typeface="Consolas" panose="020B0609020204030204" pitchFamily="49" charset="0"/>
              </a:rPr>
              <a:t>avarage</a:t>
            </a:r>
            <a:r>
              <a:rPr lang="en-US" sz="1400" dirty="0" err="1">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x</a:t>
            </a:r>
            <a:r>
              <a:rPr lang="en-US" sz="1400" dirty="0">
                <a:solidFill>
                  <a:srgbClr val="D4D4D4"/>
                </a:solidFill>
                <a:latin typeface="Consolas" panose="020B0609020204030204" pitchFamily="49" charset="0"/>
              </a:rPr>
              <a:t>) * (points[</a:t>
            </a:r>
            <a:r>
              <a:rPr lang="en-US" sz="1400" dirty="0" err="1">
                <a:solidFill>
                  <a:srgbClr val="D4D4D4"/>
                </a:solidFill>
                <a:latin typeface="Consolas" panose="020B0609020204030204" pitchFamily="49" charset="0"/>
              </a:rPr>
              <a:t>i</a:t>
            </a:r>
            <a:r>
              <a:rPr lang="en-US" sz="1400" dirty="0">
                <a:solidFill>
                  <a:srgbClr val="D4D4D4"/>
                </a:solidFill>
                <a:latin typeface="Consolas" panose="020B0609020204030204" pitchFamily="49" charset="0"/>
              </a:rPr>
              <a:t>].</a:t>
            </a:r>
            <a:r>
              <a:rPr lang="en-US" sz="1400" dirty="0">
                <a:solidFill>
                  <a:srgbClr val="9CDCFE"/>
                </a:solidFill>
                <a:latin typeface="Consolas" panose="020B0609020204030204" pitchFamily="49" charset="0"/>
              </a:rPr>
              <a:t>x</a:t>
            </a:r>
            <a:r>
              <a:rPr lang="en-US" sz="1400" dirty="0">
                <a:solidFill>
                  <a:srgbClr val="D4D4D4"/>
                </a:solidFill>
                <a:latin typeface="Consolas" panose="020B0609020204030204" pitchFamily="49" charset="0"/>
              </a:rPr>
              <a:t> - </a:t>
            </a:r>
            <a:r>
              <a:rPr lang="en-US" sz="1400" dirty="0" err="1">
                <a:solidFill>
                  <a:srgbClr val="9CDCFE"/>
                </a:solidFill>
                <a:latin typeface="Consolas" panose="020B0609020204030204" pitchFamily="49" charset="0"/>
              </a:rPr>
              <a:t>avarage</a:t>
            </a:r>
            <a:r>
              <a:rPr lang="en-US" sz="1400" dirty="0" err="1">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x</a:t>
            </a:r>
            <a:r>
              <a:rPr lang="en-US" sz="1400" dirty="0">
                <a:solidFill>
                  <a:srgbClr val="D4D4D4"/>
                </a:solidFill>
                <a:latin typeface="Consolas" panose="020B0609020204030204" pitchFamily="49" charset="0"/>
              </a:rPr>
              <a:t>);</a:t>
            </a:r>
          </a:p>
          <a:p>
            <a:pPr lvl="3"/>
            <a:r>
              <a:rPr lang="en-US" sz="1400" dirty="0" err="1">
                <a:solidFill>
                  <a:srgbClr val="D4D4D4"/>
                </a:solidFill>
                <a:latin typeface="Consolas" panose="020B0609020204030204" pitchFamily="49" charset="0"/>
              </a:rPr>
              <a:t>yybar</a:t>
            </a:r>
            <a:r>
              <a:rPr lang="en-US" sz="1400" dirty="0">
                <a:solidFill>
                  <a:srgbClr val="D4D4D4"/>
                </a:solidFill>
                <a:latin typeface="Consolas" panose="020B0609020204030204" pitchFamily="49" charset="0"/>
              </a:rPr>
              <a:t> += (points[</a:t>
            </a:r>
            <a:r>
              <a:rPr lang="en-US" sz="1400" dirty="0" err="1">
                <a:solidFill>
                  <a:srgbClr val="D4D4D4"/>
                </a:solidFill>
                <a:latin typeface="Consolas" panose="020B0609020204030204" pitchFamily="49" charset="0"/>
              </a:rPr>
              <a:t>i</a:t>
            </a:r>
            <a:r>
              <a:rPr lang="en-US" sz="1400" dirty="0">
                <a:solidFill>
                  <a:srgbClr val="D4D4D4"/>
                </a:solidFill>
                <a:latin typeface="Consolas" panose="020B0609020204030204" pitchFamily="49" charset="0"/>
              </a:rPr>
              <a:t>].</a:t>
            </a:r>
            <a:r>
              <a:rPr lang="en-US" sz="1400" dirty="0">
                <a:solidFill>
                  <a:srgbClr val="9CDCFE"/>
                </a:solidFill>
                <a:latin typeface="Consolas" panose="020B0609020204030204" pitchFamily="49" charset="0"/>
              </a:rPr>
              <a:t>y</a:t>
            </a:r>
            <a:r>
              <a:rPr lang="en-US" sz="1400" dirty="0">
                <a:solidFill>
                  <a:srgbClr val="D4D4D4"/>
                </a:solidFill>
                <a:latin typeface="Consolas" panose="020B0609020204030204" pitchFamily="49" charset="0"/>
              </a:rPr>
              <a:t> - </a:t>
            </a:r>
            <a:r>
              <a:rPr lang="en-US" sz="1400" dirty="0" err="1">
                <a:solidFill>
                  <a:srgbClr val="9CDCFE"/>
                </a:solidFill>
                <a:latin typeface="Consolas" panose="020B0609020204030204" pitchFamily="49" charset="0"/>
              </a:rPr>
              <a:t>avarage</a:t>
            </a:r>
            <a:r>
              <a:rPr lang="en-US" sz="1400" dirty="0" err="1">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y</a:t>
            </a:r>
            <a:r>
              <a:rPr lang="en-US" sz="1400" dirty="0">
                <a:solidFill>
                  <a:srgbClr val="D4D4D4"/>
                </a:solidFill>
                <a:latin typeface="Consolas" panose="020B0609020204030204" pitchFamily="49" charset="0"/>
              </a:rPr>
              <a:t>) * (points[</a:t>
            </a:r>
            <a:r>
              <a:rPr lang="en-US" sz="1400" dirty="0" err="1">
                <a:solidFill>
                  <a:srgbClr val="D4D4D4"/>
                </a:solidFill>
                <a:latin typeface="Consolas" panose="020B0609020204030204" pitchFamily="49" charset="0"/>
              </a:rPr>
              <a:t>i</a:t>
            </a:r>
            <a:r>
              <a:rPr lang="en-US" sz="1400" dirty="0">
                <a:solidFill>
                  <a:srgbClr val="D4D4D4"/>
                </a:solidFill>
                <a:latin typeface="Consolas" panose="020B0609020204030204" pitchFamily="49" charset="0"/>
              </a:rPr>
              <a:t>].</a:t>
            </a:r>
            <a:r>
              <a:rPr lang="en-US" sz="1400" dirty="0">
                <a:solidFill>
                  <a:srgbClr val="9CDCFE"/>
                </a:solidFill>
                <a:latin typeface="Consolas" panose="020B0609020204030204" pitchFamily="49" charset="0"/>
              </a:rPr>
              <a:t>y</a:t>
            </a:r>
            <a:r>
              <a:rPr lang="en-US" sz="1400" dirty="0">
                <a:solidFill>
                  <a:srgbClr val="D4D4D4"/>
                </a:solidFill>
                <a:latin typeface="Consolas" panose="020B0609020204030204" pitchFamily="49" charset="0"/>
              </a:rPr>
              <a:t> - </a:t>
            </a:r>
            <a:r>
              <a:rPr lang="en-US" sz="1400" dirty="0" err="1">
                <a:solidFill>
                  <a:srgbClr val="9CDCFE"/>
                </a:solidFill>
                <a:latin typeface="Consolas" panose="020B0609020204030204" pitchFamily="49" charset="0"/>
              </a:rPr>
              <a:t>avarage</a:t>
            </a:r>
            <a:r>
              <a:rPr lang="en-US" sz="1400" dirty="0" err="1">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y</a:t>
            </a:r>
            <a:r>
              <a:rPr lang="en-US" sz="1400" dirty="0">
                <a:solidFill>
                  <a:srgbClr val="D4D4D4"/>
                </a:solidFill>
                <a:latin typeface="Consolas" panose="020B0609020204030204" pitchFamily="49" charset="0"/>
              </a:rPr>
              <a:t>);</a:t>
            </a:r>
          </a:p>
          <a:p>
            <a:pPr lvl="3"/>
            <a:r>
              <a:rPr lang="en-US" sz="1400" dirty="0" err="1">
                <a:solidFill>
                  <a:srgbClr val="D4D4D4"/>
                </a:solidFill>
                <a:latin typeface="Consolas" panose="020B0609020204030204" pitchFamily="49" charset="0"/>
              </a:rPr>
              <a:t>xybar</a:t>
            </a:r>
            <a:r>
              <a:rPr lang="en-US" sz="1400" dirty="0">
                <a:solidFill>
                  <a:srgbClr val="D4D4D4"/>
                </a:solidFill>
                <a:latin typeface="Consolas" panose="020B0609020204030204" pitchFamily="49" charset="0"/>
              </a:rPr>
              <a:t> += (points[</a:t>
            </a:r>
            <a:r>
              <a:rPr lang="en-US" sz="1400" dirty="0" err="1">
                <a:solidFill>
                  <a:srgbClr val="D4D4D4"/>
                </a:solidFill>
                <a:latin typeface="Consolas" panose="020B0609020204030204" pitchFamily="49" charset="0"/>
              </a:rPr>
              <a:t>i</a:t>
            </a:r>
            <a:r>
              <a:rPr lang="en-US" sz="1400" dirty="0">
                <a:solidFill>
                  <a:srgbClr val="D4D4D4"/>
                </a:solidFill>
                <a:latin typeface="Consolas" panose="020B0609020204030204" pitchFamily="49" charset="0"/>
              </a:rPr>
              <a:t>].</a:t>
            </a:r>
            <a:r>
              <a:rPr lang="en-US" sz="1400" dirty="0">
                <a:solidFill>
                  <a:srgbClr val="9CDCFE"/>
                </a:solidFill>
                <a:latin typeface="Consolas" panose="020B0609020204030204" pitchFamily="49" charset="0"/>
              </a:rPr>
              <a:t>x</a:t>
            </a:r>
            <a:r>
              <a:rPr lang="en-US" sz="1400" dirty="0">
                <a:solidFill>
                  <a:srgbClr val="D4D4D4"/>
                </a:solidFill>
                <a:latin typeface="Consolas" panose="020B0609020204030204" pitchFamily="49" charset="0"/>
              </a:rPr>
              <a:t> - </a:t>
            </a:r>
            <a:r>
              <a:rPr lang="en-US" sz="1400" dirty="0" err="1">
                <a:solidFill>
                  <a:srgbClr val="9CDCFE"/>
                </a:solidFill>
                <a:latin typeface="Consolas" panose="020B0609020204030204" pitchFamily="49" charset="0"/>
              </a:rPr>
              <a:t>avarage</a:t>
            </a:r>
            <a:r>
              <a:rPr lang="en-US" sz="1400" dirty="0" err="1">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x</a:t>
            </a:r>
            <a:r>
              <a:rPr lang="en-US" sz="1400" dirty="0">
                <a:solidFill>
                  <a:srgbClr val="D4D4D4"/>
                </a:solidFill>
                <a:latin typeface="Consolas" panose="020B0609020204030204" pitchFamily="49" charset="0"/>
              </a:rPr>
              <a:t>) * (points[</a:t>
            </a:r>
            <a:r>
              <a:rPr lang="en-US" sz="1400" dirty="0" err="1">
                <a:solidFill>
                  <a:srgbClr val="D4D4D4"/>
                </a:solidFill>
                <a:latin typeface="Consolas" panose="020B0609020204030204" pitchFamily="49" charset="0"/>
              </a:rPr>
              <a:t>i</a:t>
            </a:r>
            <a:r>
              <a:rPr lang="en-US" sz="1400" dirty="0">
                <a:solidFill>
                  <a:srgbClr val="D4D4D4"/>
                </a:solidFill>
                <a:latin typeface="Consolas" panose="020B0609020204030204" pitchFamily="49" charset="0"/>
              </a:rPr>
              <a:t>].</a:t>
            </a:r>
            <a:r>
              <a:rPr lang="en-US" sz="1400" dirty="0">
                <a:solidFill>
                  <a:srgbClr val="9CDCFE"/>
                </a:solidFill>
                <a:latin typeface="Consolas" panose="020B0609020204030204" pitchFamily="49" charset="0"/>
              </a:rPr>
              <a:t>y</a:t>
            </a:r>
            <a:r>
              <a:rPr lang="en-US" sz="1400" dirty="0">
                <a:solidFill>
                  <a:srgbClr val="D4D4D4"/>
                </a:solidFill>
                <a:latin typeface="Consolas" panose="020B0609020204030204" pitchFamily="49" charset="0"/>
              </a:rPr>
              <a:t> - </a:t>
            </a:r>
            <a:r>
              <a:rPr lang="en-US" sz="1400" dirty="0" err="1">
                <a:solidFill>
                  <a:srgbClr val="9CDCFE"/>
                </a:solidFill>
                <a:latin typeface="Consolas" panose="020B0609020204030204" pitchFamily="49" charset="0"/>
              </a:rPr>
              <a:t>avarage</a:t>
            </a:r>
            <a:r>
              <a:rPr lang="en-US" sz="1400" dirty="0" err="1">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y</a:t>
            </a:r>
            <a:r>
              <a:rPr lang="en-US" sz="1400" dirty="0">
                <a:solidFill>
                  <a:srgbClr val="D4D4D4"/>
                </a:solidFill>
                <a:latin typeface="Consolas" panose="020B0609020204030204" pitchFamily="49" charset="0"/>
              </a:rPr>
              <a:t>);</a:t>
            </a:r>
          </a:p>
          <a:p>
            <a:pPr lvl="2"/>
            <a:r>
              <a:rPr lang="en-US" sz="1400" dirty="0">
                <a:solidFill>
                  <a:srgbClr val="D4D4D4"/>
                </a:solidFill>
                <a:latin typeface="Consolas" panose="020B0609020204030204" pitchFamily="49" charset="0"/>
              </a:rPr>
              <a:t>}</a:t>
            </a:r>
          </a:p>
          <a:p>
            <a:pPr lvl="2"/>
            <a:br>
              <a:rPr lang="en-US" sz="1400" dirty="0">
                <a:solidFill>
                  <a:srgbClr val="D4D4D4"/>
                </a:solidFill>
                <a:latin typeface="Consolas" panose="020B0609020204030204" pitchFamily="49" charset="0"/>
              </a:rPr>
            </a:br>
            <a:r>
              <a:rPr lang="en-US" sz="1400" dirty="0">
                <a:solidFill>
                  <a:srgbClr val="D4D4D4"/>
                </a:solidFill>
                <a:latin typeface="Consolas" panose="020B0609020204030204" pitchFamily="49" charset="0"/>
              </a:rPr>
              <a:t>slope = </a:t>
            </a:r>
            <a:r>
              <a:rPr lang="en-US" sz="1400" dirty="0" err="1">
                <a:solidFill>
                  <a:srgbClr val="D4D4D4"/>
                </a:solidFill>
                <a:latin typeface="Consolas" panose="020B0609020204030204" pitchFamily="49" charset="0"/>
              </a:rPr>
              <a:t>xybar</a:t>
            </a:r>
            <a:r>
              <a:rPr lang="en-US" sz="1400" dirty="0">
                <a:solidFill>
                  <a:srgbClr val="D4D4D4"/>
                </a:solidFill>
                <a:latin typeface="Consolas" panose="020B0609020204030204" pitchFamily="49" charset="0"/>
              </a:rPr>
              <a:t> / </a:t>
            </a:r>
            <a:r>
              <a:rPr lang="en-US" sz="1400" dirty="0" err="1">
                <a:solidFill>
                  <a:srgbClr val="D4D4D4"/>
                </a:solidFill>
                <a:latin typeface="Consolas" panose="020B0609020204030204" pitchFamily="49" charset="0"/>
              </a:rPr>
              <a:t>xxbar</a:t>
            </a:r>
            <a:r>
              <a:rPr lang="en-US" sz="1400" dirty="0">
                <a:solidFill>
                  <a:srgbClr val="D4D4D4"/>
                </a:solidFill>
                <a:latin typeface="Consolas" panose="020B0609020204030204" pitchFamily="49" charset="0"/>
              </a:rPr>
              <a:t>;</a:t>
            </a:r>
          </a:p>
          <a:p>
            <a:pPr lvl="2"/>
            <a:r>
              <a:rPr lang="en-US" sz="1400" dirty="0">
                <a:solidFill>
                  <a:srgbClr val="D4D4D4"/>
                </a:solidFill>
                <a:latin typeface="Consolas" panose="020B0609020204030204" pitchFamily="49" charset="0"/>
              </a:rPr>
              <a:t>intercept = </a:t>
            </a:r>
            <a:r>
              <a:rPr lang="en-US" sz="1400" dirty="0" err="1">
                <a:solidFill>
                  <a:srgbClr val="9CDCFE"/>
                </a:solidFill>
                <a:latin typeface="Consolas" panose="020B0609020204030204" pitchFamily="49" charset="0"/>
              </a:rPr>
              <a:t>avarage</a:t>
            </a:r>
            <a:r>
              <a:rPr lang="en-US" sz="1400" dirty="0" err="1">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y</a:t>
            </a:r>
            <a:r>
              <a:rPr lang="en-US" sz="1400" dirty="0">
                <a:solidFill>
                  <a:srgbClr val="D4D4D4"/>
                </a:solidFill>
                <a:latin typeface="Consolas" panose="020B0609020204030204" pitchFamily="49" charset="0"/>
              </a:rPr>
              <a:t> - slope * </a:t>
            </a:r>
            <a:r>
              <a:rPr lang="en-US" sz="1400" dirty="0" err="1">
                <a:solidFill>
                  <a:srgbClr val="9CDCFE"/>
                </a:solidFill>
                <a:latin typeface="Consolas" panose="020B0609020204030204" pitchFamily="49" charset="0"/>
              </a:rPr>
              <a:t>avarage</a:t>
            </a:r>
            <a:r>
              <a:rPr lang="en-US" sz="1400" dirty="0" err="1">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x</a:t>
            </a:r>
            <a:r>
              <a:rPr lang="en-US" sz="1400" dirty="0">
                <a:solidFill>
                  <a:srgbClr val="D4D4D4"/>
                </a:solidFill>
                <a:latin typeface="Consolas" panose="020B0609020204030204" pitchFamily="49" charset="0"/>
              </a:rPr>
              <a:t>;</a:t>
            </a:r>
          </a:p>
          <a:p>
            <a:pPr lvl="1"/>
            <a:r>
              <a:rPr lang="en-US" sz="1400" dirty="0">
                <a:solidFill>
                  <a:srgbClr val="D4D4D4"/>
                </a:solidFill>
                <a:latin typeface="Consolas" panose="020B0609020204030204" pitchFamily="49" charset="0"/>
              </a:rPr>
              <a:t>}</a:t>
            </a:r>
          </a:p>
          <a:p>
            <a:pPr lvl="1"/>
            <a:br>
              <a:rPr lang="en-US" sz="1400" dirty="0">
                <a:solidFill>
                  <a:srgbClr val="D4D4D4"/>
                </a:solidFill>
                <a:latin typeface="Consolas" panose="020B0609020204030204" pitchFamily="49" charset="0"/>
              </a:rPr>
            </a:br>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a:solidFill>
                  <a:srgbClr val="4EC9B0"/>
                </a:solidFill>
                <a:latin typeface="Consolas" panose="020B0609020204030204" pitchFamily="49" charset="0"/>
              </a:rPr>
              <a:t>double</a:t>
            </a:r>
            <a:r>
              <a:rPr lang="en-US" sz="1400" dirty="0">
                <a:solidFill>
                  <a:srgbClr val="D4D4D4"/>
                </a:solidFill>
                <a:latin typeface="Consolas" panose="020B0609020204030204" pitchFamily="49" charset="0"/>
              </a:rPr>
              <a:t> </a:t>
            </a:r>
            <a:r>
              <a:rPr lang="en-US" sz="1400" dirty="0" err="1">
                <a:solidFill>
                  <a:srgbClr val="DCDCAA"/>
                </a:solidFill>
                <a:latin typeface="Consolas" panose="020B0609020204030204" pitchFamily="49" charset="0"/>
              </a:rPr>
              <a:t>getYAt</a:t>
            </a:r>
            <a:r>
              <a:rPr lang="en-US" sz="1400" dirty="0">
                <a:solidFill>
                  <a:srgbClr val="D4D4D4"/>
                </a:solidFill>
                <a:latin typeface="Consolas" panose="020B0609020204030204" pitchFamily="49" charset="0"/>
              </a:rPr>
              <a:t>(</a:t>
            </a:r>
            <a:r>
              <a:rPr lang="en-US" sz="1400" dirty="0">
                <a:solidFill>
                  <a:srgbClr val="4EC9B0"/>
                </a:solidFill>
                <a:latin typeface="Consolas" panose="020B0609020204030204" pitchFamily="49" charset="0"/>
              </a:rPr>
              <a:t>double</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x</a:t>
            </a:r>
            <a:r>
              <a:rPr lang="en-US" sz="1400" dirty="0">
                <a:solidFill>
                  <a:srgbClr val="D4D4D4"/>
                </a:solidFill>
                <a:latin typeface="Consolas" panose="020B0609020204030204" pitchFamily="49" charset="0"/>
              </a:rPr>
              <a:t>)</a:t>
            </a:r>
          </a:p>
          <a:p>
            <a:pPr lvl="1"/>
            <a:r>
              <a:rPr lang="en-US" sz="1400" dirty="0">
                <a:solidFill>
                  <a:srgbClr val="D4D4D4"/>
                </a:solidFill>
                <a:latin typeface="Consolas" panose="020B0609020204030204" pitchFamily="49" charset="0"/>
              </a:rPr>
              <a:t>{</a:t>
            </a:r>
          </a:p>
          <a:p>
            <a:pPr lvl="2"/>
            <a:r>
              <a:rPr lang="en-US" sz="1400" dirty="0">
                <a:solidFill>
                  <a:srgbClr val="C586C0"/>
                </a:solidFill>
                <a:latin typeface="Consolas" panose="020B0609020204030204" pitchFamily="49" charset="0"/>
              </a:rPr>
              <a:t>return</a:t>
            </a:r>
            <a:r>
              <a:rPr lang="en-US" sz="1400" dirty="0">
                <a:solidFill>
                  <a:srgbClr val="D4D4D4"/>
                </a:solidFill>
                <a:latin typeface="Consolas" panose="020B0609020204030204" pitchFamily="49" charset="0"/>
              </a:rPr>
              <a:t> x * slope + intercept;</a:t>
            </a:r>
          </a:p>
          <a:p>
            <a:pPr lvl="1"/>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a:t>
            </a:r>
            <a:endParaRPr lang="en-US"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75693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sz="5400" dirty="0">
                <a:solidFill>
                  <a:schemeClr val="tx1"/>
                </a:solidFill>
              </a:rPr>
              <a:t>Basic Machine Learning – Linear Regression</a:t>
            </a:r>
            <a:endParaRPr lang="en-US" dirty="0">
              <a:solidFill>
                <a:schemeClr val="tx1"/>
              </a:solidFill>
            </a:endParaRPr>
          </a:p>
        </p:txBody>
      </p:sp>
      <p:sp>
        <p:nvSpPr>
          <p:cNvPr id="6" name="TextBox 5">
            <a:extLst>
              <a:ext uri="{FF2B5EF4-FFF2-40B4-BE49-F238E27FC236}">
                <a16:creationId xmlns:a16="http://schemas.microsoft.com/office/drawing/2014/main" id="{03DFFEDF-1D8A-42BC-90C0-25B5745D9DEB}"/>
              </a:ext>
            </a:extLst>
          </p:cNvPr>
          <p:cNvSpPr txBox="1"/>
          <p:nvPr/>
        </p:nvSpPr>
        <p:spPr>
          <a:xfrm>
            <a:off x="53163" y="733246"/>
            <a:ext cx="12080358" cy="3539430"/>
          </a:xfrm>
          <a:prstGeom prst="rect">
            <a:avLst/>
          </a:prstGeom>
          <a:noFill/>
        </p:spPr>
        <p:txBody>
          <a:bodyPr wrap="square" rtlCol="0">
            <a:spAutoFit/>
          </a:bodyPr>
          <a:lstStyle/>
          <a:p>
            <a:r>
              <a:rPr lang="en-US" sz="3200" dirty="0">
                <a:solidFill>
                  <a:srgbClr val="569CD6"/>
                </a:solidFill>
                <a:latin typeface="Consolas" panose="020B0609020204030204" pitchFamily="49" charset="0"/>
              </a:rPr>
              <a:t>We can use this in a lot of places in real life:</a:t>
            </a:r>
          </a:p>
          <a:p>
            <a:r>
              <a:rPr lang="en-US" sz="3200" dirty="0">
                <a:solidFill>
                  <a:srgbClr val="569CD6"/>
                </a:solidFill>
                <a:latin typeface="Consolas" panose="020B0609020204030204" pitchFamily="49" charset="0"/>
                <a:hlinkClick r:id="rId2"/>
              </a:rPr>
              <a:t>https://teslanomics.co/what-is-the-lifespan-of-a-tesla-battery-and-how-long-will-it-last</a:t>
            </a:r>
            <a:endParaRPr lang="en-US" sz="3200" dirty="0">
              <a:solidFill>
                <a:srgbClr val="569CD6"/>
              </a:solidFill>
              <a:latin typeface="Consolas" panose="020B0609020204030204" pitchFamily="49" charset="0"/>
            </a:endParaRPr>
          </a:p>
          <a:p>
            <a:endParaRPr lang="en-US" sz="3200" dirty="0">
              <a:solidFill>
                <a:srgbClr val="569CD6"/>
              </a:solidFill>
              <a:latin typeface="Consolas" panose="020B0609020204030204" pitchFamily="49" charset="0"/>
            </a:endParaRPr>
          </a:p>
          <a:p>
            <a:endParaRPr lang="en-US" sz="3200" b="0" dirty="0">
              <a:solidFill>
                <a:srgbClr val="569CD6"/>
              </a:solidFill>
              <a:effectLst/>
              <a:latin typeface="Consolas" panose="020B0609020204030204" pitchFamily="49" charset="0"/>
            </a:endParaRPr>
          </a:p>
          <a:p>
            <a:r>
              <a:rPr lang="en-US" sz="3200" dirty="0">
                <a:solidFill>
                  <a:srgbClr val="569CD6"/>
                </a:solidFill>
                <a:latin typeface="Consolas" panose="020B0609020204030204" pitchFamily="49" charset="0"/>
              </a:rPr>
              <a:t>There are many forms of regression: quadratic, cubic, multidirectional, </a:t>
            </a:r>
            <a:r>
              <a:rPr lang="en-US" sz="3200" dirty="0" err="1">
                <a:solidFill>
                  <a:srgbClr val="569CD6"/>
                </a:solidFill>
                <a:latin typeface="Consolas" panose="020B0609020204030204" pitchFamily="49" charset="0"/>
              </a:rPr>
              <a:t>etc</a:t>
            </a:r>
            <a:r>
              <a:rPr lang="en-US" sz="3200" dirty="0">
                <a:solidFill>
                  <a:srgbClr val="569CD6"/>
                </a:solidFill>
                <a:latin typeface="Consolas" panose="020B0609020204030204" pitchFamily="49" charset="0"/>
              </a:rPr>
              <a:t>…</a:t>
            </a:r>
            <a:endParaRPr lang="en-US" sz="3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87778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sz="5400" dirty="0">
                <a:solidFill>
                  <a:schemeClr val="tx1"/>
                </a:solidFill>
              </a:rPr>
              <a:t>Machine Learning – Neural Network</a:t>
            </a:r>
            <a:endParaRPr lang="en-US" dirty="0">
              <a:solidFill>
                <a:schemeClr val="tx1"/>
              </a:solidFill>
            </a:endParaRPr>
          </a:p>
        </p:txBody>
      </p:sp>
      <p:sp>
        <p:nvSpPr>
          <p:cNvPr id="6" name="TextBox 5">
            <a:extLst>
              <a:ext uri="{FF2B5EF4-FFF2-40B4-BE49-F238E27FC236}">
                <a16:creationId xmlns:a16="http://schemas.microsoft.com/office/drawing/2014/main" id="{03DFFEDF-1D8A-42BC-90C0-25B5745D9DEB}"/>
              </a:ext>
            </a:extLst>
          </p:cNvPr>
          <p:cNvSpPr txBox="1"/>
          <p:nvPr/>
        </p:nvSpPr>
        <p:spPr>
          <a:xfrm>
            <a:off x="53163" y="733246"/>
            <a:ext cx="12080358" cy="1323439"/>
          </a:xfrm>
          <a:prstGeom prst="rect">
            <a:avLst/>
          </a:prstGeom>
          <a:noFill/>
        </p:spPr>
        <p:txBody>
          <a:bodyPr wrap="square" rtlCol="0">
            <a:spAutoFit/>
          </a:bodyPr>
          <a:lstStyle/>
          <a:p>
            <a:r>
              <a:rPr lang="en-US" sz="2000" dirty="0">
                <a:latin typeface="Consolas" panose="020B0609020204030204" pitchFamily="49" charset="0"/>
              </a:rPr>
              <a:t>Replicate a complicated function by training a fake brain with a lot of inputs and expected outputs. You choose the structure, inputs, outputs, and activation function. </a:t>
            </a:r>
            <a:r>
              <a:rPr lang="en-US" sz="2000" dirty="0">
                <a:solidFill>
                  <a:srgbClr val="FFFF00"/>
                </a:solidFill>
                <a:latin typeface="Consolas" panose="020B0609020204030204" pitchFamily="49" charset="0"/>
              </a:rPr>
              <a:t>Backpropagation algorithm </a:t>
            </a:r>
            <a:r>
              <a:rPr lang="en-US" sz="2000" dirty="0">
                <a:latin typeface="Consolas" panose="020B0609020204030204" pitchFamily="49" charset="0"/>
              </a:rPr>
              <a:t>repeatedly “trains” the weights on edges to minimize the error.</a:t>
            </a:r>
            <a:endParaRPr lang="en-US" sz="2000" b="0" dirty="0">
              <a:effectLst/>
              <a:latin typeface="Consolas" panose="020B0609020204030204" pitchFamily="49" charset="0"/>
            </a:endParaRPr>
          </a:p>
        </p:txBody>
      </p:sp>
      <p:grpSp>
        <p:nvGrpSpPr>
          <p:cNvPr id="15" name="Group 14">
            <a:extLst>
              <a:ext uri="{FF2B5EF4-FFF2-40B4-BE49-F238E27FC236}">
                <a16:creationId xmlns:a16="http://schemas.microsoft.com/office/drawing/2014/main" id="{A61CA232-F967-4363-ADFE-2311384C36B9}"/>
              </a:ext>
            </a:extLst>
          </p:cNvPr>
          <p:cNvGrpSpPr/>
          <p:nvPr/>
        </p:nvGrpSpPr>
        <p:grpSpPr>
          <a:xfrm>
            <a:off x="9201211" y="3357577"/>
            <a:ext cx="2479159" cy="2112014"/>
            <a:chOff x="9120962" y="1687353"/>
            <a:chExt cx="2479159" cy="2112014"/>
          </a:xfrm>
        </p:grpSpPr>
        <p:cxnSp>
          <p:nvCxnSpPr>
            <p:cNvPr id="8" name="Connector: Elbow 7">
              <a:extLst>
                <a:ext uri="{FF2B5EF4-FFF2-40B4-BE49-F238E27FC236}">
                  <a16:creationId xmlns:a16="http://schemas.microsoft.com/office/drawing/2014/main" id="{CD9D7B59-B4C5-41CC-B869-34DF2759D84A}"/>
                </a:ext>
              </a:extLst>
            </p:cNvPr>
            <p:cNvCxnSpPr>
              <a:cxnSpLocks/>
            </p:cNvCxnSpPr>
            <p:nvPr/>
          </p:nvCxnSpPr>
          <p:spPr>
            <a:xfrm flipV="1">
              <a:off x="9686261" y="2158409"/>
              <a:ext cx="1456660" cy="101540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CF7FFDC-92A3-4760-8761-98EE011DFF2D}"/>
                </a:ext>
              </a:extLst>
            </p:cNvPr>
            <p:cNvSpPr txBox="1"/>
            <p:nvPr/>
          </p:nvSpPr>
          <p:spPr>
            <a:xfrm>
              <a:off x="9120962" y="2065948"/>
              <a:ext cx="623777" cy="1200329"/>
            </a:xfrm>
            <a:prstGeom prst="rect">
              <a:avLst/>
            </a:prstGeom>
            <a:noFill/>
          </p:spPr>
          <p:txBody>
            <a:bodyPr wrap="square" rtlCol="0">
              <a:spAutoFit/>
            </a:bodyPr>
            <a:lstStyle/>
            <a:p>
              <a:r>
                <a:rPr lang="en-US" dirty="0"/>
                <a:t>1.0</a:t>
              </a:r>
            </a:p>
            <a:p>
              <a:endParaRPr lang="en-US" dirty="0"/>
            </a:p>
            <a:p>
              <a:endParaRPr lang="en-US" dirty="0"/>
            </a:p>
            <a:p>
              <a:r>
                <a:rPr lang="en-US" dirty="0"/>
                <a:t>0.0</a:t>
              </a:r>
            </a:p>
          </p:txBody>
        </p:sp>
        <p:sp>
          <p:nvSpPr>
            <p:cNvPr id="11" name="TextBox 10">
              <a:extLst>
                <a:ext uri="{FF2B5EF4-FFF2-40B4-BE49-F238E27FC236}">
                  <a16:creationId xmlns:a16="http://schemas.microsoft.com/office/drawing/2014/main" id="{2E59DFE7-A5C0-442E-9752-32920300EBD7}"/>
                </a:ext>
              </a:extLst>
            </p:cNvPr>
            <p:cNvSpPr txBox="1"/>
            <p:nvPr/>
          </p:nvSpPr>
          <p:spPr>
            <a:xfrm>
              <a:off x="9574618" y="1687353"/>
              <a:ext cx="2025503" cy="369332"/>
            </a:xfrm>
            <a:prstGeom prst="rect">
              <a:avLst/>
            </a:prstGeom>
            <a:noFill/>
          </p:spPr>
          <p:txBody>
            <a:bodyPr wrap="square" rtlCol="0">
              <a:spAutoFit/>
            </a:bodyPr>
            <a:lstStyle/>
            <a:p>
              <a:r>
                <a:rPr lang="en-US" dirty="0"/>
                <a:t>Activation Function</a:t>
              </a:r>
            </a:p>
          </p:txBody>
        </p:sp>
        <p:sp>
          <p:nvSpPr>
            <p:cNvPr id="14" name="TextBox 13">
              <a:extLst>
                <a:ext uri="{FF2B5EF4-FFF2-40B4-BE49-F238E27FC236}">
                  <a16:creationId xmlns:a16="http://schemas.microsoft.com/office/drawing/2014/main" id="{97B29605-608C-4897-9481-E7794B725FA7}"/>
                </a:ext>
              </a:extLst>
            </p:cNvPr>
            <p:cNvSpPr txBox="1"/>
            <p:nvPr/>
          </p:nvSpPr>
          <p:spPr>
            <a:xfrm>
              <a:off x="9838660" y="3430035"/>
              <a:ext cx="1515139" cy="369332"/>
            </a:xfrm>
            <a:prstGeom prst="rect">
              <a:avLst/>
            </a:prstGeom>
            <a:noFill/>
          </p:spPr>
          <p:txBody>
            <a:bodyPr wrap="square" rtlCol="0">
              <a:spAutoFit/>
            </a:bodyPr>
            <a:lstStyle/>
            <a:p>
              <a:r>
                <a:rPr lang="en-US" dirty="0"/>
                <a:t>0.0   0.5   1.0</a:t>
              </a:r>
            </a:p>
          </p:txBody>
        </p:sp>
      </p:grpSp>
      <p:sp>
        <p:nvSpPr>
          <p:cNvPr id="82" name="TextBox 81">
            <a:extLst>
              <a:ext uri="{FF2B5EF4-FFF2-40B4-BE49-F238E27FC236}">
                <a16:creationId xmlns:a16="http://schemas.microsoft.com/office/drawing/2014/main" id="{1ED3D78F-C0BD-4005-B3FC-7A007FCFDAFB}"/>
              </a:ext>
            </a:extLst>
          </p:cNvPr>
          <p:cNvSpPr txBox="1"/>
          <p:nvPr/>
        </p:nvSpPr>
        <p:spPr>
          <a:xfrm>
            <a:off x="10354070" y="5443638"/>
            <a:ext cx="627095" cy="369332"/>
          </a:xfrm>
          <a:prstGeom prst="rect">
            <a:avLst/>
          </a:prstGeom>
          <a:noFill/>
        </p:spPr>
        <p:txBody>
          <a:bodyPr wrap="none" rtlCol="0">
            <a:spAutoFit/>
          </a:bodyPr>
          <a:lstStyle/>
          <a:p>
            <a:r>
              <a:rPr lang="en-US" dirty="0"/>
              <a:t>Input</a:t>
            </a:r>
          </a:p>
        </p:txBody>
      </p:sp>
      <p:grpSp>
        <p:nvGrpSpPr>
          <p:cNvPr id="92" name="Group 91">
            <a:extLst>
              <a:ext uri="{FF2B5EF4-FFF2-40B4-BE49-F238E27FC236}">
                <a16:creationId xmlns:a16="http://schemas.microsoft.com/office/drawing/2014/main" id="{8B30E195-2FFB-4EA5-8F32-DA905EE6F126}"/>
              </a:ext>
            </a:extLst>
          </p:cNvPr>
          <p:cNvGrpSpPr/>
          <p:nvPr/>
        </p:nvGrpSpPr>
        <p:grpSpPr>
          <a:xfrm>
            <a:off x="71230" y="2056685"/>
            <a:ext cx="7478315" cy="4815323"/>
            <a:chOff x="799634" y="2056685"/>
            <a:chExt cx="7478315" cy="4815323"/>
          </a:xfrm>
        </p:grpSpPr>
        <p:sp>
          <p:nvSpPr>
            <p:cNvPr id="3" name="Rectangle: Rounded Corners 2">
              <a:extLst>
                <a:ext uri="{FF2B5EF4-FFF2-40B4-BE49-F238E27FC236}">
                  <a16:creationId xmlns:a16="http://schemas.microsoft.com/office/drawing/2014/main" id="{F581EF09-81B2-4539-8AFB-EDCB68F84D54}"/>
                </a:ext>
              </a:extLst>
            </p:cNvPr>
            <p:cNvSpPr/>
            <p:nvPr/>
          </p:nvSpPr>
          <p:spPr>
            <a:xfrm>
              <a:off x="2222205" y="2781839"/>
              <a:ext cx="1286538" cy="749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rPr>
                <a:t>Perceptron</a:t>
              </a:r>
            </a:p>
          </p:txBody>
        </p:sp>
        <p:sp>
          <p:nvSpPr>
            <p:cNvPr id="12" name="Rectangle: Rounded Corners 11">
              <a:extLst>
                <a:ext uri="{FF2B5EF4-FFF2-40B4-BE49-F238E27FC236}">
                  <a16:creationId xmlns:a16="http://schemas.microsoft.com/office/drawing/2014/main" id="{4A8B44BE-67A7-472F-B151-2D26413862D5}"/>
                </a:ext>
              </a:extLst>
            </p:cNvPr>
            <p:cNvSpPr/>
            <p:nvPr/>
          </p:nvSpPr>
          <p:spPr>
            <a:xfrm>
              <a:off x="4606808" y="2781838"/>
              <a:ext cx="1286538" cy="749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rPr>
                <a:t>Perceptron</a:t>
              </a:r>
            </a:p>
          </p:txBody>
        </p:sp>
        <p:sp>
          <p:nvSpPr>
            <p:cNvPr id="13" name="Rectangle: Rounded Corners 12">
              <a:extLst>
                <a:ext uri="{FF2B5EF4-FFF2-40B4-BE49-F238E27FC236}">
                  <a16:creationId xmlns:a16="http://schemas.microsoft.com/office/drawing/2014/main" id="{02459548-4148-4402-98E9-57F36A865710}"/>
                </a:ext>
              </a:extLst>
            </p:cNvPr>
            <p:cNvSpPr/>
            <p:nvPr/>
          </p:nvSpPr>
          <p:spPr>
            <a:xfrm>
              <a:off x="6991411" y="2824368"/>
              <a:ext cx="1286538" cy="749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rPr>
                <a:t>Perceptron</a:t>
              </a:r>
            </a:p>
          </p:txBody>
        </p:sp>
        <p:sp>
          <p:nvSpPr>
            <p:cNvPr id="17" name="Rectangle: Rounded Corners 16">
              <a:extLst>
                <a:ext uri="{FF2B5EF4-FFF2-40B4-BE49-F238E27FC236}">
                  <a16:creationId xmlns:a16="http://schemas.microsoft.com/office/drawing/2014/main" id="{DB96A4F7-26F3-4733-B07F-AA6F41909687}"/>
                </a:ext>
              </a:extLst>
            </p:cNvPr>
            <p:cNvSpPr/>
            <p:nvPr/>
          </p:nvSpPr>
          <p:spPr>
            <a:xfrm>
              <a:off x="3320270" y="4156764"/>
              <a:ext cx="1286538" cy="749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rPr>
                <a:t>Perceptron</a:t>
              </a:r>
            </a:p>
          </p:txBody>
        </p:sp>
        <p:sp>
          <p:nvSpPr>
            <p:cNvPr id="18" name="Rectangle: Rounded Corners 17">
              <a:extLst>
                <a:ext uri="{FF2B5EF4-FFF2-40B4-BE49-F238E27FC236}">
                  <a16:creationId xmlns:a16="http://schemas.microsoft.com/office/drawing/2014/main" id="{F5FCC28C-BF85-4341-8E03-EF7ED3B7AEEF}"/>
                </a:ext>
              </a:extLst>
            </p:cNvPr>
            <p:cNvSpPr/>
            <p:nvPr/>
          </p:nvSpPr>
          <p:spPr>
            <a:xfrm>
              <a:off x="5893346" y="4144195"/>
              <a:ext cx="1286538" cy="749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rPr>
                <a:t>Perceptron</a:t>
              </a:r>
            </a:p>
          </p:txBody>
        </p:sp>
        <p:sp>
          <p:nvSpPr>
            <p:cNvPr id="19" name="Rectangle: Rounded Corners 18">
              <a:extLst>
                <a:ext uri="{FF2B5EF4-FFF2-40B4-BE49-F238E27FC236}">
                  <a16:creationId xmlns:a16="http://schemas.microsoft.com/office/drawing/2014/main" id="{C683BA26-0B9E-40D7-97BB-D2FB6FA2A2C9}"/>
                </a:ext>
              </a:extLst>
            </p:cNvPr>
            <p:cNvSpPr/>
            <p:nvPr/>
          </p:nvSpPr>
          <p:spPr>
            <a:xfrm>
              <a:off x="2307461" y="5469893"/>
              <a:ext cx="1286538" cy="749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rPr>
                <a:t>Perceptron</a:t>
              </a:r>
            </a:p>
          </p:txBody>
        </p:sp>
        <p:sp>
          <p:nvSpPr>
            <p:cNvPr id="20" name="Rectangle: Rounded Corners 19">
              <a:extLst>
                <a:ext uri="{FF2B5EF4-FFF2-40B4-BE49-F238E27FC236}">
                  <a16:creationId xmlns:a16="http://schemas.microsoft.com/office/drawing/2014/main" id="{639F09A9-7F63-4E6B-9F9F-047D00A0BACF}"/>
                </a:ext>
              </a:extLst>
            </p:cNvPr>
            <p:cNvSpPr/>
            <p:nvPr/>
          </p:nvSpPr>
          <p:spPr>
            <a:xfrm>
              <a:off x="4649436" y="5469894"/>
              <a:ext cx="1286538" cy="749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rPr>
                <a:t>Perceptron</a:t>
              </a:r>
            </a:p>
          </p:txBody>
        </p:sp>
        <p:sp>
          <p:nvSpPr>
            <p:cNvPr id="21" name="Rectangle: Rounded Corners 20">
              <a:extLst>
                <a:ext uri="{FF2B5EF4-FFF2-40B4-BE49-F238E27FC236}">
                  <a16:creationId xmlns:a16="http://schemas.microsoft.com/office/drawing/2014/main" id="{F4783076-E84C-4D03-AFBA-745557A6ADA8}"/>
                </a:ext>
              </a:extLst>
            </p:cNvPr>
            <p:cNvSpPr/>
            <p:nvPr/>
          </p:nvSpPr>
          <p:spPr>
            <a:xfrm>
              <a:off x="6991411" y="5469895"/>
              <a:ext cx="1286538" cy="749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rPr>
                <a:t>Perceptron</a:t>
              </a:r>
            </a:p>
          </p:txBody>
        </p:sp>
        <p:cxnSp>
          <p:nvCxnSpPr>
            <p:cNvPr id="25" name="Straight Arrow Connector 24">
              <a:extLst>
                <a:ext uri="{FF2B5EF4-FFF2-40B4-BE49-F238E27FC236}">
                  <a16:creationId xmlns:a16="http://schemas.microsoft.com/office/drawing/2014/main" id="{BB641AC1-FD5C-4E46-8294-4456B6533062}"/>
                </a:ext>
              </a:extLst>
            </p:cNvPr>
            <p:cNvCxnSpPr>
              <a:stCxn id="3" idx="2"/>
              <a:endCxn id="17" idx="0"/>
            </p:cNvCxnSpPr>
            <p:nvPr/>
          </p:nvCxnSpPr>
          <p:spPr>
            <a:xfrm>
              <a:off x="2865474" y="3531434"/>
              <a:ext cx="1098065" cy="6253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DA0BD52-D47E-42E2-9B22-5E17F9DD3A20}"/>
                </a:ext>
              </a:extLst>
            </p:cNvPr>
            <p:cNvCxnSpPr>
              <a:cxnSpLocks/>
              <a:stCxn id="12" idx="2"/>
              <a:endCxn id="17" idx="0"/>
            </p:cNvCxnSpPr>
            <p:nvPr/>
          </p:nvCxnSpPr>
          <p:spPr>
            <a:xfrm flipH="1">
              <a:off x="3963539" y="3531433"/>
              <a:ext cx="1286538" cy="62533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10FA60E-0EBA-4BA9-9743-0F8A46598A0F}"/>
                </a:ext>
              </a:extLst>
            </p:cNvPr>
            <p:cNvCxnSpPr>
              <a:cxnSpLocks/>
              <a:stCxn id="13" idx="2"/>
              <a:endCxn id="17" idx="0"/>
            </p:cNvCxnSpPr>
            <p:nvPr/>
          </p:nvCxnSpPr>
          <p:spPr>
            <a:xfrm flipH="1">
              <a:off x="3963539" y="3573963"/>
              <a:ext cx="3671141" cy="58280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D68D24A-ABA0-45A4-84F7-B64F820B555A}"/>
                </a:ext>
              </a:extLst>
            </p:cNvPr>
            <p:cNvCxnSpPr>
              <a:cxnSpLocks/>
              <a:stCxn id="12" idx="2"/>
              <a:endCxn id="18" idx="0"/>
            </p:cNvCxnSpPr>
            <p:nvPr/>
          </p:nvCxnSpPr>
          <p:spPr>
            <a:xfrm>
              <a:off x="5250077" y="3531433"/>
              <a:ext cx="1286538" cy="61276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63B4A20-8E0B-4D15-9BDD-4B159F14FE0D}"/>
                </a:ext>
              </a:extLst>
            </p:cNvPr>
            <p:cNvCxnSpPr>
              <a:cxnSpLocks/>
              <a:stCxn id="3" idx="2"/>
              <a:endCxn id="18" idx="0"/>
            </p:cNvCxnSpPr>
            <p:nvPr/>
          </p:nvCxnSpPr>
          <p:spPr>
            <a:xfrm>
              <a:off x="2865474" y="3531434"/>
              <a:ext cx="3671141" cy="61276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1517A49-E840-497C-AB08-60018C2C52A2}"/>
                </a:ext>
              </a:extLst>
            </p:cNvPr>
            <p:cNvCxnSpPr>
              <a:cxnSpLocks/>
              <a:stCxn id="13" idx="2"/>
              <a:endCxn id="18" idx="0"/>
            </p:cNvCxnSpPr>
            <p:nvPr/>
          </p:nvCxnSpPr>
          <p:spPr>
            <a:xfrm flipH="1">
              <a:off x="6536615" y="3573963"/>
              <a:ext cx="1098065" cy="57023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C668AD9-2E2C-489D-AC3B-E437EAFFEF71}"/>
                </a:ext>
              </a:extLst>
            </p:cNvPr>
            <p:cNvCxnSpPr>
              <a:cxnSpLocks/>
              <a:stCxn id="17" idx="2"/>
              <a:endCxn id="19" idx="0"/>
            </p:cNvCxnSpPr>
            <p:nvPr/>
          </p:nvCxnSpPr>
          <p:spPr>
            <a:xfrm flipH="1">
              <a:off x="2950730" y="4906359"/>
              <a:ext cx="1012809" cy="56353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B1C8548-1C25-4BE0-9B7B-003D5B50B103}"/>
                </a:ext>
              </a:extLst>
            </p:cNvPr>
            <p:cNvCxnSpPr>
              <a:cxnSpLocks/>
              <a:stCxn id="17" idx="2"/>
              <a:endCxn id="20" idx="0"/>
            </p:cNvCxnSpPr>
            <p:nvPr/>
          </p:nvCxnSpPr>
          <p:spPr>
            <a:xfrm>
              <a:off x="3963539" y="4906359"/>
              <a:ext cx="1329166" cy="56353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7623ED58-2063-46E3-8717-0A4A260E578B}"/>
                </a:ext>
              </a:extLst>
            </p:cNvPr>
            <p:cNvCxnSpPr>
              <a:cxnSpLocks/>
              <a:stCxn id="17" idx="2"/>
              <a:endCxn id="21" idx="0"/>
            </p:cNvCxnSpPr>
            <p:nvPr/>
          </p:nvCxnSpPr>
          <p:spPr>
            <a:xfrm>
              <a:off x="3963539" y="4906359"/>
              <a:ext cx="3671141" cy="5635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E148B54-39A3-46A2-AE5B-1A02434FC8D6}"/>
                </a:ext>
              </a:extLst>
            </p:cNvPr>
            <p:cNvCxnSpPr>
              <a:cxnSpLocks/>
              <a:stCxn id="18" idx="2"/>
              <a:endCxn id="21" idx="0"/>
            </p:cNvCxnSpPr>
            <p:nvPr/>
          </p:nvCxnSpPr>
          <p:spPr>
            <a:xfrm>
              <a:off x="6536615" y="4893790"/>
              <a:ext cx="1098065" cy="57610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79E25B7-B1B1-489C-AC84-FDA3DEE248A6}"/>
                </a:ext>
              </a:extLst>
            </p:cNvPr>
            <p:cNvCxnSpPr>
              <a:cxnSpLocks/>
              <a:stCxn id="18" idx="2"/>
              <a:endCxn id="20" idx="0"/>
            </p:cNvCxnSpPr>
            <p:nvPr/>
          </p:nvCxnSpPr>
          <p:spPr>
            <a:xfrm flipH="1">
              <a:off x="5292705" y="4893790"/>
              <a:ext cx="1243910" cy="57610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D6E85D3-10B3-4C8E-A467-450D54A70596}"/>
                </a:ext>
              </a:extLst>
            </p:cNvPr>
            <p:cNvCxnSpPr>
              <a:cxnSpLocks/>
              <a:stCxn id="18" idx="2"/>
              <a:endCxn id="19" idx="0"/>
            </p:cNvCxnSpPr>
            <p:nvPr/>
          </p:nvCxnSpPr>
          <p:spPr>
            <a:xfrm flipH="1">
              <a:off x="2950730" y="4893790"/>
              <a:ext cx="3585885" cy="57610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A4EFE75-0444-445F-869E-FC6A15C43E2C}"/>
                </a:ext>
              </a:extLst>
            </p:cNvPr>
            <p:cNvCxnSpPr>
              <a:endCxn id="13" idx="0"/>
            </p:cNvCxnSpPr>
            <p:nvPr/>
          </p:nvCxnSpPr>
          <p:spPr>
            <a:xfrm>
              <a:off x="7634680" y="2498651"/>
              <a:ext cx="0" cy="325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923029E-ACB7-40A8-A5DF-2CC870DF838E}"/>
                </a:ext>
              </a:extLst>
            </p:cNvPr>
            <p:cNvCxnSpPr>
              <a:endCxn id="12" idx="0"/>
            </p:cNvCxnSpPr>
            <p:nvPr/>
          </p:nvCxnSpPr>
          <p:spPr>
            <a:xfrm>
              <a:off x="5250077" y="2472070"/>
              <a:ext cx="0" cy="309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262FFD5-C37B-447C-BA4E-F5F41CCD88ED}"/>
                </a:ext>
              </a:extLst>
            </p:cNvPr>
            <p:cNvCxnSpPr>
              <a:endCxn id="3" idx="0"/>
            </p:cNvCxnSpPr>
            <p:nvPr/>
          </p:nvCxnSpPr>
          <p:spPr>
            <a:xfrm>
              <a:off x="2865474" y="2498651"/>
              <a:ext cx="0" cy="283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95489D91-80B4-427A-AB4F-48B653513DEE}"/>
                </a:ext>
              </a:extLst>
            </p:cNvPr>
            <p:cNvCxnSpPr/>
            <p:nvPr/>
          </p:nvCxnSpPr>
          <p:spPr>
            <a:xfrm>
              <a:off x="2954274" y="6219488"/>
              <a:ext cx="0" cy="283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517E0989-3D38-4B42-9062-F0CCE88BDF9F}"/>
                </a:ext>
              </a:extLst>
            </p:cNvPr>
            <p:cNvCxnSpPr/>
            <p:nvPr/>
          </p:nvCxnSpPr>
          <p:spPr>
            <a:xfrm>
              <a:off x="5292705" y="6219488"/>
              <a:ext cx="0" cy="283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281643B2-2C63-4EAB-B121-2B9D33EEB8F5}"/>
                </a:ext>
              </a:extLst>
            </p:cNvPr>
            <p:cNvCxnSpPr/>
            <p:nvPr/>
          </p:nvCxnSpPr>
          <p:spPr>
            <a:xfrm>
              <a:off x="7677942" y="6219488"/>
              <a:ext cx="0" cy="283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C9DD13E4-56F4-4938-B83D-F09D0A2C02D3}"/>
                </a:ext>
              </a:extLst>
            </p:cNvPr>
            <p:cNvSpPr txBox="1"/>
            <p:nvPr/>
          </p:nvSpPr>
          <p:spPr>
            <a:xfrm>
              <a:off x="4936529" y="2056685"/>
              <a:ext cx="627095" cy="369332"/>
            </a:xfrm>
            <a:prstGeom prst="rect">
              <a:avLst/>
            </a:prstGeom>
            <a:noFill/>
          </p:spPr>
          <p:txBody>
            <a:bodyPr wrap="none" rtlCol="0">
              <a:spAutoFit/>
            </a:bodyPr>
            <a:lstStyle/>
            <a:p>
              <a:r>
                <a:rPr lang="en-US" dirty="0"/>
                <a:t>Input</a:t>
              </a:r>
            </a:p>
          </p:txBody>
        </p:sp>
        <p:sp>
          <p:nvSpPr>
            <p:cNvPr id="80" name="TextBox 79">
              <a:extLst>
                <a:ext uri="{FF2B5EF4-FFF2-40B4-BE49-F238E27FC236}">
                  <a16:creationId xmlns:a16="http://schemas.microsoft.com/office/drawing/2014/main" id="{8573D099-EF50-4DEB-B7CB-6DF2714A1595}"/>
                </a:ext>
              </a:extLst>
            </p:cNvPr>
            <p:cNvSpPr txBox="1"/>
            <p:nvPr/>
          </p:nvSpPr>
          <p:spPr>
            <a:xfrm>
              <a:off x="908638" y="2892833"/>
              <a:ext cx="1204561" cy="369332"/>
            </a:xfrm>
            <a:prstGeom prst="rect">
              <a:avLst/>
            </a:prstGeom>
            <a:noFill/>
          </p:spPr>
          <p:txBody>
            <a:bodyPr wrap="none" rtlCol="0">
              <a:spAutoFit/>
            </a:bodyPr>
            <a:lstStyle/>
            <a:p>
              <a:pPr algn="ctr"/>
              <a:r>
                <a:rPr lang="en-US" dirty="0"/>
                <a:t>Input Layer</a:t>
              </a:r>
            </a:p>
          </p:txBody>
        </p:sp>
        <p:sp>
          <p:nvSpPr>
            <p:cNvPr id="81" name="TextBox 80">
              <a:extLst>
                <a:ext uri="{FF2B5EF4-FFF2-40B4-BE49-F238E27FC236}">
                  <a16:creationId xmlns:a16="http://schemas.microsoft.com/office/drawing/2014/main" id="{8DDC2FC1-12A2-41AD-97CA-373999E10B8D}"/>
                </a:ext>
              </a:extLst>
            </p:cNvPr>
            <p:cNvSpPr txBox="1"/>
            <p:nvPr/>
          </p:nvSpPr>
          <p:spPr>
            <a:xfrm>
              <a:off x="7321132" y="2102738"/>
              <a:ext cx="627095" cy="369332"/>
            </a:xfrm>
            <a:prstGeom prst="rect">
              <a:avLst/>
            </a:prstGeom>
            <a:noFill/>
          </p:spPr>
          <p:txBody>
            <a:bodyPr wrap="none" rtlCol="0">
              <a:spAutoFit/>
            </a:bodyPr>
            <a:lstStyle/>
            <a:p>
              <a:r>
                <a:rPr lang="en-US" dirty="0"/>
                <a:t>Input</a:t>
              </a:r>
            </a:p>
          </p:txBody>
        </p:sp>
        <p:sp>
          <p:nvSpPr>
            <p:cNvPr id="85" name="TextBox 84">
              <a:extLst>
                <a:ext uri="{FF2B5EF4-FFF2-40B4-BE49-F238E27FC236}">
                  <a16:creationId xmlns:a16="http://schemas.microsoft.com/office/drawing/2014/main" id="{E4289DDC-6FC5-44AE-9A2A-497E9C60CF01}"/>
                </a:ext>
              </a:extLst>
            </p:cNvPr>
            <p:cNvSpPr txBox="1"/>
            <p:nvPr/>
          </p:nvSpPr>
          <p:spPr>
            <a:xfrm>
              <a:off x="2542605" y="6459743"/>
              <a:ext cx="816249" cy="369332"/>
            </a:xfrm>
            <a:prstGeom prst="rect">
              <a:avLst/>
            </a:prstGeom>
            <a:noFill/>
          </p:spPr>
          <p:txBody>
            <a:bodyPr wrap="none" rtlCol="0">
              <a:spAutoFit/>
            </a:bodyPr>
            <a:lstStyle/>
            <a:p>
              <a:pPr algn="ctr"/>
              <a:r>
                <a:rPr lang="en-US" dirty="0"/>
                <a:t>Output</a:t>
              </a:r>
            </a:p>
          </p:txBody>
        </p:sp>
        <p:sp>
          <p:nvSpPr>
            <p:cNvPr id="86" name="TextBox 85">
              <a:extLst>
                <a:ext uri="{FF2B5EF4-FFF2-40B4-BE49-F238E27FC236}">
                  <a16:creationId xmlns:a16="http://schemas.microsoft.com/office/drawing/2014/main" id="{C39D577D-B5BA-41B6-ACEC-4E40C269D403}"/>
                </a:ext>
              </a:extLst>
            </p:cNvPr>
            <p:cNvSpPr txBox="1"/>
            <p:nvPr/>
          </p:nvSpPr>
          <p:spPr>
            <a:xfrm>
              <a:off x="4884580" y="6459743"/>
              <a:ext cx="816249" cy="369332"/>
            </a:xfrm>
            <a:prstGeom prst="rect">
              <a:avLst/>
            </a:prstGeom>
            <a:noFill/>
          </p:spPr>
          <p:txBody>
            <a:bodyPr wrap="none" rtlCol="0">
              <a:spAutoFit/>
            </a:bodyPr>
            <a:lstStyle/>
            <a:p>
              <a:pPr algn="ctr"/>
              <a:r>
                <a:rPr lang="en-US" dirty="0"/>
                <a:t>Output</a:t>
              </a:r>
            </a:p>
          </p:txBody>
        </p:sp>
        <p:sp>
          <p:nvSpPr>
            <p:cNvPr id="87" name="TextBox 86">
              <a:extLst>
                <a:ext uri="{FF2B5EF4-FFF2-40B4-BE49-F238E27FC236}">
                  <a16:creationId xmlns:a16="http://schemas.microsoft.com/office/drawing/2014/main" id="{5306D260-A86C-448C-98D9-207E15575B50}"/>
                </a:ext>
              </a:extLst>
            </p:cNvPr>
            <p:cNvSpPr txBox="1"/>
            <p:nvPr/>
          </p:nvSpPr>
          <p:spPr>
            <a:xfrm>
              <a:off x="7269817" y="6502676"/>
              <a:ext cx="816249" cy="369332"/>
            </a:xfrm>
            <a:prstGeom prst="rect">
              <a:avLst/>
            </a:prstGeom>
            <a:noFill/>
          </p:spPr>
          <p:txBody>
            <a:bodyPr wrap="none" rtlCol="0">
              <a:spAutoFit/>
            </a:bodyPr>
            <a:lstStyle/>
            <a:p>
              <a:pPr algn="ctr"/>
              <a:r>
                <a:rPr lang="en-US" dirty="0"/>
                <a:t>Output</a:t>
              </a:r>
            </a:p>
          </p:txBody>
        </p:sp>
        <p:sp>
          <p:nvSpPr>
            <p:cNvPr id="88" name="TextBox 87">
              <a:extLst>
                <a:ext uri="{FF2B5EF4-FFF2-40B4-BE49-F238E27FC236}">
                  <a16:creationId xmlns:a16="http://schemas.microsoft.com/office/drawing/2014/main" id="{2B9B5F71-FE32-432F-9FF1-96561C6D67F1}"/>
                </a:ext>
              </a:extLst>
            </p:cNvPr>
            <p:cNvSpPr txBox="1"/>
            <p:nvPr/>
          </p:nvSpPr>
          <p:spPr>
            <a:xfrm>
              <a:off x="799634" y="4315175"/>
              <a:ext cx="1422570" cy="369332"/>
            </a:xfrm>
            <a:prstGeom prst="rect">
              <a:avLst/>
            </a:prstGeom>
            <a:noFill/>
          </p:spPr>
          <p:txBody>
            <a:bodyPr wrap="none" rtlCol="0">
              <a:spAutoFit/>
            </a:bodyPr>
            <a:lstStyle/>
            <a:p>
              <a:pPr algn="ctr"/>
              <a:r>
                <a:rPr lang="en-US" dirty="0"/>
                <a:t>Hidden Layer</a:t>
              </a:r>
            </a:p>
          </p:txBody>
        </p:sp>
        <p:sp>
          <p:nvSpPr>
            <p:cNvPr id="89" name="TextBox 88">
              <a:extLst>
                <a:ext uri="{FF2B5EF4-FFF2-40B4-BE49-F238E27FC236}">
                  <a16:creationId xmlns:a16="http://schemas.microsoft.com/office/drawing/2014/main" id="{7AF0E5FE-47F9-4099-A9B0-C3CF2E85B943}"/>
                </a:ext>
              </a:extLst>
            </p:cNvPr>
            <p:cNvSpPr txBox="1"/>
            <p:nvPr/>
          </p:nvSpPr>
          <p:spPr>
            <a:xfrm>
              <a:off x="814060" y="5552851"/>
              <a:ext cx="1393715" cy="369332"/>
            </a:xfrm>
            <a:prstGeom prst="rect">
              <a:avLst/>
            </a:prstGeom>
            <a:noFill/>
          </p:spPr>
          <p:txBody>
            <a:bodyPr wrap="none" rtlCol="0">
              <a:spAutoFit/>
            </a:bodyPr>
            <a:lstStyle/>
            <a:p>
              <a:pPr algn="ctr"/>
              <a:r>
                <a:rPr lang="en-US" dirty="0"/>
                <a:t>Output Layer</a:t>
              </a:r>
            </a:p>
          </p:txBody>
        </p:sp>
        <p:sp>
          <p:nvSpPr>
            <p:cNvPr id="90" name="TextBox 89">
              <a:extLst>
                <a:ext uri="{FF2B5EF4-FFF2-40B4-BE49-F238E27FC236}">
                  <a16:creationId xmlns:a16="http://schemas.microsoft.com/office/drawing/2014/main" id="{420F5364-CE72-48B3-91C8-C2DC1546BBB5}"/>
                </a:ext>
              </a:extLst>
            </p:cNvPr>
            <p:cNvSpPr txBox="1"/>
            <p:nvPr/>
          </p:nvSpPr>
          <p:spPr>
            <a:xfrm>
              <a:off x="2551927" y="2104155"/>
              <a:ext cx="627095" cy="369332"/>
            </a:xfrm>
            <a:prstGeom prst="rect">
              <a:avLst/>
            </a:prstGeom>
            <a:noFill/>
          </p:spPr>
          <p:txBody>
            <a:bodyPr wrap="none" rtlCol="0">
              <a:spAutoFit/>
            </a:bodyPr>
            <a:lstStyle/>
            <a:p>
              <a:r>
                <a:rPr lang="en-US" dirty="0"/>
                <a:t>Input</a:t>
              </a:r>
            </a:p>
          </p:txBody>
        </p:sp>
      </p:grpSp>
      <p:sp>
        <p:nvSpPr>
          <p:cNvPr id="91" name="TextBox 90">
            <a:extLst>
              <a:ext uri="{FF2B5EF4-FFF2-40B4-BE49-F238E27FC236}">
                <a16:creationId xmlns:a16="http://schemas.microsoft.com/office/drawing/2014/main" id="{9DBF217E-D3EB-4D8B-A7DA-96A72DC4D4FE}"/>
              </a:ext>
            </a:extLst>
          </p:cNvPr>
          <p:cNvSpPr txBox="1"/>
          <p:nvPr/>
        </p:nvSpPr>
        <p:spPr>
          <a:xfrm>
            <a:off x="8483739" y="4072030"/>
            <a:ext cx="816249" cy="369332"/>
          </a:xfrm>
          <a:prstGeom prst="rect">
            <a:avLst/>
          </a:prstGeom>
          <a:noFill/>
        </p:spPr>
        <p:txBody>
          <a:bodyPr wrap="none" rtlCol="0">
            <a:spAutoFit/>
          </a:bodyPr>
          <a:lstStyle/>
          <a:p>
            <a:r>
              <a:rPr lang="en-US" dirty="0"/>
              <a:t>Output</a:t>
            </a:r>
          </a:p>
        </p:txBody>
      </p:sp>
    </p:spTree>
    <p:extLst>
      <p:ext uri="{BB962C8B-B14F-4D97-AF65-F5344CB8AC3E}">
        <p14:creationId xmlns:p14="http://schemas.microsoft.com/office/powerpoint/2010/main" val="416385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sz="5400" dirty="0">
                <a:solidFill>
                  <a:schemeClr val="tx1"/>
                </a:solidFill>
              </a:rPr>
              <a:t>Example Neural Network - OR</a:t>
            </a:r>
            <a:endParaRPr lang="en-US" dirty="0">
              <a:solidFill>
                <a:schemeClr val="tx1"/>
              </a:solidFill>
            </a:endParaRPr>
          </a:p>
        </p:txBody>
      </p:sp>
      <p:sp>
        <p:nvSpPr>
          <p:cNvPr id="3" name="Rectangle: Rounded Corners 2">
            <a:extLst>
              <a:ext uri="{FF2B5EF4-FFF2-40B4-BE49-F238E27FC236}">
                <a16:creationId xmlns:a16="http://schemas.microsoft.com/office/drawing/2014/main" id="{F581EF09-81B2-4539-8AFB-EDCB68F84D54}"/>
              </a:ext>
            </a:extLst>
          </p:cNvPr>
          <p:cNvSpPr/>
          <p:nvPr/>
        </p:nvSpPr>
        <p:spPr>
          <a:xfrm>
            <a:off x="1770321" y="1851490"/>
            <a:ext cx="1286538" cy="749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rPr>
              <a:t>Perceptron</a:t>
            </a:r>
          </a:p>
        </p:txBody>
      </p:sp>
      <p:sp>
        <p:nvSpPr>
          <p:cNvPr id="12" name="Rectangle: Rounded Corners 11">
            <a:extLst>
              <a:ext uri="{FF2B5EF4-FFF2-40B4-BE49-F238E27FC236}">
                <a16:creationId xmlns:a16="http://schemas.microsoft.com/office/drawing/2014/main" id="{4A8B44BE-67A7-472F-B151-2D26413862D5}"/>
              </a:ext>
            </a:extLst>
          </p:cNvPr>
          <p:cNvSpPr/>
          <p:nvPr/>
        </p:nvSpPr>
        <p:spPr>
          <a:xfrm>
            <a:off x="4154924" y="1851489"/>
            <a:ext cx="1286538" cy="749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rPr>
              <a:t>Perceptron</a:t>
            </a:r>
          </a:p>
        </p:txBody>
      </p:sp>
      <p:grpSp>
        <p:nvGrpSpPr>
          <p:cNvPr id="15" name="Group 14">
            <a:extLst>
              <a:ext uri="{FF2B5EF4-FFF2-40B4-BE49-F238E27FC236}">
                <a16:creationId xmlns:a16="http://schemas.microsoft.com/office/drawing/2014/main" id="{A61CA232-F967-4363-ADFE-2311384C36B9}"/>
              </a:ext>
            </a:extLst>
          </p:cNvPr>
          <p:cNvGrpSpPr/>
          <p:nvPr/>
        </p:nvGrpSpPr>
        <p:grpSpPr>
          <a:xfrm>
            <a:off x="9636642" y="114272"/>
            <a:ext cx="2479159" cy="2112014"/>
            <a:chOff x="9120962" y="1687353"/>
            <a:chExt cx="2479159" cy="2112014"/>
          </a:xfrm>
        </p:grpSpPr>
        <p:cxnSp>
          <p:nvCxnSpPr>
            <p:cNvPr id="8" name="Connector: Elbow 7">
              <a:extLst>
                <a:ext uri="{FF2B5EF4-FFF2-40B4-BE49-F238E27FC236}">
                  <a16:creationId xmlns:a16="http://schemas.microsoft.com/office/drawing/2014/main" id="{CD9D7B59-B4C5-41CC-B869-34DF2759D84A}"/>
                </a:ext>
              </a:extLst>
            </p:cNvPr>
            <p:cNvCxnSpPr>
              <a:cxnSpLocks/>
            </p:cNvCxnSpPr>
            <p:nvPr/>
          </p:nvCxnSpPr>
          <p:spPr>
            <a:xfrm flipV="1">
              <a:off x="9686261" y="2158409"/>
              <a:ext cx="1456660" cy="101540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CF7FFDC-92A3-4760-8761-98EE011DFF2D}"/>
                </a:ext>
              </a:extLst>
            </p:cNvPr>
            <p:cNvSpPr txBox="1"/>
            <p:nvPr/>
          </p:nvSpPr>
          <p:spPr>
            <a:xfrm>
              <a:off x="9120962" y="2065948"/>
              <a:ext cx="623777" cy="1200329"/>
            </a:xfrm>
            <a:prstGeom prst="rect">
              <a:avLst/>
            </a:prstGeom>
            <a:noFill/>
          </p:spPr>
          <p:txBody>
            <a:bodyPr wrap="square" rtlCol="0">
              <a:spAutoFit/>
            </a:bodyPr>
            <a:lstStyle/>
            <a:p>
              <a:r>
                <a:rPr lang="en-US" dirty="0"/>
                <a:t>1.0</a:t>
              </a:r>
            </a:p>
            <a:p>
              <a:endParaRPr lang="en-US" dirty="0"/>
            </a:p>
            <a:p>
              <a:endParaRPr lang="en-US" dirty="0"/>
            </a:p>
            <a:p>
              <a:r>
                <a:rPr lang="en-US" dirty="0"/>
                <a:t>0.0</a:t>
              </a:r>
            </a:p>
          </p:txBody>
        </p:sp>
        <p:sp>
          <p:nvSpPr>
            <p:cNvPr id="11" name="TextBox 10">
              <a:extLst>
                <a:ext uri="{FF2B5EF4-FFF2-40B4-BE49-F238E27FC236}">
                  <a16:creationId xmlns:a16="http://schemas.microsoft.com/office/drawing/2014/main" id="{2E59DFE7-A5C0-442E-9752-32920300EBD7}"/>
                </a:ext>
              </a:extLst>
            </p:cNvPr>
            <p:cNvSpPr txBox="1"/>
            <p:nvPr/>
          </p:nvSpPr>
          <p:spPr>
            <a:xfrm>
              <a:off x="9574618" y="1687353"/>
              <a:ext cx="2025503" cy="369332"/>
            </a:xfrm>
            <a:prstGeom prst="rect">
              <a:avLst/>
            </a:prstGeom>
            <a:noFill/>
          </p:spPr>
          <p:txBody>
            <a:bodyPr wrap="square" rtlCol="0">
              <a:spAutoFit/>
            </a:bodyPr>
            <a:lstStyle/>
            <a:p>
              <a:r>
                <a:rPr lang="en-US" dirty="0"/>
                <a:t>Activation Function</a:t>
              </a:r>
            </a:p>
          </p:txBody>
        </p:sp>
        <p:sp>
          <p:nvSpPr>
            <p:cNvPr id="14" name="TextBox 13">
              <a:extLst>
                <a:ext uri="{FF2B5EF4-FFF2-40B4-BE49-F238E27FC236}">
                  <a16:creationId xmlns:a16="http://schemas.microsoft.com/office/drawing/2014/main" id="{97B29605-608C-4897-9481-E7794B725FA7}"/>
                </a:ext>
              </a:extLst>
            </p:cNvPr>
            <p:cNvSpPr txBox="1"/>
            <p:nvPr/>
          </p:nvSpPr>
          <p:spPr>
            <a:xfrm>
              <a:off x="9838660" y="3430035"/>
              <a:ext cx="1515139" cy="369332"/>
            </a:xfrm>
            <a:prstGeom prst="rect">
              <a:avLst/>
            </a:prstGeom>
            <a:noFill/>
          </p:spPr>
          <p:txBody>
            <a:bodyPr wrap="square" rtlCol="0">
              <a:spAutoFit/>
            </a:bodyPr>
            <a:lstStyle/>
            <a:p>
              <a:r>
                <a:rPr lang="en-US" dirty="0"/>
                <a:t>0.0   0.5   1.0</a:t>
              </a:r>
            </a:p>
          </p:txBody>
        </p:sp>
      </p:grpSp>
      <p:sp>
        <p:nvSpPr>
          <p:cNvPr id="17" name="Rectangle: Rounded Corners 16">
            <a:extLst>
              <a:ext uri="{FF2B5EF4-FFF2-40B4-BE49-F238E27FC236}">
                <a16:creationId xmlns:a16="http://schemas.microsoft.com/office/drawing/2014/main" id="{DB96A4F7-26F3-4733-B07F-AA6F41909687}"/>
              </a:ext>
            </a:extLst>
          </p:cNvPr>
          <p:cNvSpPr/>
          <p:nvPr/>
        </p:nvSpPr>
        <p:spPr>
          <a:xfrm>
            <a:off x="2868386" y="3631235"/>
            <a:ext cx="1286538" cy="749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rPr>
              <a:t>Perceptron</a:t>
            </a:r>
          </a:p>
        </p:txBody>
      </p:sp>
      <p:cxnSp>
        <p:nvCxnSpPr>
          <p:cNvPr id="25" name="Straight Arrow Connector 24">
            <a:extLst>
              <a:ext uri="{FF2B5EF4-FFF2-40B4-BE49-F238E27FC236}">
                <a16:creationId xmlns:a16="http://schemas.microsoft.com/office/drawing/2014/main" id="{BB641AC1-FD5C-4E46-8294-4456B6533062}"/>
              </a:ext>
            </a:extLst>
          </p:cNvPr>
          <p:cNvCxnSpPr>
            <a:stCxn id="3" idx="2"/>
            <a:endCxn id="17" idx="0"/>
          </p:cNvCxnSpPr>
          <p:nvPr/>
        </p:nvCxnSpPr>
        <p:spPr>
          <a:xfrm>
            <a:off x="2413590" y="2601085"/>
            <a:ext cx="1098065" cy="103015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DA0BD52-D47E-42E2-9B22-5E17F9DD3A20}"/>
              </a:ext>
            </a:extLst>
          </p:cNvPr>
          <p:cNvCxnSpPr>
            <a:cxnSpLocks/>
            <a:stCxn id="12" idx="2"/>
            <a:endCxn id="17" idx="0"/>
          </p:cNvCxnSpPr>
          <p:nvPr/>
        </p:nvCxnSpPr>
        <p:spPr>
          <a:xfrm flipH="1">
            <a:off x="3511655" y="2601084"/>
            <a:ext cx="1286538" cy="103015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C668AD9-2E2C-489D-AC3B-E437EAFFEF71}"/>
              </a:ext>
            </a:extLst>
          </p:cNvPr>
          <p:cNvCxnSpPr>
            <a:cxnSpLocks/>
            <a:stCxn id="17" idx="2"/>
          </p:cNvCxnSpPr>
          <p:nvPr/>
        </p:nvCxnSpPr>
        <p:spPr>
          <a:xfrm>
            <a:off x="3511655" y="4380830"/>
            <a:ext cx="0" cy="6877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923029E-ACB7-40A8-A5DF-2CC870DF838E}"/>
              </a:ext>
            </a:extLst>
          </p:cNvPr>
          <p:cNvCxnSpPr>
            <a:endCxn id="12" idx="0"/>
          </p:cNvCxnSpPr>
          <p:nvPr/>
        </p:nvCxnSpPr>
        <p:spPr>
          <a:xfrm>
            <a:off x="4798193" y="1541721"/>
            <a:ext cx="0" cy="309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262FFD5-C37B-447C-BA4E-F5F41CCD88ED}"/>
              </a:ext>
            </a:extLst>
          </p:cNvPr>
          <p:cNvCxnSpPr>
            <a:endCxn id="3" idx="0"/>
          </p:cNvCxnSpPr>
          <p:nvPr/>
        </p:nvCxnSpPr>
        <p:spPr>
          <a:xfrm>
            <a:off x="2413590" y="1568302"/>
            <a:ext cx="0" cy="283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C9DD13E4-56F4-4938-B83D-F09D0A2C02D3}"/>
              </a:ext>
            </a:extLst>
          </p:cNvPr>
          <p:cNvSpPr txBox="1"/>
          <p:nvPr/>
        </p:nvSpPr>
        <p:spPr>
          <a:xfrm>
            <a:off x="4394877" y="1126336"/>
            <a:ext cx="806631" cy="369332"/>
          </a:xfrm>
          <a:prstGeom prst="rect">
            <a:avLst/>
          </a:prstGeom>
          <a:noFill/>
        </p:spPr>
        <p:txBody>
          <a:bodyPr wrap="none" rtlCol="0">
            <a:spAutoFit/>
          </a:bodyPr>
          <a:lstStyle/>
          <a:p>
            <a:r>
              <a:rPr lang="en-US" dirty="0"/>
              <a:t>Input B</a:t>
            </a:r>
          </a:p>
        </p:txBody>
      </p:sp>
      <p:sp>
        <p:nvSpPr>
          <p:cNvPr id="80" name="TextBox 79">
            <a:extLst>
              <a:ext uri="{FF2B5EF4-FFF2-40B4-BE49-F238E27FC236}">
                <a16:creationId xmlns:a16="http://schemas.microsoft.com/office/drawing/2014/main" id="{8573D099-EF50-4DEB-B7CB-6DF2714A1595}"/>
              </a:ext>
            </a:extLst>
          </p:cNvPr>
          <p:cNvSpPr txBox="1"/>
          <p:nvPr/>
        </p:nvSpPr>
        <p:spPr>
          <a:xfrm>
            <a:off x="456754" y="1962484"/>
            <a:ext cx="1204561" cy="369332"/>
          </a:xfrm>
          <a:prstGeom prst="rect">
            <a:avLst/>
          </a:prstGeom>
          <a:noFill/>
        </p:spPr>
        <p:txBody>
          <a:bodyPr wrap="none" rtlCol="0">
            <a:spAutoFit/>
          </a:bodyPr>
          <a:lstStyle/>
          <a:p>
            <a:pPr algn="ctr"/>
            <a:r>
              <a:rPr lang="en-US" dirty="0"/>
              <a:t>Input Layer</a:t>
            </a:r>
          </a:p>
        </p:txBody>
      </p:sp>
      <p:sp>
        <p:nvSpPr>
          <p:cNvPr id="82" name="TextBox 81">
            <a:extLst>
              <a:ext uri="{FF2B5EF4-FFF2-40B4-BE49-F238E27FC236}">
                <a16:creationId xmlns:a16="http://schemas.microsoft.com/office/drawing/2014/main" id="{1ED3D78F-C0BD-4005-B3FC-7A007FCFDAFB}"/>
              </a:ext>
            </a:extLst>
          </p:cNvPr>
          <p:cNvSpPr txBox="1"/>
          <p:nvPr/>
        </p:nvSpPr>
        <p:spPr>
          <a:xfrm>
            <a:off x="1998251" y="1126336"/>
            <a:ext cx="830677" cy="369332"/>
          </a:xfrm>
          <a:prstGeom prst="rect">
            <a:avLst/>
          </a:prstGeom>
          <a:noFill/>
        </p:spPr>
        <p:txBody>
          <a:bodyPr wrap="none" rtlCol="0">
            <a:spAutoFit/>
          </a:bodyPr>
          <a:lstStyle/>
          <a:p>
            <a:r>
              <a:rPr lang="en-US" dirty="0"/>
              <a:t>Input A</a:t>
            </a:r>
          </a:p>
        </p:txBody>
      </p:sp>
      <p:sp>
        <p:nvSpPr>
          <p:cNvPr id="85" name="TextBox 84">
            <a:extLst>
              <a:ext uri="{FF2B5EF4-FFF2-40B4-BE49-F238E27FC236}">
                <a16:creationId xmlns:a16="http://schemas.microsoft.com/office/drawing/2014/main" id="{E4289DDC-6FC5-44AE-9A2A-497E9C60CF01}"/>
              </a:ext>
            </a:extLst>
          </p:cNvPr>
          <p:cNvSpPr txBox="1"/>
          <p:nvPr/>
        </p:nvSpPr>
        <p:spPr>
          <a:xfrm>
            <a:off x="3103530" y="5156439"/>
            <a:ext cx="816249" cy="369332"/>
          </a:xfrm>
          <a:prstGeom prst="rect">
            <a:avLst/>
          </a:prstGeom>
          <a:noFill/>
        </p:spPr>
        <p:txBody>
          <a:bodyPr wrap="none" rtlCol="0">
            <a:spAutoFit/>
          </a:bodyPr>
          <a:lstStyle/>
          <a:p>
            <a:pPr algn="ctr"/>
            <a:r>
              <a:rPr lang="en-US" dirty="0"/>
              <a:t>Output</a:t>
            </a:r>
          </a:p>
        </p:txBody>
      </p:sp>
      <p:sp>
        <p:nvSpPr>
          <p:cNvPr id="89" name="TextBox 88">
            <a:extLst>
              <a:ext uri="{FF2B5EF4-FFF2-40B4-BE49-F238E27FC236}">
                <a16:creationId xmlns:a16="http://schemas.microsoft.com/office/drawing/2014/main" id="{7AF0E5FE-47F9-4099-A9B0-C3CF2E85B943}"/>
              </a:ext>
            </a:extLst>
          </p:cNvPr>
          <p:cNvSpPr txBox="1"/>
          <p:nvPr/>
        </p:nvSpPr>
        <p:spPr>
          <a:xfrm>
            <a:off x="267600" y="3877763"/>
            <a:ext cx="1393715" cy="369332"/>
          </a:xfrm>
          <a:prstGeom prst="rect">
            <a:avLst/>
          </a:prstGeom>
          <a:noFill/>
        </p:spPr>
        <p:txBody>
          <a:bodyPr wrap="none" rtlCol="0">
            <a:spAutoFit/>
          </a:bodyPr>
          <a:lstStyle/>
          <a:p>
            <a:pPr algn="ctr"/>
            <a:r>
              <a:rPr lang="en-US" dirty="0"/>
              <a:t>Output Layer</a:t>
            </a:r>
          </a:p>
        </p:txBody>
      </p:sp>
      <p:sp>
        <p:nvSpPr>
          <p:cNvPr id="16" name="TextBox 15">
            <a:extLst>
              <a:ext uri="{FF2B5EF4-FFF2-40B4-BE49-F238E27FC236}">
                <a16:creationId xmlns:a16="http://schemas.microsoft.com/office/drawing/2014/main" id="{BD39CF31-115B-4018-89BC-5BE19D19D1D3}"/>
              </a:ext>
            </a:extLst>
          </p:cNvPr>
          <p:cNvSpPr txBox="1"/>
          <p:nvPr/>
        </p:nvSpPr>
        <p:spPr>
          <a:xfrm>
            <a:off x="4255933" y="2981347"/>
            <a:ext cx="489236" cy="369332"/>
          </a:xfrm>
          <a:prstGeom prst="rect">
            <a:avLst/>
          </a:prstGeom>
          <a:noFill/>
        </p:spPr>
        <p:txBody>
          <a:bodyPr wrap="none" rtlCol="0">
            <a:spAutoFit/>
          </a:bodyPr>
          <a:lstStyle/>
          <a:p>
            <a:r>
              <a:rPr lang="en-US" dirty="0"/>
              <a:t>1.0</a:t>
            </a:r>
          </a:p>
        </p:txBody>
      </p:sp>
      <p:sp>
        <p:nvSpPr>
          <p:cNvPr id="49" name="TextBox 48">
            <a:extLst>
              <a:ext uri="{FF2B5EF4-FFF2-40B4-BE49-F238E27FC236}">
                <a16:creationId xmlns:a16="http://schemas.microsoft.com/office/drawing/2014/main" id="{EBB2C105-BEE2-428B-9C8D-19A7486A0234}"/>
              </a:ext>
            </a:extLst>
          </p:cNvPr>
          <p:cNvSpPr txBox="1"/>
          <p:nvPr/>
        </p:nvSpPr>
        <p:spPr>
          <a:xfrm>
            <a:off x="2360566" y="2981347"/>
            <a:ext cx="489236" cy="369332"/>
          </a:xfrm>
          <a:prstGeom prst="rect">
            <a:avLst/>
          </a:prstGeom>
          <a:noFill/>
        </p:spPr>
        <p:txBody>
          <a:bodyPr wrap="none" rtlCol="0">
            <a:spAutoFit/>
          </a:bodyPr>
          <a:lstStyle/>
          <a:p>
            <a:r>
              <a:rPr lang="en-US" dirty="0"/>
              <a:t>1.0</a:t>
            </a:r>
          </a:p>
        </p:txBody>
      </p:sp>
      <p:sp>
        <p:nvSpPr>
          <p:cNvPr id="51" name="TextBox 50">
            <a:extLst>
              <a:ext uri="{FF2B5EF4-FFF2-40B4-BE49-F238E27FC236}">
                <a16:creationId xmlns:a16="http://schemas.microsoft.com/office/drawing/2014/main" id="{EF4ED08F-A1E2-4851-872E-28C22D5007BF}"/>
              </a:ext>
            </a:extLst>
          </p:cNvPr>
          <p:cNvSpPr txBox="1"/>
          <p:nvPr/>
        </p:nvSpPr>
        <p:spPr>
          <a:xfrm>
            <a:off x="181234" y="5576512"/>
            <a:ext cx="2417457" cy="1200329"/>
          </a:xfrm>
          <a:prstGeom prst="rect">
            <a:avLst/>
          </a:prstGeom>
          <a:noFill/>
        </p:spPr>
        <p:txBody>
          <a:bodyPr wrap="none" rtlCol="0">
            <a:spAutoFit/>
          </a:bodyPr>
          <a:lstStyle/>
          <a:p>
            <a:r>
              <a:rPr lang="en-US" dirty="0"/>
              <a:t>Function is basically: </a:t>
            </a:r>
          </a:p>
          <a:p>
            <a:r>
              <a:rPr lang="en-US" dirty="0"/>
              <a:t>if(A + B &gt; 0.5) return 1;</a:t>
            </a:r>
          </a:p>
          <a:p>
            <a:r>
              <a:rPr lang="en-US" dirty="0"/>
              <a:t>Else return 0;</a:t>
            </a:r>
          </a:p>
          <a:p>
            <a:endParaRPr lang="en-US" dirty="0"/>
          </a:p>
        </p:txBody>
      </p:sp>
      <p:graphicFrame>
        <p:nvGraphicFramePr>
          <p:cNvPr id="22" name="Table 21">
            <a:extLst>
              <a:ext uri="{FF2B5EF4-FFF2-40B4-BE49-F238E27FC236}">
                <a16:creationId xmlns:a16="http://schemas.microsoft.com/office/drawing/2014/main" id="{8475DD88-9525-4780-9C20-9249CEF56506}"/>
              </a:ext>
            </a:extLst>
          </p:cNvPr>
          <p:cNvGraphicFramePr>
            <a:graphicFrameLocks noGrp="1"/>
          </p:cNvGraphicFramePr>
          <p:nvPr>
            <p:extLst>
              <p:ext uri="{D42A27DB-BD31-4B8C-83A1-F6EECF244321}">
                <p14:modId xmlns:p14="http://schemas.microsoft.com/office/powerpoint/2010/main" val="3668485175"/>
              </p:ext>
            </p:extLst>
          </p:nvPr>
        </p:nvGraphicFramePr>
        <p:xfrm>
          <a:off x="6669862" y="2724131"/>
          <a:ext cx="4937643" cy="3460785"/>
        </p:xfrm>
        <a:graphic>
          <a:graphicData uri="http://schemas.openxmlformats.org/drawingml/2006/table">
            <a:tbl>
              <a:tblPr firstRow="1" bandRow="1">
                <a:tableStyleId>{5C22544A-7EE6-4342-B048-85BDC9FD1C3A}</a:tableStyleId>
              </a:tblPr>
              <a:tblGrid>
                <a:gridCol w="1645881">
                  <a:extLst>
                    <a:ext uri="{9D8B030D-6E8A-4147-A177-3AD203B41FA5}">
                      <a16:colId xmlns:a16="http://schemas.microsoft.com/office/drawing/2014/main" val="2771868214"/>
                    </a:ext>
                  </a:extLst>
                </a:gridCol>
                <a:gridCol w="1645881">
                  <a:extLst>
                    <a:ext uri="{9D8B030D-6E8A-4147-A177-3AD203B41FA5}">
                      <a16:colId xmlns:a16="http://schemas.microsoft.com/office/drawing/2014/main" val="208265010"/>
                    </a:ext>
                  </a:extLst>
                </a:gridCol>
                <a:gridCol w="1645881">
                  <a:extLst>
                    <a:ext uri="{9D8B030D-6E8A-4147-A177-3AD203B41FA5}">
                      <a16:colId xmlns:a16="http://schemas.microsoft.com/office/drawing/2014/main" val="4243520961"/>
                    </a:ext>
                  </a:extLst>
                </a:gridCol>
              </a:tblGrid>
              <a:tr h="692157">
                <a:tc>
                  <a:txBody>
                    <a:bodyPr/>
                    <a:lstStyle/>
                    <a:p>
                      <a:pPr algn="ctr"/>
                      <a:r>
                        <a:rPr lang="en-US" dirty="0"/>
                        <a:t>A</a:t>
                      </a:r>
                    </a:p>
                  </a:txBody>
                  <a:tcPr/>
                </a:tc>
                <a:tc>
                  <a:txBody>
                    <a:bodyPr/>
                    <a:lstStyle/>
                    <a:p>
                      <a:pPr algn="ctr"/>
                      <a:r>
                        <a:rPr lang="en-US" dirty="0"/>
                        <a:t>B</a:t>
                      </a:r>
                    </a:p>
                  </a:txBody>
                  <a:tcPr/>
                </a:tc>
                <a:tc>
                  <a:txBody>
                    <a:bodyPr/>
                    <a:lstStyle/>
                    <a:p>
                      <a:pPr algn="ctr"/>
                      <a:r>
                        <a:rPr lang="en-US" dirty="0"/>
                        <a:t>Output</a:t>
                      </a:r>
                    </a:p>
                  </a:txBody>
                  <a:tcPr/>
                </a:tc>
                <a:extLst>
                  <a:ext uri="{0D108BD9-81ED-4DB2-BD59-A6C34878D82A}">
                    <a16:rowId xmlns:a16="http://schemas.microsoft.com/office/drawing/2014/main" val="1001794168"/>
                  </a:ext>
                </a:extLst>
              </a:tr>
              <a:tr h="692157">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31016421"/>
                  </a:ext>
                </a:extLst>
              </a:tr>
              <a:tr h="692157">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200647480"/>
                  </a:ext>
                </a:extLst>
              </a:tr>
              <a:tr h="692157">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18796284"/>
                  </a:ext>
                </a:extLst>
              </a:tr>
              <a:tr h="692157">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199089883"/>
                  </a:ext>
                </a:extLst>
              </a:tr>
            </a:tbl>
          </a:graphicData>
        </a:graphic>
      </p:graphicFrame>
    </p:spTree>
    <p:extLst>
      <p:ext uri="{BB962C8B-B14F-4D97-AF65-F5344CB8AC3E}">
        <p14:creationId xmlns:p14="http://schemas.microsoft.com/office/powerpoint/2010/main" val="2127732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sz="5400" dirty="0">
                <a:solidFill>
                  <a:schemeClr val="tx1"/>
                </a:solidFill>
              </a:rPr>
              <a:t>Example Neural Network - AND</a:t>
            </a:r>
            <a:endParaRPr lang="en-US" dirty="0">
              <a:solidFill>
                <a:schemeClr val="tx1"/>
              </a:solidFill>
            </a:endParaRPr>
          </a:p>
        </p:txBody>
      </p:sp>
      <p:sp>
        <p:nvSpPr>
          <p:cNvPr id="3" name="Rectangle: Rounded Corners 2">
            <a:extLst>
              <a:ext uri="{FF2B5EF4-FFF2-40B4-BE49-F238E27FC236}">
                <a16:creationId xmlns:a16="http://schemas.microsoft.com/office/drawing/2014/main" id="{F581EF09-81B2-4539-8AFB-EDCB68F84D54}"/>
              </a:ext>
            </a:extLst>
          </p:cNvPr>
          <p:cNvSpPr/>
          <p:nvPr/>
        </p:nvSpPr>
        <p:spPr>
          <a:xfrm>
            <a:off x="1770321" y="1851490"/>
            <a:ext cx="1286538" cy="749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rPr>
              <a:t>Perceptron</a:t>
            </a:r>
          </a:p>
        </p:txBody>
      </p:sp>
      <p:sp>
        <p:nvSpPr>
          <p:cNvPr id="12" name="Rectangle: Rounded Corners 11">
            <a:extLst>
              <a:ext uri="{FF2B5EF4-FFF2-40B4-BE49-F238E27FC236}">
                <a16:creationId xmlns:a16="http://schemas.microsoft.com/office/drawing/2014/main" id="{4A8B44BE-67A7-472F-B151-2D26413862D5}"/>
              </a:ext>
            </a:extLst>
          </p:cNvPr>
          <p:cNvSpPr/>
          <p:nvPr/>
        </p:nvSpPr>
        <p:spPr>
          <a:xfrm>
            <a:off x="4154924" y="1851489"/>
            <a:ext cx="1286538" cy="749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rPr>
              <a:t>Perceptron</a:t>
            </a:r>
          </a:p>
        </p:txBody>
      </p:sp>
      <p:grpSp>
        <p:nvGrpSpPr>
          <p:cNvPr id="15" name="Group 14">
            <a:extLst>
              <a:ext uri="{FF2B5EF4-FFF2-40B4-BE49-F238E27FC236}">
                <a16:creationId xmlns:a16="http://schemas.microsoft.com/office/drawing/2014/main" id="{A61CA232-F967-4363-ADFE-2311384C36B9}"/>
              </a:ext>
            </a:extLst>
          </p:cNvPr>
          <p:cNvGrpSpPr/>
          <p:nvPr/>
        </p:nvGrpSpPr>
        <p:grpSpPr>
          <a:xfrm>
            <a:off x="9636642" y="114272"/>
            <a:ext cx="2479159" cy="2112014"/>
            <a:chOff x="9120962" y="1687353"/>
            <a:chExt cx="2479159" cy="2112014"/>
          </a:xfrm>
        </p:grpSpPr>
        <p:cxnSp>
          <p:nvCxnSpPr>
            <p:cNvPr id="8" name="Connector: Elbow 7">
              <a:extLst>
                <a:ext uri="{FF2B5EF4-FFF2-40B4-BE49-F238E27FC236}">
                  <a16:creationId xmlns:a16="http://schemas.microsoft.com/office/drawing/2014/main" id="{CD9D7B59-B4C5-41CC-B869-34DF2759D84A}"/>
                </a:ext>
              </a:extLst>
            </p:cNvPr>
            <p:cNvCxnSpPr>
              <a:cxnSpLocks/>
            </p:cNvCxnSpPr>
            <p:nvPr/>
          </p:nvCxnSpPr>
          <p:spPr>
            <a:xfrm flipV="1">
              <a:off x="9686261" y="2158409"/>
              <a:ext cx="1456660" cy="101540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CF7FFDC-92A3-4760-8761-98EE011DFF2D}"/>
                </a:ext>
              </a:extLst>
            </p:cNvPr>
            <p:cNvSpPr txBox="1"/>
            <p:nvPr/>
          </p:nvSpPr>
          <p:spPr>
            <a:xfrm>
              <a:off x="9120962" y="2065948"/>
              <a:ext cx="623777" cy="1200329"/>
            </a:xfrm>
            <a:prstGeom prst="rect">
              <a:avLst/>
            </a:prstGeom>
            <a:noFill/>
          </p:spPr>
          <p:txBody>
            <a:bodyPr wrap="square" rtlCol="0">
              <a:spAutoFit/>
            </a:bodyPr>
            <a:lstStyle/>
            <a:p>
              <a:r>
                <a:rPr lang="en-US" dirty="0"/>
                <a:t>1.0</a:t>
              </a:r>
            </a:p>
            <a:p>
              <a:endParaRPr lang="en-US" dirty="0"/>
            </a:p>
            <a:p>
              <a:endParaRPr lang="en-US" dirty="0"/>
            </a:p>
            <a:p>
              <a:r>
                <a:rPr lang="en-US" dirty="0"/>
                <a:t>0.0</a:t>
              </a:r>
            </a:p>
          </p:txBody>
        </p:sp>
        <p:sp>
          <p:nvSpPr>
            <p:cNvPr id="11" name="TextBox 10">
              <a:extLst>
                <a:ext uri="{FF2B5EF4-FFF2-40B4-BE49-F238E27FC236}">
                  <a16:creationId xmlns:a16="http://schemas.microsoft.com/office/drawing/2014/main" id="{2E59DFE7-A5C0-442E-9752-32920300EBD7}"/>
                </a:ext>
              </a:extLst>
            </p:cNvPr>
            <p:cNvSpPr txBox="1"/>
            <p:nvPr/>
          </p:nvSpPr>
          <p:spPr>
            <a:xfrm>
              <a:off x="9574618" y="1687353"/>
              <a:ext cx="2025503" cy="369332"/>
            </a:xfrm>
            <a:prstGeom prst="rect">
              <a:avLst/>
            </a:prstGeom>
            <a:noFill/>
          </p:spPr>
          <p:txBody>
            <a:bodyPr wrap="square" rtlCol="0">
              <a:spAutoFit/>
            </a:bodyPr>
            <a:lstStyle/>
            <a:p>
              <a:r>
                <a:rPr lang="en-US" dirty="0"/>
                <a:t>Activation Function</a:t>
              </a:r>
            </a:p>
          </p:txBody>
        </p:sp>
        <p:sp>
          <p:nvSpPr>
            <p:cNvPr id="14" name="TextBox 13">
              <a:extLst>
                <a:ext uri="{FF2B5EF4-FFF2-40B4-BE49-F238E27FC236}">
                  <a16:creationId xmlns:a16="http://schemas.microsoft.com/office/drawing/2014/main" id="{97B29605-608C-4897-9481-E7794B725FA7}"/>
                </a:ext>
              </a:extLst>
            </p:cNvPr>
            <p:cNvSpPr txBox="1"/>
            <p:nvPr/>
          </p:nvSpPr>
          <p:spPr>
            <a:xfrm>
              <a:off x="9838660" y="3430035"/>
              <a:ext cx="1515139" cy="369332"/>
            </a:xfrm>
            <a:prstGeom prst="rect">
              <a:avLst/>
            </a:prstGeom>
            <a:noFill/>
          </p:spPr>
          <p:txBody>
            <a:bodyPr wrap="square" rtlCol="0">
              <a:spAutoFit/>
            </a:bodyPr>
            <a:lstStyle/>
            <a:p>
              <a:r>
                <a:rPr lang="en-US" dirty="0"/>
                <a:t>0.0   0.5   1.0</a:t>
              </a:r>
            </a:p>
          </p:txBody>
        </p:sp>
      </p:grpSp>
      <p:sp>
        <p:nvSpPr>
          <p:cNvPr id="17" name="Rectangle: Rounded Corners 16">
            <a:extLst>
              <a:ext uri="{FF2B5EF4-FFF2-40B4-BE49-F238E27FC236}">
                <a16:creationId xmlns:a16="http://schemas.microsoft.com/office/drawing/2014/main" id="{DB96A4F7-26F3-4733-B07F-AA6F41909687}"/>
              </a:ext>
            </a:extLst>
          </p:cNvPr>
          <p:cNvSpPr/>
          <p:nvPr/>
        </p:nvSpPr>
        <p:spPr>
          <a:xfrm>
            <a:off x="2868386" y="3631235"/>
            <a:ext cx="1286538" cy="749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rPr>
              <a:t>Perceptron</a:t>
            </a:r>
          </a:p>
        </p:txBody>
      </p:sp>
      <p:cxnSp>
        <p:nvCxnSpPr>
          <p:cNvPr id="25" name="Straight Arrow Connector 24">
            <a:extLst>
              <a:ext uri="{FF2B5EF4-FFF2-40B4-BE49-F238E27FC236}">
                <a16:creationId xmlns:a16="http://schemas.microsoft.com/office/drawing/2014/main" id="{BB641AC1-FD5C-4E46-8294-4456B6533062}"/>
              </a:ext>
            </a:extLst>
          </p:cNvPr>
          <p:cNvCxnSpPr>
            <a:stCxn id="3" idx="2"/>
            <a:endCxn id="17" idx="0"/>
          </p:cNvCxnSpPr>
          <p:nvPr/>
        </p:nvCxnSpPr>
        <p:spPr>
          <a:xfrm>
            <a:off x="2413590" y="2601085"/>
            <a:ext cx="1098065" cy="103015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DA0BD52-D47E-42E2-9B22-5E17F9DD3A20}"/>
              </a:ext>
            </a:extLst>
          </p:cNvPr>
          <p:cNvCxnSpPr>
            <a:cxnSpLocks/>
            <a:stCxn id="12" idx="2"/>
            <a:endCxn id="17" idx="0"/>
          </p:cNvCxnSpPr>
          <p:nvPr/>
        </p:nvCxnSpPr>
        <p:spPr>
          <a:xfrm flipH="1">
            <a:off x="3511655" y="2601084"/>
            <a:ext cx="1286538" cy="103015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C668AD9-2E2C-489D-AC3B-E437EAFFEF71}"/>
              </a:ext>
            </a:extLst>
          </p:cNvPr>
          <p:cNvCxnSpPr>
            <a:cxnSpLocks/>
            <a:stCxn id="17" idx="2"/>
          </p:cNvCxnSpPr>
          <p:nvPr/>
        </p:nvCxnSpPr>
        <p:spPr>
          <a:xfrm>
            <a:off x="3511655" y="4380830"/>
            <a:ext cx="0" cy="6877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923029E-ACB7-40A8-A5DF-2CC870DF838E}"/>
              </a:ext>
            </a:extLst>
          </p:cNvPr>
          <p:cNvCxnSpPr>
            <a:endCxn id="12" idx="0"/>
          </p:cNvCxnSpPr>
          <p:nvPr/>
        </p:nvCxnSpPr>
        <p:spPr>
          <a:xfrm>
            <a:off x="4798193" y="1541721"/>
            <a:ext cx="0" cy="309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262FFD5-C37B-447C-BA4E-F5F41CCD88ED}"/>
              </a:ext>
            </a:extLst>
          </p:cNvPr>
          <p:cNvCxnSpPr>
            <a:endCxn id="3" idx="0"/>
          </p:cNvCxnSpPr>
          <p:nvPr/>
        </p:nvCxnSpPr>
        <p:spPr>
          <a:xfrm>
            <a:off x="2413590" y="1568302"/>
            <a:ext cx="0" cy="283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C9DD13E4-56F4-4938-B83D-F09D0A2C02D3}"/>
              </a:ext>
            </a:extLst>
          </p:cNvPr>
          <p:cNvSpPr txBox="1"/>
          <p:nvPr/>
        </p:nvSpPr>
        <p:spPr>
          <a:xfrm>
            <a:off x="4394877" y="1126336"/>
            <a:ext cx="806631" cy="369332"/>
          </a:xfrm>
          <a:prstGeom prst="rect">
            <a:avLst/>
          </a:prstGeom>
          <a:noFill/>
        </p:spPr>
        <p:txBody>
          <a:bodyPr wrap="none" rtlCol="0">
            <a:spAutoFit/>
          </a:bodyPr>
          <a:lstStyle/>
          <a:p>
            <a:r>
              <a:rPr lang="en-US" dirty="0"/>
              <a:t>Input B</a:t>
            </a:r>
          </a:p>
        </p:txBody>
      </p:sp>
      <p:sp>
        <p:nvSpPr>
          <p:cNvPr id="80" name="TextBox 79">
            <a:extLst>
              <a:ext uri="{FF2B5EF4-FFF2-40B4-BE49-F238E27FC236}">
                <a16:creationId xmlns:a16="http://schemas.microsoft.com/office/drawing/2014/main" id="{8573D099-EF50-4DEB-B7CB-6DF2714A1595}"/>
              </a:ext>
            </a:extLst>
          </p:cNvPr>
          <p:cNvSpPr txBox="1"/>
          <p:nvPr/>
        </p:nvSpPr>
        <p:spPr>
          <a:xfrm>
            <a:off x="456754" y="1962484"/>
            <a:ext cx="1204561" cy="369332"/>
          </a:xfrm>
          <a:prstGeom prst="rect">
            <a:avLst/>
          </a:prstGeom>
          <a:noFill/>
        </p:spPr>
        <p:txBody>
          <a:bodyPr wrap="none" rtlCol="0">
            <a:spAutoFit/>
          </a:bodyPr>
          <a:lstStyle/>
          <a:p>
            <a:pPr algn="ctr"/>
            <a:r>
              <a:rPr lang="en-US" dirty="0"/>
              <a:t>Input Layer</a:t>
            </a:r>
          </a:p>
        </p:txBody>
      </p:sp>
      <p:sp>
        <p:nvSpPr>
          <p:cNvPr id="82" name="TextBox 81">
            <a:extLst>
              <a:ext uri="{FF2B5EF4-FFF2-40B4-BE49-F238E27FC236}">
                <a16:creationId xmlns:a16="http://schemas.microsoft.com/office/drawing/2014/main" id="{1ED3D78F-C0BD-4005-B3FC-7A007FCFDAFB}"/>
              </a:ext>
            </a:extLst>
          </p:cNvPr>
          <p:cNvSpPr txBox="1"/>
          <p:nvPr/>
        </p:nvSpPr>
        <p:spPr>
          <a:xfrm>
            <a:off x="1998251" y="1126336"/>
            <a:ext cx="830677" cy="369332"/>
          </a:xfrm>
          <a:prstGeom prst="rect">
            <a:avLst/>
          </a:prstGeom>
          <a:noFill/>
        </p:spPr>
        <p:txBody>
          <a:bodyPr wrap="none" rtlCol="0">
            <a:spAutoFit/>
          </a:bodyPr>
          <a:lstStyle/>
          <a:p>
            <a:r>
              <a:rPr lang="en-US" dirty="0"/>
              <a:t>Input A</a:t>
            </a:r>
          </a:p>
        </p:txBody>
      </p:sp>
      <p:sp>
        <p:nvSpPr>
          <p:cNvPr id="85" name="TextBox 84">
            <a:extLst>
              <a:ext uri="{FF2B5EF4-FFF2-40B4-BE49-F238E27FC236}">
                <a16:creationId xmlns:a16="http://schemas.microsoft.com/office/drawing/2014/main" id="{E4289DDC-6FC5-44AE-9A2A-497E9C60CF01}"/>
              </a:ext>
            </a:extLst>
          </p:cNvPr>
          <p:cNvSpPr txBox="1"/>
          <p:nvPr/>
        </p:nvSpPr>
        <p:spPr>
          <a:xfrm>
            <a:off x="3103530" y="5156439"/>
            <a:ext cx="816249" cy="369332"/>
          </a:xfrm>
          <a:prstGeom prst="rect">
            <a:avLst/>
          </a:prstGeom>
          <a:noFill/>
        </p:spPr>
        <p:txBody>
          <a:bodyPr wrap="none" rtlCol="0">
            <a:spAutoFit/>
          </a:bodyPr>
          <a:lstStyle/>
          <a:p>
            <a:pPr algn="ctr"/>
            <a:r>
              <a:rPr lang="en-US" dirty="0"/>
              <a:t>Output</a:t>
            </a:r>
          </a:p>
        </p:txBody>
      </p:sp>
      <p:sp>
        <p:nvSpPr>
          <p:cNvPr id="89" name="TextBox 88">
            <a:extLst>
              <a:ext uri="{FF2B5EF4-FFF2-40B4-BE49-F238E27FC236}">
                <a16:creationId xmlns:a16="http://schemas.microsoft.com/office/drawing/2014/main" id="{7AF0E5FE-47F9-4099-A9B0-C3CF2E85B943}"/>
              </a:ext>
            </a:extLst>
          </p:cNvPr>
          <p:cNvSpPr txBox="1"/>
          <p:nvPr/>
        </p:nvSpPr>
        <p:spPr>
          <a:xfrm>
            <a:off x="267600" y="3877763"/>
            <a:ext cx="1393715" cy="369332"/>
          </a:xfrm>
          <a:prstGeom prst="rect">
            <a:avLst/>
          </a:prstGeom>
          <a:noFill/>
        </p:spPr>
        <p:txBody>
          <a:bodyPr wrap="none" rtlCol="0">
            <a:spAutoFit/>
          </a:bodyPr>
          <a:lstStyle/>
          <a:p>
            <a:pPr algn="ctr"/>
            <a:r>
              <a:rPr lang="en-US" dirty="0"/>
              <a:t>Output Layer</a:t>
            </a:r>
          </a:p>
        </p:txBody>
      </p:sp>
      <p:sp>
        <p:nvSpPr>
          <p:cNvPr id="16" name="TextBox 15">
            <a:extLst>
              <a:ext uri="{FF2B5EF4-FFF2-40B4-BE49-F238E27FC236}">
                <a16:creationId xmlns:a16="http://schemas.microsoft.com/office/drawing/2014/main" id="{BD39CF31-115B-4018-89BC-5BE19D19D1D3}"/>
              </a:ext>
            </a:extLst>
          </p:cNvPr>
          <p:cNvSpPr txBox="1"/>
          <p:nvPr/>
        </p:nvSpPr>
        <p:spPr>
          <a:xfrm>
            <a:off x="4255933" y="2981347"/>
            <a:ext cx="489236" cy="369332"/>
          </a:xfrm>
          <a:prstGeom prst="rect">
            <a:avLst/>
          </a:prstGeom>
          <a:noFill/>
        </p:spPr>
        <p:txBody>
          <a:bodyPr wrap="none" rtlCol="0">
            <a:spAutoFit/>
          </a:bodyPr>
          <a:lstStyle/>
          <a:p>
            <a:r>
              <a:rPr lang="en-US" dirty="0"/>
              <a:t>0.3</a:t>
            </a:r>
          </a:p>
        </p:txBody>
      </p:sp>
      <p:sp>
        <p:nvSpPr>
          <p:cNvPr id="49" name="TextBox 48">
            <a:extLst>
              <a:ext uri="{FF2B5EF4-FFF2-40B4-BE49-F238E27FC236}">
                <a16:creationId xmlns:a16="http://schemas.microsoft.com/office/drawing/2014/main" id="{EBB2C105-BEE2-428B-9C8D-19A7486A0234}"/>
              </a:ext>
            </a:extLst>
          </p:cNvPr>
          <p:cNvSpPr txBox="1"/>
          <p:nvPr/>
        </p:nvSpPr>
        <p:spPr>
          <a:xfrm>
            <a:off x="2360566" y="2981347"/>
            <a:ext cx="489236" cy="369332"/>
          </a:xfrm>
          <a:prstGeom prst="rect">
            <a:avLst/>
          </a:prstGeom>
          <a:noFill/>
        </p:spPr>
        <p:txBody>
          <a:bodyPr wrap="none" rtlCol="0">
            <a:spAutoFit/>
          </a:bodyPr>
          <a:lstStyle/>
          <a:p>
            <a:r>
              <a:rPr lang="en-US" dirty="0"/>
              <a:t>0.3</a:t>
            </a:r>
          </a:p>
        </p:txBody>
      </p:sp>
      <p:sp>
        <p:nvSpPr>
          <p:cNvPr id="51" name="TextBox 50">
            <a:extLst>
              <a:ext uri="{FF2B5EF4-FFF2-40B4-BE49-F238E27FC236}">
                <a16:creationId xmlns:a16="http://schemas.microsoft.com/office/drawing/2014/main" id="{EF4ED08F-A1E2-4851-872E-28C22D5007BF}"/>
              </a:ext>
            </a:extLst>
          </p:cNvPr>
          <p:cNvSpPr txBox="1"/>
          <p:nvPr/>
        </p:nvSpPr>
        <p:spPr>
          <a:xfrm>
            <a:off x="181234" y="5576512"/>
            <a:ext cx="3026598" cy="1200329"/>
          </a:xfrm>
          <a:prstGeom prst="rect">
            <a:avLst/>
          </a:prstGeom>
          <a:noFill/>
        </p:spPr>
        <p:txBody>
          <a:bodyPr wrap="none" rtlCol="0">
            <a:spAutoFit/>
          </a:bodyPr>
          <a:lstStyle/>
          <a:p>
            <a:r>
              <a:rPr lang="en-US" dirty="0"/>
              <a:t>Function is basically: </a:t>
            </a:r>
          </a:p>
          <a:p>
            <a:r>
              <a:rPr lang="en-US" dirty="0"/>
              <a:t>if(0.3A + 0.3B &gt; 0.5) return 1;</a:t>
            </a:r>
          </a:p>
          <a:p>
            <a:r>
              <a:rPr lang="en-US" dirty="0"/>
              <a:t>else return 0;</a:t>
            </a:r>
          </a:p>
          <a:p>
            <a:endParaRPr lang="en-US" dirty="0"/>
          </a:p>
        </p:txBody>
      </p:sp>
      <p:graphicFrame>
        <p:nvGraphicFramePr>
          <p:cNvPr id="22" name="Table 21">
            <a:extLst>
              <a:ext uri="{FF2B5EF4-FFF2-40B4-BE49-F238E27FC236}">
                <a16:creationId xmlns:a16="http://schemas.microsoft.com/office/drawing/2014/main" id="{8475DD88-9525-4780-9C20-9249CEF56506}"/>
              </a:ext>
            </a:extLst>
          </p:cNvPr>
          <p:cNvGraphicFramePr>
            <a:graphicFrameLocks noGrp="1"/>
          </p:cNvGraphicFramePr>
          <p:nvPr>
            <p:extLst>
              <p:ext uri="{D42A27DB-BD31-4B8C-83A1-F6EECF244321}">
                <p14:modId xmlns:p14="http://schemas.microsoft.com/office/powerpoint/2010/main" val="3090689239"/>
              </p:ext>
            </p:extLst>
          </p:nvPr>
        </p:nvGraphicFramePr>
        <p:xfrm>
          <a:off x="6669862" y="2724131"/>
          <a:ext cx="4937643" cy="3460785"/>
        </p:xfrm>
        <a:graphic>
          <a:graphicData uri="http://schemas.openxmlformats.org/drawingml/2006/table">
            <a:tbl>
              <a:tblPr firstRow="1" bandRow="1">
                <a:tableStyleId>{5C22544A-7EE6-4342-B048-85BDC9FD1C3A}</a:tableStyleId>
              </a:tblPr>
              <a:tblGrid>
                <a:gridCol w="1645881">
                  <a:extLst>
                    <a:ext uri="{9D8B030D-6E8A-4147-A177-3AD203B41FA5}">
                      <a16:colId xmlns:a16="http://schemas.microsoft.com/office/drawing/2014/main" val="2771868214"/>
                    </a:ext>
                  </a:extLst>
                </a:gridCol>
                <a:gridCol w="1645881">
                  <a:extLst>
                    <a:ext uri="{9D8B030D-6E8A-4147-A177-3AD203B41FA5}">
                      <a16:colId xmlns:a16="http://schemas.microsoft.com/office/drawing/2014/main" val="208265010"/>
                    </a:ext>
                  </a:extLst>
                </a:gridCol>
                <a:gridCol w="1645881">
                  <a:extLst>
                    <a:ext uri="{9D8B030D-6E8A-4147-A177-3AD203B41FA5}">
                      <a16:colId xmlns:a16="http://schemas.microsoft.com/office/drawing/2014/main" val="4243520961"/>
                    </a:ext>
                  </a:extLst>
                </a:gridCol>
              </a:tblGrid>
              <a:tr h="692157">
                <a:tc>
                  <a:txBody>
                    <a:bodyPr/>
                    <a:lstStyle/>
                    <a:p>
                      <a:pPr algn="ctr"/>
                      <a:r>
                        <a:rPr lang="en-US" dirty="0"/>
                        <a:t>A</a:t>
                      </a:r>
                    </a:p>
                  </a:txBody>
                  <a:tcPr/>
                </a:tc>
                <a:tc>
                  <a:txBody>
                    <a:bodyPr/>
                    <a:lstStyle/>
                    <a:p>
                      <a:pPr algn="ctr"/>
                      <a:r>
                        <a:rPr lang="en-US" dirty="0"/>
                        <a:t>B</a:t>
                      </a:r>
                    </a:p>
                  </a:txBody>
                  <a:tcPr/>
                </a:tc>
                <a:tc>
                  <a:txBody>
                    <a:bodyPr/>
                    <a:lstStyle/>
                    <a:p>
                      <a:pPr algn="ctr"/>
                      <a:r>
                        <a:rPr lang="en-US" dirty="0"/>
                        <a:t>Output</a:t>
                      </a:r>
                    </a:p>
                  </a:txBody>
                  <a:tcPr/>
                </a:tc>
                <a:extLst>
                  <a:ext uri="{0D108BD9-81ED-4DB2-BD59-A6C34878D82A}">
                    <a16:rowId xmlns:a16="http://schemas.microsoft.com/office/drawing/2014/main" val="1001794168"/>
                  </a:ext>
                </a:extLst>
              </a:tr>
              <a:tr h="692157">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31016421"/>
                  </a:ext>
                </a:extLst>
              </a:tr>
              <a:tr h="692157">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4200647480"/>
                  </a:ext>
                </a:extLst>
              </a:tr>
              <a:tr h="692157">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18796284"/>
                  </a:ext>
                </a:extLst>
              </a:tr>
              <a:tr h="692157">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199089883"/>
                  </a:ext>
                </a:extLst>
              </a:tr>
            </a:tbl>
          </a:graphicData>
        </a:graphic>
      </p:graphicFrame>
    </p:spTree>
    <p:extLst>
      <p:ext uri="{BB962C8B-B14F-4D97-AF65-F5344CB8AC3E}">
        <p14:creationId xmlns:p14="http://schemas.microsoft.com/office/powerpoint/2010/main" val="3674212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sz="5400" dirty="0">
                <a:solidFill>
                  <a:schemeClr val="tx1"/>
                </a:solidFill>
              </a:rPr>
              <a:t>Machine Learning – Neural Network</a:t>
            </a:r>
            <a:endParaRPr lang="en-US" dirty="0">
              <a:solidFill>
                <a:schemeClr val="tx1"/>
              </a:solidFill>
            </a:endParaRPr>
          </a:p>
        </p:txBody>
      </p:sp>
      <p:pic>
        <p:nvPicPr>
          <p:cNvPr id="1026" name="Picture 2" descr="https://lh5.googleusercontent.com/n6S8yi-Wwxul46VFeMmgX01Ax5i_-sHFhVX18Mczebk4ysGPQ3-KKiicHcWsu04g5IstKS9VoiUlVPYmb-tUhxjKXO2HBSaEfZeNsh_7L5sTbmNDb-N-ACOfPq9Rabqcwh7VPvIShuI">
            <a:extLst>
              <a:ext uri="{FF2B5EF4-FFF2-40B4-BE49-F238E27FC236}">
                <a16:creationId xmlns:a16="http://schemas.microsoft.com/office/drawing/2014/main" id="{83668F87-4271-4791-AF64-33AAA3E523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367" y="1664984"/>
            <a:ext cx="11685949" cy="3743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494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sz="5400" dirty="0">
                <a:solidFill>
                  <a:schemeClr val="tx1"/>
                </a:solidFill>
              </a:rPr>
              <a:t>Machine Learning – Neural Network</a:t>
            </a:r>
            <a:endParaRPr lang="en-US" dirty="0">
              <a:solidFill>
                <a:schemeClr val="tx1"/>
              </a:solidFill>
            </a:endParaRPr>
          </a:p>
        </p:txBody>
      </p:sp>
      <p:sp>
        <p:nvSpPr>
          <p:cNvPr id="6" name="TextBox 5">
            <a:extLst>
              <a:ext uri="{FF2B5EF4-FFF2-40B4-BE49-F238E27FC236}">
                <a16:creationId xmlns:a16="http://schemas.microsoft.com/office/drawing/2014/main" id="{03DFFEDF-1D8A-42BC-90C0-25B5745D9DEB}"/>
              </a:ext>
            </a:extLst>
          </p:cNvPr>
          <p:cNvSpPr txBox="1"/>
          <p:nvPr/>
        </p:nvSpPr>
        <p:spPr>
          <a:xfrm>
            <a:off x="53163" y="733246"/>
            <a:ext cx="12080358" cy="3539430"/>
          </a:xfrm>
          <a:prstGeom prst="rect">
            <a:avLst/>
          </a:prstGeom>
          <a:noFill/>
        </p:spPr>
        <p:txBody>
          <a:bodyPr wrap="square" rtlCol="0">
            <a:spAutoFit/>
          </a:bodyPr>
          <a:lstStyle/>
          <a:p>
            <a:r>
              <a:rPr lang="en-US" sz="3200" dirty="0">
                <a:solidFill>
                  <a:srgbClr val="569CD6"/>
                </a:solidFill>
                <a:latin typeface="Consolas" panose="020B0609020204030204" pitchFamily="49" charset="0"/>
              </a:rPr>
              <a:t>They are everywhere!</a:t>
            </a:r>
          </a:p>
          <a:p>
            <a:endParaRPr lang="en-US" sz="3200" b="0" dirty="0">
              <a:solidFill>
                <a:srgbClr val="569CD6"/>
              </a:solidFill>
              <a:effectLst/>
              <a:latin typeface="Consolas" panose="020B0609020204030204" pitchFamily="49" charset="0"/>
            </a:endParaRPr>
          </a:p>
          <a:p>
            <a:r>
              <a:rPr lang="en-US" sz="3200" dirty="0">
                <a:latin typeface="Consolas" panose="020B0609020204030204" pitchFamily="49" charset="0"/>
              </a:rPr>
              <a:t>-Self-Driving</a:t>
            </a:r>
          </a:p>
          <a:p>
            <a:r>
              <a:rPr lang="en-US" sz="3200" b="0" dirty="0">
                <a:effectLst/>
                <a:latin typeface="Consolas" panose="020B0609020204030204" pitchFamily="49" charset="0"/>
              </a:rPr>
              <a:t>-Games</a:t>
            </a:r>
          </a:p>
          <a:p>
            <a:r>
              <a:rPr lang="en-US" sz="3200" dirty="0">
                <a:latin typeface="Consolas" panose="020B0609020204030204" pitchFamily="49" charset="0"/>
              </a:rPr>
              <a:t>-Image Recognition</a:t>
            </a:r>
          </a:p>
          <a:p>
            <a:r>
              <a:rPr lang="en-US" sz="3200" b="0" dirty="0">
                <a:effectLst/>
                <a:latin typeface="Consolas" panose="020B0609020204030204" pitchFamily="49" charset="0"/>
              </a:rPr>
              <a:t>-Speech Synthesis</a:t>
            </a:r>
          </a:p>
          <a:p>
            <a:r>
              <a:rPr lang="en-US" sz="3200" dirty="0">
                <a:latin typeface="Consolas" panose="020B0609020204030204" pitchFamily="49" charset="0"/>
              </a:rPr>
              <a:t>More…</a:t>
            </a:r>
            <a:endParaRPr lang="en-US" sz="3200" b="0" dirty="0">
              <a:effectLst/>
              <a:latin typeface="Consolas" panose="020B0609020204030204" pitchFamily="49" charset="0"/>
            </a:endParaRPr>
          </a:p>
        </p:txBody>
      </p:sp>
    </p:spTree>
    <p:extLst>
      <p:ext uri="{BB962C8B-B14F-4D97-AF65-F5344CB8AC3E}">
        <p14:creationId xmlns:p14="http://schemas.microsoft.com/office/powerpoint/2010/main" val="2834637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sz="5400" dirty="0">
                <a:solidFill>
                  <a:schemeClr val="tx1"/>
                </a:solidFill>
              </a:rPr>
              <a:t>Machine Learning – K-Nearest Learning</a:t>
            </a:r>
            <a:endParaRPr lang="en-US" dirty="0">
              <a:solidFill>
                <a:schemeClr val="tx1"/>
              </a:solidFill>
            </a:endParaRPr>
          </a:p>
        </p:txBody>
      </p:sp>
      <p:sp>
        <p:nvSpPr>
          <p:cNvPr id="6" name="TextBox 5">
            <a:extLst>
              <a:ext uri="{FF2B5EF4-FFF2-40B4-BE49-F238E27FC236}">
                <a16:creationId xmlns:a16="http://schemas.microsoft.com/office/drawing/2014/main" id="{03DFFEDF-1D8A-42BC-90C0-25B5745D9DEB}"/>
              </a:ext>
            </a:extLst>
          </p:cNvPr>
          <p:cNvSpPr txBox="1"/>
          <p:nvPr/>
        </p:nvSpPr>
        <p:spPr>
          <a:xfrm>
            <a:off x="53163" y="733246"/>
            <a:ext cx="12080358" cy="954107"/>
          </a:xfrm>
          <a:prstGeom prst="rect">
            <a:avLst/>
          </a:prstGeom>
          <a:noFill/>
        </p:spPr>
        <p:txBody>
          <a:bodyPr wrap="square" rtlCol="0">
            <a:spAutoFit/>
          </a:bodyPr>
          <a:lstStyle/>
          <a:p>
            <a:r>
              <a:rPr lang="en-US" sz="2800" b="0" dirty="0">
                <a:effectLst/>
                <a:latin typeface="Consolas" panose="020B0609020204030204" pitchFamily="49" charset="0"/>
              </a:rPr>
              <a:t>Look for the closest points in multi-dimensional space and then make a decision based on them</a:t>
            </a:r>
          </a:p>
        </p:txBody>
      </p:sp>
      <p:pic>
        <p:nvPicPr>
          <p:cNvPr id="4" name="Picture 3" descr="A close up of text on a white background&#10;&#10;Description generated with high confidence">
            <a:extLst>
              <a:ext uri="{FF2B5EF4-FFF2-40B4-BE49-F238E27FC236}">
                <a16:creationId xmlns:a16="http://schemas.microsoft.com/office/drawing/2014/main" id="{F9935CB2-BACF-4FAA-946F-B0C42AAAD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033" y="1922077"/>
            <a:ext cx="5551972" cy="4542522"/>
          </a:xfrm>
          <a:prstGeom prst="rect">
            <a:avLst/>
          </a:prstGeom>
        </p:spPr>
      </p:pic>
    </p:spTree>
    <p:extLst>
      <p:ext uri="{BB962C8B-B14F-4D97-AF65-F5344CB8AC3E}">
        <p14:creationId xmlns:p14="http://schemas.microsoft.com/office/powerpoint/2010/main" val="2051954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sz="5400" dirty="0">
                <a:solidFill>
                  <a:schemeClr val="tx1"/>
                </a:solidFill>
              </a:rPr>
              <a:t>Machine Learning – Bayesian Network</a:t>
            </a:r>
            <a:endParaRPr lang="en-US" dirty="0">
              <a:solidFill>
                <a:schemeClr val="tx1"/>
              </a:solidFill>
            </a:endParaRPr>
          </a:p>
        </p:txBody>
      </p:sp>
      <p:sp>
        <p:nvSpPr>
          <p:cNvPr id="6" name="TextBox 5">
            <a:extLst>
              <a:ext uri="{FF2B5EF4-FFF2-40B4-BE49-F238E27FC236}">
                <a16:creationId xmlns:a16="http://schemas.microsoft.com/office/drawing/2014/main" id="{03DFFEDF-1D8A-42BC-90C0-25B5745D9DEB}"/>
              </a:ext>
            </a:extLst>
          </p:cNvPr>
          <p:cNvSpPr txBox="1"/>
          <p:nvPr/>
        </p:nvSpPr>
        <p:spPr>
          <a:xfrm>
            <a:off x="53163" y="733246"/>
            <a:ext cx="12080358" cy="1384995"/>
          </a:xfrm>
          <a:prstGeom prst="rect">
            <a:avLst/>
          </a:prstGeom>
          <a:noFill/>
        </p:spPr>
        <p:txBody>
          <a:bodyPr wrap="square" rtlCol="0">
            <a:spAutoFit/>
          </a:bodyPr>
          <a:lstStyle/>
          <a:p>
            <a:r>
              <a:rPr lang="en-US" sz="2800" b="0" dirty="0">
                <a:effectLst/>
                <a:latin typeface="Consolas" panose="020B0609020204030204" pitchFamily="49" charset="0"/>
              </a:rPr>
              <a:t>A giant learned conditional probability. </a:t>
            </a:r>
            <a:r>
              <a:rPr lang="en-US" sz="2800" dirty="0">
                <a:latin typeface="Consolas" panose="020B0609020204030204" pitchFamily="49" charset="0"/>
              </a:rPr>
              <a:t>E.g.,</a:t>
            </a:r>
            <a:r>
              <a:rPr lang="en-US" sz="2800" b="0" dirty="0">
                <a:effectLst/>
                <a:latin typeface="Consolas" panose="020B0609020204030204" pitchFamily="49" charset="0"/>
              </a:rPr>
              <a:t> “given that the email has this word, what's the probability it’s spam?”</a:t>
            </a:r>
          </a:p>
          <a:p>
            <a:endParaRPr lang="en-US" sz="2800" b="0" dirty="0">
              <a:effectLst/>
              <a:latin typeface="Consolas" panose="020B0609020204030204" pitchFamily="49" charset="0"/>
            </a:endParaRPr>
          </a:p>
        </p:txBody>
      </p:sp>
      <p:pic>
        <p:nvPicPr>
          <p:cNvPr id="5" name="Picture 4" descr="A close up of text on a white background&#10;&#10;Description generated with high confidence">
            <a:extLst>
              <a:ext uri="{FF2B5EF4-FFF2-40B4-BE49-F238E27FC236}">
                <a16:creationId xmlns:a16="http://schemas.microsoft.com/office/drawing/2014/main" id="{F6DE5A8C-D7B3-46B4-AF73-B34C37ACF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07" y="2248784"/>
            <a:ext cx="6090470" cy="4088219"/>
          </a:xfrm>
          <a:prstGeom prst="rect">
            <a:avLst/>
          </a:prstGeom>
        </p:spPr>
      </p:pic>
    </p:spTree>
    <p:extLst>
      <p:ext uri="{BB962C8B-B14F-4D97-AF65-F5344CB8AC3E}">
        <p14:creationId xmlns:p14="http://schemas.microsoft.com/office/powerpoint/2010/main" val="2197810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sz="5400" dirty="0">
                <a:solidFill>
                  <a:schemeClr val="tx1"/>
                </a:solidFill>
              </a:rPr>
              <a:t>What is AI?</a:t>
            </a:r>
            <a:endParaRPr lang="en-US" dirty="0">
              <a:solidFill>
                <a:schemeClr val="tx1"/>
              </a:solidFill>
            </a:endParaRPr>
          </a:p>
        </p:txBody>
      </p:sp>
      <p:sp>
        <p:nvSpPr>
          <p:cNvPr id="6" name="TextBox 5">
            <a:extLst>
              <a:ext uri="{FF2B5EF4-FFF2-40B4-BE49-F238E27FC236}">
                <a16:creationId xmlns:a16="http://schemas.microsoft.com/office/drawing/2014/main" id="{03DFFEDF-1D8A-42BC-90C0-25B5745D9DEB}"/>
              </a:ext>
            </a:extLst>
          </p:cNvPr>
          <p:cNvSpPr txBox="1"/>
          <p:nvPr/>
        </p:nvSpPr>
        <p:spPr>
          <a:xfrm>
            <a:off x="337457" y="1368552"/>
            <a:ext cx="11854543" cy="4462760"/>
          </a:xfrm>
          <a:prstGeom prst="rect">
            <a:avLst/>
          </a:prstGeom>
          <a:noFill/>
        </p:spPr>
        <p:txBody>
          <a:bodyPr wrap="square" rtlCol="0">
            <a:spAutoFit/>
          </a:bodyPr>
          <a:lstStyle/>
          <a:p>
            <a:r>
              <a:rPr lang="en-US" sz="4000" dirty="0">
                <a:solidFill>
                  <a:srgbClr val="569CD6"/>
                </a:solidFill>
                <a:latin typeface="Consolas" panose="020B0609020204030204" pitchFamily="49" charset="0"/>
              </a:rPr>
              <a:t>Artificial intelligence (AI) </a:t>
            </a:r>
            <a:r>
              <a:rPr lang="en-US" sz="4000" dirty="0">
                <a:latin typeface="Consolas" panose="020B0609020204030204" pitchFamily="49" charset="0"/>
              </a:rPr>
              <a:t>is the intelligence exhibited by machines or software. It is also the name of the academic field of study which studies how to create computers and computer software that are capable of intelligent behavior.</a:t>
            </a:r>
            <a:endParaRPr lang="en-US" sz="4400" dirty="0"/>
          </a:p>
          <a:p>
            <a:endParaRPr lang="en-US" sz="4400" dirty="0"/>
          </a:p>
        </p:txBody>
      </p:sp>
    </p:spTree>
    <p:extLst>
      <p:ext uri="{BB962C8B-B14F-4D97-AF65-F5344CB8AC3E}">
        <p14:creationId xmlns:p14="http://schemas.microsoft.com/office/powerpoint/2010/main" val="2666706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dirty="0">
                <a:solidFill>
                  <a:schemeClr val="tx1"/>
                </a:solidFill>
              </a:rPr>
              <a:t>Genetic Algorithms – p1</a:t>
            </a:r>
          </a:p>
        </p:txBody>
      </p:sp>
      <p:sp>
        <p:nvSpPr>
          <p:cNvPr id="6" name="TextBox 5">
            <a:extLst>
              <a:ext uri="{FF2B5EF4-FFF2-40B4-BE49-F238E27FC236}">
                <a16:creationId xmlns:a16="http://schemas.microsoft.com/office/drawing/2014/main" id="{03DFFEDF-1D8A-42BC-90C0-25B5745D9DEB}"/>
              </a:ext>
            </a:extLst>
          </p:cNvPr>
          <p:cNvSpPr txBox="1"/>
          <p:nvPr/>
        </p:nvSpPr>
        <p:spPr>
          <a:xfrm>
            <a:off x="53163" y="733246"/>
            <a:ext cx="12080358" cy="1815882"/>
          </a:xfrm>
          <a:prstGeom prst="rect">
            <a:avLst/>
          </a:prstGeom>
          <a:noFill/>
        </p:spPr>
        <p:txBody>
          <a:bodyPr wrap="square" rtlCol="0">
            <a:spAutoFit/>
          </a:bodyPr>
          <a:lstStyle/>
          <a:p>
            <a:r>
              <a:rPr lang="en-US" sz="2800" b="0" dirty="0">
                <a:effectLst/>
                <a:latin typeface="Consolas" panose="020B0609020204030204" pitchFamily="49" charset="0"/>
              </a:rPr>
              <a:t>Create random answers, </a:t>
            </a:r>
            <a:r>
              <a:rPr lang="en-US" sz="2800" dirty="0">
                <a:latin typeface="Consolas" panose="020B0609020204030204" pitchFamily="49" charset="0"/>
              </a:rPr>
              <a:t>then judge them using a </a:t>
            </a:r>
          </a:p>
          <a:p>
            <a:r>
              <a:rPr lang="en-US" sz="2800" dirty="0">
                <a:solidFill>
                  <a:srgbClr val="00B0F0"/>
                </a:solidFill>
                <a:latin typeface="Consolas" panose="020B0609020204030204" pitchFamily="49" charset="0"/>
              </a:rPr>
              <a:t>fitness function</a:t>
            </a:r>
            <a:r>
              <a:rPr lang="en-US" sz="2800" dirty="0">
                <a:latin typeface="Consolas" panose="020B0609020204030204" pitchFamily="49" charset="0"/>
              </a:rPr>
              <a:t>. Only let the best survive. Breed new answers from previous good answers, apply mutations then loop.</a:t>
            </a:r>
            <a:endParaRPr lang="en-US" sz="2800" b="0" dirty="0">
              <a:effectLst/>
              <a:latin typeface="Consolas" panose="020B0609020204030204" pitchFamily="49" charset="0"/>
            </a:endParaRPr>
          </a:p>
        </p:txBody>
      </p:sp>
      <p:pic>
        <p:nvPicPr>
          <p:cNvPr id="3" name="Graphic 2">
            <a:extLst>
              <a:ext uri="{FF2B5EF4-FFF2-40B4-BE49-F238E27FC236}">
                <a16:creationId xmlns:a16="http://schemas.microsoft.com/office/drawing/2014/main" id="{EA8EFE07-0E46-40F3-B127-5D6C64389D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23161" y="2267390"/>
            <a:ext cx="5771061" cy="4002510"/>
          </a:xfrm>
          <a:prstGeom prst="rect">
            <a:avLst/>
          </a:prstGeom>
        </p:spPr>
      </p:pic>
    </p:spTree>
    <p:extLst>
      <p:ext uri="{BB962C8B-B14F-4D97-AF65-F5344CB8AC3E}">
        <p14:creationId xmlns:p14="http://schemas.microsoft.com/office/powerpoint/2010/main" val="429602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dirty="0">
                <a:solidFill>
                  <a:schemeClr val="tx1"/>
                </a:solidFill>
              </a:rPr>
              <a:t>Genetic Algorithms – p2</a:t>
            </a:r>
          </a:p>
        </p:txBody>
      </p:sp>
      <p:sp>
        <p:nvSpPr>
          <p:cNvPr id="6" name="TextBox 5">
            <a:extLst>
              <a:ext uri="{FF2B5EF4-FFF2-40B4-BE49-F238E27FC236}">
                <a16:creationId xmlns:a16="http://schemas.microsoft.com/office/drawing/2014/main" id="{03DFFEDF-1D8A-42BC-90C0-25B5745D9DEB}"/>
              </a:ext>
            </a:extLst>
          </p:cNvPr>
          <p:cNvSpPr txBox="1"/>
          <p:nvPr/>
        </p:nvSpPr>
        <p:spPr>
          <a:xfrm>
            <a:off x="345558" y="1684860"/>
            <a:ext cx="4811232" cy="3539430"/>
          </a:xfrm>
          <a:prstGeom prst="rect">
            <a:avLst/>
          </a:prstGeom>
          <a:noFill/>
        </p:spPr>
        <p:txBody>
          <a:bodyPr wrap="square" rtlCol="0">
            <a:spAutoFit/>
          </a:bodyPr>
          <a:lstStyle/>
          <a:p>
            <a:r>
              <a:rPr lang="en-US" sz="2800" b="0" dirty="0">
                <a:solidFill>
                  <a:srgbClr val="00B0F0"/>
                </a:solidFill>
                <a:effectLst/>
                <a:latin typeface="Consolas" panose="020B0609020204030204" pitchFamily="49" charset="0"/>
              </a:rPr>
              <a:t>Mutation</a:t>
            </a:r>
            <a:r>
              <a:rPr lang="en-US" sz="2800" b="0" dirty="0">
                <a:effectLst/>
                <a:latin typeface="Consolas" panose="020B0609020204030204" pitchFamily="49" charset="0"/>
              </a:rPr>
              <a:t> – necessary to get traits not in any original individual</a:t>
            </a:r>
          </a:p>
          <a:p>
            <a:endParaRPr lang="en-US" sz="2800" dirty="0">
              <a:latin typeface="Consolas" panose="020B0609020204030204" pitchFamily="49" charset="0"/>
            </a:endParaRPr>
          </a:p>
          <a:p>
            <a:r>
              <a:rPr lang="en-US" sz="2800" b="0" dirty="0">
                <a:solidFill>
                  <a:srgbClr val="00B0F0"/>
                </a:solidFill>
                <a:effectLst/>
                <a:latin typeface="Consolas" panose="020B0609020204030204" pitchFamily="49" charset="0"/>
              </a:rPr>
              <a:t>Crossover</a:t>
            </a:r>
            <a:r>
              <a:rPr lang="en-US" sz="2800" b="0" dirty="0">
                <a:effectLst/>
                <a:latin typeface="Consolas" panose="020B0609020204030204" pitchFamily="49" charset="0"/>
              </a:rPr>
              <a:t> – let </a:t>
            </a:r>
            <a:r>
              <a:rPr lang="en-US" sz="2800" dirty="0">
                <a:latin typeface="Consolas" panose="020B0609020204030204" pitchFamily="49" charset="0"/>
              </a:rPr>
              <a:t>traits try working together and drive us to our goal</a:t>
            </a:r>
            <a:endParaRPr lang="en-US" sz="2800" b="0" dirty="0">
              <a:effectLst/>
              <a:latin typeface="Consolas" panose="020B0609020204030204" pitchFamily="49" charset="0"/>
            </a:endParaRPr>
          </a:p>
        </p:txBody>
      </p:sp>
      <p:pic>
        <p:nvPicPr>
          <p:cNvPr id="3" name="Graphic 2">
            <a:extLst>
              <a:ext uri="{FF2B5EF4-FFF2-40B4-BE49-F238E27FC236}">
                <a16:creationId xmlns:a16="http://schemas.microsoft.com/office/drawing/2014/main" id="{EA8EFE07-0E46-40F3-B127-5D6C64389D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77264" y="1523111"/>
            <a:ext cx="5771061" cy="4002510"/>
          </a:xfrm>
          <a:prstGeom prst="rect">
            <a:avLst/>
          </a:prstGeom>
        </p:spPr>
      </p:pic>
    </p:spTree>
    <p:extLst>
      <p:ext uri="{BB962C8B-B14F-4D97-AF65-F5344CB8AC3E}">
        <p14:creationId xmlns:p14="http://schemas.microsoft.com/office/powerpoint/2010/main" val="2807574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847" y="0"/>
            <a:ext cx="11680371" cy="894229"/>
          </a:xfrm>
        </p:spPr>
        <p:txBody>
          <a:bodyPr>
            <a:normAutofit/>
          </a:bodyPr>
          <a:lstStyle/>
          <a:p>
            <a:r>
              <a:rPr lang="en-US" sz="4800" dirty="0">
                <a:solidFill>
                  <a:schemeClr val="tx1"/>
                </a:solidFill>
              </a:rPr>
              <a:t>Genetic Algorithms – Initial Population</a:t>
            </a:r>
          </a:p>
        </p:txBody>
      </p:sp>
      <p:sp>
        <p:nvSpPr>
          <p:cNvPr id="6" name="TextBox 5">
            <a:extLst>
              <a:ext uri="{FF2B5EF4-FFF2-40B4-BE49-F238E27FC236}">
                <a16:creationId xmlns:a16="http://schemas.microsoft.com/office/drawing/2014/main" id="{03DFFEDF-1D8A-42BC-90C0-25B5745D9DEB}"/>
              </a:ext>
            </a:extLst>
          </p:cNvPr>
          <p:cNvSpPr txBox="1"/>
          <p:nvPr/>
        </p:nvSpPr>
        <p:spPr>
          <a:xfrm>
            <a:off x="0" y="894229"/>
            <a:ext cx="11770241" cy="4524315"/>
          </a:xfrm>
          <a:prstGeom prst="rect">
            <a:avLst/>
          </a:prstGeom>
          <a:noFill/>
        </p:spPr>
        <p:txBody>
          <a:bodyPr wrap="square" rtlCol="0">
            <a:spAutoFit/>
          </a:bodyPr>
          <a:lstStyle/>
          <a:p>
            <a:r>
              <a:rPr lang="en-US" sz="2400" dirty="0">
                <a:solidFill>
                  <a:srgbClr val="569CD6"/>
                </a:solidFill>
                <a:latin typeface="Consolas" panose="020B0609020204030204" pitchFamily="49" charset="0"/>
              </a:rPr>
              <a:t>public</a:t>
            </a:r>
            <a:r>
              <a:rPr lang="en-US" sz="2400" dirty="0">
                <a:solidFill>
                  <a:srgbClr val="D4D4D4"/>
                </a:solidFill>
                <a:latin typeface="Consolas" panose="020B0609020204030204" pitchFamily="49" charset="0"/>
              </a:rPr>
              <a:t> </a:t>
            </a:r>
            <a:r>
              <a:rPr lang="en-US" sz="2400" dirty="0">
                <a:solidFill>
                  <a:srgbClr val="569CD6"/>
                </a:solidFill>
                <a:latin typeface="Consolas" panose="020B0609020204030204" pitchFamily="49" charset="0"/>
              </a:rPr>
              <a:t>static</a:t>
            </a:r>
            <a:r>
              <a:rPr lang="en-US" sz="2400" dirty="0">
                <a:solidFill>
                  <a:srgbClr val="D4D4D4"/>
                </a:solidFill>
                <a:latin typeface="Consolas" panose="020B0609020204030204" pitchFamily="49" charset="0"/>
              </a:rPr>
              <a:t> </a:t>
            </a:r>
            <a:r>
              <a:rPr lang="en-US" sz="2400" dirty="0">
                <a:solidFill>
                  <a:srgbClr val="4EC9B0"/>
                </a:solidFill>
                <a:latin typeface="Consolas" panose="020B0609020204030204" pitchFamily="49" charset="0"/>
              </a:rPr>
              <a:t>Species</a:t>
            </a:r>
            <a:r>
              <a:rPr lang="en-US" sz="2400" dirty="0">
                <a:solidFill>
                  <a:srgbClr val="D4D4D4"/>
                </a:solidFill>
                <a:latin typeface="Consolas" panose="020B0609020204030204" pitchFamily="49" charset="0"/>
              </a:rPr>
              <a:t> </a:t>
            </a:r>
            <a:r>
              <a:rPr lang="en-US" sz="2400" dirty="0" err="1">
                <a:solidFill>
                  <a:srgbClr val="DCDCAA"/>
                </a:solidFill>
                <a:latin typeface="Consolas" panose="020B0609020204030204" pitchFamily="49" charset="0"/>
              </a:rPr>
              <a:t>generateRandomPop</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a:t>
            </a:r>
          </a:p>
          <a:p>
            <a:pPr lvl="1"/>
            <a:r>
              <a:rPr lang="en-US" sz="2400" dirty="0">
                <a:solidFill>
                  <a:srgbClr val="4EC9B0"/>
                </a:solidFill>
                <a:latin typeface="Consolas" panose="020B0609020204030204" pitchFamily="49" charset="0"/>
              </a:rPr>
              <a:t>String</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genes</a:t>
            </a:r>
            <a:r>
              <a:rPr lang="en-US" sz="2400" dirty="0">
                <a:solidFill>
                  <a:srgbClr val="D4D4D4"/>
                </a:solidFill>
                <a:latin typeface="Consolas" panose="020B0609020204030204" pitchFamily="49" charset="0"/>
              </a:rPr>
              <a:t> = </a:t>
            </a:r>
            <a:r>
              <a:rPr lang="en-US" sz="2400" dirty="0">
                <a:solidFill>
                  <a:srgbClr val="CE9178"/>
                </a:solidFill>
                <a:latin typeface="Consolas" panose="020B0609020204030204" pitchFamily="49" charset="0"/>
              </a:rPr>
              <a:t>""</a:t>
            </a:r>
            <a:r>
              <a:rPr lang="en-US" sz="2400" dirty="0">
                <a:solidFill>
                  <a:srgbClr val="D4D4D4"/>
                </a:solidFill>
                <a:latin typeface="Consolas" panose="020B0609020204030204" pitchFamily="49" charset="0"/>
              </a:rPr>
              <a:t>;</a:t>
            </a:r>
          </a:p>
          <a:p>
            <a:pPr lvl="1"/>
            <a:r>
              <a:rPr lang="en-US" sz="2400" dirty="0" err="1">
                <a:solidFill>
                  <a:srgbClr val="4EC9B0"/>
                </a:solidFill>
                <a:latin typeface="Consolas" panose="020B0609020204030204" pitchFamily="49" charset="0"/>
              </a:rPr>
              <a:t>int</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length</a:t>
            </a:r>
            <a:r>
              <a:rPr lang="en-US" sz="2400" dirty="0">
                <a:solidFill>
                  <a:srgbClr val="D4D4D4"/>
                </a:solidFill>
                <a:latin typeface="Consolas" panose="020B0609020204030204" pitchFamily="49" charset="0"/>
              </a:rPr>
              <a:t> = (</a:t>
            </a:r>
            <a:r>
              <a:rPr lang="en-US" sz="2400" dirty="0" err="1">
                <a:solidFill>
                  <a:srgbClr val="4EC9B0"/>
                </a:solidFill>
                <a:latin typeface="Consolas" panose="020B0609020204030204" pitchFamily="49" charset="0"/>
              </a:rPr>
              <a:t>int</a:t>
            </a:r>
            <a:r>
              <a:rPr lang="en-US" sz="2400" dirty="0">
                <a:solidFill>
                  <a:srgbClr val="D4D4D4"/>
                </a:solidFill>
                <a:latin typeface="Consolas" panose="020B0609020204030204" pitchFamily="49" charset="0"/>
              </a:rPr>
              <a:t>)(</a:t>
            </a:r>
            <a:r>
              <a:rPr lang="en-US" sz="2400" dirty="0" err="1">
                <a:solidFill>
                  <a:srgbClr val="9CDCFE"/>
                </a:solidFill>
                <a:latin typeface="Consolas" panose="020B0609020204030204" pitchFamily="49" charset="0"/>
              </a:rPr>
              <a:t>Math</a:t>
            </a:r>
            <a:r>
              <a:rPr lang="en-US" sz="2400" dirty="0" err="1">
                <a:solidFill>
                  <a:srgbClr val="D4D4D4"/>
                </a:solidFill>
                <a:latin typeface="Consolas" panose="020B0609020204030204" pitchFamily="49" charset="0"/>
              </a:rPr>
              <a:t>.</a:t>
            </a:r>
            <a:r>
              <a:rPr lang="en-US" sz="2400" dirty="0" err="1">
                <a:solidFill>
                  <a:srgbClr val="DCDCAA"/>
                </a:solidFill>
                <a:latin typeface="Consolas" panose="020B0609020204030204" pitchFamily="49" charset="0"/>
              </a:rPr>
              <a:t>random</a:t>
            </a:r>
            <a:r>
              <a:rPr lang="en-US" sz="2400" dirty="0">
                <a:solidFill>
                  <a:srgbClr val="D4D4D4"/>
                </a:solidFill>
                <a:latin typeface="Consolas" panose="020B0609020204030204" pitchFamily="49" charset="0"/>
              </a:rPr>
              <a:t>() * </a:t>
            </a:r>
            <a:r>
              <a:rPr lang="en-US" sz="2400" dirty="0">
                <a:solidFill>
                  <a:srgbClr val="B5CEA8"/>
                </a:solidFill>
                <a:latin typeface="Consolas" panose="020B0609020204030204" pitchFamily="49" charset="0"/>
              </a:rPr>
              <a:t>10</a:t>
            </a:r>
            <a:r>
              <a:rPr lang="en-US" sz="2400" dirty="0">
                <a:solidFill>
                  <a:srgbClr val="D4D4D4"/>
                </a:solidFill>
                <a:latin typeface="Consolas" panose="020B0609020204030204" pitchFamily="49" charset="0"/>
              </a:rPr>
              <a:t> + </a:t>
            </a:r>
            <a:r>
              <a:rPr lang="en-US" sz="2400" dirty="0">
                <a:solidFill>
                  <a:srgbClr val="B5CEA8"/>
                </a:solidFill>
                <a:latin typeface="Consolas" panose="020B0609020204030204" pitchFamily="49" charset="0"/>
              </a:rPr>
              <a:t>1</a:t>
            </a:r>
            <a:r>
              <a:rPr lang="en-US" sz="2400" dirty="0">
                <a:solidFill>
                  <a:srgbClr val="D4D4D4"/>
                </a:solidFill>
                <a:latin typeface="Consolas" panose="020B0609020204030204" pitchFamily="49" charset="0"/>
              </a:rPr>
              <a:t>);</a:t>
            </a:r>
          </a:p>
          <a:p>
            <a:pPr lvl="1"/>
            <a:br>
              <a:rPr lang="en-US" sz="2400" dirty="0">
                <a:solidFill>
                  <a:srgbClr val="D4D4D4"/>
                </a:solidFill>
                <a:latin typeface="Consolas" panose="020B0609020204030204" pitchFamily="49" charset="0"/>
              </a:rPr>
            </a:br>
            <a:r>
              <a:rPr lang="en-US" sz="2400" dirty="0">
                <a:solidFill>
                  <a:srgbClr val="C586C0"/>
                </a:solidFill>
                <a:latin typeface="Consolas" panose="020B0609020204030204" pitchFamily="49" charset="0"/>
              </a:rPr>
              <a:t>for</a:t>
            </a:r>
            <a:r>
              <a:rPr lang="en-US" sz="2400" dirty="0">
                <a:solidFill>
                  <a:srgbClr val="D4D4D4"/>
                </a:solidFill>
                <a:latin typeface="Consolas" panose="020B0609020204030204" pitchFamily="49" charset="0"/>
              </a:rPr>
              <a:t>(</a:t>
            </a:r>
            <a:r>
              <a:rPr lang="en-US" sz="2400" dirty="0" err="1">
                <a:solidFill>
                  <a:srgbClr val="4EC9B0"/>
                </a:solidFill>
                <a:latin typeface="Consolas" panose="020B0609020204030204" pitchFamily="49" charset="0"/>
              </a:rPr>
              <a:t>int</a:t>
            </a:r>
            <a:r>
              <a:rPr lang="en-US" sz="2400" dirty="0">
                <a:solidFill>
                  <a:srgbClr val="D4D4D4"/>
                </a:solidFill>
                <a:latin typeface="Consolas" panose="020B0609020204030204" pitchFamily="49" charset="0"/>
              </a:rPr>
              <a:t> </a:t>
            </a:r>
            <a:r>
              <a:rPr lang="en-US" sz="2400" dirty="0" err="1">
                <a:solidFill>
                  <a:srgbClr val="9CDCFE"/>
                </a:solidFill>
                <a:latin typeface="Consolas" panose="020B0609020204030204" pitchFamily="49" charset="0"/>
              </a:rPr>
              <a:t>i</a:t>
            </a:r>
            <a:r>
              <a:rPr lang="en-US" sz="2400" dirty="0">
                <a:solidFill>
                  <a:srgbClr val="D4D4D4"/>
                </a:solidFill>
                <a:latin typeface="Consolas" panose="020B0609020204030204" pitchFamily="49" charset="0"/>
              </a:rPr>
              <a:t> = </a:t>
            </a:r>
            <a:r>
              <a:rPr lang="en-US" sz="2400" dirty="0">
                <a:solidFill>
                  <a:srgbClr val="B5CEA8"/>
                </a:solidFill>
                <a:latin typeface="Consolas" panose="020B0609020204030204" pitchFamily="49" charset="0"/>
              </a:rPr>
              <a:t>0</a:t>
            </a:r>
            <a:r>
              <a:rPr lang="en-US" sz="2400" dirty="0">
                <a:solidFill>
                  <a:srgbClr val="D4D4D4"/>
                </a:solidFill>
                <a:latin typeface="Consolas" panose="020B0609020204030204" pitchFamily="49" charset="0"/>
              </a:rPr>
              <a:t>; </a:t>
            </a:r>
            <a:r>
              <a:rPr lang="en-US" sz="2400" dirty="0" err="1">
                <a:solidFill>
                  <a:srgbClr val="D4D4D4"/>
                </a:solidFill>
                <a:latin typeface="Consolas" panose="020B0609020204030204" pitchFamily="49" charset="0"/>
              </a:rPr>
              <a:t>i</a:t>
            </a:r>
            <a:r>
              <a:rPr lang="en-US" sz="2400" dirty="0">
                <a:solidFill>
                  <a:srgbClr val="D4D4D4"/>
                </a:solidFill>
                <a:latin typeface="Consolas" panose="020B0609020204030204" pitchFamily="49" charset="0"/>
              </a:rPr>
              <a:t> &lt; length; ++</a:t>
            </a:r>
            <a:r>
              <a:rPr lang="en-US" sz="2400" dirty="0" err="1">
                <a:solidFill>
                  <a:srgbClr val="D4D4D4"/>
                </a:solidFill>
                <a:latin typeface="Consolas" panose="020B0609020204030204" pitchFamily="49" charset="0"/>
              </a:rPr>
              <a:t>i</a:t>
            </a:r>
            <a:r>
              <a:rPr lang="en-US" sz="2400" dirty="0">
                <a:solidFill>
                  <a:srgbClr val="D4D4D4"/>
                </a:solidFill>
                <a:latin typeface="Consolas" panose="020B0609020204030204" pitchFamily="49" charset="0"/>
              </a:rPr>
              <a:t>)</a:t>
            </a:r>
          </a:p>
          <a:p>
            <a:pPr lvl="1"/>
            <a:r>
              <a:rPr lang="en-US" sz="2400" dirty="0">
                <a:solidFill>
                  <a:srgbClr val="D4D4D4"/>
                </a:solidFill>
                <a:latin typeface="Consolas" panose="020B0609020204030204" pitchFamily="49" charset="0"/>
              </a:rPr>
              <a:t>{</a:t>
            </a:r>
          </a:p>
          <a:p>
            <a:pPr lvl="1"/>
            <a:r>
              <a:rPr lang="en-US" sz="2400" dirty="0">
                <a:solidFill>
                  <a:srgbClr val="D4D4D4"/>
                </a:solidFill>
                <a:latin typeface="Consolas" panose="020B0609020204030204" pitchFamily="49" charset="0"/>
              </a:rPr>
              <a:t>	genes += (</a:t>
            </a:r>
            <a:r>
              <a:rPr lang="en-US" sz="2400" dirty="0">
                <a:solidFill>
                  <a:srgbClr val="4EC9B0"/>
                </a:solidFill>
                <a:latin typeface="Consolas" panose="020B0609020204030204" pitchFamily="49" charset="0"/>
              </a:rPr>
              <a:t>char</a:t>
            </a:r>
            <a:r>
              <a:rPr lang="en-US" sz="2400" dirty="0">
                <a:solidFill>
                  <a:srgbClr val="D4D4D4"/>
                </a:solidFill>
                <a:latin typeface="Consolas" panose="020B0609020204030204" pitchFamily="49" charset="0"/>
              </a:rPr>
              <a:t>)(</a:t>
            </a:r>
            <a:r>
              <a:rPr lang="en-US" sz="2400" dirty="0" err="1">
                <a:solidFill>
                  <a:srgbClr val="9CDCFE"/>
                </a:solidFill>
                <a:latin typeface="Consolas" panose="020B0609020204030204" pitchFamily="49" charset="0"/>
              </a:rPr>
              <a:t>Math</a:t>
            </a:r>
            <a:r>
              <a:rPr lang="en-US" sz="2400" dirty="0" err="1">
                <a:solidFill>
                  <a:srgbClr val="D4D4D4"/>
                </a:solidFill>
                <a:latin typeface="Consolas" panose="020B0609020204030204" pitchFamily="49" charset="0"/>
              </a:rPr>
              <a:t>.</a:t>
            </a:r>
            <a:r>
              <a:rPr lang="en-US" sz="2400" dirty="0" err="1">
                <a:solidFill>
                  <a:srgbClr val="DCDCAA"/>
                </a:solidFill>
                <a:latin typeface="Consolas" panose="020B0609020204030204" pitchFamily="49" charset="0"/>
              </a:rPr>
              <a:t>random</a:t>
            </a:r>
            <a:r>
              <a:rPr lang="en-US" sz="2400" dirty="0">
                <a:solidFill>
                  <a:srgbClr val="D4D4D4"/>
                </a:solidFill>
                <a:latin typeface="Consolas" panose="020B0609020204030204" pitchFamily="49" charset="0"/>
              </a:rPr>
              <a:t>() * </a:t>
            </a:r>
            <a:r>
              <a:rPr lang="en-US" sz="2400" dirty="0">
                <a:solidFill>
                  <a:srgbClr val="B5CEA8"/>
                </a:solidFill>
                <a:latin typeface="Consolas" panose="020B0609020204030204" pitchFamily="49" charset="0"/>
              </a:rPr>
              <a:t>26</a:t>
            </a:r>
            <a:r>
              <a:rPr lang="en-US" sz="2400" dirty="0">
                <a:solidFill>
                  <a:srgbClr val="D4D4D4"/>
                </a:solidFill>
                <a:latin typeface="Consolas" panose="020B0609020204030204" pitchFamily="49" charset="0"/>
              </a:rPr>
              <a:t> + </a:t>
            </a:r>
            <a:r>
              <a:rPr lang="en-US" sz="2400" dirty="0">
                <a:solidFill>
                  <a:srgbClr val="CE9178"/>
                </a:solidFill>
                <a:latin typeface="Consolas" panose="020B0609020204030204" pitchFamily="49" charset="0"/>
              </a:rPr>
              <a:t>'A'</a:t>
            </a:r>
            <a:r>
              <a:rPr lang="en-US" sz="2400" dirty="0">
                <a:solidFill>
                  <a:srgbClr val="D4D4D4"/>
                </a:solidFill>
                <a:latin typeface="Consolas" panose="020B0609020204030204" pitchFamily="49" charset="0"/>
              </a:rPr>
              <a:t>);</a:t>
            </a:r>
          </a:p>
          <a:p>
            <a:pPr lvl="1"/>
            <a:r>
              <a:rPr lang="en-US" sz="2400" dirty="0">
                <a:solidFill>
                  <a:srgbClr val="D4D4D4"/>
                </a:solidFill>
                <a:latin typeface="Consolas" panose="020B0609020204030204" pitchFamily="49" charset="0"/>
              </a:rPr>
              <a:t>}</a:t>
            </a:r>
          </a:p>
          <a:p>
            <a:pPr lvl="1"/>
            <a:br>
              <a:rPr lang="en-US" sz="2400" dirty="0">
                <a:solidFill>
                  <a:srgbClr val="D4D4D4"/>
                </a:solidFill>
                <a:latin typeface="Consolas" panose="020B0609020204030204" pitchFamily="49" charset="0"/>
              </a:rPr>
            </a:br>
            <a:r>
              <a:rPr lang="en-US" sz="2400" dirty="0">
                <a:solidFill>
                  <a:srgbClr val="C586C0"/>
                </a:solidFill>
                <a:latin typeface="Consolas" panose="020B0609020204030204" pitchFamily="49" charset="0"/>
              </a:rPr>
              <a:t>return</a:t>
            </a:r>
            <a:r>
              <a:rPr lang="en-US" sz="2400" dirty="0">
                <a:solidFill>
                  <a:srgbClr val="D4D4D4"/>
                </a:solidFill>
                <a:latin typeface="Consolas" panose="020B0609020204030204" pitchFamily="49" charset="0"/>
              </a:rPr>
              <a:t> </a:t>
            </a:r>
            <a:r>
              <a:rPr lang="en-US" sz="2400" dirty="0">
                <a:solidFill>
                  <a:srgbClr val="C586C0"/>
                </a:solidFill>
                <a:latin typeface="Consolas" panose="020B0609020204030204" pitchFamily="49" charset="0"/>
              </a:rPr>
              <a:t>new</a:t>
            </a:r>
            <a:r>
              <a:rPr lang="en-US" sz="2400" dirty="0">
                <a:solidFill>
                  <a:srgbClr val="D4D4D4"/>
                </a:solidFill>
                <a:latin typeface="Consolas" panose="020B0609020204030204" pitchFamily="49" charset="0"/>
              </a:rPr>
              <a:t> </a:t>
            </a:r>
            <a:r>
              <a:rPr lang="en-US" sz="2400" dirty="0">
                <a:solidFill>
                  <a:srgbClr val="DCDCAA"/>
                </a:solidFill>
                <a:latin typeface="Consolas" panose="020B0609020204030204" pitchFamily="49" charset="0"/>
              </a:rPr>
              <a:t>Species</a:t>
            </a:r>
            <a:r>
              <a:rPr lang="en-US" sz="2400" dirty="0">
                <a:solidFill>
                  <a:srgbClr val="D4D4D4"/>
                </a:solidFill>
                <a:latin typeface="Consolas" panose="020B0609020204030204" pitchFamily="49" charset="0"/>
              </a:rPr>
              <a:t>(genes);</a:t>
            </a:r>
          </a:p>
          <a:p>
            <a:r>
              <a:rPr lang="en-US" sz="2400" dirty="0">
                <a:solidFill>
                  <a:srgbClr val="D4D4D4"/>
                </a:solidFill>
                <a:latin typeface="Consolas" panose="020B0609020204030204" pitchFamily="49" charset="0"/>
              </a:rPr>
              <a:t>}</a:t>
            </a:r>
            <a:endParaRPr lang="en-US" sz="2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93501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847" y="0"/>
            <a:ext cx="11680371" cy="894229"/>
          </a:xfrm>
        </p:spPr>
        <p:txBody>
          <a:bodyPr>
            <a:normAutofit/>
          </a:bodyPr>
          <a:lstStyle/>
          <a:p>
            <a:r>
              <a:rPr lang="en-US" sz="4800" dirty="0">
                <a:solidFill>
                  <a:schemeClr val="tx1"/>
                </a:solidFill>
              </a:rPr>
              <a:t>Genetic Algorithms – Fitness</a:t>
            </a:r>
          </a:p>
        </p:txBody>
      </p:sp>
      <p:sp>
        <p:nvSpPr>
          <p:cNvPr id="6" name="TextBox 5">
            <a:extLst>
              <a:ext uri="{FF2B5EF4-FFF2-40B4-BE49-F238E27FC236}">
                <a16:creationId xmlns:a16="http://schemas.microsoft.com/office/drawing/2014/main" id="{03DFFEDF-1D8A-42BC-90C0-25B5745D9DEB}"/>
              </a:ext>
            </a:extLst>
          </p:cNvPr>
          <p:cNvSpPr txBox="1"/>
          <p:nvPr/>
        </p:nvSpPr>
        <p:spPr>
          <a:xfrm>
            <a:off x="0" y="894229"/>
            <a:ext cx="11770241" cy="6370975"/>
          </a:xfrm>
          <a:prstGeom prst="rect">
            <a:avLst/>
          </a:prstGeom>
          <a:noFill/>
        </p:spPr>
        <p:txBody>
          <a:bodyPr wrap="square" rtlCol="0">
            <a:spAutoFit/>
          </a:bodyPr>
          <a:lstStyle/>
          <a:p>
            <a:r>
              <a:rPr lang="en-US" sz="2400" dirty="0">
                <a:solidFill>
                  <a:srgbClr val="569CD6"/>
                </a:solidFill>
                <a:latin typeface="Consolas" panose="020B0609020204030204" pitchFamily="49" charset="0"/>
              </a:rPr>
              <a:t>public</a:t>
            </a:r>
            <a:r>
              <a:rPr lang="en-US" sz="2400" dirty="0">
                <a:solidFill>
                  <a:srgbClr val="D4D4D4"/>
                </a:solidFill>
                <a:latin typeface="Consolas" panose="020B0609020204030204" pitchFamily="49" charset="0"/>
              </a:rPr>
              <a:t> </a:t>
            </a:r>
            <a:r>
              <a:rPr lang="en-US" sz="2400" dirty="0" err="1">
                <a:solidFill>
                  <a:srgbClr val="4EC9B0"/>
                </a:solidFill>
                <a:latin typeface="Consolas" panose="020B0609020204030204" pitchFamily="49" charset="0"/>
              </a:rPr>
              <a:t>int</a:t>
            </a:r>
            <a:r>
              <a:rPr lang="en-US" sz="2400" dirty="0">
                <a:solidFill>
                  <a:srgbClr val="D4D4D4"/>
                </a:solidFill>
                <a:latin typeface="Consolas" panose="020B0609020204030204" pitchFamily="49" charset="0"/>
              </a:rPr>
              <a:t> </a:t>
            </a:r>
            <a:r>
              <a:rPr lang="en-US" sz="2400" dirty="0" err="1">
                <a:solidFill>
                  <a:srgbClr val="DCDCAA"/>
                </a:solidFill>
                <a:latin typeface="Consolas" panose="020B0609020204030204" pitchFamily="49" charset="0"/>
              </a:rPr>
              <a:t>getFitness</a:t>
            </a:r>
            <a:r>
              <a:rPr lang="en-US" sz="2400" dirty="0">
                <a:solidFill>
                  <a:srgbClr val="D4D4D4"/>
                </a:solidFill>
                <a:latin typeface="Consolas" panose="020B0609020204030204" pitchFamily="49" charset="0"/>
              </a:rPr>
              <a:t>(</a:t>
            </a:r>
            <a:r>
              <a:rPr lang="en-US" sz="2400" dirty="0">
                <a:solidFill>
                  <a:srgbClr val="4EC9B0"/>
                </a:solidFill>
                <a:latin typeface="Consolas" panose="020B0609020204030204" pitchFamily="49" charset="0"/>
              </a:rPr>
              <a:t>String</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goal</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a:t>
            </a:r>
          </a:p>
          <a:p>
            <a:pPr lvl="1"/>
            <a:r>
              <a:rPr lang="en-US" sz="2400" dirty="0">
                <a:solidFill>
                  <a:srgbClr val="608B4E"/>
                </a:solidFill>
                <a:latin typeface="Consolas" panose="020B0609020204030204" pitchFamily="49" charset="0"/>
              </a:rPr>
              <a:t>//http://www.programcreek.com/2013/12/edit-distance-in-java/</a:t>
            </a:r>
            <a:endParaRPr lang="en-US" sz="2400" dirty="0">
              <a:solidFill>
                <a:srgbClr val="D4D4D4"/>
              </a:solidFill>
              <a:latin typeface="Consolas" panose="020B0609020204030204" pitchFamily="49" charset="0"/>
            </a:endParaRPr>
          </a:p>
          <a:p>
            <a:pPr lvl="1"/>
            <a:r>
              <a:rPr lang="en-US" sz="2400" dirty="0">
                <a:solidFill>
                  <a:srgbClr val="4EC9B0"/>
                </a:solidFill>
                <a:latin typeface="Consolas" panose="020B0609020204030204" pitchFamily="49" charset="0"/>
              </a:rPr>
              <a:t>String</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word1</a:t>
            </a:r>
            <a:r>
              <a:rPr lang="en-US" sz="2400" dirty="0">
                <a:solidFill>
                  <a:srgbClr val="D4D4D4"/>
                </a:solidFill>
                <a:latin typeface="Consolas" panose="020B0609020204030204" pitchFamily="49" charset="0"/>
              </a:rPr>
              <a:t> = genes;</a:t>
            </a:r>
          </a:p>
          <a:p>
            <a:pPr lvl="1"/>
            <a:r>
              <a:rPr lang="en-US" sz="2400" dirty="0">
                <a:solidFill>
                  <a:srgbClr val="4EC9B0"/>
                </a:solidFill>
                <a:latin typeface="Consolas" panose="020B0609020204030204" pitchFamily="49" charset="0"/>
              </a:rPr>
              <a:t>String</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word2</a:t>
            </a:r>
            <a:r>
              <a:rPr lang="en-US" sz="2400" dirty="0">
                <a:solidFill>
                  <a:srgbClr val="D4D4D4"/>
                </a:solidFill>
                <a:latin typeface="Consolas" panose="020B0609020204030204" pitchFamily="49" charset="0"/>
              </a:rPr>
              <a:t> = goal;</a:t>
            </a:r>
          </a:p>
          <a:p>
            <a:pPr lvl="1"/>
            <a:r>
              <a:rPr lang="en-US" sz="2400" dirty="0" err="1">
                <a:solidFill>
                  <a:srgbClr val="4EC9B0"/>
                </a:solidFill>
                <a:latin typeface="Consolas" panose="020B0609020204030204" pitchFamily="49" charset="0"/>
              </a:rPr>
              <a:t>int</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len1</a:t>
            </a:r>
            <a:r>
              <a:rPr lang="en-US" sz="2400" dirty="0">
                <a:solidFill>
                  <a:srgbClr val="D4D4D4"/>
                </a:solidFill>
                <a:latin typeface="Consolas" panose="020B0609020204030204" pitchFamily="49" charset="0"/>
              </a:rPr>
              <a:t> = </a:t>
            </a:r>
            <a:r>
              <a:rPr lang="en-US" sz="2400" dirty="0">
                <a:solidFill>
                  <a:srgbClr val="9CDCFE"/>
                </a:solidFill>
                <a:latin typeface="Consolas" panose="020B0609020204030204" pitchFamily="49" charset="0"/>
              </a:rPr>
              <a:t>word1</a:t>
            </a:r>
            <a:r>
              <a:rPr lang="en-US" sz="2400" dirty="0">
                <a:solidFill>
                  <a:srgbClr val="D4D4D4"/>
                </a:solidFill>
                <a:latin typeface="Consolas" panose="020B0609020204030204" pitchFamily="49" charset="0"/>
              </a:rPr>
              <a:t>.</a:t>
            </a:r>
            <a:r>
              <a:rPr lang="en-US" sz="2400" dirty="0">
                <a:solidFill>
                  <a:srgbClr val="DCDCAA"/>
                </a:solidFill>
                <a:latin typeface="Consolas" panose="020B0609020204030204" pitchFamily="49" charset="0"/>
              </a:rPr>
              <a:t>length</a:t>
            </a:r>
            <a:r>
              <a:rPr lang="en-US" sz="2400" dirty="0">
                <a:solidFill>
                  <a:srgbClr val="D4D4D4"/>
                </a:solidFill>
                <a:latin typeface="Consolas" panose="020B0609020204030204" pitchFamily="49" charset="0"/>
              </a:rPr>
              <a:t>();</a:t>
            </a:r>
          </a:p>
          <a:p>
            <a:pPr lvl="1"/>
            <a:r>
              <a:rPr lang="en-US" sz="2400" dirty="0" err="1">
                <a:solidFill>
                  <a:srgbClr val="4EC9B0"/>
                </a:solidFill>
                <a:latin typeface="Consolas" panose="020B0609020204030204" pitchFamily="49" charset="0"/>
              </a:rPr>
              <a:t>int</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len2</a:t>
            </a:r>
            <a:r>
              <a:rPr lang="en-US" sz="2400" dirty="0">
                <a:solidFill>
                  <a:srgbClr val="D4D4D4"/>
                </a:solidFill>
                <a:latin typeface="Consolas" panose="020B0609020204030204" pitchFamily="49" charset="0"/>
              </a:rPr>
              <a:t> = </a:t>
            </a:r>
            <a:r>
              <a:rPr lang="en-US" sz="2400" dirty="0">
                <a:solidFill>
                  <a:srgbClr val="9CDCFE"/>
                </a:solidFill>
                <a:latin typeface="Consolas" panose="020B0609020204030204" pitchFamily="49" charset="0"/>
              </a:rPr>
              <a:t>word2</a:t>
            </a:r>
            <a:r>
              <a:rPr lang="en-US" sz="2400" dirty="0">
                <a:solidFill>
                  <a:srgbClr val="D4D4D4"/>
                </a:solidFill>
                <a:latin typeface="Consolas" panose="020B0609020204030204" pitchFamily="49" charset="0"/>
              </a:rPr>
              <a:t>.</a:t>
            </a:r>
            <a:r>
              <a:rPr lang="en-US" sz="2400" dirty="0">
                <a:solidFill>
                  <a:srgbClr val="DCDCAA"/>
                </a:solidFill>
                <a:latin typeface="Consolas" panose="020B0609020204030204" pitchFamily="49" charset="0"/>
              </a:rPr>
              <a:t>length</a:t>
            </a:r>
            <a:r>
              <a:rPr lang="en-US" sz="2400" dirty="0">
                <a:solidFill>
                  <a:srgbClr val="D4D4D4"/>
                </a:solidFill>
                <a:latin typeface="Consolas" panose="020B0609020204030204" pitchFamily="49" charset="0"/>
              </a:rPr>
              <a:t>();</a:t>
            </a:r>
          </a:p>
          <a:p>
            <a:pPr lvl="1"/>
            <a:br>
              <a:rPr lang="en-US" sz="2400" dirty="0">
                <a:solidFill>
                  <a:srgbClr val="D4D4D4"/>
                </a:solidFill>
                <a:latin typeface="Consolas" panose="020B0609020204030204" pitchFamily="49" charset="0"/>
              </a:rPr>
            </a:br>
            <a:r>
              <a:rPr lang="en-US" sz="2400" dirty="0">
                <a:solidFill>
                  <a:srgbClr val="608B4E"/>
                </a:solidFill>
                <a:latin typeface="Consolas" panose="020B0609020204030204" pitchFamily="49" charset="0"/>
              </a:rPr>
              <a:t>// len1+1, len2+1, because finally return </a:t>
            </a:r>
            <a:r>
              <a:rPr lang="en-US" sz="2400" dirty="0" err="1">
                <a:solidFill>
                  <a:srgbClr val="608B4E"/>
                </a:solidFill>
                <a:latin typeface="Consolas" panose="020B0609020204030204" pitchFamily="49" charset="0"/>
              </a:rPr>
              <a:t>dp</a:t>
            </a:r>
            <a:r>
              <a:rPr lang="en-US" sz="2400" dirty="0">
                <a:solidFill>
                  <a:srgbClr val="608B4E"/>
                </a:solidFill>
                <a:latin typeface="Consolas" panose="020B0609020204030204" pitchFamily="49" charset="0"/>
              </a:rPr>
              <a:t>[len1][len2]</a:t>
            </a:r>
            <a:endParaRPr lang="en-US" sz="2400" dirty="0">
              <a:solidFill>
                <a:srgbClr val="D4D4D4"/>
              </a:solidFill>
              <a:latin typeface="Consolas" panose="020B0609020204030204" pitchFamily="49" charset="0"/>
            </a:endParaRPr>
          </a:p>
          <a:p>
            <a:pPr lvl="1"/>
            <a:r>
              <a:rPr lang="en-US" sz="2400" dirty="0" err="1">
                <a:solidFill>
                  <a:srgbClr val="4EC9B0"/>
                </a:solidFill>
                <a:latin typeface="Consolas" panose="020B0609020204030204" pitchFamily="49" charset="0"/>
              </a:rPr>
              <a:t>int</a:t>
            </a:r>
            <a:r>
              <a:rPr lang="en-US" sz="2400" dirty="0">
                <a:solidFill>
                  <a:srgbClr val="D4D4D4"/>
                </a:solidFill>
                <a:latin typeface="Consolas" panose="020B0609020204030204" pitchFamily="49" charset="0"/>
              </a:rPr>
              <a:t>[][] </a:t>
            </a:r>
            <a:r>
              <a:rPr lang="en-US" sz="2400" dirty="0" err="1">
                <a:solidFill>
                  <a:srgbClr val="9CDCFE"/>
                </a:solidFill>
                <a:latin typeface="Consolas" panose="020B0609020204030204" pitchFamily="49" charset="0"/>
              </a:rPr>
              <a:t>dp</a:t>
            </a:r>
            <a:r>
              <a:rPr lang="en-US" sz="2400" dirty="0">
                <a:solidFill>
                  <a:srgbClr val="D4D4D4"/>
                </a:solidFill>
                <a:latin typeface="Consolas" panose="020B0609020204030204" pitchFamily="49" charset="0"/>
              </a:rPr>
              <a:t> = </a:t>
            </a:r>
            <a:r>
              <a:rPr lang="en-US" sz="2400" dirty="0">
                <a:solidFill>
                  <a:srgbClr val="C586C0"/>
                </a:solidFill>
                <a:latin typeface="Consolas" panose="020B0609020204030204" pitchFamily="49" charset="0"/>
              </a:rPr>
              <a:t>new</a:t>
            </a:r>
            <a:r>
              <a:rPr lang="en-US" sz="2400" dirty="0">
                <a:solidFill>
                  <a:srgbClr val="D4D4D4"/>
                </a:solidFill>
                <a:latin typeface="Consolas" panose="020B0609020204030204" pitchFamily="49" charset="0"/>
              </a:rPr>
              <a:t> </a:t>
            </a:r>
            <a:r>
              <a:rPr lang="en-US" sz="2400" dirty="0" err="1">
                <a:solidFill>
                  <a:srgbClr val="4EC9B0"/>
                </a:solidFill>
                <a:latin typeface="Consolas" panose="020B0609020204030204" pitchFamily="49" charset="0"/>
              </a:rPr>
              <a:t>int</a:t>
            </a:r>
            <a:r>
              <a:rPr lang="en-US" sz="2400" dirty="0">
                <a:solidFill>
                  <a:srgbClr val="D4D4D4"/>
                </a:solidFill>
                <a:latin typeface="Consolas" panose="020B0609020204030204" pitchFamily="49" charset="0"/>
              </a:rPr>
              <a:t>[len1 + </a:t>
            </a:r>
            <a:r>
              <a:rPr lang="en-US" sz="2400" dirty="0">
                <a:solidFill>
                  <a:srgbClr val="B5CEA8"/>
                </a:solidFill>
                <a:latin typeface="Consolas" panose="020B0609020204030204" pitchFamily="49" charset="0"/>
              </a:rPr>
              <a:t>1</a:t>
            </a:r>
            <a:r>
              <a:rPr lang="en-US" sz="2400" dirty="0">
                <a:solidFill>
                  <a:srgbClr val="D4D4D4"/>
                </a:solidFill>
                <a:latin typeface="Consolas" panose="020B0609020204030204" pitchFamily="49" charset="0"/>
              </a:rPr>
              <a:t>][len2 + </a:t>
            </a:r>
            <a:r>
              <a:rPr lang="en-US" sz="2400" dirty="0">
                <a:solidFill>
                  <a:srgbClr val="B5CEA8"/>
                </a:solidFill>
                <a:latin typeface="Consolas" panose="020B0609020204030204" pitchFamily="49" charset="0"/>
              </a:rPr>
              <a:t>1</a:t>
            </a:r>
            <a:r>
              <a:rPr lang="en-US" sz="2400" dirty="0">
                <a:solidFill>
                  <a:srgbClr val="D4D4D4"/>
                </a:solidFill>
                <a:latin typeface="Consolas" panose="020B0609020204030204" pitchFamily="49" charset="0"/>
              </a:rPr>
              <a:t>];</a:t>
            </a:r>
          </a:p>
          <a:p>
            <a:pPr lvl="1"/>
            <a:r>
              <a:rPr lang="en-US" sz="2400" dirty="0">
                <a:solidFill>
                  <a:srgbClr val="C586C0"/>
                </a:solidFill>
                <a:latin typeface="Consolas" panose="020B0609020204030204" pitchFamily="49" charset="0"/>
              </a:rPr>
              <a:t>for</a:t>
            </a:r>
            <a:r>
              <a:rPr lang="en-US" sz="2400" dirty="0">
                <a:solidFill>
                  <a:srgbClr val="D4D4D4"/>
                </a:solidFill>
                <a:latin typeface="Consolas" panose="020B0609020204030204" pitchFamily="49" charset="0"/>
              </a:rPr>
              <a:t> (</a:t>
            </a:r>
            <a:r>
              <a:rPr lang="en-US" sz="2400" dirty="0" err="1">
                <a:solidFill>
                  <a:srgbClr val="4EC9B0"/>
                </a:solidFill>
                <a:latin typeface="Consolas" panose="020B0609020204030204" pitchFamily="49" charset="0"/>
              </a:rPr>
              <a:t>int</a:t>
            </a:r>
            <a:r>
              <a:rPr lang="en-US" sz="2400" dirty="0">
                <a:solidFill>
                  <a:srgbClr val="D4D4D4"/>
                </a:solidFill>
                <a:latin typeface="Consolas" panose="020B0609020204030204" pitchFamily="49" charset="0"/>
              </a:rPr>
              <a:t> </a:t>
            </a:r>
            <a:r>
              <a:rPr lang="en-US" sz="2400" dirty="0" err="1">
                <a:solidFill>
                  <a:srgbClr val="9CDCFE"/>
                </a:solidFill>
                <a:latin typeface="Consolas" panose="020B0609020204030204" pitchFamily="49" charset="0"/>
              </a:rPr>
              <a:t>i</a:t>
            </a:r>
            <a:r>
              <a:rPr lang="en-US" sz="2400" dirty="0">
                <a:solidFill>
                  <a:srgbClr val="D4D4D4"/>
                </a:solidFill>
                <a:latin typeface="Consolas" panose="020B0609020204030204" pitchFamily="49" charset="0"/>
              </a:rPr>
              <a:t> = </a:t>
            </a:r>
            <a:r>
              <a:rPr lang="en-US" sz="2400" dirty="0">
                <a:solidFill>
                  <a:srgbClr val="B5CEA8"/>
                </a:solidFill>
                <a:latin typeface="Consolas" panose="020B0609020204030204" pitchFamily="49" charset="0"/>
              </a:rPr>
              <a:t>0</a:t>
            </a:r>
            <a:r>
              <a:rPr lang="en-US" sz="2400" dirty="0">
                <a:solidFill>
                  <a:srgbClr val="D4D4D4"/>
                </a:solidFill>
                <a:latin typeface="Consolas" panose="020B0609020204030204" pitchFamily="49" charset="0"/>
              </a:rPr>
              <a:t>; </a:t>
            </a:r>
            <a:r>
              <a:rPr lang="en-US" sz="2400" dirty="0" err="1">
                <a:solidFill>
                  <a:srgbClr val="D4D4D4"/>
                </a:solidFill>
                <a:latin typeface="Consolas" panose="020B0609020204030204" pitchFamily="49" charset="0"/>
              </a:rPr>
              <a:t>i</a:t>
            </a:r>
            <a:r>
              <a:rPr lang="en-US" sz="2400" dirty="0">
                <a:solidFill>
                  <a:srgbClr val="D4D4D4"/>
                </a:solidFill>
                <a:latin typeface="Consolas" panose="020B0609020204030204" pitchFamily="49" charset="0"/>
              </a:rPr>
              <a:t> &lt;= len1; </a:t>
            </a:r>
            <a:r>
              <a:rPr lang="en-US" sz="2400" dirty="0" err="1">
                <a:solidFill>
                  <a:srgbClr val="D4D4D4"/>
                </a:solidFill>
                <a:latin typeface="Consolas" panose="020B0609020204030204" pitchFamily="49" charset="0"/>
              </a:rPr>
              <a:t>i</a:t>
            </a:r>
            <a:r>
              <a:rPr lang="en-US" sz="2400" dirty="0">
                <a:solidFill>
                  <a:srgbClr val="D4D4D4"/>
                </a:solidFill>
                <a:latin typeface="Consolas" panose="020B0609020204030204" pitchFamily="49" charset="0"/>
              </a:rPr>
              <a:t>++) {</a:t>
            </a:r>
          </a:p>
          <a:p>
            <a:pPr lvl="1"/>
            <a:r>
              <a:rPr lang="en-US" sz="2400" dirty="0">
                <a:solidFill>
                  <a:srgbClr val="D4D4D4"/>
                </a:solidFill>
                <a:latin typeface="Consolas" panose="020B0609020204030204" pitchFamily="49" charset="0"/>
              </a:rPr>
              <a:t>	</a:t>
            </a:r>
            <a:r>
              <a:rPr lang="en-US" sz="2400" dirty="0" err="1">
                <a:solidFill>
                  <a:srgbClr val="D4D4D4"/>
                </a:solidFill>
                <a:latin typeface="Consolas" panose="020B0609020204030204" pitchFamily="49" charset="0"/>
              </a:rPr>
              <a:t>dp</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i</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0</a:t>
            </a:r>
            <a:r>
              <a:rPr lang="en-US" sz="2400" dirty="0">
                <a:solidFill>
                  <a:srgbClr val="D4D4D4"/>
                </a:solidFill>
                <a:latin typeface="Consolas" panose="020B0609020204030204" pitchFamily="49" charset="0"/>
              </a:rPr>
              <a:t>] = </a:t>
            </a:r>
            <a:r>
              <a:rPr lang="en-US" sz="2400" dirty="0" err="1">
                <a:solidFill>
                  <a:srgbClr val="D4D4D4"/>
                </a:solidFill>
                <a:latin typeface="Consolas" panose="020B0609020204030204" pitchFamily="49" charset="0"/>
              </a:rPr>
              <a:t>i</a:t>
            </a:r>
            <a:r>
              <a:rPr lang="en-US" sz="2400" dirty="0">
                <a:solidFill>
                  <a:srgbClr val="D4D4D4"/>
                </a:solidFill>
                <a:latin typeface="Consolas" panose="020B0609020204030204" pitchFamily="49" charset="0"/>
              </a:rPr>
              <a:t>;</a:t>
            </a:r>
          </a:p>
          <a:p>
            <a:pPr lvl="1"/>
            <a:r>
              <a:rPr lang="en-US" sz="2400" dirty="0">
                <a:solidFill>
                  <a:srgbClr val="D4D4D4"/>
                </a:solidFill>
                <a:latin typeface="Consolas" panose="020B0609020204030204" pitchFamily="49" charset="0"/>
              </a:rPr>
              <a:t>}</a:t>
            </a:r>
          </a:p>
          <a:p>
            <a:pPr lvl="1"/>
            <a:r>
              <a:rPr lang="en-US" sz="2400" dirty="0">
                <a:solidFill>
                  <a:srgbClr val="C586C0"/>
                </a:solidFill>
                <a:latin typeface="Consolas" panose="020B0609020204030204" pitchFamily="49" charset="0"/>
              </a:rPr>
              <a:t>for</a:t>
            </a:r>
            <a:r>
              <a:rPr lang="en-US" sz="2400" dirty="0">
                <a:solidFill>
                  <a:srgbClr val="D4D4D4"/>
                </a:solidFill>
                <a:latin typeface="Consolas" panose="020B0609020204030204" pitchFamily="49" charset="0"/>
              </a:rPr>
              <a:t> (</a:t>
            </a:r>
            <a:r>
              <a:rPr lang="en-US" sz="2400" dirty="0" err="1">
                <a:solidFill>
                  <a:srgbClr val="4EC9B0"/>
                </a:solidFill>
                <a:latin typeface="Consolas" panose="020B0609020204030204" pitchFamily="49" charset="0"/>
              </a:rPr>
              <a:t>int</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j</a:t>
            </a:r>
            <a:r>
              <a:rPr lang="en-US" sz="2400" dirty="0">
                <a:solidFill>
                  <a:srgbClr val="D4D4D4"/>
                </a:solidFill>
                <a:latin typeface="Consolas" panose="020B0609020204030204" pitchFamily="49" charset="0"/>
              </a:rPr>
              <a:t> = </a:t>
            </a:r>
            <a:r>
              <a:rPr lang="en-US" sz="2400" dirty="0">
                <a:solidFill>
                  <a:srgbClr val="B5CEA8"/>
                </a:solidFill>
                <a:latin typeface="Consolas" panose="020B0609020204030204" pitchFamily="49" charset="0"/>
              </a:rPr>
              <a:t>0</a:t>
            </a:r>
            <a:r>
              <a:rPr lang="en-US" sz="2400" dirty="0">
                <a:solidFill>
                  <a:srgbClr val="D4D4D4"/>
                </a:solidFill>
                <a:latin typeface="Consolas" panose="020B0609020204030204" pitchFamily="49" charset="0"/>
              </a:rPr>
              <a:t>; j &lt;= len2; </a:t>
            </a:r>
            <a:r>
              <a:rPr lang="en-US" sz="2400" dirty="0" err="1">
                <a:solidFill>
                  <a:srgbClr val="D4D4D4"/>
                </a:solidFill>
                <a:latin typeface="Consolas" panose="020B0609020204030204" pitchFamily="49" charset="0"/>
              </a:rPr>
              <a:t>j++</a:t>
            </a:r>
            <a:r>
              <a:rPr lang="en-US" sz="2400" dirty="0">
                <a:solidFill>
                  <a:srgbClr val="D4D4D4"/>
                </a:solidFill>
                <a:latin typeface="Consolas" panose="020B0609020204030204" pitchFamily="49" charset="0"/>
              </a:rPr>
              <a:t>) {</a:t>
            </a:r>
          </a:p>
          <a:p>
            <a:pPr lvl="1"/>
            <a:r>
              <a:rPr lang="en-US" sz="2400" dirty="0">
                <a:solidFill>
                  <a:srgbClr val="D4D4D4"/>
                </a:solidFill>
                <a:latin typeface="Consolas" panose="020B0609020204030204" pitchFamily="49" charset="0"/>
              </a:rPr>
              <a:t>	</a:t>
            </a:r>
            <a:r>
              <a:rPr lang="en-US" sz="2400" dirty="0" err="1">
                <a:solidFill>
                  <a:srgbClr val="D4D4D4"/>
                </a:solidFill>
                <a:latin typeface="Consolas" panose="020B0609020204030204" pitchFamily="49" charset="0"/>
              </a:rPr>
              <a:t>dp</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0</a:t>
            </a:r>
            <a:r>
              <a:rPr lang="en-US" sz="2400" dirty="0">
                <a:solidFill>
                  <a:srgbClr val="D4D4D4"/>
                </a:solidFill>
                <a:latin typeface="Consolas" panose="020B0609020204030204" pitchFamily="49" charset="0"/>
              </a:rPr>
              <a:t>][j] = j;</a:t>
            </a:r>
          </a:p>
          <a:p>
            <a:pPr lvl="1"/>
            <a:r>
              <a:rPr lang="en-US" sz="2400" dirty="0">
                <a:solidFill>
                  <a:srgbClr val="D4D4D4"/>
                </a:solidFill>
                <a:latin typeface="Consolas" panose="020B0609020204030204" pitchFamily="49" charset="0"/>
              </a:rPr>
              <a:t>} </a:t>
            </a:r>
            <a:r>
              <a:rPr lang="en-US" sz="2400" dirty="0">
                <a:solidFill>
                  <a:srgbClr val="608B4E"/>
                </a:solidFill>
                <a:latin typeface="Consolas" panose="020B0609020204030204" pitchFamily="49" charset="0"/>
              </a:rPr>
              <a:t>// ………………………………………………………………………, etc.</a:t>
            </a:r>
            <a:endParaRPr lang="en-US" sz="2400" dirty="0">
              <a:solidFill>
                <a:srgbClr val="D4D4D4"/>
              </a:solidFill>
              <a:latin typeface="Consolas" panose="020B0609020204030204" pitchFamily="49" charset="0"/>
            </a:endParaRPr>
          </a:p>
          <a:p>
            <a:pPr lvl="1"/>
            <a:endParaRPr lang="en-US" sz="2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9213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847" y="0"/>
            <a:ext cx="11680371" cy="894229"/>
          </a:xfrm>
        </p:spPr>
        <p:txBody>
          <a:bodyPr>
            <a:normAutofit/>
          </a:bodyPr>
          <a:lstStyle/>
          <a:p>
            <a:r>
              <a:rPr lang="en-US" sz="4400" dirty="0">
                <a:solidFill>
                  <a:schemeClr val="tx1"/>
                </a:solidFill>
              </a:rPr>
              <a:t>Genetic Algorithms – Mutation</a:t>
            </a:r>
          </a:p>
        </p:txBody>
      </p:sp>
      <p:sp>
        <p:nvSpPr>
          <p:cNvPr id="6" name="TextBox 5">
            <a:extLst>
              <a:ext uri="{FF2B5EF4-FFF2-40B4-BE49-F238E27FC236}">
                <a16:creationId xmlns:a16="http://schemas.microsoft.com/office/drawing/2014/main" id="{03DFFEDF-1D8A-42BC-90C0-25B5745D9DEB}"/>
              </a:ext>
            </a:extLst>
          </p:cNvPr>
          <p:cNvSpPr txBox="1"/>
          <p:nvPr/>
        </p:nvSpPr>
        <p:spPr>
          <a:xfrm>
            <a:off x="170120" y="894229"/>
            <a:ext cx="11600121" cy="5909310"/>
          </a:xfrm>
          <a:prstGeom prst="rect">
            <a:avLst/>
          </a:prstGeom>
          <a:noFill/>
        </p:spPr>
        <p:txBody>
          <a:bodyPr wrap="square" rtlCol="0">
            <a:spAutoFit/>
          </a:bodyPr>
          <a:lstStyle/>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pointMutation</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a:p>
            <a:pPr lvl="1"/>
            <a:r>
              <a:rPr lang="en-US" sz="1600" dirty="0">
                <a:solidFill>
                  <a:srgbClr val="D4D4D4"/>
                </a:solidFill>
                <a:latin typeface="Consolas" panose="020B0609020204030204" pitchFamily="49" charset="0"/>
              </a:rPr>
              <a:t>fitness = -</a:t>
            </a:r>
            <a:r>
              <a:rPr lang="en-US" sz="1600" dirty="0">
                <a:solidFill>
                  <a:srgbClr val="B5CEA8"/>
                </a:solidFill>
                <a:latin typeface="Consolas" panose="020B0609020204030204" pitchFamily="49" charset="0"/>
              </a:rPr>
              <a:t>1</a:t>
            </a:r>
            <a:r>
              <a:rPr lang="en-US" sz="1600" dirty="0">
                <a:solidFill>
                  <a:srgbClr val="D4D4D4"/>
                </a:solidFill>
                <a:latin typeface="Consolas" panose="020B0609020204030204" pitchFamily="49" charset="0"/>
              </a:rPr>
              <a:t>;</a:t>
            </a:r>
          </a:p>
          <a:p>
            <a:pPr lvl="1"/>
            <a:r>
              <a:rPr lang="en-US" sz="1600" dirty="0">
                <a:solidFill>
                  <a:srgbClr val="4EC9B0"/>
                </a:solidFill>
                <a:latin typeface="Consolas" panose="020B0609020204030204" pitchFamily="49" charset="0"/>
              </a:rPr>
              <a:t>char</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c</a:t>
            </a:r>
            <a:r>
              <a:rPr lang="en-US" sz="1600" dirty="0">
                <a:solidFill>
                  <a:srgbClr val="D4D4D4"/>
                </a:solidFill>
                <a:latin typeface="Consolas" panose="020B0609020204030204" pitchFamily="49" charset="0"/>
              </a:rPr>
              <a:t> = </a:t>
            </a:r>
            <a:r>
              <a:rPr lang="en-US" sz="1600" dirty="0" err="1">
                <a:solidFill>
                  <a:srgbClr val="9CDCFE"/>
                </a:solidFill>
                <a:latin typeface="Consolas" panose="020B0609020204030204" pitchFamily="49" charset="0"/>
              </a:rPr>
              <a:t>genes</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toCharArray</a:t>
            </a:r>
            <a:r>
              <a:rPr lang="en-US" sz="1600" dirty="0">
                <a:solidFill>
                  <a:srgbClr val="D4D4D4"/>
                </a:solidFill>
                <a:latin typeface="Consolas" panose="020B0609020204030204" pitchFamily="49" charset="0"/>
              </a:rPr>
              <a:t>();</a:t>
            </a:r>
          </a:p>
          <a:p>
            <a:pPr lvl="1"/>
            <a:r>
              <a:rPr lang="en-US" sz="1600" dirty="0" err="1">
                <a:solidFill>
                  <a:srgbClr val="4EC9B0"/>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point</a:t>
            </a:r>
            <a:r>
              <a:rPr lang="en-US" sz="1600" dirty="0">
                <a:solidFill>
                  <a:srgbClr val="D4D4D4"/>
                </a:solidFill>
                <a:latin typeface="Consolas" panose="020B0609020204030204" pitchFamily="49" charset="0"/>
              </a:rPr>
              <a:t> = (</a:t>
            </a:r>
            <a:r>
              <a:rPr lang="en-US" sz="1600" dirty="0">
                <a:solidFill>
                  <a:srgbClr val="4EC9B0"/>
                </a:solidFill>
                <a:latin typeface="Consolas" panose="020B0609020204030204" pitchFamily="49" charset="0"/>
              </a:rPr>
              <a:t>char</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Math</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random</a:t>
            </a:r>
            <a:r>
              <a:rPr lang="en-US" sz="1600" dirty="0">
                <a:solidFill>
                  <a:srgbClr val="D4D4D4"/>
                </a:solidFill>
                <a:latin typeface="Consolas" panose="020B0609020204030204" pitchFamily="49" charset="0"/>
              </a:rPr>
              <a:t>() * </a:t>
            </a:r>
            <a:r>
              <a:rPr lang="en-US" sz="1600" dirty="0" err="1">
                <a:solidFill>
                  <a:srgbClr val="9CDCFE"/>
                </a:solidFill>
                <a:latin typeface="Consolas" panose="020B0609020204030204" pitchFamily="49" charset="0"/>
              </a:rPr>
              <a:t>c</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length</a:t>
            </a:r>
            <a:r>
              <a:rPr lang="en-US" sz="1600" dirty="0">
                <a:solidFill>
                  <a:srgbClr val="D4D4D4"/>
                </a:solidFill>
                <a:latin typeface="Consolas" panose="020B0609020204030204" pitchFamily="49" charset="0"/>
              </a:rPr>
              <a:t>);</a:t>
            </a:r>
          </a:p>
          <a:p>
            <a:pPr lvl="1"/>
            <a:r>
              <a:rPr lang="en-US" sz="1600" dirty="0">
                <a:solidFill>
                  <a:srgbClr val="4EC9B0"/>
                </a:solidFill>
                <a:latin typeface="Consolas" panose="020B0609020204030204" pitchFamily="49" charset="0"/>
              </a:rPr>
              <a:t>char</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change</a:t>
            </a:r>
            <a:r>
              <a:rPr lang="en-US" sz="1600" dirty="0">
                <a:solidFill>
                  <a:srgbClr val="D4D4D4"/>
                </a:solidFill>
                <a:latin typeface="Consolas" panose="020B0609020204030204" pitchFamily="49" charset="0"/>
              </a:rPr>
              <a:t> = (</a:t>
            </a:r>
            <a:r>
              <a:rPr lang="en-US" sz="1600" dirty="0">
                <a:solidFill>
                  <a:srgbClr val="4EC9B0"/>
                </a:solidFill>
                <a:latin typeface="Consolas" panose="020B0609020204030204" pitchFamily="49" charset="0"/>
              </a:rPr>
              <a:t>char</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Math</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random</a:t>
            </a:r>
            <a:r>
              <a:rPr lang="en-US" sz="1600" dirty="0">
                <a:solidFill>
                  <a:srgbClr val="D4D4D4"/>
                </a:solidFill>
                <a:latin typeface="Consolas" panose="020B0609020204030204" pitchFamily="49" charset="0"/>
              </a:rPr>
              <a:t>() * </a:t>
            </a:r>
            <a:r>
              <a:rPr lang="en-US" sz="1600" dirty="0">
                <a:solidFill>
                  <a:srgbClr val="B5CEA8"/>
                </a:solidFill>
                <a:latin typeface="Consolas" panose="020B0609020204030204" pitchFamily="49" charset="0"/>
              </a:rPr>
              <a:t>26</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'A'</a:t>
            </a:r>
            <a:r>
              <a:rPr lang="en-US" sz="1600" dirty="0">
                <a:solidFill>
                  <a:srgbClr val="D4D4D4"/>
                </a:solidFill>
                <a:latin typeface="Consolas" panose="020B0609020204030204" pitchFamily="49" charset="0"/>
              </a:rPr>
              <a:t>);</a:t>
            </a:r>
          </a:p>
          <a:p>
            <a:pPr lvl="1"/>
            <a:r>
              <a:rPr lang="en-US" sz="1600" dirty="0">
                <a:solidFill>
                  <a:srgbClr val="D4D4D4"/>
                </a:solidFill>
                <a:latin typeface="Consolas" panose="020B0609020204030204" pitchFamily="49" charset="0"/>
              </a:rPr>
              <a:t>c[point] = change;</a:t>
            </a:r>
          </a:p>
          <a:p>
            <a:pPr lvl="1"/>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genes = </a:t>
            </a:r>
            <a:r>
              <a:rPr lang="en-US" sz="1600" dirty="0">
                <a:solidFill>
                  <a:srgbClr val="C586C0"/>
                </a:solidFill>
                <a:latin typeface="Consolas" panose="020B0609020204030204" pitchFamily="49" charset="0"/>
              </a:rPr>
              <a:t>new</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String</a:t>
            </a:r>
            <a:r>
              <a:rPr lang="en-US" sz="1600" dirty="0">
                <a:solidFill>
                  <a:srgbClr val="D4D4D4"/>
                </a:solidFill>
                <a:latin typeface="Consolas" panose="020B0609020204030204" pitchFamily="49" charset="0"/>
              </a:rPr>
              <a:t>(c);</a:t>
            </a:r>
          </a:p>
          <a:p>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additionMutation</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a:p>
            <a:pPr lvl="1"/>
            <a:r>
              <a:rPr lang="en-US" sz="1600" dirty="0">
                <a:solidFill>
                  <a:srgbClr val="D4D4D4"/>
                </a:solidFill>
                <a:latin typeface="Consolas" panose="020B0609020204030204" pitchFamily="49" charset="0"/>
              </a:rPr>
              <a:t>fitness = -</a:t>
            </a:r>
            <a:r>
              <a:rPr lang="en-US" sz="1600" dirty="0">
                <a:solidFill>
                  <a:srgbClr val="B5CEA8"/>
                </a:solidFill>
                <a:latin typeface="Consolas" panose="020B0609020204030204" pitchFamily="49" charset="0"/>
              </a:rPr>
              <a:t>1</a:t>
            </a:r>
            <a:r>
              <a:rPr lang="en-US" sz="1600" dirty="0">
                <a:solidFill>
                  <a:srgbClr val="D4D4D4"/>
                </a:solidFill>
                <a:latin typeface="Consolas" panose="020B0609020204030204" pitchFamily="49" charset="0"/>
              </a:rPr>
              <a:t>;</a:t>
            </a:r>
          </a:p>
          <a:p>
            <a:pPr lvl="1"/>
            <a:r>
              <a:rPr lang="en-US" sz="1600" dirty="0">
                <a:solidFill>
                  <a:srgbClr val="D4D4D4"/>
                </a:solidFill>
                <a:latin typeface="Consolas" panose="020B0609020204030204" pitchFamily="49" charset="0"/>
              </a:rPr>
              <a:t>genes += (</a:t>
            </a:r>
            <a:r>
              <a:rPr lang="en-US" sz="1600" dirty="0">
                <a:solidFill>
                  <a:srgbClr val="4EC9B0"/>
                </a:solidFill>
                <a:latin typeface="Consolas" panose="020B0609020204030204" pitchFamily="49" charset="0"/>
              </a:rPr>
              <a:t>char</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Math</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random</a:t>
            </a:r>
            <a:r>
              <a:rPr lang="en-US" sz="1600" dirty="0">
                <a:solidFill>
                  <a:srgbClr val="D4D4D4"/>
                </a:solidFill>
                <a:latin typeface="Consolas" panose="020B0609020204030204" pitchFamily="49" charset="0"/>
              </a:rPr>
              <a:t>() * </a:t>
            </a:r>
            <a:r>
              <a:rPr lang="en-US" sz="1600" dirty="0">
                <a:solidFill>
                  <a:srgbClr val="B5CEA8"/>
                </a:solidFill>
                <a:latin typeface="Consolas" panose="020B0609020204030204" pitchFamily="49" charset="0"/>
              </a:rPr>
              <a:t>26</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'A'</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deletionMutation</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a:p>
            <a:pPr lvl="1"/>
            <a:r>
              <a:rPr lang="en-US" sz="1600" dirty="0">
                <a:solidFill>
                  <a:srgbClr val="D4D4D4"/>
                </a:solidFill>
                <a:latin typeface="Consolas" panose="020B0609020204030204" pitchFamily="49" charset="0"/>
              </a:rPr>
              <a:t>fitness = -</a:t>
            </a:r>
            <a:r>
              <a:rPr lang="en-US" sz="1600" dirty="0">
                <a:solidFill>
                  <a:srgbClr val="B5CEA8"/>
                </a:solidFill>
                <a:latin typeface="Consolas" panose="020B0609020204030204" pitchFamily="49" charset="0"/>
              </a:rPr>
              <a:t>1</a:t>
            </a:r>
            <a:r>
              <a:rPr lang="en-US" sz="1600" dirty="0">
                <a:solidFill>
                  <a:srgbClr val="D4D4D4"/>
                </a:solidFill>
                <a:latin typeface="Consolas" panose="020B0609020204030204" pitchFamily="49" charset="0"/>
              </a:rPr>
              <a:t>;</a:t>
            </a:r>
          </a:p>
          <a:p>
            <a:pPr lvl="1"/>
            <a:r>
              <a:rPr lang="en-US" sz="1600" dirty="0">
                <a:solidFill>
                  <a:srgbClr val="C586C0"/>
                </a:solidFill>
                <a:latin typeface="Consolas" panose="020B0609020204030204" pitchFamily="49" charset="0"/>
              </a:rPr>
              <a:t>if</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genes</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length</a:t>
            </a:r>
            <a:r>
              <a:rPr lang="en-US" sz="1600" dirty="0">
                <a:solidFill>
                  <a:srgbClr val="D4D4D4"/>
                </a:solidFill>
                <a:latin typeface="Consolas" panose="020B0609020204030204" pitchFamily="49" charset="0"/>
              </a:rPr>
              <a:t>() &gt; </a:t>
            </a:r>
            <a:r>
              <a:rPr lang="en-US" sz="1600" dirty="0">
                <a:solidFill>
                  <a:srgbClr val="B5CEA8"/>
                </a:solidFill>
                <a:latin typeface="Consolas" panose="020B0609020204030204" pitchFamily="49" charset="0"/>
              </a:rPr>
              <a:t>1</a:t>
            </a:r>
            <a:r>
              <a:rPr lang="en-US" sz="1600" dirty="0">
                <a:solidFill>
                  <a:srgbClr val="D4D4D4"/>
                </a:solidFill>
                <a:latin typeface="Consolas" panose="020B0609020204030204" pitchFamily="49" charset="0"/>
              </a:rPr>
              <a:t>)</a:t>
            </a:r>
          </a:p>
          <a:p>
            <a:pPr lvl="1"/>
            <a:r>
              <a:rPr lang="en-US" sz="1600" dirty="0">
                <a:solidFill>
                  <a:srgbClr val="D4D4D4"/>
                </a:solidFill>
                <a:latin typeface="Consolas" panose="020B0609020204030204" pitchFamily="49" charset="0"/>
              </a:rPr>
              <a:t>genes = </a:t>
            </a:r>
            <a:r>
              <a:rPr lang="en-US" sz="1600" dirty="0" err="1">
                <a:solidFill>
                  <a:srgbClr val="9CDCFE"/>
                </a:solidFill>
                <a:latin typeface="Consolas" panose="020B0609020204030204" pitchFamily="49" charset="0"/>
              </a:rPr>
              <a:t>genes</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substring</a:t>
            </a:r>
            <a:r>
              <a:rPr lang="en-US" sz="1600" dirty="0">
                <a:solidFill>
                  <a:srgbClr val="D4D4D4"/>
                </a:solidFill>
                <a:latin typeface="Consolas" panose="020B0609020204030204" pitchFamily="49" charset="0"/>
              </a:rPr>
              <a:t>(</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genes</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length</a:t>
            </a:r>
            <a:r>
              <a:rPr lang="en-US" sz="1600" dirty="0">
                <a:solidFill>
                  <a:srgbClr val="D4D4D4"/>
                </a:solidFill>
                <a:latin typeface="Consolas" panose="020B0609020204030204" pitchFamily="49" charset="0"/>
              </a:rPr>
              <a:t>() - </a:t>
            </a:r>
            <a:r>
              <a:rPr lang="en-US" sz="1600" dirty="0">
                <a:solidFill>
                  <a:srgbClr val="B5CEA8"/>
                </a:solidFill>
                <a:latin typeface="Consolas" panose="020B0609020204030204" pitchFamily="49" charset="0"/>
              </a:rPr>
              <a:t>1</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pic>
        <p:nvPicPr>
          <p:cNvPr id="5" name="Picture 4" descr="A picture containing stationary, writing implement&#10;&#10;Description generated with high confidence">
            <a:extLst>
              <a:ext uri="{FF2B5EF4-FFF2-40B4-BE49-F238E27FC236}">
                <a16:creationId xmlns:a16="http://schemas.microsoft.com/office/drawing/2014/main" id="{E9069D23-15A5-4326-928F-0B8A371120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2059" y="0"/>
            <a:ext cx="5239941" cy="6858000"/>
          </a:xfrm>
          <a:prstGeom prst="rect">
            <a:avLst/>
          </a:prstGeom>
        </p:spPr>
      </p:pic>
    </p:spTree>
    <p:extLst>
      <p:ext uri="{BB962C8B-B14F-4D97-AF65-F5344CB8AC3E}">
        <p14:creationId xmlns:p14="http://schemas.microsoft.com/office/powerpoint/2010/main" val="609073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847" y="0"/>
            <a:ext cx="11680371" cy="894229"/>
          </a:xfrm>
        </p:spPr>
        <p:txBody>
          <a:bodyPr>
            <a:normAutofit/>
          </a:bodyPr>
          <a:lstStyle/>
          <a:p>
            <a:r>
              <a:rPr lang="en-US" sz="4400" dirty="0">
                <a:solidFill>
                  <a:schemeClr val="tx1"/>
                </a:solidFill>
              </a:rPr>
              <a:t>Genetic Algorithms – Crossover</a:t>
            </a:r>
          </a:p>
        </p:txBody>
      </p:sp>
      <p:sp>
        <p:nvSpPr>
          <p:cNvPr id="6" name="TextBox 5">
            <a:extLst>
              <a:ext uri="{FF2B5EF4-FFF2-40B4-BE49-F238E27FC236}">
                <a16:creationId xmlns:a16="http://schemas.microsoft.com/office/drawing/2014/main" id="{03DFFEDF-1D8A-42BC-90C0-25B5745D9DEB}"/>
              </a:ext>
            </a:extLst>
          </p:cNvPr>
          <p:cNvSpPr txBox="1"/>
          <p:nvPr/>
        </p:nvSpPr>
        <p:spPr>
          <a:xfrm>
            <a:off x="0" y="894229"/>
            <a:ext cx="11770241" cy="3293209"/>
          </a:xfrm>
          <a:prstGeom prst="rect">
            <a:avLst/>
          </a:prstGeom>
          <a:noFill/>
        </p:spPr>
        <p:txBody>
          <a:bodyPr wrap="square" rtlCol="0">
            <a:spAutoFit/>
          </a:bodyPr>
          <a:lstStyle/>
          <a:p>
            <a:r>
              <a:rPr lang="en-US" sz="1600" dirty="0">
                <a:solidFill>
                  <a:srgbClr val="608B4E"/>
                </a:solidFill>
                <a:latin typeface="Consolas" panose="020B0609020204030204" pitchFamily="49" charset="0"/>
              </a:rPr>
              <a:t>//Two children!</a:t>
            </a:r>
            <a:endParaRPr lang="en-US" sz="1600" dirty="0">
              <a:solidFill>
                <a:srgbClr val="D4D4D4"/>
              </a:solidFill>
              <a:latin typeface="Consolas" panose="020B0609020204030204" pitchFamily="49" charset="0"/>
            </a:endParaRPr>
          </a:p>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Species</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breed</a:t>
            </a:r>
            <a:r>
              <a:rPr lang="en-US" sz="1600" dirty="0">
                <a:solidFill>
                  <a:srgbClr val="D4D4D4"/>
                </a:solidFill>
                <a:latin typeface="Consolas" panose="020B0609020204030204" pitchFamily="49" charset="0"/>
              </a:rPr>
              <a:t>(</a:t>
            </a:r>
            <a:r>
              <a:rPr lang="en-US" sz="1600" dirty="0">
                <a:solidFill>
                  <a:srgbClr val="4EC9B0"/>
                </a:solidFill>
                <a:latin typeface="Consolas" panose="020B0609020204030204" pitchFamily="49" charset="0"/>
              </a:rPr>
              <a:t>Species</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other</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a:p>
            <a:pPr lvl="1"/>
            <a:r>
              <a:rPr lang="en-US" dirty="0">
                <a:solidFill>
                  <a:srgbClr val="4EC9B0"/>
                </a:solidFill>
                <a:latin typeface="Consolas" panose="020B0609020204030204" pitchFamily="49" charset="0"/>
              </a:rPr>
              <a:t>Species</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children</a:t>
            </a:r>
            <a:r>
              <a:rPr lang="en-US" dirty="0">
                <a:solidFill>
                  <a:srgbClr val="D4D4D4"/>
                </a:solidFill>
                <a:latin typeface="Consolas" panose="020B0609020204030204" pitchFamily="49" charset="0"/>
              </a:rPr>
              <a:t> = </a:t>
            </a:r>
            <a:r>
              <a:rPr lang="en-US" dirty="0">
                <a:solidFill>
                  <a:srgbClr val="C586C0"/>
                </a:solidFill>
                <a:latin typeface="Consolas" panose="020B0609020204030204" pitchFamily="49" charset="0"/>
              </a:rPr>
              <a:t>new</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Species</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2</a:t>
            </a:r>
            <a:r>
              <a:rPr lang="en-US" dirty="0">
                <a:solidFill>
                  <a:srgbClr val="D4D4D4"/>
                </a:solidFill>
                <a:latin typeface="Consolas" panose="020B0609020204030204" pitchFamily="49" charset="0"/>
              </a:rPr>
              <a:t>];</a:t>
            </a:r>
          </a:p>
          <a:p>
            <a:pPr lvl="1"/>
            <a:r>
              <a:rPr lang="en-US" dirty="0">
                <a:solidFill>
                  <a:srgbClr val="D4D4D4"/>
                </a:solidFill>
                <a:latin typeface="Consolas" panose="020B0609020204030204" pitchFamily="49" charset="0"/>
              </a:rPr>
              <a:t>children[</a:t>
            </a:r>
            <a:r>
              <a:rPr lang="en-US" dirty="0">
                <a:solidFill>
                  <a:srgbClr val="B5CEA8"/>
                </a:solidFill>
                <a:latin typeface="Consolas" panose="020B0609020204030204" pitchFamily="49" charset="0"/>
              </a:rPr>
              <a:t>0</a:t>
            </a:r>
            <a:r>
              <a:rPr lang="en-US" dirty="0">
                <a:solidFill>
                  <a:srgbClr val="D4D4D4"/>
                </a:solidFill>
                <a:latin typeface="Consolas" panose="020B0609020204030204" pitchFamily="49" charset="0"/>
              </a:rPr>
              <a:t>] = </a:t>
            </a:r>
            <a:r>
              <a:rPr lang="en-US" dirty="0">
                <a:solidFill>
                  <a:srgbClr val="C586C0"/>
                </a:solidFill>
                <a:latin typeface="Consolas" panose="020B0609020204030204" pitchFamily="49" charset="0"/>
              </a:rPr>
              <a:t>new</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Species</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genes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substring</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0</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genes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length</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2</a:t>
            </a:r>
            <a:r>
              <a:rPr lang="en-US" dirty="0">
                <a:solidFill>
                  <a:srgbClr val="D4D4D4"/>
                </a:solidFill>
                <a:latin typeface="Consolas" panose="020B0609020204030204" pitchFamily="49" charset="0"/>
              </a:rPr>
              <a:t>) + </a:t>
            </a:r>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other</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genes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substring</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other</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genes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length</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2</a:t>
            </a:r>
            <a:r>
              <a:rPr lang="en-US" dirty="0">
                <a:solidFill>
                  <a:srgbClr val="D4D4D4"/>
                </a:solidFill>
                <a:latin typeface="Consolas" panose="020B0609020204030204" pitchFamily="49" charset="0"/>
              </a:rPr>
              <a:t>));</a:t>
            </a:r>
          </a:p>
          <a:p>
            <a:pPr lvl="1"/>
            <a:endParaRPr lang="en-US" dirty="0">
              <a:solidFill>
                <a:srgbClr val="D4D4D4"/>
              </a:solidFill>
              <a:latin typeface="Consolas" panose="020B0609020204030204" pitchFamily="49" charset="0"/>
            </a:endParaRPr>
          </a:p>
          <a:p>
            <a:pPr lvl="1"/>
            <a:r>
              <a:rPr lang="en-US" dirty="0">
                <a:solidFill>
                  <a:srgbClr val="D4D4D4"/>
                </a:solidFill>
                <a:latin typeface="Consolas" panose="020B0609020204030204" pitchFamily="49" charset="0"/>
              </a:rPr>
              <a:t>children[</a:t>
            </a:r>
            <a:r>
              <a:rPr lang="en-US" dirty="0">
                <a:solidFill>
                  <a:srgbClr val="B5CEA8"/>
                </a:solidFill>
                <a:latin typeface="Consolas" panose="020B0609020204030204" pitchFamily="49" charset="0"/>
              </a:rPr>
              <a:t>1</a:t>
            </a:r>
            <a:r>
              <a:rPr lang="en-US" dirty="0">
                <a:solidFill>
                  <a:srgbClr val="D4D4D4"/>
                </a:solidFill>
                <a:latin typeface="Consolas" panose="020B0609020204030204" pitchFamily="49" charset="0"/>
              </a:rPr>
              <a:t>] = </a:t>
            </a:r>
            <a:r>
              <a:rPr lang="en-US" dirty="0">
                <a:solidFill>
                  <a:srgbClr val="C586C0"/>
                </a:solidFill>
                <a:latin typeface="Consolas" panose="020B0609020204030204" pitchFamily="49" charset="0"/>
              </a:rPr>
              <a:t>new</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Species</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other</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genes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substring</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0</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other</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genes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length</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2</a:t>
            </a:r>
            <a:r>
              <a:rPr lang="en-US" dirty="0">
                <a:solidFill>
                  <a:srgbClr val="D4D4D4"/>
                </a:solidFill>
                <a:latin typeface="Consolas" panose="020B0609020204030204" pitchFamily="49" charset="0"/>
              </a:rPr>
              <a:t>) + 											</a:t>
            </a:r>
            <a:r>
              <a:rPr lang="en-US" dirty="0" err="1">
                <a:solidFill>
                  <a:srgbClr val="9CDCFE"/>
                </a:solidFill>
                <a:latin typeface="Consolas" panose="020B0609020204030204" pitchFamily="49" charset="0"/>
              </a:rPr>
              <a:t>genes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substring</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genes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length</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2</a:t>
            </a:r>
            <a:r>
              <a:rPr lang="en-US" dirty="0">
                <a:solidFill>
                  <a:srgbClr val="D4D4D4"/>
                </a:solidFill>
                <a:latin typeface="Consolas" panose="020B0609020204030204" pitchFamily="49" charset="0"/>
              </a:rPr>
              <a:t>));</a:t>
            </a:r>
          </a:p>
          <a:p>
            <a:pPr lvl="1"/>
            <a:endParaRPr lang="en-US" dirty="0">
              <a:solidFill>
                <a:srgbClr val="D4D4D4"/>
              </a:solidFill>
              <a:latin typeface="Consolas" panose="020B0609020204030204" pitchFamily="49" charset="0"/>
            </a:endParaRPr>
          </a:p>
          <a:p>
            <a:pPr lvl="1"/>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children;</a:t>
            </a:r>
          </a:p>
          <a:p>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pic>
        <p:nvPicPr>
          <p:cNvPr id="4" name="Picture 3" descr="A bird flying over a body of water&#10;&#10;Description generated with very high confidence">
            <a:extLst>
              <a:ext uri="{FF2B5EF4-FFF2-40B4-BE49-F238E27FC236}">
                <a16:creationId xmlns:a16="http://schemas.microsoft.com/office/drawing/2014/main" id="{68C3C506-130B-433B-BE60-5DF562740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0560" y="3729990"/>
            <a:ext cx="3901440" cy="3128010"/>
          </a:xfrm>
          <a:prstGeom prst="rect">
            <a:avLst/>
          </a:prstGeom>
        </p:spPr>
      </p:pic>
    </p:spTree>
    <p:extLst>
      <p:ext uri="{BB962C8B-B14F-4D97-AF65-F5344CB8AC3E}">
        <p14:creationId xmlns:p14="http://schemas.microsoft.com/office/powerpoint/2010/main" val="1888699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847" y="0"/>
            <a:ext cx="11680371" cy="894229"/>
          </a:xfrm>
        </p:spPr>
        <p:txBody>
          <a:bodyPr>
            <a:normAutofit/>
          </a:bodyPr>
          <a:lstStyle/>
          <a:p>
            <a:r>
              <a:rPr lang="en-US" sz="4400" dirty="0">
                <a:solidFill>
                  <a:schemeClr val="tx1"/>
                </a:solidFill>
              </a:rPr>
              <a:t>Genetic Algorithms + Neural Nets = Amazing</a:t>
            </a:r>
          </a:p>
        </p:txBody>
      </p:sp>
      <p:sp>
        <p:nvSpPr>
          <p:cNvPr id="6" name="TextBox 5">
            <a:extLst>
              <a:ext uri="{FF2B5EF4-FFF2-40B4-BE49-F238E27FC236}">
                <a16:creationId xmlns:a16="http://schemas.microsoft.com/office/drawing/2014/main" id="{03DFFEDF-1D8A-42BC-90C0-25B5745D9DEB}"/>
              </a:ext>
            </a:extLst>
          </p:cNvPr>
          <p:cNvSpPr txBox="1"/>
          <p:nvPr/>
        </p:nvSpPr>
        <p:spPr>
          <a:xfrm>
            <a:off x="0" y="894229"/>
            <a:ext cx="11770241" cy="2308324"/>
          </a:xfrm>
          <a:prstGeom prst="rect">
            <a:avLst/>
          </a:prstGeom>
          <a:noFill/>
        </p:spPr>
        <p:txBody>
          <a:bodyPr wrap="square" rtlCol="0">
            <a:spAutoFit/>
          </a:bodyPr>
          <a:lstStyle/>
          <a:p>
            <a:endParaRPr lang="en-US" sz="3600" dirty="0">
              <a:solidFill>
                <a:srgbClr val="608B4E"/>
              </a:solidFill>
              <a:latin typeface="Consolas" panose="020B0609020204030204" pitchFamily="49" charset="0"/>
              <a:hlinkClick r:id="rId2"/>
            </a:endParaRPr>
          </a:p>
          <a:p>
            <a:r>
              <a:rPr lang="en-US" sz="3600" dirty="0">
                <a:solidFill>
                  <a:srgbClr val="608B4E"/>
                </a:solidFill>
                <a:latin typeface="Consolas" panose="020B0609020204030204" pitchFamily="49" charset="0"/>
              </a:rPr>
              <a:t>Mar I/O:</a:t>
            </a:r>
            <a:endParaRPr lang="en-US" sz="3600" dirty="0">
              <a:solidFill>
                <a:srgbClr val="608B4E"/>
              </a:solidFill>
              <a:latin typeface="Consolas" panose="020B0609020204030204" pitchFamily="49" charset="0"/>
              <a:hlinkClick r:id="rId2"/>
            </a:endParaRPr>
          </a:p>
          <a:p>
            <a:r>
              <a:rPr lang="en-US" sz="3600" dirty="0">
                <a:solidFill>
                  <a:srgbClr val="608B4E"/>
                </a:solidFill>
                <a:latin typeface="Consolas" panose="020B0609020204030204" pitchFamily="49" charset="0"/>
                <a:hlinkClick r:id="rId2"/>
              </a:rPr>
              <a:t>https://www.youtube.com/watch?v=qv6UVOQ0F44</a:t>
            </a:r>
            <a:endParaRPr lang="en-US" sz="3600" dirty="0">
              <a:solidFill>
                <a:srgbClr val="608B4E"/>
              </a:solidFill>
              <a:latin typeface="Consolas" panose="020B0609020204030204" pitchFamily="49" charset="0"/>
            </a:endParaRPr>
          </a:p>
          <a:p>
            <a:endParaRPr lang="en-US" sz="3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19650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847" y="0"/>
            <a:ext cx="11680371" cy="894229"/>
          </a:xfrm>
        </p:spPr>
        <p:txBody>
          <a:bodyPr>
            <a:normAutofit/>
          </a:bodyPr>
          <a:lstStyle/>
          <a:p>
            <a:r>
              <a:rPr lang="en-US" sz="4400" dirty="0">
                <a:solidFill>
                  <a:schemeClr val="tx1"/>
                </a:solidFill>
              </a:rPr>
              <a:t>Machine Learning Magic</a:t>
            </a:r>
          </a:p>
        </p:txBody>
      </p:sp>
      <p:sp>
        <p:nvSpPr>
          <p:cNvPr id="6" name="TextBox 5">
            <a:extLst>
              <a:ext uri="{FF2B5EF4-FFF2-40B4-BE49-F238E27FC236}">
                <a16:creationId xmlns:a16="http://schemas.microsoft.com/office/drawing/2014/main" id="{03DFFEDF-1D8A-42BC-90C0-25B5745D9DEB}"/>
              </a:ext>
            </a:extLst>
          </p:cNvPr>
          <p:cNvSpPr txBox="1"/>
          <p:nvPr/>
        </p:nvSpPr>
        <p:spPr>
          <a:xfrm>
            <a:off x="0" y="894229"/>
            <a:ext cx="11770241" cy="6740307"/>
          </a:xfrm>
          <a:prstGeom prst="rect">
            <a:avLst/>
          </a:prstGeom>
          <a:noFill/>
        </p:spPr>
        <p:txBody>
          <a:bodyPr wrap="square" rtlCol="0">
            <a:spAutoFit/>
          </a:bodyPr>
          <a:lstStyle/>
          <a:p>
            <a:r>
              <a:rPr lang="en-US" sz="3600" dirty="0">
                <a:latin typeface="Consolas" panose="020B0609020204030204" pitchFamily="49" charset="0"/>
              </a:rPr>
              <a:t>Music:</a:t>
            </a:r>
          </a:p>
          <a:p>
            <a:r>
              <a:rPr lang="en-US" sz="3600" dirty="0">
                <a:solidFill>
                  <a:srgbClr val="608B4E"/>
                </a:solidFill>
                <a:latin typeface="Consolas" panose="020B0609020204030204" pitchFamily="49" charset="0"/>
                <a:hlinkClick r:id="rId2"/>
              </a:rPr>
              <a:t>https://www.youtube.com/watch?v=j60J1cGINX4</a:t>
            </a:r>
            <a:endParaRPr lang="en-US" sz="3600" dirty="0">
              <a:solidFill>
                <a:srgbClr val="608B4E"/>
              </a:solidFill>
              <a:latin typeface="Consolas" panose="020B0609020204030204" pitchFamily="49" charset="0"/>
            </a:endParaRPr>
          </a:p>
          <a:p>
            <a:endParaRPr lang="en-US" sz="3600" dirty="0">
              <a:solidFill>
                <a:srgbClr val="608B4E"/>
              </a:solidFill>
              <a:latin typeface="Consolas" panose="020B0609020204030204" pitchFamily="49" charset="0"/>
              <a:hlinkClick r:id="rId3"/>
            </a:endParaRPr>
          </a:p>
          <a:p>
            <a:r>
              <a:rPr lang="en-US" sz="3600" dirty="0">
                <a:latin typeface="Consolas" panose="020B0609020204030204" pitchFamily="49" charset="0"/>
              </a:rPr>
              <a:t>Dota 2:</a:t>
            </a:r>
            <a:endParaRPr lang="en-US" sz="3600" dirty="0">
              <a:latin typeface="Consolas" panose="020B0609020204030204" pitchFamily="49" charset="0"/>
              <a:hlinkClick r:id="rId3"/>
            </a:endParaRPr>
          </a:p>
          <a:p>
            <a:r>
              <a:rPr lang="en-US" sz="3600" dirty="0">
                <a:solidFill>
                  <a:srgbClr val="608B4E"/>
                </a:solidFill>
                <a:latin typeface="Consolas" panose="020B0609020204030204" pitchFamily="49" charset="0"/>
                <a:hlinkClick r:id="rId3"/>
              </a:rPr>
              <a:t>https://www.youtube.com/watch?v=92tn67YDXg0&amp;feature=youtu.be&amp;t=9m33s</a:t>
            </a:r>
            <a:endParaRPr lang="en-US" sz="3600" dirty="0">
              <a:solidFill>
                <a:srgbClr val="608B4E"/>
              </a:solidFill>
              <a:latin typeface="Consolas" panose="020B0609020204030204" pitchFamily="49" charset="0"/>
            </a:endParaRPr>
          </a:p>
          <a:p>
            <a:endParaRPr lang="en-US" sz="3600" dirty="0">
              <a:solidFill>
                <a:srgbClr val="608B4E"/>
              </a:solidFill>
              <a:latin typeface="Consolas" panose="020B0609020204030204" pitchFamily="49" charset="0"/>
            </a:endParaRPr>
          </a:p>
          <a:p>
            <a:r>
              <a:rPr lang="en-US" sz="3600" b="0" dirty="0">
                <a:solidFill>
                  <a:srgbClr val="D4D4D4"/>
                </a:solidFill>
                <a:effectLst/>
                <a:latin typeface="Consolas" panose="020B0609020204030204" pitchFamily="49" charset="0"/>
              </a:rPr>
              <a:t>Art:</a:t>
            </a:r>
          </a:p>
          <a:p>
            <a:r>
              <a:rPr lang="en-US" sz="3600" dirty="0">
                <a:solidFill>
                  <a:srgbClr val="D4D4D4"/>
                </a:solidFill>
                <a:latin typeface="Consolas" panose="020B0609020204030204" pitchFamily="49" charset="0"/>
                <a:hlinkClick r:id="rId4"/>
              </a:rPr>
              <a:t>https://www.fastcodesign.com/3048274/heres-what-googles-trippy-deep-dream-ai-does-to-a-video-selfie</a:t>
            </a:r>
            <a:endParaRPr lang="en-US" sz="3600" dirty="0">
              <a:solidFill>
                <a:srgbClr val="D4D4D4"/>
              </a:solidFill>
              <a:latin typeface="Consolas" panose="020B0609020204030204" pitchFamily="49" charset="0"/>
            </a:endParaRPr>
          </a:p>
          <a:p>
            <a:endParaRPr lang="en-US" sz="3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57911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sz="5400" dirty="0">
                <a:solidFill>
                  <a:schemeClr val="tx1"/>
                </a:solidFill>
              </a:rPr>
              <a:t>The Danger</a:t>
            </a:r>
            <a:endParaRPr lang="en-US" dirty="0">
              <a:solidFill>
                <a:schemeClr val="tx1"/>
              </a:solidFill>
            </a:endParaRPr>
          </a:p>
        </p:txBody>
      </p:sp>
      <p:sp>
        <p:nvSpPr>
          <p:cNvPr id="6" name="TextBox 5">
            <a:extLst>
              <a:ext uri="{FF2B5EF4-FFF2-40B4-BE49-F238E27FC236}">
                <a16:creationId xmlns:a16="http://schemas.microsoft.com/office/drawing/2014/main" id="{03DFFEDF-1D8A-42BC-90C0-25B5745D9DEB}"/>
              </a:ext>
            </a:extLst>
          </p:cNvPr>
          <p:cNvSpPr txBox="1"/>
          <p:nvPr/>
        </p:nvSpPr>
        <p:spPr>
          <a:xfrm>
            <a:off x="337457" y="1368552"/>
            <a:ext cx="11854543" cy="1015663"/>
          </a:xfrm>
          <a:prstGeom prst="rect">
            <a:avLst/>
          </a:prstGeom>
          <a:noFill/>
        </p:spPr>
        <p:txBody>
          <a:bodyPr wrap="square" rtlCol="0">
            <a:spAutoFit/>
          </a:bodyPr>
          <a:lstStyle/>
          <a:p>
            <a:r>
              <a:rPr lang="en-US" sz="2800" dirty="0">
                <a:solidFill>
                  <a:srgbClr val="569CD6"/>
                </a:solidFill>
                <a:latin typeface="Consolas" panose="020B0609020204030204" pitchFamily="49" charset="0"/>
                <a:hlinkClick r:id="rId2"/>
              </a:rPr>
              <a:t>http://www.cgpgrey.com/blog/humans-need-not-apply</a:t>
            </a:r>
            <a:endParaRPr lang="en-US" sz="2800" dirty="0">
              <a:solidFill>
                <a:srgbClr val="569CD6"/>
              </a:solidFill>
              <a:latin typeface="Consolas" panose="020B0609020204030204" pitchFamily="49" charset="0"/>
            </a:endParaRPr>
          </a:p>
          <a:p>
            <a:endParaRPr lang="en-US" sz="3200" dirty="0"/>
          </a:p>
        </p:txBody>
      </p:sp>
    </p:spTree>
    <p:extLst>
      <p:ext uri="{BB962C8B-B14F-4D97-AF65-F5344CB8AC3E}">
        <p14:creationId xmlns:p14="http://schemas.microsoft.com/office/powerpoint/2010/main" val="1485686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sz="5400" dirty="0">
                <a:solidFill>
                  <a:schemeClr val="tx1"/>
                </a:solidFill>
              </a:rPr>
              <a:t>A Solution</a:t>
            </a:r>
            <a:endParaRPr lang="en-US" dirty="0">
              <a:solidFill>
                <a:schemeClr val="tx1"/>
              </a:solidFill>
            </a:endParaRPr>
          </a:p>
        </p:txBody>
      </p:sp>
      <p:sp>
        <p:nvSpPr>
          <p:cNvPr id="6" name="TextBox 5">
            <a:extLst>
              <a:ext uri="{FF2B5EF4-FFF2-40B4-BE49-F238E27FC236}">
                <a16:creationId xmlns:a16="http://schemas.microsoft.com/office/drawing/2014/main" id="{03DFFEDF-1D8A-42BC-90C0-25B5745D9DEB}"/>
              </a:ext>
            </a:extLst>
          </p:cNvPr>
          <p:cNvSpPr txBox="1"/>
          <p:nvPr/>
        </p:nvSpPr>
        <p:spPr>
          <a:xfrm>
            <a:off x="337457" y="1368552"/>
            <a:ext cx="11854543" cy="1384995"/>
          </a:xfrm>
          <a:prstGeom prst="rect">
            <a:avLst/>
          </a:prstGeom>
          <a:noFill/>
        </p:spPr>
        <p:txBody>
          <a:bodyPr wrap="square" rtlCol="0">
            <a:spAutoFit/>
          </a:bodyPr>
          <a:lstStyle/>
          <a:p>
            <a:r>
              <a:rPr lang="en-US" sz="2800" dirty="0">
                <a:solidFill>
                  <a:srgbClr val="569CD6"/>
                </a:solidFill>
                <a:latin typeface="Consolas" panose="020B0609020204030204" pitchFamily="49" charset="0"/>
                <a:hlinkClick r:id="rId2"/>
              </a:rPr>
              <a:t>https://www.youtube.com/watch?v=OEkT14RBzDI&amp;t=1s</a:t>
            </a:r>
            <a:endParaRPr lang="en-US" sz="2800" dirty="0">
              <a:solidFill>
                <a:srgbClr val="569CD6"/>
              </a:solidFill>
              <a:latin typeface="Consolas" panose="020B0609020204030204" pitchFamily="49" charset="0"/>
            </a:endParaRPr>
          </a:p>
          <a:p>
            <a:endParaRPr lang="en-US" sz="2800" dirty="0">
              <a:solidFill>
                <a:srgbClr val="569CD6"/>
              </a:solidFill>
              <a:latin typeface="Consolas" panose="020B0609020204030204" pitchFamily="49" charset="0"/>
            </a:endParaRPr>
          </a:p>
          <a:p>
            <a:r>
              <a:rPr lang="en-US" sz="2800" dirty="0">
                <a:solidFill>
                  <a:srgbClr val="569CD6"/>
                </a:solidFill>
                <a:latin typeface="Consolas" panose="020B0609020204030204" pitchFamily="49" charset="0"/>
              </a:rPr>
              <a:t>Musk, Zuckerberg, Gates…</a:t>
            </a:r>
            <a:endParaRPr lang="en-US" sz="3200" dirty="0"/>
          </a:p>
        </p:txBody>
      </p:sp>
    </p:spTree>
    <p:extLst>
      <p:ext uri="{BB962C8B-B14F-4D97-AF65-F5344CB8AC3E}">
        <p14:creationId xmlns:p14="http://schemas.microsoft.com/office/powerpoint/2010/main" val="2999356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DFFEDF-1D8A-42BC-90C0-25B5745D9DEB}"/>
              </a:ext>
            </a:extLst>
          </p:cNvPr>
          <p:cNvSpPr txBox="1"/>
          <p:nvPr/>
        </p:nvSpPr>
        <p:spPr>
          <a:xfrm>
            <a:off x="337457" y="1368552"/>
            <a:ext cx="11854543" cy="5693866"/>
          </a:xfrm>
          <a:prstGeom prst="rect">
            <a:avLst/>
          </a:prstGeom>
          <a:noFill/>
        </p:spPr>
        <p:txBody>
          <a:bodyPr wrap="square" rtlCol="0">
            <a:spAutoFit/>
          </a:bodyPr>
          <a:lstStyle/>
          <a:p>
            <a:r>
              <a:rPr lang="en-US" sz="4000" dirty="0">
                <a:solidFill>
                  <a:srgbClr val="569CD6"/>
                </a:solidFill>
                <a:latin typeface="Consolas" panose="020B0609020204030204" pitchFamily="49" charset="0"/>
              </a:rPr>
              <a:t>-NPCs in video games</a:t>
            </a:r>
          </a:p>
          <a:p>
            <a:r>
              <a:rPr lang="en-US" sz="4000" dirty="0">
                <a:solidFill>
                  <a:srgbClr val="569CD6"/>
                </a:solidFill>
                <a:latin typeface="Consolas" panose="020B0609020204030204" pitchFamily="49" charset="0"/>
              </a:rPr>
              <a:t>-Self-driving cars</a:t>
            </a:r>
          </a:p>
          <a:p>
            <a:r>
              <a:rPr lang="en-US" sz="4000" dirty="0">
                <a:solidFill>
                  <a:srgbClr val="569CD6"/>
                </a:solidFill>
                <a:latin typeface="Consolas" panose="020B0609020204030204" pitchFamily="49" charset="0"/>
              </a:rPr>
              <a:t>-Corporate planning systems</a:t>
            </a:r>
          </a:p>
          <a:p>
            <a:r>
              <a:rPr lang="en-US" sz="4000" dirty="0">
                <a:solidFill>
                  <a:srgbClr val="569CD6"/>
                </a:solidFill>
                <a:latin typeface="Consolas" panose="020B0609020204030204" pitchFamily="49" charset="0"/>
              </a:rPr>
              <a:t>-Doctor replacers</a:t>
            </a:r>
          </a:p>
          <a:p>
            <a:endParaRPr lang="en-US" sz="4000" dirty="0">
              <a:solidFill>
                <a:srgbClr val="569CD6"/>
              </a:solidFill>
              <a:latin typeface="Consolas" panose="020B0609020204030204" pitchFamily="49" charset="0"/>
            </a:endParaRPr>
          </a:p>
          <a:p>
            <a:r>
              <a:rPr lang="en-US" sz="4000" dirty="0">
                <a:latin typeface="Consolas" panose="020B0609020204030204" pitchFamily="49" charset="0"/>
              </a:rPr>
              <a:t>Anything that a human can do, but a computer is doing it is “Artificial Intelligence”</a:t>
            </a:r>
            <a:endParaRPr lang="en-US" sz="4400" dirty="0"/>
          </a:p>
          <a:p>
            <a:endParaRPr lang="en-US" sz="4400" dirty="0"/>
          </a:p>
        </p:txBody>
      </p:sp>
      <p:sp>
        <p:nvSpPr>
          <p:cNvPr id="4" name="Title 1">
            <a:extLst>
              <a:ext uri="{FF2B5EF4-FFF2-40B4-BE49-F238E27FC236}">
                <a16:creationId xmlns:a16="http://schemas.microsoft.com/office/drawing/2014/main" id="{ED33CFF8-4BA2-4D23-9D7A-0DA1C3ACAF34}"/>
              </a:ext>
            </a:extLst>
          </p:cNvPr>
          <p:cNvSpPr txBox="1">
            <a:spLocks/>
          </p:cNvSpPr>
          <p:nvPr/>
        </p:nvSpPr>
        <p:spPr>
          <a:xfrm>
            <a:off x="152399" y="152400"/>
            <a:ext cx="11680371" cy="894229"/>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5400">
                <a:solidFill>
                  <a:schemeClr val="tx1"/>
                </a:solidFill>
              </a:rPr>
              <a:t>Examples of AI?</a:t>
            </a:r>
            <a:endParaRPr lang="en-US" dirty="0">
              <a:solidFill>
                <a:schemeClr val="tx1"/>
              </a:solidFill>
            </a:endParaRPr>
          </a:p>
        </p:txBody>
      </p:sp>
    </p:spTree>
    <p:extLst>
      <p:ext uri="{BB962C8B-B14F-4D97-AF65-F5344CB8AC3E}">
        <p14:creationId xmlns:p14="http://schemas.microsoft.com/office/powerpoint/2010/main" val="2736743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sz="5400" dirty="0">
                <a:solidFill>
                  <a:schemeClr val="tx1"/>
                </a:solidFill>
              </a:rPr>
              <a:t>Let’s try another Programming Language!</a:t>
            </a:r>
            <a:endParaRPr lang="en-US" dirty="0">
              <a:solidFill>
                <a:schemeClr val="tx1"/>
              </a:solidFill>
            </a:endParaRPr>
          </a:p>
        </p:txBody>
      </p:sp>
      <p:sp>
        <p:nvSpPr>
          <p:cNvPr id="6" name="TextBox 5">
            <a:extLst>
              <a:ext uri="{FF2B5EF4-FFF2-40B4-BE49-F238E27FC236}">
                <a16:creationId xmlns:a16="http://schemas.microsoft.com/office/drawing/2014/main" id="{03DFFEDF-1D8A-42BC-90C0-25B5745D9DEB}"/>
              </a:ext>
            </a:extLst>
          </p:cNvPr>
          <p:cNvSpPr txBox="1"/>
          <p:nvPr/>
        </p:nvSpPr>
        <p:spPr>
          <a:xfrm>
            <a:off x="209866" y="1070840"/>
            <a:ext cx="11854543" cy="5509200"/>
          </a:xfrm>
          <a:prstGeom prst="rect">
            <a:avLst/>
          </a:prstGeom>
          <a:noFill/>
        </p:spPr>
        <p:txBody>
          <a:bodyPr wrap="square" rtlCol="0">
            <a:spAutoFit/>
          </a:bodyPr>
          <a:lstStyle/>
          <a:p>
            <a:r>
              <a:rPr lang="en-US" sz="3200" dirty="0">
                <a:solidFill>
                  <a:srgbClr val="FFFF00"/>
                </a:solidFill>
              </a:rPr>
              <a:t>Clojure</a:t>
            </a:r>
            <a:r>
              <a:rPr lang="en-US" sz="3200" dirty="0"/>
              <a:t>, a Lisp-based dialect that outputs java bytecode so it can be used anywhere Java can be used.</a:t>
            </a:r>
          </a:p>
          <a:p>
            <a:endParaRPr lang="en-US" sz="3200" dirty="0"/>
          </a:p>
          <a:p>
            <a:r>
              <a:rPr lang="en-US" sz="3200" dirty="0"/>
              <a:t>-It is a functional programming language and you can pass functions</a:t>
            </a:r>
          </a:p>
          <a:p>
            <a:r>
              <a:rPr lang="en-US" sz="3200" dirty="0"/>
              <a:t>-It has no loops</a:t>
            </a:r>
          </a:p>
          <a:p>
            <a:r>
              <a:rPr lang="en-US" sz="3200" dirty="0"/>
              <a:t>-You cannot modify a variable after creating it </a:t>
            </a:r>
            <a:r>
              <a:rPr lang="en-US" sz="3200" dirty="0">
                <a:solidFill>
                  <a:srgbClr val="92D050"/>
                </a:solidFill>
              </a:rPr>
              <a:t>//or you shouldn’t</a:t>
            </a:r>
          </a:p>
          <a:p>
            <a:r>
              <a:rPr lang="en-US" sz="3200" dirty="0"/>
              <a:t>-It is not object-based</a:t>
            </a:r>
          </a:p>
          <a:p>
            <a:endParaRPr lang="en-US" sz="3200" dirty="0">
              <a:solidFill>
                <a:srgbClr val="92D050"/>
              </a:solidFill>
            </a:endParaRPr>
          </a:p>
          <a:p>
            <a:endParaRPr lang="en-US" sz="3200" dirty="0">
              <a:solidFill>
                <a:srgbClr val="92D050"/>
              </a:solidFill>
            </a:endParaRPr>
          </a:p>
          <a:p>
            <a:r>
              <a:rPr lang="en-US" sz="3200" dirty="0"/>
              <a:t>You can launch an online version here: </a:t>
            </a:r>
            <a:r>
              <a:rPr lang="en-US" sz="3200" dirty="0">
                <a:solidFill>
                  <a:srgbClr val="92D050"/>
                </a:solidFill>
                <a:hlinkClick r:id="rId2"/>
              </a:rPr>
              <a:t>http://www.tryclj.com/</a:t>
            </a:r>
            <a:endParaRPr lang="en-US" sz="3200" dirty="0">
              <a:solidFill>
                <a:srgbClr val="92D050"/>
              </a:solidFill>
            </a:endParaRPr>
          </a:p>
          <a:p>
            <a:endParaRPr lang="en-US" sz="3200" dirty="0">
              <a:solidFill>
                <a:srgbClr val="92D050"/>
              </a:solidFill>
            </a:endParaRPr>
          </a:p>
        </p:txBody>
      </p:sp>
    </p:spTree>
    <p:extLst>
      <p:ext uri="{BB962C8B-B14F-4D97-AF65-F5344CB8AC3E}">
        <p14:creationId xmlns:p14="http://schemas.microsoft.com/office/powerpoint/2010/main" val="1516995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sz="5400" dirty="0">
                <a:solidFill>
                  <a:schemeClr val="tx1"/>
                </a:solidFill>
              </a:rPr>
              <a:t>Clojure - Basic Syntax</a:t>
            </a:r>
            <a:endParaRPr lang="en-US" dirty="0">
              <a:solidFill>
                <a:schemeClr val="tx1"/>
              </a:solidFill>
            </a:endParaRPr>
          </a:p>
        </p:txBody>
      </p:sp>
      <p:sp>
        <p:nvSpPr>
          <p:cNvPr id="6" name="TextBox 5">
            <a:extLst>
              <a:ext uri="{FF2B5EF4-FFF2-40B4-BE49-F238E27FC236}">
                <a16:creationId xmlns:a16="http://schemas.microsoft.com/office/drawing/2014/main" id="{03DFFEDF-1D8A-42BC-90C0-25B5745D9DEB}"/>
              </a:ext>
            </a:extLst>
          </p:cNvPr>
          <p:cNvSpPr txBox="1"/>
          <p:nvPr/>
        </p:nvSpPr>
        <p:spPr>
          <a:xfrm>
            <a:off x="209866" y="1070840"/>
            <a:ext cx="11854543" cy="6001643"/>
          </a:xfrm>
          <a:prstGeom prst="rect">
            <a:avLst/>
          </a:prstGeom>
          <a:noFill/>
        </p:spPr>
        <p:txBody>
          <a:bodyPr wrap="square" rtlCol="0">
            <a:spAutoFit/>
          </a:bodyPr>
          <a:lstStyle/>
          <a:p>
            <a:r>
              <a:rPr lang="en-US" sz="3200" dirty="0"/>
              <a:t>(</a:t>
            </a:r>
            <a:r>
              <a:rPr lang="en-US" sz="3200" dirty="0">
                <a:solidFill>
                  <a:srgbClr val="FFFF00"/>
                </a:solidFill>
              </a:rPr>
              <a:t>Function</a:t>
            </a:r>
            <a:r>
              <a:rPr lang="en-US" sz="3200" dirty="0"/>
              <a:t> </a:t>
            </a:r>
            <a:r>
              <a:rPr lang="en-US" sz="3200" dirty="0">
                <a:solidFill>
                  <a:srgbClr val="00B0F0"/>
                </a:solidFill>
              </a:rPr>
              <a:t>arg0 arg1 arg2</a:t>
            </a:r>
            <a:r>
              <a:rPr lang="en-US" sz="3200" dirty="0"/>
              <a:t>)</a:t>
            </a:r>
          </a:p>
          <a:p>
            <a:endParaRPr lang="en-US" sz="3200" dirty="0"/>
          </a:p>
          <a:p>
            <a:r>
              <a:rPr lang="en-US" sz="3200" dirty="0"/>
              <a:t>Example:</a:t>
            </a:r>
          </a:p>
          <a:p>
            <a:endParaRPr lang="en-US" sz="3200" dirty="0"/>
          </a:p>
          <a:p>
            <a:r>
              <a:rPr lang="en-US" sz="3200" dirty="0"/>
              <a:t>(* 4 6)</a:t>
            </a:r>
          </a:p>
          <a:p>
            <a:r>
              <a:rPr lang="en-US" sz="3200" dirty="0"/>
              <a:t>(+ 1 2 3 4)</a:t>
            </a:r>
          </a:p>
          <a:p>
            <a:r>
              <a:rPr lang="en-US" sz="3200" dirty="0"/>
              <a:t>(/ 20 4)</a:t>
            </a:r>
          </a:p>
          <a:p>
            <a:r>
              <a:rPr lang="en-US" sz="3200" dirty="0"/>
              <a:t>(* 4 (- 10 3))</a:t>
            </a:r>
          </a:p>
          <a:p>
            <a:endParaRPr lang="en-US" sz="3200" dirty="0"/>
          </a:p>
          <a:p>
            <a:endParaRPr lang="en-US" sz="3200" dirty="0"/>
          </a:p>
          <a:p>
            <a:r>
              <a:rPr lang="en-US" sz="3200" dirty="0"/>
              <a:t>() </a:t>
            </a:r>
            <a:r>
              <a:rPr lang="en-US" sz="3200" dirty="0">
                <a:sym typeface="Wingdings" panose="05000000000000000000" pitchFamily="2" charset="2"/>
              </a:rPr>
              <a:t> function calls always return a value, i.e. everything is an </a:t>
            </a:r>
            <a:r>
              <a:rPr lang="en-US" sz="3200" dirty="0">
                <a:solidFill>
                  <a:srgbClr val="FFFF00"/>
                </a:solidFill>
                <a:sym typeface="Wingdings" panose="05000000000000000000" pitchFamily="2" charset="2"/>
              </a:rPr>
              <a:t>expression</a:t>
            </a:r>
            <a:endParaRPr lang="en-US" sz="3200" dirty="0">
              <a:solidFill>
                <a:srgbClr val="FFFF00"/>
              </a:solidFill>
            </a:endParaRPr>
          </a:p>
          <a:p>
            <a:endParaRPr lang="en-US" sz="3200" dirty="0"/>
          </a:p>
        </p:txBody>
      </p:sp>
    </p:spTree>
    <p:extLst>
      <p:ext uri="{BB962C8B-B14F-4D97-AF65-F5344CB8AC3E}">
        <p14:creationId xmlns:p14="http://schemas.microsoft.com/office/powerpoint/2010/main" val="1391384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680371" cy="894229"/>
          </a:xfrm>
        </p:spPr>
        <p:txBody>
          <a:bodyPr>
            <a:normAutofit/>
          </a:bodyPr>
          <a:lstStyle/>
          <a:p>
            <a:r>
              <a:rPr lang="en-US" sz="5400" dirty="0">
                <a:solidFill>
                  <a:schemeClr val="tx1"/>
                </a:solidFill>
              </a:rPr>
              <a:t>Clojure – Creating a Function Syntax</a:t>
            </a:r>
            <a:endParaRPr lang="en-US" dirty="0">
              <a:solidFill>
                <a:schemeClr val="tx1"/>
              </a:solidFill>
            </a:endParaRPr>
          </a:p>
        </p:txBody>
      </p:sp>
      <p:sp>
        <p:nvSpPr>
          <p:cNvPr id="6" name="TextBox 5">
            <a:extLst>
              <a:ext uri="{FF2B5EF4-FFF2-40B4-BE49-F238E27FC236}">
                <a16:creationId xmlns:a16="http://schemas.microsoft.com/office/drawing/2014/main" id="{03DFFEDF-1D8A-42BC-90C0-25B5745D9DEB}"/>
              </a:ext>
            </a:extLst>
          </p:cNvPr>
          <p:cNvSpPr txBox="1"/>
          <p:nvPr/>
        </p:nvSpPr>
        <p:spPr>
          <a:xfrm>
            <a:off x="209866" y="1070840"/>
            <a:ext cx="11854543" cy="5509200"/>
          </a:xfrm>
          <a:prstGeom prst="rect">
            <a:avLst/>
          </a:prstGeom>
          <a:noFill/>
        </p:spPr>
        <p:txBody>
          <a:bodyPr wrap="square" rtlCol="0">
            <a:spAutoFit/>
          </a:bodyPr>
          <a:lstStyle/>
          <a:p>
            <a:r>
              <a:rPr lang="en-US" sz="3200" dirty="0"/>
              <a:t>(</a:t>
            </a:r>
            <a:r>
              <a:rPr lang="en-US" sz="3200" dirty="0" err="1">
                <a:solidFill>
                  <a:srgbClr val="FFFF00"/>
                </a:solidFill>
              </a:rPr>
              <a:t>defn</a:t>
            </a:r>
            <a:r>
              <a:rPr lang="en-US" sz="3200" dirty="0"/>
              <a:t> name [</a:t>
            </a:r>
            <a:r>
              <a:rPr lang="en-US" sz="3200" dirty="0">
                <a:solidFill>
                  <a:srgbClr val="00B0F0"/>
                </a:solidFill>
              </a:rPr>
              <a:t>arg0 arg1 arg2] (body)</a:t>
            </a:r>
            <a:r>
              <a:rPr lang="en-US" sz="3200" dirty="0"/>
              <a:t>)</a:t>
            </a:r>
          </a:p>
          <a:p>
            <a:endParaRPr lang="en-US" sz="3200" dirty="0"/>
          </a:p>
          <a:p>
            <a:r>
              <a:rPr lang="en-US" sz="3200" dirty="0"/>
              <a:t>Examples:</a:t>
            </a:r>
          </a:p>
          <a:p>
            <a:endParaRPr lang="en-US" sz="3200" dirty="0"/>
          </a:p>
          <a:p>
            <a:r>
              <a:rPr lang="en-US" sz="3200" dirty="0"/>
              <a:t>(</a:t>
            </a:r>
            <a:r>
              <a:rPr lang="en-US" sz="3200" dirty="0" err="1">
                <a:solidFill>
                  <a:srgbClr val="00B0F0"/>
                </a:solidFill>
              </a:rPr>
              <a:t>defn</a:t>
            </a:r>
            <a:r>
              <a:rPr lang="en-US" sz="3200" dirty="0"/>
              <a:t> dub [x] (* x x))</a:t>
            </a:r>
          </a:p>
          <a:p>
            <a:endParaRPr lang="en-US" sz="3200" dirty="0"/>
          </a:p>
          <a:p>
            <a:r>
              <a:rPr lang="en-US" sz="3200" dirty="0"/>
              <a:t>(</a:t>
            </a:r>
            <a:r>
              <a:rPr lang="en-US" sz="3200" dirty="0" err="1">
                <a:solidFill>
                  <a:srgbClr val="00B0F0"/>
                </a:solidFill>
              </a:rPr>
              <a:t>defn</a:t>
            </a:r>
            <a:r>
              <a:rPr lang="en-US" sz="3200" dirty="0"/>
              <a:t> factorial [x] </a:t>
            </a:r>
          </a:p>
          <a:p>
            <a:r>
              <a:rPr lang="en-US" sz="3200" dirty="0"/>
              <a:t>	(if (= x 1) </a:t>
            </a:r>
          </a:p>
          <a:p>
            <a:r>
              <a:rPr lang="en-US" sz="3200" dirty="0"/>
              <a:t>		1</a:t>
            </a:r>
          </a:p>
          <a:p>
            <a:r>
              <a:rPr lang="en-US" sz="3200" dirty="0"/>
              <a:t>		(factorial (- x 1))))</a:t>
            </a:r>
          </a:p>
          <a:p>
            <a:endParaRPr lang="en-US" sz="3200" dirty="0"/>
          </a:p>
        </p:txBody>
      </p:sp>
    </p:spTree>
    <p:extLst>
      <p:ext uri="{BB962C8B-B14F-4D97-AF65-F5344CB8AC3E}">
        <p14:creationId xmlns:p14="http://schemas.microsoft.com/office/powerpoint/2010/main" val="8091385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680371" cy="894229"/>
          </a:xfrm>
        </p:spPr>
        <p:txBody>
          <a:bodyPr>
            <a:normAutofit/>
          </a:bodyPr>
          <a:lstStyle/>
          <a:p>
            <a:r>
              <a:rPr lang="en-US" sz="5400" dirty="0">
                <a:solidFill>
                  <a:schemeClr val="tx1"/>
                </a:solidFill>
              </a:rPr>
              <a:t>Clojure – Useful functions</a:t>
            </a:r>
            <a:endParaRPr lang="en-US" dirty="0">
              <a:solidFill>
                <a:schemeClr val="tx1"/>
              </a:solidFill>
            </a:endParaRPr>
          </a:p>
        </p:txBody>
      </p:sp>
      <p:sp>
        <p:nvSpPr>
          <p:cNvPr id="6" name="TextBox 5">
            <a:extLst>
              <a:ext uri="{FF2B5EF4-FFF2-40B4-BE49-F238E27FC236}">
                <a16:creationId xmlns:a16="http://schemas.microsoft.com/office/drawing/2014/main" id="{03DFFEDF-1D8A-42BC-90C0-25B5745D9DEB}"/>
              </a:ext>
            </a:extLst>
          </p:cNvPr>
          <p:cNvSpPr txBox="1"/>
          <p:nvPr/>
        </p:nvSpPr>
        <p:spPr>
          <a:xfrm>
            <a:off x="209866" y="1070840"/>
            <a:ext cx="11854543" cy="4524315"/>
          </a:xfrm>
          <a:prstGeom prst="rect">
            <a:avLst/>
          </a:prstGeom>
          <a:noFill/>
        </p:spPr>
        <p:txBody>
          <a:bodyPr wrap="square" rtlCol="0">
            <a:spAutoFit/>
          </a:bodyPr>
          <a:lstStyle/>
          <a:p>
            <a:r>
              <a:rPr lang="en-US" sz="3200" dirty="0">
                <a:solidFill>
                  <a:srgbClr val="D4D4D4"/>
                </a:solidFill>
                <a:latin typeface="Consolas" panose="020B0609020204030204" pitchFamily="49" charset="0"/>
              </a:rPr>
              <a:t>(</a:t>
            </a:r>
            <a:r>
              <a:rPr lang="en-US" sz="3200" dirty="0">
                <a:solidFill>
                  <a:srgbClr val="DCDCAA"/>
                </a:solidFill>
                <a:latin typeface="Consolas" panose="020B0609020204030204" pitchFamily="49" charset="0"/>
              </a:rPr>
              <a:t>print</a:t>
            </a:r>
            <a:r>
              <a:rPr lang="en-US" sz="3200" dirty="0">
                <a:solidFill>
                  <a:srgbClr val="D4D4D4"/>
                </a:solidFill>
                <a:latin typeface="Consolas" panose="020B0609020204030204" pitchFamily="49" charset="0"/>
              </a:rPr>
              <a:t> </a:t>
            </a:r>
            <a:r>
              <a:rPr lang="en-US" sz="3200" dirty="0">
                <a:solidFill>
                  <a:srgbClr val="CE9178"/>
                </a:solidFill>
                <a:latin typeface="Consolas" panose="020B0609020204030204" pitchFamily="49" charset="0"/>
              </a:rPr>
              <a:t>"Woot"</a:t>
            </a:r>
            <a:r>
              <a:rPr lang="en-US" sz="3200" dirty="0">
                <a:solidFill>
                  <a:srgbClr val="D4D4D4"/>
                </a:solidFill>
                <a:latin typeface="Consolas" panose="020B0609020204030204" pitchFamily="49" charset="0"/>
              </a:rPr>
              <a:t>)</a:t>
            </a:r>
          </a:p>
          <a:p>
            <a:br>
              <a:rPr lang="en-US" sz="3200" dirty="0">
                <a:solidFill>
                  <a:srgbClr val="D4D4D4"/>
                </a:solidFill>
                <a:latin typeface="Consolas" panose="020B0609020204030204" pitchFamily="49" charset="0"/>
              </a:rPr>
            </a:br>
            <a:r>
              <a:rPr lang="en-US" sz="3200" dirty="0">
                <a:solidFill>
                  <a:srgbClr val="608B4E"/>
                </a:solidFill>
                <a:latin typeface="Consolas" panose="020B0609020204030204" pitchFamily="49" charset="0"/>
              </a:rPr>
              <a:t>; Group statements together with do</a:t>
            </a:r>
            <a:endParaRPr lang="en-US" sz="3200" dirty="0">
              <a:solidFill>
                <a:srgbClr val="D4D4D4"/>
              </a:solidFill>
              <a:latin typeface="Consolas" panose="020B0609020204030204" pitchFamily="49" charset="0"/>
            </a:endParaRPr>
          </a:p>
          <a:p>
            <a:r>
              <a:rPr lang="en-US" sz="3200" dirty="0">
                <a:solidFill>
                  <a:srgbClr val="D4D4D4"/>
                </a:solidFill>
                <a:latin typeface="Consolas" panose="020B0609020204030204" pitchFamily="49" charset="0"/>
              </a:rPr>
              <a:t>(</a:t>
            </a:r>
            <a:r>
              <a:rPr lang="en-US" sz="3200" dirty="0">
                <a:solidFill>
                  <a:srgbClr val="569CD6"/>
                </a:solidFill>
                <a:latin typeface="Consolas" panose="020B0609020204030204" pitchFamily="49" charset="0"/>
              </a:rPr>
              <a:t>do</a:t>
            </a:r>
            <a:endParaRPr lang="en-US" sz="3200" dirty="0">
              <a:solidFill>
                <a:srgbClr val="D4D4D4"/>
              </a:solidFill>
              <a:latin typeface="Consolas" panose="020B0609020204030204" pitchFamily="49" charset="0"/>
            </a:endParaRPr>
          </a:p>
          <a:p>
            <a:r>
              <a:rPr lang="en-US" sz="3200" dirty="0">
                <a:solidFill>
                  <a:srgbClr val="D4D4D4"/>
                </a:solidFill>
                <a:latin typeface="Consolas" panose="020B0609020204030204" pitchFamily="49" charset="0"/>
              </a:rPr>
              <a:t>(</a:t>
            </a:r>
            <a:r>
              <a:rPr lang="en-US" sz="3200" dirty="0">
                <a:solidFill>
                  <a:srgbClr val="DCDCAA"/>
                </a:solidFill>
                <a:latin typeface="Consolas" panose="020B0609020204030204" pitchFamily="49" charset="0"/>
              </a:rPr>
              <a:t>print</a:t>
            </a:r>
            <a:r>
              <a:rPr lang="en-US" sz="3200" dirty="0">
                <a:solidFill>
                  <a:srgbClr val="D4D4D4"/>
                </a:solidFill>
                <a:latin typeface="Consolas" panose="020B0609020204030204" pitchFamily="49" charset="0"/>
              </a:rPr>
              <a:t> </a:t>
            </a:r>
            <a:r>
              <a:rPr lang="en-US" sz="3200" dirty="0">
                <a:solidFill>
                  <a:srgbClr val="CE9178"/>
                </a:solidFill>
                <a:latin typeface="Consolas" panose="020B0609020204030204" pitchFamily="49" charset="0"/>
              </a:rPr>
              <a:t>"Hello"</a:t>
            </a:r>
            <a:r>
              <a:rPr lang="en-US" sz="3200" dirty="0">
                <a:solidFill>
                  <a:srgbClr val="D4D4D4"/>
                </a:solidFill>
                <a:latin typeface="Consolas" panose="020B0609020204030204" pitchFamily="49" charset="0"/>
              </a:rPr>
              <a:t>)</a:t>
            </a:r>
          </a:p>
          <a:p>
            <a:r>
              <a:rPr lang="en-US" sz="3200" dirty="0">
                <a:solidFill>
                  <a:srgbClr val="CE9178"/>
                </a:solidFill>
                <a:latin typeface="Consolas" panose="020B0609020204030204" pitchFamily="49" charset="0"/>
              </a:rPr>
              <a:t>"World"</a:t>
            </a:r>
            <a:r>
              <a:rPr lang="en-US" sz="3200" dirty="0">
                <a:solidFill>
                  <a:srgbClr val="D4D4D4"/>
                </a:solidFill>
                <a:latin typeface="Consolas" panose="020B0609020204030204" pitchFamily="49" charset="0"/>
              </a:rPr>
              <a:t>) </a:t>
            </a:r>
            <a:r>
              <a:rPr lang="en-US" sz="3200" dirty="0">
                <a:solidFill>
                  <a:srgbClr val="608B4E"/>
                </a:solidFill>
                <a:latin typeface="Consolas" panose="020B0609020204030204" pitchFamily="49" charset="0"/>
              </a:rPr>
              <a:t>; =&gt; "World" (prints "Hello")</a:t>
            </a:r>
            <a:endParaRPr lang="en-US" sz="3200" dirty="0">
              <a:solidFill>
                <a:srgbClr val="D4D4D4"/>
              </a:solidFill>
              <a:latin typeface="Consolas" panose="020B0609020204030204" pitchFamily="49" charset="0"/>
            </a:endParaRPr>
          </a:p>
          <a:p>
            <a:br>
              <a:rPr lang="en-US" sz="3200" dirty="0">
                <a:solidFill>
                  <a:srgbClr val="D4D4D4"/>
                </a:solidFill>
                <a:latin typeface="Consolas" panose="020B0609020204030204" pitchFamily="49" charset="0"/>
              </a:rPr>
            </a:br>
            <a:r>
              <a:rPr lang="en-US" sz="3200" dirty="0">
                <a:solidFill>
                  <a:srgbClr val="D4D4D4"/>
                </a:solidFill>
                <a:latin typeface="Consolas" panose="020B0609020204030204" pitchFamily="49" charset="0"/>
              </a:rPr>
              <a:t>(</a:t>
            </a:r>
            <a:r>
              <a:rPr lang="en-US" sz="3200" dirty="0">
                <a:solidFill>
                  <a:srgbClr val="569CD6"/>
                </a:solidFill>
                <a:latin typeface="Consolas" panose="020B0609020204030204" pitchFamily="49" charset="0"/>
              </a:rPr>
              <a:t>if</a:t>
            </a:r>
            <a:r>
              <a:rPr lang="en-US" sz="3200" dirty="0">
                <a:solidFill>
                  <a:srgbClr val="D4D4D4"/>
                </a:solidFill>
                <a:latin typeface="Consolas" panose="020B0609020204030204" pitchFamily="49" charset="0"/>
              </a:rPr>
              <a:t> </a:t>
            </a:r>
            <a:r>
              <a:rPr lang="en-US" sz="3200" dirty="0">
                <a:solidFill>
                  <a:srgbClr val="569CD6"/>
                </a:solidFill>
                <a:latin typeface="Consolas" panose="020B0609020204030204" pitchFamily="49" charset="0"/>
              </a:rPr>
              <a:t>false</a:t>
            </a:r>
            <a:r>
              <a:rPr lang="en-US" sz="3200" dirty="0">
                <a:solidFill>
                  <a:srgbClr val="D4D4D4"/>
                </a:solidFill>
                <a:latin typeface="Consolas" panose="020B0609020204030204" pitchFamily="49" charset="0"/>
              </a:rPr>
              <a:t> </a:t>
            </a:r>
            <a:r>
              <a:rPr lang="en-US" sz="3200" dirty="0">
                <a:solidFill>
                  <a:srgbClr val="CE9178"/>
                </a:solidFill>
                <a:latin typeface="Consolas" panose="020B0609020204030204" pitchFamily="49" charset="0"/>
              </a:rPr>
              <a:t>"a"</a:t>
            </a:r>
            <a:r>
              <a:rPr lang="en-US" sz="3200" dirty="0">
                <a:solidFill>
                  <a:srgbClr val="D4D4D4"/>
                </a:solidFill>
                <a:latin typeface="Consolas" panose="020B0609020204030204" pitchFamily="49" charset="0"/>
              </a:rPr>
              <a:t> </a:t>
            </a:r>
            <a:r>
              <a:rPr lang="en-US" sz="3200" dirty="0">
                <a:solidFill>
                  <a:srgbClr val="CE9178"/>
                </a:solidFill>
                <a:latin typeface="Consolas" panose="020B0609020204030204" pitchFamily="49" charset="0"/>
              </a:rPr>
              <a:t>"b"</a:t>
            </a:r>
            <a:r>
              <a:rPr lang="en-US" sz="3200" dirty="0">
                <a:solidFill>
                  <a:srgbClr val="D4D4D4"/>
                </a:solidFill>
                <a:latin typeface="Consolas" panose="020B0609020204030204" pitchFamily="49" charset="0"/>
              </a:rPr>
              <a:t>) </a:t>
            </a:r>
            <a:r>
              <a:rPr lang="en-US" sz="3200" dirty="0">
                <a:solidFill>
                  <a:srgbClr val="608B4E"/>
                </a:solidFill>
                <a:latin typeface="Consolas" panose="020B0609020204030204" pitchFamily="49" charset="0"/>
              </a:rPr>
              <a:t>; =&gt; "b"</a:t>
            </a:r>
            <a:endParaRPr lang="en-US" sz="3200" dirty="0">
              <a:solidFill>
                <a:srgbClr val="D4D4D4"/>
              </a:solidFill>
              <a:latin typeface="Consolas" panose="020B0609020204030204" pitchFamily="49" charset="0"/>
            </a:endParaRPr>
          </a:p>
          <a:p>
            <a:r>
              <a:rPr lang="en-US" sz="3200" dirty="0">
                <a:solidFill>
                  <a:srgbClr val="D4D4D4"/>
                </a:solidFill>
                <a:latin typeface="Consolas" panose="020B0609020204030204" pitchFamily="49" charset="0"/>
              </a:rPr>
              <a:t>(</a:t>
            </a:r>
            <a:r>
              <a:rPr lang="en-US" sz="3200" dirty="0">
                <a:solidFill>
                  <a:srgbClr val="569CD6"/>
                </a:solidFill>
                <a:latin typeface="Consolas" panose="020B0609020204030204" pitchFamily="49" charset="0"/>
              </a:rPr>
              <a:t>if</a:t>
            </a:r>
            <a:r>
              <a:rPr lang="en-US" sz="3200" dirty="0">
                <a:solidFill>
                  <a:srgbClr val="D4D4D4"/>
                </a:solidFill>
                <a:latin typeface="Consolas" panose="020B0609020204030204" pitchFamily="49" charset="0"/>
              </a:rPr>
              <a:t> </a:t>
            </a:r>
            <a:r>
              <a:rPr lang="en-US" sz="3200" dirty="0">
                <a:solidFill>
                  <a:srgbClr val="569CD6"/>
                </a:solidFill>
                <a:latin typeface="Consolas" panose="020B0609020204030204" pitchFamily="49" charset="0"/>
              </a:rPr>
              <a:t>false</a:t>
            </a:r>
            <a:r>
              <a:rPr lang="en-US" sz="3200" dirty="0">
                <a:solidFill>
                  <a:srgbClr val="D4D4D4"/>
                </a:solidFill>
                <a:latin typeface="Consolas" panose="020B0609020204030204" pitchFamily="49" charset="0"/>
              </a:rPr>
              <a:t> </a:t>
            </a:r>
            <a:r>
              <a:rPr lang="en-US" sz="3200" dirty="0">
                <a:solidFill>
                  <a:srgbClr val="CE9178"/>
                </a:solidFill>
                <a:latin typeface="Consolas" panose="020B0609020204030204" pitchFamily="49" charset="0"/>
              </a:rPr>
              <a:t>"a"</a:t>
            </a:r>
            <a:r>
              <a:rPr lang="en-US" sz="3200" dirty="0">
                <a:solidFill>
                  <a:srgbClr val="D4D4D4"/>
                </a:solidFill>
                <a:latin typeface="Consolas" panose="020B0609020204030204" pitchFamily="49" charset="0"/>
              </a:rPr>
              <a:t>) </a:t>
            </a:r>
            <a:r>
              <a:rPr lang="en-US" sz="3200" dirty="0">
                <a:solidFill>
                  <a:srgbClr val="608B4E"/>
                </a:solidFill>
                <a:latin typeface="Consolas" panose="020B0609020204030204" pitchFamily="49" charset="0"/>
              </a:rPr>
              <a:t>; =&gt; nil</a:t>
            </a:r>
            <a:endParaRPr lang="en-US" sz="3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86191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680371" cy="894229"/>
          </a:xfrm>
        </p:spPr>
        <p:txBody>
          <a:bodyPr>
            <a:normAutofit/>
          </a:bodyPr>
          <a:lstStyle/>
          <a:p>
            <a:r>
              <a:rPr lang="en-US" sz="5400" dirty="0">
                <a:solidFill>
                  <a:schemeClr val="tx1"/>
                </a:solidFill>
              </a:rPr>
              <a:t>In-Class Clojure Assignments</a:t>
            </a:r>
            <a:endParaRPr lang="en-US" dirty="0">
              <a:solidFill>
                <a:schemeClr val="tx1"/>
              </a:solidFill>
            </a:endParaRPr>
          </a:p>
        </p:txBody>
      </p:sp>
      <p:sp>
        <p:nvSpPr>
          <p:cNvPr id="6" name="TextBox 5">
            <a:extLst>
              <a:ext uri="{FF2B5EF4-FFF2-40B4-BE49-F238E27FC236}">
                <a16:creationId xmlns:a16="http://schemas.microsoft.com/office/drawing/2014/main" id="{03DFFEDF-1D8A-42BC-90C0-25B5745D9DEB}"/>
              </a:ext>
            </a:extLst>
          </p:cNvPr>
          <p:cNvSpPr txBox="1"/>
          <p:nvPr/>
        </p:nvSpPr>
        <p:spPr>
          <a:xfrm>
            <a:off x="209866" y="1070840"/>
            <a:ext cx="11854543" cy="1938992"/>
          </a:xfrm>
          <a:prstGeom prst="rect">
            <a:avLst/>
          </a:prstGeom>
          <a:noFill/>
        </p:spPr>
        <p:txBody>
          <a:bodyPr wrap="square" rtlCol="0">
            <a:spAutoFit/>
          </a:bodyPr>
          <a:lstStyle/>
          <a:p>
            <a:r>
              <a:rPr lang="en-US" sz="6000" dirty="0">
                <a:solidFill>
                  <a:srgbClr val="00B0F0"/>
                </a:solidFill>
              </a:rPr>
              <a:t>Create a function that outputs the midpoint of two pairs of x and y.</a:t>
            </a:r>
          </a:p>
        </p:txBody>
      </p:sp>
    </p:spTree>
    <p:extLst>
      <p:ext uri="{BB962C8B-B14F-4D97-AF65-F5344CB8AC3E}">
        <p14:creationId xmlns:p14="http://schemas.microsoft.com/office/powerpoint/2010/main" val="2343281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680371" cy="894229"/>
          </a:xfrm>
        </p:spPr>
        <p:txBody>
          <a:bodyPr>
            <a:normAutofit/>
          </a:bodyPr>
          <a:lstStyle/>
          <a:p>
            <a:r>
              <a:rPr lang="en-US" sz="5400" dirty="0">
                <a:solidFill>
                  <a:schemeClr val="tx1"/>
                </a:solidFill>
              </a:rPr>
              <a:t>Clojure – Infinite Ranges</a:t>
            </a:r>
            <a:endParaRPr lang="en-US" dirty="0">
              <a:solidFill>
                <a:schemeClr val="tx1"/>
              </a:solidFill>
            </a:endParaRPr>
          </a:p>
        </p:txBody>
      </p:sp>
      <p:sp>
        <p:nvSpPr>
          <p:cNvPr id="6" name="TextBox 5">
            <a:extLst>
              <a:ext uri="{FF2B5EF4-FFF2-40B4-BE49-F238E27FC236}">
                <a16:creationId xmlns:a16="http://schemas.microsoft.com/office/drawing/2014/main" id="{03DFFEDF-1D8A-42BC-90C0-25B5745D9DEB}"/>
              </a:ext>
            </a:extLst>
          </p:cNvPr>
          <p:cNvSpPr txBox="1"/>
          <p:nvPr/>
        </p:nvSpPr>
        <p:spPr>
          <a:xfrm>
            <a:off x="209866" y="1070840"/>
            <a:ext cx="11854543" cy="4031873"/>
          </a:xfrm>
          <a:prstGeom prst="rect">
            <a:avLst/>
          </a:prstGeom>
          <a:noFill/>
        </p:spPr>
        <p:txBody>
          <a:bodyPr wrap="square" rtlCol="0">
            <a:spAutoFit/>
          </a:bodyPr>
          <a:lstStyle/>
          <a:p>
            <a:r>
              <a:rPr lang="en-US" sz="3200" dirty="0">
                <a:solidFill>
                  <a:srgbClr val="608B4E"/>
                </a:solidFill>
                <a:latin typeface="Consolas" panose="020B0609020204030204" pitchFamily="49" charset="0"/>
              </a:rPr>
              <a:t>; A sequence need only provide an entry when it is accessed.</a:t>
            </a:r>
            <a:endParaRPr lang="en-US" sz="3200" dirty="0">
              <a:solidFill>
                <a:srgbClr val="D4D4D4"/>
              </a:solidFill>
              <a:latin typeface="Consolas" panose="020B0609020204030204" pitchFamily="49" charset="0"/>
            </a:endParaRPr>
          </a:p>
          <a:p>
            <a:r>
              <a:rPr lang="en-US" sz="3200" dirty="0">
                <a:solidFill>
                  <a:srgbClr val="608B4E"/>
                </a:solidFill>
                <a:latin typeface="Consolas" panose="020B0609020204030204" pitchFamily="49" charset="0"/>
              </a:rPr>
              <a:t>; So because sequences can be lazy -- they can define infinite series:</a:t>
            </a:r>
            <a:endParaRPr lang="en-US" sz="3200" dirty="0">
              <a:solidFill>
                <a:srgbClr val="D4D4D4"/>
              </a:solidFill>
              <a:latin typeface="Consolas" panose="020B0609020204030204" pitchFamily="49" charset="0"/>
            </a:endParaRPr>
          </a:p>
          <a:p>
            <a:r>
              <a:rPr lang="en-US" sz="3200" dirty="0">
                <a:solidFill>
                  <a:srgbClr val="D4D4D4"/>
                </a:solidFill>
                <a:latin typeface="Consolas" panose="020B0609020204030204" pitchFamily="49" charset="0"/>
              </a:rPr>
              <a:t>(</a:t>
            </a:r>
            <a:r>
              <a:rPr lang="en-US" sz="3200" dirty="0">
                <a:solidFill>
                  <a:srgbClr val="DCDCAA"/>
                </a:solidFill>
                <a:latin typeface="Consolas" panose="020B0609020204030204" pitchFamily="49" charset="0"/>
              </a:rPr>
              <a:t>range</a:t>
            </a:r>
            <a:r>
              <a:rPr lang="en-US" sz="3200" dirty="0">
                <a:solidFill>
                  <a:srgbClr val="D4D4D4"/>
                </a:solidFill>
                <a:latin typeface="Consolas" panose="020B0609020204030204" pitchFamily="49" charset="0"/>
              </a:rPr>
              <a:t> </a:t>
            </a:r>
            <a:r>
              <a:rPr lang="en-US" sz="3200" dirty="0">
                <a:solidFill>
                  <a:srgbClr val="B5CEA8"/>
                </a:solidFill>
                <a:latin typeface="Consolas" panose="020B0609020204030204" pitchFamily="49" charset="0"/>
              </a:rPr>
              <a:t>4</a:t>
            </a:r>
            <a:r>
              <a:rPr lang="en-US" sz="3200" dirty="0">
                <a:solidFill>
                  <a:srgbClr val="D4D4D4"/>
                </a:solidFill>
                <a:latin typeface="Consolas" panose="020B0609020204030204" pitchFamily="49" charset="0"/>
              </a:rPr>
              <a:t>) </a:t>
            </a:r>
            <a:r>
              <a:rPr lang="en-US" sz="3200" dirty="0">
                <a:solidFill>
                  <a:srgbClr val="608B4E"/>
                </a:solidFill>
                <a:latin typeface="Consolas" panose="020B0609020204030204" pitchFamily="49" charset="0"/>
              </a:rPr>
              <a:t>; =&gt; (0 1 2 3)</a:t>
            </a:r>
            <a:endParaRPr lang="en-US" sz="3200" dirty="0">
              <a:solidFill>
                <a:srgbClr val="D4D4D4"/>
              </a:solidFill>
              <a:latin typeface="Consolas" panose="020B0609020204030204" pitchFamily="49" charset="0"/>
            </a:endParaRPr>
          </a:p>
          <a:p>
            <a:r>
              <a:rPr lang="en-US" sz="3200" dirty="0">
                <a:solidFill>
                  <a:srgbClr val="D4D4D4"/>
                </a:solidFill>
                <a:latin typeface="Consolas" panose="020B0609020204030204" pitchFamily="49" charset="0"/>
              </a:rPr>
              <a:t>(</a:t>
            </a:r>
            <a:r>
              <a:rPr lang="en-US" sz="3200" dirty="0">
                <a:solidFill>
                  <a:srgbClr val="DCDCAA"/>
                </a:solidFill>
                <a:latin typeface="Consolas" panose="020B0609020204030204" pitchFamily="49" charset="0"/>
              </a:rPr>
              <a:t>range</a:t>
            </a:r>
            <a:r>
              <a:rPr lang="en-US" sz="3200" dirty="0">
                <a:solidFill>
                  <a:srgbClr val="D4D4D4"/>
                </a:solidFill>
                <a:latin typeface="Consolas" panose="020B0609020204030204" pitchFamily="49" charset="0"/>
              </a:rPr>
              <a:t>) </a:t>
            </a:r>
            <a:r>
              <a:rPr lang="en-US" sz="3200" dirty="0">
                <a:solidFill>
                  <a:srgbClr val="608B4E"/>
                </a:solidFill>
                <a:latin typeface="Consolas" panose="020B0609020204030204" pitchFamily="49" charset="0"/>
              </a:rPr>
              <a:t>; =&gt; (0 1 2 3 4 ...) (an infinite series)</a:t>
            </a:r>
            <a:endParaRPr lang="en-US" sz="3200" dirty="0">
              <a:solidFill>
                <a:srgbClr val="D4D4D4"/>
              </a:solidFill>
              <a:latin typeface="Consolas" panose="020B0609020204030204" pitchFamily="49" charset="0"/>
            </a:endParaRPr>
          </a:p>
          <a:p>
            <a:r>
              <a:rPr lang="en-US" sz="3200" dirty="0">
                <a:solidFill>
                  <a:srgbClr val="D4D4D4"/>
                </a:solidFill>
                <a:latin typeface="Consolas" panose="020B0609020204030204" pitchFamily="49" charset="0"/>
              </a:rPr>
              <a:t>(</a:t>
            </a:r>
            <a:r>
              <a:rPr lang="en-US" sz="3200" dirty="0">
                <a:solidFill>
                  <a:srgbClr val="DCDCAA"/>
                </a:solidFill>
                <a:latin typeface="Consolas" panose="020B0609020204030204" pitchFamily="49" charset="0"/>
              </a:rPr>
              <a:t>take</a:t>
            </a:r>
            <a:r>
              <a:rPr lang="en-US" sz="3200" dirty="0">
                <a:solidFill>
                  <a:srgbClr val="D4D4D4"/>
                </a:solidFill>
                <a:latin typeface="Consolas" panose="020B0609020204030204" pitchFamily="49" charset="0"/>
              </a:rPr>
              <a:t> </a:t>
            </a:r>
            <a:r>
              <a:rPr lang="en-US" sz="3200" dirty="0">
                <a:solidFill>
                  <a:srgbClr val="B5CEA8"/>
                </a:solidFill>
                <a:latin typeface="Consolas" panose="020B0609020204030204" pitchFamily="49" charset="0"/>
              </a:rPr>
              <a:t>4</a:t>
            </a:r>
            <a:r>
              <a:rPr lang="en-US" sz="3200" dirty="0">
                <a:solidFill>
                  <a:srgbClr val="D4D4D4"/>
                </a:solidFill>
                <a:latin typeface="Consolas" panose="020B0609020204030204" pitchFamily="49" charset="0"/>
              </a:rPr>
              <a:t> (</a:t>
            </a:r>
            <a:r>
              <a:rPr lang="en-US" sz="3200" dirty="0">
                <a:solidFill>
                  <a:srgbClr val="DCDCAA"/>
                </a:solidFill>
                <a:latin typeface="Consolas" panose="020B0609020204030204" pitchFamily="49" charset="0"/>
              </a:rPr>
              <a:t>range</a:t>
            </a:r>
            <a:r>
              <a:rPr lang="en-US" sz="3200" dirty="0">
                <a:solidFill>
                  <a:srgbClr val="D4D4D4"/>
                </a:solidFill>
                <a:latin typeface="Consolas" panose="020B0609020204030204" pitchFamily="49" charset="0"/>
              </a:rPr>
              <a:t>)) </a:t>
            </a:r>
            <a:r>
              <a:rPr lang="en-US" sz="3200" dirty="0">
                <a:solidFill>
                  <a:srgbClr val="608B4E"/>
                </a:solidFill>
                <a:latin typeface="Consolas" panose="020B0609020204030204" pitchFamily="49" charset="0"/>
              </a:rPr>
              <a:t>; (0 1 2 3)</a:t>
            </a:r>
            <a:endParaRPr lang="en-US" sz="3200" dirty="0">
              <a:solidFill>
                <a:srgbClr val="D4D4D4"/>
              </a:solidFill>
              <a:latin typeface="Consolas" panose="020B0609020204030204" pitchFamily="49" charset="0"/>
            </a:endParaRPr>
          </a:p>
          <a:p>
            <a:r>
              <a:rPr lang="en-US" sz="3200" dirty="0">
                <a:solidFill>
                  <a:srgbClr val="D4D4D4"/>
                </a:solidFill>
                <a:latin typeface="Consolas" panose="020B0609020204030204" pitchFamily="49" charset="0"/>
              </a:rPr>
              <a:t>((</a:t>
            </a:r>
            <a:r>
              <a:rPr lang="en-US" sz="3200" dirty="0">
                <a:solidFill>
                  <a:srgbClr val="DCDCAA"/>
                </a:solidFill>
                <a:latin typeface="Consolas" panose="020B0609020204030204" pitchFamily="49" charset="0"/>
              </a:rPr>
              <a:t>take</a:t>
            </a:r>
            <a:r>
              <a:rPr lang="en-US" sz="3200" dirty="0">
                <a:solidFill>
                  <a:srgbClr val="D4D4D4"/>
                </a:solidFill>
                <a:latin typeface="Consolas" panose="020B0609020204030204" pitchFamily="49" charset="0"/>
              </a:rPr>
              <a:t> </a:t>
            </a:r>
            <a:r>
              <a:rPr lang="en-US" sz="3200" dirty="0">
                <a:solidFill>
                  <a:srgbClr val="B5CEA8"/>
                </a:solidFill>
                <a:latin typeface="Consolas" panose="020B0609020204030204" pitchFamily="49" charset="0"/>
              </a:rPr>
              <a:t>10</a:t>
            </a:r>
            <a:r>
              <a:rPr lang="en-US" sz="3200" dirty="0">
                <a:solidFill>
                  <a:srgbClr val="D4D4D4"/>
                </a:solidFill>
                <a:latin typeface="Consolas" panose="020B0609020204030204" pitchFamily="49" charset="0"/>
              </a:rPr>
              <a:t> (</a:t>
            </a:r>
            <a:r>
              <a:rPr lang="en-US" sz="3200" dirty="0">
                <a:solidFill>
                  <a:srgbClr val="DCDCAA"/>
                </a:solidFill>
                <a:latin typeface="Consolas" panose="020B0609020204030204" pitchFamily="49" charset="0"/>
              </a:rPr>
              <a:t>cycle</a:t>
            </a:r>
            <a:r>
              <a:rPr lang="en-US" sz="3200" dirty="0">
                <a:solidFill>
                  <a:srgbClr val="D4D4D4"/>
                </a:solidFill>
                <a:latin typeface="Consolas" panose="020B0609020204030204" pitchFamily="49" charset="0"/>
              </a:rPr>
              <a:t> [</a:t>
            </a:r>
            <a:r>
              <a:rPr lang="en-US" sz="3200" dirty="0">
                <a:solidFill>
                  <a:srgbClr val="B5CEA8"/>
                </a:solidFill>
                <a:latin typeface="Consolas" panose="020B0609020204030204" pitchFamily="49" charset="0"/>
              </a:rPr>
              <a:t>4</a:t>
            </a:r>
            <a:r>
              <a:rPr lang="en-US" sz="3200" dirty="0">
                <a:solidFill>
                  <a:srgbClr val="D4D4D4"/>
                </a:solidFill>
                <a:latin typeface="Consolas" panose="020B0609020204030204" pitchFamily="49" charset="0"/>
              </a:rPr>
              <a:t> </a:t>
            </a:r>
            <a:r>
              <a:rPr lang="en-US" sz="3200" dirty="0">
                <a:solidFill>
                  <a:srgbClr val="B5CEA8"/>
                </a:solidFill>
                <a:latin typeface="Consolas" panose="020B0609020204030204" pitchFamily="49" charset="0"/>
              </a:rPr>
              <a:t>5</a:t>
            </a:r>
            <a:r>
              <a:rPr lang="en-US" sz="3200" dirty="0">
                <a:solidFill>
                  <a:srgbClr val="D4D4D4"/>
                </a:solidFill>
                <a:latin typeface="Consolas" panose="020B0609020204030204" pitchFamily="49" charset="0"/>
              </a:rPr>
              <a:t> </a:t>
            </a:r>
            <a:r>
              <a:rPr lang="en-US" sz="3200" dirty="0">
                <a:solidFill>
                  <a:srgbClr val="B5CEA8"/>
                </a:solidFill>
                <a:latin typeface="Consolas" panose="020B0609020204030204" pitchFamily="49" charset="0"/>
              </a:rPr>
              <a:t>6</a:t>
            </a:r>
            <a:r>
              <a:rPr lang="en-US" sz="3200" dirty="0">
                <a:solidFill>
                  <a:srgbClr val="D4D4D4"/>
                </a:solidFill>
                <a:latin typeface="Consolas" panose="020B0609020204030204" pitchFamily="49" charset="0"/>
              </a:rPr>
              <a:t>]))) </a:t>
            </a:r>
            <a:r>
              <a:rPr lang="en-US" sz="3200" dirty="0">
                <a:solidFill>
                  <a:srgbClr val="608B4E"/>
                </a:solidFill>
                <a:latin typeface="Consolas" panose="020B0609020204030204" pitchFamily="49" charset="0"/>
              </a:rPr>
              <a:t>; (4 5 6 4 5 6 4 5 6 4)</a:t>
            </a:r>
            <a:endParaRPr lang="en-US" sz="3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880209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680371" cy="894229"/>
          </a:xfrm>
        </p:spPr>
        <p:txBody>
          <a:bodyPr>
            <a:normAutofit/>
          </a:bodyPr>
          <a:lstStyle/>
          <a:p>
            <a:r>
              <a:rPr lang="en-US" sz="5400" dirty="0">
                <a:solidFill>
                  <a:schemeClr val="tx1"/>
                </a:solidFill>
              </a:rPr>
              <a:t>Clojure – Map and Filter</a:t>
            </a:r>
            <a:endParaRPr lang="en-US" dirty="0">
              <a:solidFill>
                <a:schemeClr val="tx1"/>
              </a:solidFill>
            </a:endParaRPr>
          </a:p>
        </p:txBody>
      </p:sp>
      <p:sp>
        <p:nvSpPr>
          <p:cNvPr id="6" name="TextBox 5">
            <a:extLst>
              <a:ext uri="{FF2B5EF4-FFF2-40B4-BE49-F238E27FC236}">
                <a16:creationId xmlns:a16="http://schemas.microsoft.com/office/drawing/2014/main" id="{03DFFEDF-1D8A-42BC-90C0-25B5745D9DEB}"/>
              </a:ext>
            </a:extLst>
          </p:cNvPr>
          <p:cNvSpPr txBox="1"/>
          <p:nvPr/>
        </p:nvSpPr>
        <p:spPr>
          <a:xfrm>
            <a:off x="209866" y="1070840"/>
            <a:ext cx="11854543" cy="2677656"/>
          </a:xfrm>
          <a:prstGeom prst="rect">
            <a:avLst/>
          </a:prstGeom>
          <a:noFill/>
        </p:spPr>
        <p:txBody>
          <a:bodyPr wrap="square" rtlCol="0">
            <a:spAutoFit/>
          </a:bodyPr>
          <a:lstStyle/>
          <a:p>
            <a:r>
              <a:rPr lang="en-US" sz="2800" dirty="0">
                <a:solidFill>
                  <a:srgbClr val="608B4E"/>
                </a:solidFill>
                <a:latin typeface="Consolas" panose="020B0609020204030204" pitchFamily="49" charset="0"/>
              </a:rPr>
              <a:t>; map takes a function and a sequence and applies the function to each</a:t>
            </a:r>
            <a:endParaRPr lang="en-US" sz="2800" dirty="0">
              <a:solidFill>
                <a:srgbClr val="D4D4D4"/>
              </a:solidFill>
              <a:latin typeface="Consolas" panose="020B0609020204030204" pitchFamily="49" charset="0"/>
            </a:endParaRPr>
          </a:p>
          <a:p>
            <a:r>
              <a:rPr lang="en-US" sz="2800" dirty="0">
                <a:solidFill>
                  <a:srgbClr val="608B4E"/>
                </a:solidFill>
                <a:latin typeface="Consolas" panose="020B0609020204030204" pitchFamily="49" charset="0"/>
              </a:rPr>
              <a:t>; member in the sequence</a:t>
            </a:r>
            <a:endParaRPr lang="en-US" sz="2800" dirty="0">
              <a:solidFill>
                <a:srgbClr val="D4D4D4"/>
              </a:solidFill>
              <a:latin typeface="Consolas" panose="020B0609020204030204" pitchFamily="49" charset="0"/>
            </a:endParaRPr>
          </a:p>
          <a:p>
            <a:r>
              <a:rPr lang="en-US" sz="2800" dirty="0">
                <a:solidFill>
                  <a:srgbClr val="D4D4D4"/>
                </a:solidFill>
                <a:latin typeface="Consolas" panose="020B0609020204030204" pitchFamily="49" charset="0"/>
              </a:rPr>
              <a:t>(</a:t>
            </a:r>
            <a:r>
              <a:rPr lang="en-US" sz="2800" dirty="0">
                <a:solidFill>
                  <a:srgbClr val="DCDCAA"/>
                </a:solidFill>
                <a:latin typeface="Consolas" panose="020B0609020204030204" pitchFamily="49" charset="0"/>
              </a:rPr>
              <a:t>map</a:t>
            </a:r>
            <a:r>
              <a:rPr lang="en-US" sz="2800" dirty="0">
                <a:solidFill>
                  <a:srgbClr val="D4D4D4"/>
                </a:solidFill>
                <a:latin typeface="Consolas" panose="020B0609020204030204" pitchFamily="49" charset="0"/>
              </a:rPr>
              <a:t>  #(</a:t>
            </a:r>
            <a:r>
              <a:rPr lang="en-US" sz="2800" dirty="0">
                <a:solidFill>
                  <a:srgbClr val="DCDCAA"/>
                </a:solidFill>
                <a:latin typeface="Consolas" panose="020B0609020204030204" pitchFamily="49" charset="0"/>
              </a:rPr>
              <a:t>*</a:t>
            </a:r>
            <a:r>
              <a:rPr lang="en-US" sz="2800" dirty="0">
                <a:solidFill>
                  <a:srgbClr val="D4D4D4"/>
                </a:solidFill>
                <a:latin typeface="Consolas" panose="020B0609020204030204" pitchFamily="49" charset="0"/>
              </a:rPr>
              <a:t> % </a:t>
            </a:r>
            <a:r>
              <a:rPr lang="en-US" sz="2800" dirty="0">
                <a:solidFill>
                  <a:srgbClr val="B5CEA8"/>
                </a:solidFill>
                <a:latin typeface="Consolas" panose="020B0609020204030204" pitchFamily="49" charset="0"/>
              </a:rPr>
              <a:t>2</a:t>
            </a:r>
            <a:r>
              <a:rPr lang="en-US" sz="2800" dirty="0">
                <a:solidFill>
                  <a:srgbClr val="D4D4D4"/>
                </a:solidFill>
                <a:latin typeface="Consolas" panose="020B0609020204030204" pitchFamily="49" charset="0"/>
              </a:rPr>
              <a:t>) (</a:t>
            </a:r>
            <a:r>
              <a:rPr lang="en-US" sz="2800" dirty="0">
                <a:solidFill>
                  <a:srgbClr val="DCDCAA"/>
                </a:solidFill>
                <a:latin typeface="Consolas" panose="020B0609020204030204" pitchFamily="49" charset="0"/>
              </a:rPr>
              <a:t>range</a:t>
            </a:r>
            <a:r>
              <a:rPr lang="en-US" sz="2800" dirty="0">
                <a:solidFill>
                  <a:srgbClr val="D4D4D4"/>
                </a:solidFill>
                <a:latin typeface="Consolas" panose="020B0609020204030204" pitchFamily="49" charset="0"/>
              </a:rPr>
              <a:t> </a:t>
            </a:r>
            <a:r>
              <a:rPr lang="en-US" sz="2800" dirty="0">
                <a:solidFill>
                  <a:srgbClr val="B5CEA8"/>
                </a:solidFill>
                <a:latin typeface="Consolas" panose="020B0609020204030204" pitchFamily="49" charset="0"/>
              </a:rPr>
              <a:t>1</a:t>
            </a:r>
            <a:r>
              <a:rPr lang="en-US" sz="2800" dirty="0">
                <a:solidFill>
                  <a:srgbClr val="D4D4D4"/>
                </a:solidFill>
                <a:latin typeface="Consolas" panose="020B0609020204030204" pitchFamily="49" charset="0"/>
              </a:rPr>
              <a:t> </a:t>
            </a:r>
            <a:r>
              <a:rPr lang="en-US" sz="2800" dirty="0">
                <a:solidFill>
                  <a:srgbClr val="B5CEA8"/>
                </a:solidFill>
                <a:latin typeface="Consolas" panose="020B0609020204030204" pitchFamily="49" charset="0"/>
              </a:rPr>
              <a:t>10</a:t>
            </a:r>
            <a:r>
              <a:rPr lang="en-US" sz="2800" dirty="0">
                <a:solidFill>
                  <a:srgbClr val="D4D4D4"/>
                </a:solidFill>
                <a:latin typeface="Consolas" panose="020B0609020204030204" pitchFamily="49" charset="0"/>
              </a:rPr>
              <a:t>))) </a:t>
            </a:r>
            <a:r>
              <a:rPr lang="en-US" sz="2800" dirty="0">
                <a:solidFill>
                  <a:srgbClr val="608B4E"/>
                </a:solidFill>
                <a:latin typeface="Consolas" panose="020B0609020204030204" pitchFamily="49" charset="0"/>
              </a:rPr>
              <a:t>; (2 4 6 8 10 12 14 16 18)</a:t>
            </a:r>
            <a:endParaRPr lang="en-US" sz="2800" dirty="0">
              <a:solidFill>
                <a:srgbClr val="D4D4D4"/>
              </a:solidFill>
              <a:latin typeface="Consolas" panose="020B0609020204030204" pitchFamily="49" charset="0"/>
            </a:endParaRPr>
          </a:p>
          <a:p>
            <a:br>
              <a:rPr lang="en-US" sz="2800" dirty="0">
                <a:solidFill>
                  <a:srgbClr val="D4D4D4"/>
                </a:solidFill>
                <a:latin typeface="Consolas" panose="020B0609020204030204" pitchFamily="49" charset="0"/>
              </a:rPr>
            </a:br>
            <a:r>
              <a:rPr lang="en-US" sz="2800" dirty="0">
                <a:solidFill>
                  <a:srgbClr val="D4D4D4"/>
                </a:solidFill>
                <a:latin typeface="Consolas" panose="020B0609020204030204" pitchFamily="49" charset="0"/>
              </a:rPr>
              <a:t>(</a:t>
            </a:r>
            <a:r>
              <a:rPr lang="en-US" sz="2800" dirty="0">
                <a:solidFill>
                  <a:srgbClr val="DCDCAA"/>
                </a:solidFill>
                <a:latin typeface="Consolas" panose="020B0609020204030204" pitchFamily="49" charset="0"/>
              </a:rPr>
              <a:t>filter</a:t>
            </a:r>
            <a:r>
              <a:rPr lang="en-US" sz="2800" dirty="0">
                <a:solidFill>
                  <a:srgbClr val="D4D4D4"/>
                </a:solidFill>
                <a:latin typeface="Consolas" panose="020B0609020204030204" pitchFamily="49" charset="0"/>
              </a:rPr>
              <a:t> #(</a:t>
            </a:r>
            <a:r>
              <a:rPr lang="en-US" sz="2800" dirty="0">
                <a:solidFill>
                  <a:srgbClr val="DCDCAA"/>
                </a:solidFill>
                <a:latin typeface="Consolas" panose="020B0609020204030204" pitchFamily="49" charset="0"/>
              </a:rPr>
              <a:t>=</a:t>
            </a:r>
            <a:r>
              <a:rPr lang="en-US" sz="2800" dirty="0">
                <a:solidFill>
                  <a:srgbClr val="D4D4D4"/>
                </a:solidFill>
                <a:latin typeface="Consolas" panose="020B0609020204030204" pitchFamily="49" charset="0"/>
              </a:rPr>
              <a:t> (</a:t>
            </a:r>
            <a:r>
              <a:rPr lang="en-US" sz="2800" dirty="0">
                <a:solidFill>
                  <a:srgbClr val="DCDCAA"/>
                </a:solidFill>
                <a:latin typeface="Consolas" panose="020B0609020204030204" pitchFamily="49" charset="0"/>
              </a:rPr>
              <a:t>mod</a:t>
            </a:r>
            <a:r>
              <a:rPr lang="en-US" sz="2800" dirty="0">
                <a:solidFill>
                  <a:srgbClr val="D4D4D4"/>
                </a:solidFill>
                <a:latin typeface="Consolas" panose="020B0609020204030204" pitchFamily="49" charset="0"/>
              </a:rPr>
              <a:t> % </a:t>
            </a:r>
            <a:r>
              <a:rPr lang="en-US" sz="2800" dirty="0">
                <a:solidFill>
                  <a:srgbClr val="B5CEA8"/>
                </a:solidFill>
                <a:latin typeface="Consolas" panose="020B0609020204030204" pitchFamily="49" charset="0"/>
              </a:rPr>
              <a:t>4</a:t>
            </a:r>
            <a:r>
              <a:rPr lang="en-US" sz="2800" dirty="0">
                <a:solidFill>
                  <a:srgbClr val="D4D4D4"/>
                </a:solidFill>
                <a:latin typeface="Consolas" panose="020B0609020204030204" pitchFamily="49" charset="0"/>
              </a:rPr>
              <a:t>) </a:t>
            </a:r>
            <a:r>
              <a:rPr lang="en-US" sz="2800" dirty="0">
                <a:solidFill>
                  <a:srgbClr val="B5CEA8"/>
                </a:solidFill>
                <a:latin typeface="Consolas" panose="020B0609020204030204" pitchFamily="49" charset="0"/>
              </a:rPr>
              <a:t>0</a:t>
            </a:r>
            <a:r>
              <a:rPr lang="en-US" sz="2800" dirty="0">
                <a:solidFill>
                  <a:srgbClr val="D4D4D4"/>
                </a:solidFill>
                <a:latin typeface="Consolas" panose="020B0609020204030204" pitchFamily="49" charset="0"/>
              </a:rPr>
              <a:t>) (</a:t>
            </a:r>
            <a:r>
              <a:rPr lang="en-US" sz="2800" dirty="0">
                <a:solidFill>
                  <a:srgbClr val="DCDCAA"/>
                </a:solidFill>
                <a:latin typeface="Consolas" panose="020B0609020204030204" pitchFamily="49" charset="0"/>
              </a:rPr>
              <a:t>range</a:t>
            </a:r>
            <a:r>
              <a:rPr lang="en-US" sz="2800" dirty="0">
                <a:solidFill>
                  <a:srgbClr val="D4D4D4"/>
                </a:solidFill>
                <a:latin typeface="Consolas" panose="020B0609020204030204" pitchFamily="49" charset="0"/>
              </a:rPr>
              <a:t> </a:t>
            </a:r>
            <a:r>
              <a:rPr lang="en-US" sz="2800" dirty="0">
                <a:solidFill>
                  <a:srgbClr val="B5CEA8"/>
                </a:solidFill>
                <a:latin typeface="Consolas" panose="020B0609020204030204" pitchFamily="49" charset="0"/>
              </a:rPr>
              <a:t>20</a:t>
            </a:r>
            <a:r>
              <a:rPr lang="en-US" sz="2800" dirty="0">
                <a:solidFill>
                  <a:srgbClr val="D4D4D4"/>
                </a:solidFill>
                <a:latin typeface="Consolas" panose="020B0609020204030204" pitchFamily="49" charset="0"/>
              </a:rPr>
              <a:t>)) </a:t>
            </a:r>
            <a:r>
              <a:rPr lang="en-US" sz="2800" dirty="0">
                <a:solidFill>
                  <a:srgbClr val="608B4E"/>
                </a:solidFill>
                <a:latin typeface="Consolas" panose="020B0609020204030204" pitchFamily="49" charset="0"/>
              </a:rPr>
              <a:t>; (0 4 8 12 16)</a:t>
            </a:r>
            <a:endParaRPr lang="en-US" sz="2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20935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680371" cy="894229"/>
          </a:xfrm>
        </p:spPr>
        <p:txBody>
          <a:bodyPr>
            <a:normAutofit/>
          </a:bodyPr>
          <a:lstStyle/>
          <a:p>
            <a:r>
              <a:rPr lang="en-US" sz="5400" dirty="0">
                <a:solidFill>
                  <a:schemeClr val="tx1"/>
                </a:solidFill>
              </a:rPr>
              <a:t>In Class Clojure Assignments</a:t>
            </a:r>
            <a:endParaRPr lang="en-US" dirty="0">
              <a:solidFill>
                <a:schemeClr val="tx1"/>
              </a:solidFill>
            </a:endParaRPr>
          </a:p>
        </p:txBody>
      </p:sp>
      <p:sp>
        <p:nvSpPr>
          <p:cNvPr id="6" name="TextBox 5">
            <a:extLst>
              <a:ext uri="{FF2B5EF4-FFF2-40B4-BE49-F238E27FC236}">
                <a16:creationId xmlns:a16="http://schemas.microsoft.com/office/drawing/2014/main" id="{03DFFEDF-1D8A-42BC-90C0-25B5745D9DEB}"/>
              </a:ext>
            </a:extLst>
          </p:cNvPr>
          <p:cNvSpPr txBox="1"/>
          <p:nvPr/>
        </p:nvSpPr>
        <p:spPr>
          <a:xfrm>
            <a:off x="209866" y="1070840"/>
            <a:ext cx="11854543" cy="4708981"/>
          </a:xfrm>
          <a:prstGeom prst="rect">
            <a:avLst/>
          </a:prstGeom>
          <a:noFill/>
        </p:spPr>
        <p:txBody>
          <a:bodyPr wrap="square" rtlCol="0">
            <a:spAutoFit/>
          </a:bodyPr>
          <a:lstStyle/>
          <a:p>
            <a:r>
              <a:rPr lang="en-US" sz="6000" dirty="0">
                <a:solidFill>
                  <a:srgbClr val="00B0F0"/>
                </a:solidFill>
              </a:rPr>
              <a:t>Do fizz buzz in Clojure!</a:t>
            </a:r>
          </a:p>
          <a:p>
            <a:endParaRPr lang="en-US" sz="6000" dirty="0">
              <a:solidFill>
                <a:srgbClr val="00B0F0"/>
              </a:solidFill>
            </a:endParaRPr>
          </a:p>
          <a:p>
            <a:r>
              <a:rPr lang="en-US" sz="6000" dirty="0">
                <a:solidFill>
                  <a:srgbClr val="00B0F0"/>
                </a:solidFill>
                <a:hlinkClick r:id="rId2"/>
              </a:rPr>
              <a:t>https://leetcode.com/problems/fizz-buzz/description/</a:t>
            </a:r>
            <a:endParaRPr lang="en-US" sz="6000" dirty="0">
              <a:solidFill>
                <a:srgbClr val="00B0F0"/>
              </a:solidFill>
            </a:endParaRPr>
          </a:p>
          <a:p>
            <a:endParaRPr lang="en-US" sz="6000" dirty="0">
              <a:solidFill>
                <a:srgbClr val="00B0F0"/>
              </a:solidFill>
            </a:endParaRPr>
          </a:p>
        </p:txBody>
      </p:sp>
    </p:spTree>
    <p:extLst>
      <p:ext uri="{BB962C8B-B14F-4D97-AF65-F5344CB8AC3E}">
        <p14:creationId xmlns:p14="http://schemas.microsoft.com/office/powerpoint/2010/main" val="354220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680371" cy="894229"/>
          </a:xfrm>
        </p:spPr>
        <p:txBody>
          <a:bodyPr>
            <a:normAutofit/>
          </a:bodyPr>
          <a:lstStyle/>
          <a:p>
            <a:r>
              <a:rPr lang="en-US" sz="5400" dirty="0">
                <a:solidFill>
                  <a:schemeClr val="tx1"/>
                </a:solidFill>
              </a:rPr>
              <a:t>Clojure – LEARN MORE!</a:t>
            </a:r>
            <a:endParaRPr lang="en-US" dirty="0">
              <a:solidFill>
                <a:schemeClr val="tx1"/>
              </a:solidFill>
            </a:endParaRPr>
          </a:p>
        </p:txBody>
      </p:sp>
      <p:sp>
        <p:nvSpPr>
          <p:cNvPr id="6" name="TextBox 5">
            <a:extLst>
              <a:ext uri="{FF2B5EF4-FFF2-40B4-BE49-F238E27FC236}">
                <a16:creationId xmlns:a16="http://schemas.microsoft.com/office/drawing/2014/main" id="{03DFFEDF-1D8A-42BC-90C0-25B5745D9DEB}"/>
              </a:ext>
            </a:extLst>
          </p:cNvPr>
          <p:cNvSpPr txBox="1"/>
          <p:nvPr/>
        </p:nvSpPr>
        <p:spPr>
          <a:xfrm>
            <a:off x="209866" y="1070840"/>
            <a:ext cx="11854543" cy="4524315"/>
          </a:xfrm>
          <a:prstGeom prst="rect">
            <a:avLst/>
          </a:prstGeom>
          <a:noFill/>
        </p:spPr>
        <p:txBody>
          <a:bodyPr wrap="square" rtlCol="0">
            <a:spAutoFit/>
          </a:bodyPr>
          <a:lstStyle/>
          <a:p>
            <a:r>
              <a:rPr lang="en-US" sz="3200" dirty="0"/>
              <a:t>The main website:</a:t>
            </a:r>
          </a:p>
          <a:p>
            <a:r>
              <a:rPr lang="en-US" sz="3200" dirty="0">
                <a:hlinkClick r:id="rId2"/>
              </a:rPr>
              <a:t>https://clojure.org/</a:t>
            </a:r>
            <a:endParaRPr lang="en-US" sz="3200" dirty="0"/>
          </a:p>
          <a:p>
            <a:endParaRPr lang="en-US" sz="3200" dirty="0"/>
          </a:p>
          <a:p>
            <a:r>
              <a:rPr lang="en-US" sz="3200" dirty="0"/>
              <a:t>A great free online book on Clojure:</a:t>
            </a:r>
          </a:p>
          <a:p>
            <a:r>
              <a:rPr lang="en-US" sz="3200" dirty="0">
                <a:hlinkClick r:id="rId3"/>
              </a:rPr>
              <a:t>https://www.braveclojure.com/</a:t>
            </a:r>
            <a:endParaRPr lang="en-US" sz="3200" dirty="0"/>
          </a:p>
          <a:p>
            <a:endParaRPr lang="en-US" sz="3200" dirty="0"/>
          </a:p>
          <a:p>
            <a:r>
              <a:rPr lang="en-US" sz="3200" dirty="0"/>
              <a:t>A quick overview of all of Clojure:</a:t>
            </a:r>
          </a:p>
          <a:p>
            <a:r>
              <a:rPr lang="en-US" sz="3200" dirty="0">
                <a:hlinkClick r:id="rId4"/>
              </a:rPr>
              <a:t>https://learnxinyminutes.com/docs/clojure/</a:t>
            </a:r>
            <a:endParaRPr lang="en-US" sz="3200" dirty="0"/>
          </a:p>
          <a:p>
            <a:endParaRPr lang="en-US" sz="3200" dirty="0"/>
          </a:p>
        </p:txBody>
      </p:sp>
    </p:spTree>
    <p:extLst>
      <p:ext uri="{BB962C8B-B14F-4D97-AF65-F5344CB8AC3E}">
        <p14:creationId xmlns:p14="http://schemas.microsoft.com/office/powerpoint/2010/main" val="10405022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20072" cy="894229"/>
          </a:xfrm>
        </p:spPr>
        <p:txBody>
          <a:bodyPr/>
          <a:lstStyle/>
          <a:p>
            <a:r>
              <a:rPr lang="en-US" dirty="0"/>
              <a:t>HW7 – Evolution</a:t>
            </a:r>
          </a:p>
        </p:txBody>
      </p:sp>
      <p:sp>
        <p:nvSpPr>
          <p:cNvPr id="6" name="TextBox 5">
            <a:extLst>
              <a:ext uri="{FF2B5EF4-FFF2-40B4-BE49-F238E27FC236}">
                <a16:creationId xmlns:a16="http://schemas.microsoft.com/office/drawing/2014/main" id="{03DFFEDF-1D8A-42BC-90C0-25B5745D9DEB}"/>
              </a:ext>
            </a:extLst>
          </p:cNvPr>
          <p:cNvSpPr txBox="1"/>
          <p:nvPr/>
        </p:nvSpPr>
        <p:spPr>
          <a:xfrm>
            <a:off x="308346" y="798536"/>
            <a:ext cx="11738344" cy="3170099"/>
          </a:xfrm>
          <a:prstGeom prst="rect">
            <a:avLst/>
          </a:prstGeom>
          <a:noFill/>
        </p:spPr>
        <p:txBody>
          <a:bodyPr wrap="square" rtlCol="0">
            <a:spAutoFit/>
          </a:bodyPr>
          <a:lstStyle/>
          <a:p>
            <a:r>
              <a:rPr lang="en-US" sz="4000" dirty="0">
                <a:latin typeface="Consolas" panose="020B0609020204030204" pitchFamily="49" charset="0"/>
              </a:rPr>
              <a:t>On Moodle</a:t>
            </a:r>
          </a:p>
          <a:p>
            <a:r>
              <a:rPr lang="en-US" sz="4000" dirty="0">
                <a:latin typeface="Consolas" panose="020B0609020204030204" pitchFamily="49" charset="0"/>
              </a:rPr>
              <a:t>Due tomorrow!</a:t>
            </a:r>
          </a:p>
          <a:p>
            <a:endParaRPr lang="en-US" sz="4000" dirty="0">
              <a:latin typeface="Consolas" panose="020B0609020204030204" pitchFamily="49" charset="0"/>
            </a:endParaRPr>
          </a:p>
          <a:p>
            <a:endParaRPr lang="en-US" sz="4000" dirty="0">
              <a:latin typeface="Consolas" panose="020B0609020204030204" pitchFamily="49" charset="0"/>
            </a:endParaRPr>
          </a:p>
          <a:p>
            <a:endParaRPr lang="en-US" sz="4000" dirty="0">
              <a:latin typeface="Consolas" panose="020B0609020204030204" pitchFamily="49" charset="0"/>
            </a:endParaRPr>
          </a:p>
        </p:txBody>
      </p:sp>
    </p:spTree>
    <p:extLst>
      <p:ext uri="{BB962C8B-B14F-4D97-AF65-F5344CB8AC3E}">
        <p14:creationId xmlns:p14="http://schemas.microsoft.com/office/powerpoint/2010/main" val="1285746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DFFEDF-1D8A-42BC-90C0-25B5745D9DEB}"/>
              </a:ext>
            </a:extLst>
          </p:cNvPr>
          <p:cNvSpPr txBox="1"/>
          <p:nvPr/>
        </p:nvSpPr>
        <p:spPr>
          <a:xfrm>
            <a:off x="337457" y="1368552"/>
            <a:ext cx="11854543" cy="1446550"/>
          </a:xfrm>
          <a:prstGeom prst="rect">
            <a:avLst/>
          </a:prstGeom>
          <a:noFill/>
        </p:spPr>
        <p:txBody>
          <a:bodyPr wrap="square" rtlCol="0">
            <a:spAutoFit/>
          </a:bodyPr>
          <a:lstStyle/>
          <a:p>
            <a:endParaRPr lang="en-US" sz="4400" dirty="0"/>
          </a:p>
          <a:p>
            <a:endParaRPr lang="en-US" sz="4400" dirty="0"/>
          </a:p>
        </p:txBody>
      </p:sp>
      <p:sp>
        <p:nvSpPr>
          <p:cNvPr id="4" name="Title 1">
            <a:extLst>
              <a:ext uri="{FF2B5EF4-FFF2-40B4-BE49-F238E27FC236}">
                <a16:creationId xmlns:a16="http://schemas.microsoft.com/office/drawing/2014/main" id="{ED33CFF8-4BA2-4D23-9D7A-0DA1C3ACAF34}"/>
              </a:ext>
            </a:extLst>
          </p:cNvPr>
          <p:cNvSpPr txBox="1">
            <a:spLocks/>
          </p:cNvSpPr>
          <p:nvPr/>
        </p:nvSpPr>
        <p:spPr>
          <a:xfrm>
            <a:off x="152399" y="152400"/>
            <a:ext cx="11680371" cy="894229"/>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5400" dirty="0">
                <a:solidFill>
                  <a:schemeClr val="tx1"/>
                </a:solidFill>
              </a:rPr>
              <a:t>Pong AI</a:t>
            </a:r>
            <a:endParaRPr lang="en-US" dirty="0">
              <a:solidFill>
                <a:schemeClr val="tx1"/>
              </a:solidFill>
            </a:endParaRPr>
          </a:p>
        </p:txBody>
      </p:sp>
      <p:sp>
        <p:nvSpPr>
          <p:cNvPr id="5" name="TextBox 4">
            <a:extLst>
              <a:ext uri="{FF2B5EF4-FFF2-40B4-BE49-F238E27FC236}">
                <a16:creationId xmlns:a16="http://schemas.microsoft.com/office/drawing/2014/main" id="{3A0054D4-A7FC-405B-9800-A2AA2D354ED1}"/>
              </a:ext>
            </a:extLst>
          </p:cNvPr>
          <p:cNvSpPr txBox="1"/>
          <p:nvPr/>
        </p:nvSpPr>
        <p:spPr>
          <a:xfrm>
            <a:off x="0" y="911014"/>
            <a:ext cx="12192000" cy="6001643"/>
          </a:xfrm>
          <a:prstGeom prst="rect">
            <a:avLst/>
          </a:prstGeom>
          <a:noFill/>
        </p:spPr>
        <p:txBody>
          <a:bodyPr wrap="square" rtlCol="0">
            <a:spAutoFit/>
          </a:bodyPr>
          <a:lstStyle/>
          <a:p>
            <a:r>
              <a:rPr lang="en-US" sz="3600" dirty="0">
                <a:solidFill>
                  <a:srgbClr val="569CD6"/>
                </a:solidFill>
                <a:latin typeface="Consolas" panose="020B0609020204030204" pitchFamily="49" charset="0"/>
                <a:hlinkClick r:id="rId2"/>
              </a:rPr>
              <a:t>https://scratch.mit.edu/projects/24201698/</a:t>
            </a:r>
            <a:endParaRPr lang="en-US" sz="3600" dirty="0">
              <a:solidFill>
                <a:srgbClr val="569CD6"/>
              </a:solidFill>
              <a:latin typeface="Consolas" panose="020B0609020204030204" pitchFamily="49" charset="0"/>
            </a:endParaRPr>
          </a:p>
          <a:p>
            <a:r>
              <a:rPr lang="en-US" sz="3600" dirty="0">
                <a:solidFill>
                  <a:srgbClr val="569CD6"/>
                </a:solidFill>
                <a:latin typeface="Consolas" panose="020B0609020204030204" pitchFamily="49" charset="0"/>
              </a:rPr>
              <a:t>AI ideas:</a:t>
            </a:r>
          </a:p>
          <a:p>
            <a:pPr lvl="1"/>
            <a:r>
              <a:rPr lang="en-US" sz="3600" dirty="0">
                <a:latin typeface="Consolas" panose="020B0609020204030204" pitchFamily="49" charset="0"/>
              </a:rPr>
              <a:t>-Move randomly</a:t>
            </a:r>
          </a:p>
          <a:p>
            <a:pPr lvl="1"/>
            <a:r>
              <a:rPr lang="en-US" sz="3600" dirty="0">
                <a:latin typeface="Consolas" panose="020B0609020204030204" pitchFamily="49" charset="0"/>
              </a:rPr>
              <a:t>-Move toward ball y</a:t>
            </a:r>
          </a:p>
          <a:p>
            <a:pPr lvl="1"/>
            <a:r>
              <a:rPr lang="en-US" sz="4000" dirty="0"/>
              <a:t>-Predict the future</a:t>
            </a:r>
          </a:p>
          <a:p>
            <a:pPr lvl="1"/>
            <a:r>
              <a:rPr lang="en-US" sz="4000" dirty="0"/>
              <a:t>-Hybrid</a:t>
            </a:r>
          </a:p>
          <a:p>
            <a:r>
              <a:rPr lang="en-US" sz="4000" dirty="0"/>
              <a:t>When creating an AI you have to think:</a:t>
            </a:r>
          </a:p>
          <a:p>
            <a:r>
              <a:rPr lang="en-US" sz="4000" dirty="0"/>
              <a:t>	-What actions can it take?</a:t>
            </a:r>
          </a:p>
          <a:p>
            <a:r>
              <a:rPr lang="en-US" sz="4000" dirty="0"/>
              <a:t>	-How smart do I want it to be?</a:t>
            </a:r>
          </a:p>
          <a:p>
            <a:r>
              <a:rPr lang="en-US" sz="4000" dirty="0"/>
              <a:t>	-How expensive can it be?</a:t>
            </a:r>
          </a:p>
        </p:txBody>
      </p:sp>
    </p:spTree>
    <p:extLst>
      <p:ext uri="{BB962C8B-B14F-4D97-AF65-F5344CB8AC3E}">
        <p14:creationId xmlns:p14="http://schemas.microsoft.com/office/powerpoint/2010/main" val="869766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DFFEDF-1D8A-42BC-90C0-25B5745D9DEB}"/>
              </a:ext>
            </a:extLst>
          </p:cNvPr>
          <p:cNvSpPr txBox="1"/>
          <p:nvPr/>
        </p:nvSpPr>
        <p:spPr>
          <a:xfrm>
            <a:off x="337457" y="1368552"/>
            <a:ext cx="11854543" cy="1446550"/>
          </a:xfrm>
          <a:prstGeom prst="rect">
            <a:avLst/>
          </a:prstGeom>
          <a:noFill/>
        </p:spPr>
        <p:txBody>
          <a:bodyPr wrap="square" rtlCol="0">
            <a:spAutoFit/>
          </a:bodyPr>
          <a:lstStyle/>
          <a:p>
            <a:endParaRPr lang="en-US" sz="4400" dirty="0"/>
          </a:p>
          <a:p>
            <a:endParaRPr lang="en-US" sz="4400" dirty="0"/>
          </a:p>
        </p:txBody>
      </p:sp>
      <p:sp>
        <p:nvSpPr>
          <p:cNvPr id="4" name="Title 1">
            <a:extLst>
              <a:ext uri="{FF2B5EF4-FFF2-40B4-BE49-F238E27FC236}">
                <a16:creationId xmlns:a16="http://schemas.microsoft.com/office/drawing/2014/main" id="{ED33CFF8-4BA2-4D23-9D7A-0DA1C3ACAF34}"/>
              </a:ext>
            </a:extLst>
          </p:cNvPr>
          <p:cNvSpPr txBox="1">
            <a:spLocks/>
          </p:cNvSpPr>
          <p:nvPr/>
        </p:nvSpPr>
        <p:spPr>
          <a:xfrm>
            <a:off x="0" y="0"/>
            <a:ext cx="11680371" cy="894229"/>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5400" dirty="0">
                <a:solidFill>
                  <a:schemeClr val="tx1"/>
                </a:solidFill>
              </a:rPr>
              <a:t>Chess AI</a:t>
            </a:r>
            <a:endParaRPr lang="en-US" dirty="0">
              <a:solidFill>
                <a:schemeClr val="tx1"/>
              </a:solidFill>
            </a:endParaRPr>
          </a:p>
        </p:txBody>
      </p:sp>
      <p:sp>
        <p:nvSpPr>
          <p:cNvPr id="5" name="TextBox 4">
            <a:extLst>
              <a:ext uri="{FF2B5EF4-FFF2-40B4-BE49-F238E27FC236}">
                <a16:creationId xmlns:a16="http://schemas.microsoft.com/office/drawing/2014/main" id="{3A0054D4-A7FC-405B-9800-A2AA2D354ED1}"/>
              </a:ext>
            </a:extLst>
          </p:cNvPr>
          <p:cNvSpPr txBox="1"/>
          <p:nvPr/>
        </p:nvSpPr>
        <p:spPr>
          <a:xfrm>
            <a:off x="0" y="911014"/>
            <a:ext cx="12192000" cy="5570756"/>
          </a:xfrm>
          <a:prstGeom prst="rect">
            <a:avLst/>
          </a:prstGeom>
          <a:noFill/>
        </p:spPr>
        <p:txBody>
          <a:bodyPr wrap="square" rtlCol="0">
            <a:spAutoFit/>
          </a:bodyPr>
          <a:lstStyle/>
          <a:p>
            <a:r>
              <a:rPr lang="en-US" sz="2800" dirty="0">
                <a:latin typeface="Consolas" panose="020B0609020204030204" pitchFamily="49" charset="0"/>
              </a:rPr>
              <a:t>The </a:t>
            </a:r>
            <a:r>
              <a:rPr lang="en-US" sz="2800" b="1" dirty="0">
                <a:latin typeface="Consolas" panose="020B0609020204030204" pitchFamily="49" charset="0"/>
              </a:rPr>
              <a:t>Shannon number</a:t>
            </a:r>
            <a:r>
              <a:rPr lang="en-US" sz="2800" dirty="0">
                <a:latin typeface="Consolas" panose="020B0609020204030204" pitchFamily="49" charset="0"/>
              </a:rPr>
              <a:t>, named after </a:t>
            </a:r>
            <a:r>
              <a:rPr lang="en-US" sz="2800" dirty="0">
                <a:latin typeface="Consolas" panose="020B0609020204030204" pitchFamily="49" charset="0"/>
                <a:hlinkClick r:id="rId3" tooltip="Claude Shannon"/>
              </a:rPr>
              <a:t>Claude Shannon</a:t>
            </a:r>
            <a:r>
              <a:rPr lang="en-US" sz="2800" dirty="0">
                <a:latin typeface="Consolas" panose="020B0609020204030204" pitchFamily="49" charset="0"/>
              </a:rPr>
              <a:t>, is a conservative lower bound (not an estimate) of the </a:t>
            </a:r>
            <a:r>
              <a:rPr lang="en-US" sz="2800" dirty="0">
                <a:latin typeface="Consolas" panose="020B0609020204030204" pitchFamily="49" charset="0"/>
                <a:hlinkClick r:id="rId4" tooltip="Game complexity"/>
              </a:rPr>
              <a:t>game-tree complexity</a:t>
            </a:r>
            <a:r>
              <a:rPr lang="en-US" sz="2800" dirty="0">
                <a:latin typeface="Consolas" panose="020B0609020204030204" pitchFamily="49" charset="0"/>
              </a:rPr>
              <a:t> of </a:t>
            </a:r>
            <a:r>
              <a:rPr lang="en-US" sz="2800" dirty="0">
                <a:latin typeface="Consolas" panose="020B0609020204030204" pitchFamily="49" charset="0"/>
                <a:hlinkClick r:id="rId5" tooltip="Chess"/>
              </a:rPr>
              <a:t>chess</a:t>
            </a:r>
            <a:r>
              <a:rPr lang="en-US" sz="2800" dirty="0">
                <a:latin typeface="Consolas" panose="020B0609020204030204" pitchFamily="49" charset="0"/>
              </a:rPr>
              <a:t> of 10</a:t>
            </a:r>
            <a:r>
              <a:rPr lang="en-US" sz="2800" baseline="30000" dirty="0">
                <a:latin typeface="Consolas" panose="020B0609020204030204" pitchFamily="49" charset="0"/>
              </a:rPr>
              <a:t>120</a:t>
            </a:r>
            <a:r>
              <a:rPr lang="en-US" sz="2800" dirty="0">
                <a:latin typeface="Consolas" panose="020B0609020204030204" pitchFamily="49" charset="0"/>
              </a:rPr>
              <a:t>, based on an average of about 10</a:t>
            </a:r>
            <a:r>
              <a:rPr lang="en-US" sz="2800" baseline="30000" dirty="0">
                <a:latin typeface="Consolas" panose="020B0609020204030204" pitchFamily="49" charset="0"/>
              </a:rPr>
              <a:t>3</a:t>
            </a:r>
            <a:r>
              <a:rPr lang="en-US" sz="2800" dirty="0">
                <a:latin typeface="Consolas" panose="020B0609020204030204" pitchFamily="49" charset="0"/>
              </a:rPr>
              <a:t> possibilities for a pair of moves consisting of a move for White followed by one for Black, and a typical game lasting about 40 such pairs of moves</a:t>
            </a:r>
          </a:p>
          <a:p>
            <a:endParaRPr lang="en-US" sz="2800" dirty="0">
              <a:latin typeface="Consolas" panose="020B0609020204030204" pitchFamily="49" charset="0"/>
            </a:endParaRPr>
          </a:p>
          <a:p>
            <a:r>
              <a:rPr lang="en-US" sz="3200" dirty="0">
                <a:latin typeface="Consolas" panose="020B0609020204030204" pitchFamily="49" charset="0"/>
                <a:hlinkClick r:id="rId6"/>
              </a:rPr>
              <a:t>https://www.youtube.com/watch?v=kdJnrrZeng0</a:t>
            </a:r>
            <a:endParaRPr lang="en-US" sz="3200" dirty="0">
              <a:latin typeface="Consolas" panose="020B0609020204030204" pitchFamily="49" charset="0"/>
            </a:endParaRPr>
          </a:p>
          <a:p>
            <a:endParaRPr lang="en-US" sz="3200" dirty="0">
              <a:latin typeface="Consolas" panose="020B0609020204030204" pitchFamily="49" charset="0"/>
            </a:endParaRPr>
          </a:p>
          <a:p>
            <a:r>
              <a:rPr lang="en-US" sz="3200" dirty="0">
                <a:latin typeface="Consolas" panose="020B0609020204030204" pitchFamily="49" charset="0"/>
              </a:rPr>
              <a:t>AI for some problems is </a:t>
            </a:r>
            <a:r>
              <a:rPr lang="en-US" sz="3200" dirty="0" err="1">
                <a:latin typeface="Consolas" panose="020B0609020204030204" pitchFamily="49" charset="0"/>
              </a:rPr>
              <a:t>reallllly</a:t>
            </a:r>
            <a:r>
              <a:rPr lang="en-US" sz="3200" dirty="0">
                <a:latin typeface="Consolas" panose="020B0609020204030204" pitchFamily="49" charset="0"/>
              </a:rPr>
              <a:t> hard…</a:t>
            </a:r>
          </a:p>
          <a:p>
            <a:r>
              <a:rPr lang="en-US" sz="3200" dirty="0">
                <a:solidFill>
                  <a:srgbClr val="92D050"/>
                </a:solidFill>
                <a:latin typeface="Consolas" panose="020B0609020204030204" pitchFamily="49" charset="0"/>
              </a:rPr>
              <a:t>//Now Watson is a doctor and AlphaGo will take over the world</a:t>
            </a:r>
          </a:p>
        </p:txBody>
      </p:sp>
    </p:spTree>
    <p:extLst>
      <p:ext uri="{BB962C8B-B14F-4D97-AF65-F5344CB8AC3E}">
        <p14:creationId xmlns:p14="http://schemas.microsoft.com/office/powerpoint/2010/main" val="493703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DFFEDF-1D8A-42BC-90C0-25B5745D9DEB}"/>
              </a:ext>
            </a:extLst>
          </p:cNvPr>
          <p:cNvSpPr txBox="1"/>
          <p:nvPr/>
        </p:nvSpPr>
        <p:spPr>
          <a:xfrm>
            <a:off x="337457" y="1368552"/>
            <a:ext cx="11854543" cy="1446550"/>
          </a:xfrm>
          <a:prstGeom prst="rect">
            <a:avLst/>
          </a:prstGeom>
          <a:noFill/>
        </p:spPr>
        <p:txBody>
          <a:bodyPr wrap="square" rtlCol="0">
            <a:spAutoFit/>
          </a:bodyPr>
          <a:lstStyle/>
          <a:p>
            <a:endParaRPr lang="en-US" sz="4400" dirty="0"/>
          </a:p>
          <a:p>
            <a:endParaRPr lang="en-US" sz="4400" dirty="0"/>
          </a:p>
        </p:txBody>
      </p:sp>
      <p:sp>
        <p:nvSpPr>
          <p:cNvPr id="4" name="Title 1">
            <a:extLst>
              <a:ext uri="{FF2B5EF4-FFF2-40B4-BE49-F238E27FC236}">
                <a16:creationId xmlns:a16="http://schemas.microsoft.com/office/drawing/2014/main" id="{ED33CFF8-4BA2-4D23-9D7A-0DA1C3ACAF34}"/>
              </a:ext>
            </a:extLst>
          </p:cNvPr>
          <p:cNvSpPr txBox="1">
            <a:spLocks/>
          </p:cNvSpPr>
          <p:nvPr/>
        </p:nvSpPr>
        <p:spPr>
          <a:xfrm>
            <a:off x="0" y="0"/>
            <a:ext cx="11680371" cy="894229"/>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5400" dirty="0">
                <a:solidFill>
                  <a:schemeClr val="tx1"/>
                </a:solidFill>
              </a:rPr>
              <a:t>A Bucket of AIs</a:t>
            </a:r>
            <a:endParaRPr lang="en-US" dirty="0">
              <a:solidFill>
                <a:schemeClr val="tx1"/>
              </a:solidFill>
            </a:endParaRPr>
          </a:p>
        </p:txBody>
      </p:sp>
      <p:sp>
        <p:nvSpPr>
          <p:cNvPr id="5" name="TextBox 4">
            <a:extLst>
              <a:ext uri="{FF2B5EF4-FFF2-40B4-BE49-F238E27FC236}">
                <a16:creationId xmlns:a16="http://schemas.microsoft.com/office/drawing/2014/main" id="{3A0054D4-A7FC-405B-9800-A2AA2D354ED1}"/>
              </a:ext>
            </a:extLst>
          </p:cNvPr>
          <p:cNvSpPr txBox="1"/>
          <p:nvPr/>
        </p:nvSpPr>
        <p:spPr>
          <a:xfrm>
            <a:off x="0" y="911014"/>
            <a:ext cx="12192000" cy="1015663"/>
          </a:xfrm>
          <a:prstGeom prst="rect">
            <a:avLst/>
          </a:prstGeom>
          <a:noFill/>
        </p:spPr>
        <p:txBody>
          <a:bodyPr wrap="square" rtlCol="0">
            <a:spAutoFit/>
          </a:bodyPr>
          <a:lstStyle/>
          <a:p>
            <a:r>
              <a:rPr lang="en-US" sz="2800" dirty="0">
                <a:latin typeface="Consolas" panose="020B0609020204030204" pitchFamily="49" charset="0"/>
                <a:hlinkClick r:id="rId3"/>
              </a:rPr>
              <a:t>https://aiexperiments.withgoogle.com/</a:t>
            </a:r>
            <a:endParaRPr lang="en-US" sz="2800" dirty="0">
              <a:latin typeface="Consolas" panose="020B0609020204030204" pitchFamily="49" charset="0"/>
            </a:endParaRPr>
          </a:p>
          <a:p>
            <a:endParaRPr lang="en-US" sz="3200" dirty="0">
              <a:solidFill>
                <a:srgbClr val="92D050"/>
              </a:solidFill>
              <a:latin typeface="Consolas" panose="020B0609020204030204" pitchFamily="49" charset="0"/>
            </a:endParaRPr>
          </a:p>
        </p:txBody>
      </p:sp>
    </p:spTree>
    <p:extLst>
      <p:ext uri="{BB962C8B-B14F-4D97-AF65-F5344CB8AC3E}">
        <p14:creationId xmlns:p14="http://schemas.microsoft.com/office/powerpoint/2010/main" val="2706347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sz="5400" dirty="0">
                <a:solidFill>
                  <a:schemeClr val="tx1"/>
                </a:solidFill>
              </a:rPr>
              <a:t>What is Machine Learning?</a:t>
            </a:r>
            <a:endParaRPr lang="en-US" dirty="0">
              <a:solidFill>
                <a:schemeClr val="tx1"/>
              </a:solidFill>
            </a:endParaRPr>
          </a:p>
        </p:txBody>
      </p:sp>
      <p:sp>
        <p:nvSpPr>
          <p:cNvPr id="6" name="TextBox 5">
            <a:extLst>
              <a:ext uri="{FF2B5EF4-FFF2-40B4-BE49-F238E27FC236}">
                <a16:creationId xmlns:a16="http://schemas.microsoft.com/office/drawing/2014/main" id="{03DFFEDF-1D8A-42BC-90C0-25B5745D9DEB}"/>
              </a:ext>
            </a:extLst>
          </p:cNvPr>
          <p:cNvSpPr txBox="1"/>
          <p:nvPr/>
        </p:nvSpPr>
        <p:spPr>
          <a:xfrm>
            <a:off x="337457" y="1368552"/>
            <a:ext cx="11854543" cy="4401205"/>
          </a:xfrm>
          <a:prstGeom prst="rect">
            <a:avLst/>
          </a:prstGeom>
          <a:noFill/>
        </p:spPr>
        <p:txBody>
          <a:bodyPr wrap="square" rtlCol="0">
            <a:spAutoFit/>
          </a:bodyPr>
          <a:lstStyle/>
          <a:p>
            <a:r>
              <a:rPr lang="en-US" sz="2800" dirty="0">
                <a:solidFill>
                  <a:srgbClr val="569CD6"/>
                </a:solidFill>
                <a:latin typeface="Consolas" panose="020B0609020204030204" pitchFamily="49" charset="0"/>
              </a:rPr>
              <a:t>Machine learning </a:t>
            </a:r>
            <a:r>
              <a:rPr lang="en-US" sz="2800" dirty="0">
                <a:latin typeface="Consolas" panose="020B0609020204030204" pitchFamily="49" charset="0"/>
              </a:rPr>
              <a:t>is the subfield of computer science that, according to Arthur Samuel in 1959, gives </a:t>
            </a:r>
            <a:r>
              <a:rPr lang="en-US" sz="2800" dirty="0">
                <a:solidFill>
                  <a:srgbClr val="FFFF00"/>
                </a:solidFill>
                <a:latin typeface="Consolas" panose="020B0609020204030204" pitchFamily="49" charset="0"/>
              </a:rPr>
              <a:t>"computers the ability to learn without being explicitly programmed." </a:t>
            </a:r>
            <a:r>
              <a:rPr lang="en-US" sz="2800" dirty="0">
                <a:latin typeface="Consolas" panose="020B0609020204030204" pitchFamily="49" charset="0"/>
              </a:rPr>
              <a:t>Evolved from the study of pattern recognition and computational learning theory in artificial intelligence, machine learning explores the study and construction of algorithms that can learn from and make predictions on data – such algorithms overcome following strictly static program instructions by making data-driven predictions or decisions, through building a model from sample inputs.</a:t>
            </a:r>
            <a:endParaRPr lang="en-US" sz="3200" dirty="0"/>
          </a:p>
        </p:txBody>
      </p:sp>
    </p:spTree>
    <p:extLst>
      <p:ext uri="{BB962C8B-B14F-4D97-AF65-F5344CB8AC3E}">
        <p14:creationId xmlns:p14="http://schemas.microsoft.com/office/powerpoint/2010/main" val="3190570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sz="5400" dirty="0">
                <a:solidFill>
                  <a:schemeClr val="tx1"/>
                </a:solidFill>
              </a:rPr>
              <a:t>What is Machine Learning?</a:t>
            </a:r>
            <a:endParaRPr lang="en-US" dirty="0">
              <a:solidFill>
                <a:schemeClr val="tx1"/>
              </a:solidFill>
            </a:endParaRPr>
          </a:p>
        </p:txBody>
      </p:sp>
      <p:sp>
        <p:nvSpPr>
          <p:cNvPr id="6" name="TextBox 5">
            <a:extLst>
              <a:ext uri="{FF2B5EF4-FFF2-40B4-BE49-F238E27FC236}">
                <a16:creationId xmlns:a16="http://schemas.microsoft.com/office/drawing/2014/main" id="{03DFFEDF-1D8A-42BC-90C0-25B5745D9DEB}"/>
              </a:ext>
            </a:extLst>
          </p:cNvPr>
          <p:cNvSpPr txBox="1"/>
          <p:nvPr/>
        </p:nvSpPr>
        <p:spPr>
          <a:xfrm>
            <a:off x="337457" y="1368552"/>
            <a:ext cx="11854543" cy="1384995"/>
          </a:xfrm>
          <a:prstGeom prst="rect">
            <a:avLst/>
          </a:prstGeom>
          <a:noFill/>
        </p:spPr>
        <p:txBody>
          <a:bodyPr wrap="square" rtlCol="0">
            <a:spAutoFit/>
          </a:bodyPr>
          <a:lstStyle/>
          <a:p>
            <a:r>
              <a:rPr lang="en-US" sz="2800" dirty="0">
                <a:solidFill>
                  <a:srgbClr val="00B0F0"/>
                </a:solidFill>
                <a:latin typeface="Consolas" panose="020B0609020204030204" pitchFamily="49" charset="0"/>
              </a:rPr>
              <a:t>Machine learning </a:t>
            </a:r>
            <a:r>
              <a:rPr lang="en-US" sz="2800" dirty="0">
                <a:latin typeface="Consolas" panose="020B0609020204030204" pitchFamily="49" charset="0"/>
              </a:rPr>
              <a:t>is when programs learn</a:t>
            </a:r>
          </a:p>
          <a:p>
            <a:endParaRPr lang="en-US" sz="2800" dirty="0">
              <a:latin typeface="Consolas" panose="020B0609020204030204" pitchFamily="49" charset="0"/>
            </a:endParaRPr>
          </a:p>
          <a:p>
            <a:r>
              <a:rPr lang="en-US" sz="2800" dirty="0">
                <a:solidFill>
                  <a:srgbClr val="00B0F0"/>
                </a:solidFill>
                <a:latin typeface="Consolas" panose="020B0609020204030204" pitchFamily="49" charset="0"/>
              </a:rPr>
              <a:t>AI</a:t>
            </a:r>
            <a:r>
              <a:rPr lang="en-US" sz="2800" dirty="0">
                <a:latin typeface="Consolas" panose="020B0609020204030204" pitchFamily="49" charset="0"/>
              </a:rPr>
              <a:t> is when a program does something “intelligent”</a:t>
            </a:r>
            <a:endParaRPr lang="en-US" sz="3200" dirty="0"/>
          </a:p>
        </p:txBody>
      </p:sp>
    </p:spTree>
    <p:extLst>
      <p:ext uri="{BB962C8B-B14F-4D97-AF65-F5344CB8AC3E}">
        <p14:creationId xmlns:p14="http://schemas.microsoft.com/office/powerpoint/2010/main" val="948240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sz="5400" dirty="0">
                <a:solidFill>
                  <a:schemeClr val="tx1"/>
                </a:solidFill>
              </a:rPr>
              <a:t>Basic Machine Learning – Linear Regression</a:t>
            </a:r>
            <a:endParaRPr lang="en-US" dirty="0">
              <a:solidFill>
                <a:schemeClr val="tx1"/>
              </a:solidFill>
            </a:endParaRPr>
          </a:p>
        </p:txBody>
      </p:sp>
      <p:sp>
        <p:nvSpPr>
          <p:cNvPr id="6" name="TextBox 5">
            <a:extLst>
              <a:ext uri="{FF2B5EF4-FFF2-40B4-BE49-F238E27FC236}">
                <a16:creationId xmlns:a16="http://schemas.microsoft.com/office/drawing/2014/main" id="{03DFFEDF-1D8A-42BC-90C0-25B5745D9DEB}"/>
              </a:ext>
            </a:extLst>
          </p:cNvPr>
          <p:cNvSpPr txBox="1"/>
          <p:nvPr/>
        </p:nvSpPr>
        <p:spPr>
          <a:xfrm>
            <a:off x="111643" y="1368552"/>
            <a:ext cx="12080358" cy="3600986"/>
          </a:xfrm>
          <a:prstGeom prst="rect">
            <a:avLst/>
          </a:prstGeom>
          <a:noFill/>
        </p:spPr>
        <p:txBody>
          <a:bodyPr wrap="square" rtlCol="0">
            <a:spAutoFit/>
          </a:bodyPr>
          <a:lstStyle/>
          <a:p>
            <a:r>
              <a:rPr lang="en-US" sz="2800" dirty="0">
                <a:latin typeface="Consolas" panose="020B0609020204030204" pitchFamily="49" charset="0"/>
              </a:rPr>
              <a:t>Predict a future value based on previous points on a 2d plot.</a:t>
            </a:r>
          </a:p>
          <a:p>
            <a:endParaRPr lang="en-US" sz="2800" dirty="0">
              <a:latin typeface="Consolas" panose="020B0609020204030204" pitchFamily="49" charset="0"/>
            </a:endParaRPr>
          </a:p>
          <a:p>
            <a:r>
              <a:rPr lang="en-US" sz="2800" dirty="0" err="1">
                <a:latin typeface="Consolas" panose="020B0609020204030204" pitchFamily="49" charset="0"/>
              </a:rPr>
              <a:t>Ie</a:t>
            </a:r>
            <a:r>
              <a:rPr lang="en-US" sz="2800" dirty="0">
                <a:latin typeface="Consolas" panose="020B0609020204030204" pitchFamily="49" charset="0"/>
              </a:rPr>
              <a:t>: If we have points (0,10), (1, 12), (2,14), we can create the line y = 2x + 10 and then we can predict that at x = 10,</a:t>
            </a:r>
          </a:p>
          <a:p>
            <a:r>
              <a:rPr lang="en-US" sz="2800" dirty="0">
                <a:latin typeface="Consolas" panose="020B0609020204030204" pitchFamily="49" charset="0"/>
              </a:rPr>
              <a:t>y would be around 210 </a:t>
            </a:r>
          </a:p>
          <a:p>
            <a:endParaRPr lang="en-US" sz="2800" dirty="0">
              <a:latin typeface="Consolas" panose="020B0609020204030204" pitchFamily="49" charset="0"/>
            </a:endParaRPr>
          </a:p>
          <a:p>
            <a:r>
              <a:rPr lang="en-US" sz="2800" dirty="0">
                <a:latin typeface="Consolas" panose="020B0609020204030204" pitchFamily="49" charset="0"/>
              </a:rPr>
              <a:t>Only useful for linearly correlated values.</a:t>
            </a:r>
            <a:endParaRPr lang="en-US" sz="3200" dirty="0"/>
          </a:p>
        </p:txBody>
      </p:sp>
    </p:spTree>
    <p:extLst>
      <p:ext uri="{BB962C8B-B14F-4D97-AF65-F5344CB8AC3E}">
        <p14:creationId xmlns:p14="http://schemas.microsoft.com/office/powerpoint/2010/main" val="7941199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16436</TotalTime>
  <Words>1612</Words>
  <Application>Microsoft Office PowerPoint</Application>
  <PresentationFormat>Widescreen</PresentationFormat>
  <Paragraphs>390</Paragraphs>
  <Slides>39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Calibri</vt:lpstr>
      <vt:lpstr>Consolas</vt:lpstr>
      <vt:lpstr>Tw Cen MT</vt:lpstr>
      <vt:lpstr>Tw Cen MT Condensed</vt:lpstr>
      <vt:lpstr>Wingdings</vt:lpstr>
      <vt:lpstr>Wingdings 3</vt:lpstr>
      <vt:lpstr>Integral</vt:lpstr>
      <vt:lpstr>PowerPoint Presentation</vt:lpstr>
      <vt:lpstr>What is AI?</vt:lpstr>
      <vt:lpstr>PowerPoint Presentation</vt:lpstr>
      <vt:lpstr>PowerPoint Presentation</vt:lpstr>
      <vt:lpstr>PowerPoint Presentation</vt:lpstr>
      <vt:lpstr>PowerPoint Presentation</vt:lpstr>
      <vt:lpstr>What is Machine Learning?</vt:lpstr>
      <vt:lpstr>What is Machine Learning?</vt:lpstr>
      <vt:lpstr>Basic Machine Learning – Linear Regression</vt:lpstr>
      <vt:lpstr>Basic Machine Learning – Linear Regression</vt:lpstr>
      <vt:lpstr>Basic Machine Learning – Linear Regression</vt:lpstr>
      <vt:lpstr>Basic Machine Learning – Linear Regression</vt:lpstr>
      <vt:lpstr>Machine Learning – Neural Network</vt:lpstr>
      <vt:lpstr>Example Neural Network - OR</vt:lpstr>
      <vt:lpstr>Example Neural Network - AND</vt:lpstr>
      <vt:lpstr>Machine Learning – Neural Network</vt:lpstr>
      <vt:lpstr>Machine Learning – Neural Network</vt:lpstr>
      <vt:lpstr>Machine Learning – K-Nearest Learning</vt:lpstr>
      <vt:lpstr>Machine Learning – Bayesian Network</vt:lpstr>
      <vt:lpstr>Genetic Algorithms – p1</vt:lpstr>
      <vt:lpstr>Genetic Algorithms – p2</vt:lpstr>
      <vt:lpstr>Genetic Algorithms – Initial Population</vt:lpstr>
      <vt:lpstr>Genetic Algorithms – Fitness</vt:lpstr>
      <vt:lpstr>Genetic Algorithms – Mutation</vt:lpstr>
      <vt:lpstr>Genetic Algorithms – Crossover</vt:lpstr>
      <vt:lpstr>Genetic Algorithms + Neural Nets = Amazing</vt:lpstr>
      <vt:lpstr>Machine Learning Magic</vt:lpstr>
      <vt:lpstr>The Danger</vt:lpstr>
      <vt:lpstr>A Solution</vt:lpstr>
      <vt:lpstr>Let’s try another Programming Language!</vt:lpstr>
      <vt:lpstr>Clojure - Basic Syntax</vt:lpstr>
      <vt:lpstr>Clojure – Creating a Function Syntax</vt:lpstr>
      <vt:lpstr>Clojure – Useful functions</vt:lpstr>
      <vt:lpstr>In-Class Clojure Assignments</vt:lpstr>
      <vt:lpstr>Clojure – Infinite Ranges</vt:lpstr>
      <vt:lpstr>Clojure – Map and Filter</vt:lpstr>
      <vt:lpstr>In Class Clojure Assignments</vt:lpstr>
      <vt:lpstr>Clojure – LEARN MORE!</vt:lpstr>
      <vt:lpstr>HW7 – Evolution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Inroduction To P</dc:title>
  <dc:creator>Ian Glow</dc:creator>
  <cp:lastModifiedBy>Ian Glow</cp:lastModifiedBy>
  <cp:revision>228</cp:revision>
  <dcterms:created xsi:type="dcterms:W3CDTF">2017-01-10T22:03:45Z</dcterms:created>
  <dcterms:modified xsi:type="dcterms:W3CDTF">2017-08-16T22:26:06Z</dcterms:modified>
</cp:coreProperties>
</file>