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34" r:id="rId3"/>
    <p:sldId id="293" r:id="rId4"/>
    <p:sldId id="314" r:id="rId5"/>
    <p:sldId id="326" r:id="rId6"/>
    <p:sldId id="327" r:id="rId7"/>
    <p:sldId id="328" r:id="rId8"/>
    <p:sldId id="332" r:id="rId9"/>
    <p:sldId id="333" r:id="rId10"/>
    <p:sldId id="329" r:id="rId11"/>
    <p:sldId id="330" r:id="rId12"/>
    <p:sldId id="331" r:id="rId13"/>
    <p:sldId id="336" r:id="rId14"/>
    <p:sldId id="339" r:id="rId15"/>
    <p:sldId id="340" r:id="rId16"/>
    <p:sldId id="341" r:id="rId17"/>
    <p:sldId id="342" r:id="rId18"/>
    <p:sldId id="337" r:id="rId19"/>
    <p:sldId id="343" r:id="rId20"/>
    <p:sldId id="355" r:id="rId21"/>
    <p:sldId id="344" r:id="rId22"/>
    <p:sldId id="345" r:id="rId23"/>
    <p:sldId id="346" r:id="rId24"/>
    <p:sldId id="347" r:id="rId25"/>
    <p:sldId id="348" r:id="rId26"/>
    <p:sldId id="350" r:id="rId27"/>
    <p:sldId id="349" r:id="rId28"/>
    <p:sldId id="351" r:id="rId29"/>
    <p:sldId id="354" r:id="rId30"/>
    <p:sldId id="35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50" autoAdjust="0"/>
  </p:normalViewPr>
  <p:slideViewPr>
    <p:cSldViewPr snapToGrid="0">
      <p:cViewPr varScale="1">
        <p:scale>
          <a:sx n="94" d="100"/>
          <a:sy n="94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5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276D18C-4088-42D4-8335-42A4C142B92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638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3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29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590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8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1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8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2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8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41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276D18C-4088-42D4-8335-42A4C142B92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476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76600" cy="14630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INTRODUCTION TO PROGRAMMING</a:t>
            </a:r>
          </a:p>
          <a:p>
            <a:endParaRPr lang="en-US" dirty="0"/>
          </a:p>
          <a:p>
            <a:r>
              <a:rPr lang="en-US" dirty="0"/>
              <a:t>TCP 2017</a:t>
            </a:r>
          </a:p>
          <a:p>
            <a:r>
              <a:rPr lang="en-US" dirty="0"/>
              <a:t>Prof: Ian Glow</a:t>
            </a:r>
          </a:p>
          <a:p>
            <a:r>
              <a:rPr lang="en-US" dirty="0"/>
              <a:t>Deck Help: Derek Eom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5112537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Deck 5 – OOP and recursion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9379" y="2942897"/>
            <a:ext cx="386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-1"/>
            <a:ext cx="12192000" cy="480131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Recursion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tenSum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summation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“Sum of 10 + 9 + ... + 1 =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tenSum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summation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(n ==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n +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summation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(n -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36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Recursive “Leap of faith”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650448" y="847163"/>
            <a:ext cx="1100366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Is factorial correct?</a:t>
            </a:r>
          </a:p>
          <a:p>
            <a:r>
              <a:rPr lang="en-US" sz="3600" dirty="0"/>
              <a:t>1.   Verify the </a:t>
            </a:r>
            <a:r>
              <a:rPr lang="en-US" sz="3600" dirty="0">
                <a:solidFill>
                  <a:srgbClr val="FFFF00"/>
                </a:solidFill>
              </a:rPr>
              <a:t>base cases.</a:t>
            </a:r>
            <a:endParaRPr lang="en-US" sz="3600" dirty="0"/>
          </a:p>
          <a:p>
            <a:pPr marL="1028700" lvl="1" indent="-571500">
              <a:buFontTx/>
              <a:buChar char="-"/>
            </a:pPr>
            <a:r>
              <a:rPr lang="en-US" sz="3600" dirty="0"/>
              <a:t>Are they </a:t>
            </a:r>
            <a:r>
              <a:rPr lang="en-US" sz="3600" dirty="0">
                <a:solidFill>
                  <a:srgbClr val="FFFF00"/>
                </a:solidFill>
              </a:rPr>
              <a:t>correct?</a:t>
            </a:r>
            <a:endParaRPr lang="en-US" sz="3600" dirty="0"/>
          </a:p>
          <a:p>
            <a:pPr marL="1028700" lvl="1" indent="-571500">
              <a:buFontTx/>
              <a:buChar char="-"/>
            </a:pPr>
            <a:r>
              <a:rPr lang="en-US" sz="3600" dirty="0"/>
              <a:t>Are the </a:t>
            </a:r>
            <a:r>
              <a:rPr lang="en-US" sz="3600" dirty="0">
                <a:solidFill>
                  <a:srgbClr val="FFFF00"/>
                </a:solidFill>
              </a:rPr>
              <a:t>exhaustive?</a:t>
            </a:r>
          </a:p>
          <a:p>
            <a:pPr lvl="1"/>
            <a:endParaRPr lang="en-US" sz="3600" dirty="0"/>
          </a:p>
          <a:p>
            <a:r>
              <a:rPr lang="en-US" sz="3600" dirty="0"/>
              <a:t>Now harness the power of </a:t>
            </a:r>
            <a:r>
              <a:rPr lang="en-US" sz="3600" dirty="0">
                <a:solidFill>
                  <a:srgbClr val="FFFF00"/>
                </a:solidFill>
              </a:rPr>
              <a:t>functional abstraction!</a:t>
            </a:r>
          </a:p>
          <a:p>
            <a:r>
              <a:rPr lang="en-US" sz="3600" dirty="0"/>
              <a:t>2.   Assume that </a:t>
            </a:r>
            <a:r>
              <a:rPr lang="en-US" sz="3600" dirty="0">
                <a:solidFill>
                  <a:srgbClr val="FFFF00"/>
                </a:solidFill>
              </a:rPr>
              <a:t>factorial(n-1)</a:t>
            </a:r>
            <a:r>
              <a:rPr lang="en-US" sz="3600" dirty="0"/>
              <a:t> is correct.</a:t>
            </a:r>
          </a:p>
          <a:p>
            <a:r>
              <a:rPr lang="en-US" sz="3600" dirty="0"/>
              <a:t>3.   Compute </a:t>
            </a:r>
            <a:r>
              <a:rPr lang="en-US" sz="3600" dirty="0">
                <a:solidFill>
                  <a:srgbClr val="FFFF00"/>
                </a:solidFill>
              </a:rPr>
              <a:t>factorial(n)</a:t>
            </a:r>
            <a:r>
              <a:rPr lang="en-US" sz="3600" dirty="0"/>
              <a:t> is using </a:t>
            </a:r>
            <a:r>
              <a:rPr lang="en-US" sz="3600" dirty="0">
                <a:solidFill>
                  <a:srgbClr val="FFFF00"/>
                </a:solidFill>
              </a:rPr>
              <a:t>factorial(n-1)</a:t>
            </a:r>
            <a:r>
              <a:rPr lang="en-US" sz="3600" dirty="0"/>
              <a:t>.</a:t>
            </a:r>
            <a:endParaRPr lang="en-US" sz="3600" dirty="0">
              <a:solidFill>
                <a:srgbClr val="FFFF00"/>
              </a:solidFill>
            </a:endParaRPr>
          </a:p>
          <a:p>
            <a:r>
              <a:rPr lang="en-US" sz="3600" dirty="0"/>
              <a:t>	 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653" y="4315155"/>
            <a:ext cx="23812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8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How to Trust the Recursive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650448" y="847163"/>
            <a:ext cx="1046578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Look at how we computed factorial(3)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Which required computing factorial(2)</a:t>
            </a:r>
          </a:p>
          <a:p>
            <a:pPr marL="1028700" lvl="1" indent="-571500">
              <a:buFontTx/>
              <a:buChar char="-"/>
            </a:pPr>
            <a:r>
              <a:rPr lang="en-US" sz="3600" dirty="0"/>
              <a:t>Which required computing factorial(1)</a:t>
            </a:r>
          </a:p>
          <a:p>
            <a:pPr marL="1485900" lvl="2" indent="-571500">
              <a:buFontTx/>
              <a:buChar char="-"/>
            </a:pPr>
            <a:r>
              <a:rPr lang="en-US" sz="3600" dirty="0"/>
              <a:t>Which required computing factorial(0)</a:t>
            </a:r>
          </a:p>
          <a:p>
            <a:pPr marL="1943100" lvl="3" indent="-571500">
              <a:buFontTx/>
              <a:buChar char="-"/>
            </a:pPr>
            <a:r>
              <a:rPr lang="en-US" sz="3600" dirty="0"/>
              <a:t>Which we know is </a:t>
            </a:r>
            <a:r>
              <a:rPr lang="en-US" sz="3600" dirty="0">
                <a:solidFill>
                  <a:srgbClr val="FFFF00"/>
                </a:solidFill>
              </a:rPr>
              <a:t>1</a:t>
            </a:r>
            <a:r>
              <a:rPr lang="en-US" sz="3600" dirty="0"/>
              <a:t>, thanks to the base case!</a:t>
            </a:r>
          </a:p>
          <a:p>
            <a:pPr marL="1943100" lvl="3" indent="-571500">
              <a:buFontTx/>
              <a:buChar char="-"/>
            </a:pPr>
            <a:endParaRPr lang="en-US" sz="3600" dirty="0"/>
          </a:p>
          <a:p>
            <a:r>
              <a:rPr lang="en-US" sz="3600" dirty="0">
                <a:solidFill>
                  <a:srgbClr val="FFFF00"/>
                </a:solidFill>
              </a:rPr>
              <a:t>Verifying the correctness of recursive functions:</a:t>
            </a:r>
          </a:p>
          <a:p>
            <a:pPr marL="742950" indent="-742950">
              <a:buAutoNum type="arabicPeriod"/>
            </a:pPr>
            <a:r>
              <a:rPr lang="en-US" sz="3600" dirty="0"/>
              <a:t>Verify that the base cases work as expected.</a:t>
            </a:r>
          </a:p>
          <a:p>
            <a:pPr marL="742950" indent="-742950">
              <a:buAutoNum type="arabicPeriod"/>
            </a:pPr>
            <a:r>
              <a:rPr lang="en-US" sz="3600" dirty="0"/>
              <a:t>For each larger case, verify that it works by </a:t>
            </a:r>
            <a:r>
              <a:rPr lang="en-US" sz="3600" dirty="0">
                <a:solidFill>
                  <a:srgbClr val="FFFF00"/>
                </a:solidFill>
              </a:rPr>
              <a:t>assuming the smaller recursive calls are correct.</a:t>
            </a:r>
            <a:endParaRPr lang="en-US" sz="36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216" y="358737"/>
            <a:ext cx="23812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59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Iteration vs.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650449" y="1318503"/>
            <a:ext cx="501524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Iterative</a:t>
            </a:r>
          </a:p>
          <a:p>
            <a:pPr algn="ctr"/>
            <a:endParaRPr lang="en-US" sz="800" dirty="0"/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factorial_iter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factorial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	for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&lt;= n;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	factorial = factorial *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factorial;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/>
          </a:p>
        </p:txBody>
      </p:sp>
      <p:sp>
        <p:nvSpPr>
          <p:cNvPr id="5" name="TextBox 4">
            <a:extLst/>
          </p:cNvPr>
          <p:cNvSpPr txBox="1"/>
          <p:nvPr/>
        </p:nvSpPr>
        <p:spPr>
          <a:xfrm>
            <a:off x="5921603" y="1318502"/>
            <a:ext cx="501524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Recursive</a:t>
            </a:r>
          </a:p>
          <a:p>
            <a:pPr algn="ctr"/>
            <a:endParaRPr lang="en-US" sz="800" dirty="0"/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factorial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	if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(n ==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	else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n *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factorial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(n -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/>
          </a:p>
        </p:txBody>
      </p:sp>
      <p:sp>
        <p:nvSpPr>
          <p:cNvPr id="7" name="TextBox 6">
            <a:extLst/>
          </p:cNvPr>
          <p:cNvSpPr txBox="1"/>
          <p:nvPr/>
        </p:nvSpPr>
        <p:spPr>
          <a:xfrm>
            <a:off x="650449" y="4847479"/>
            <a:ext cx="7476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Recursion may be simpler, more intuitive, than iteration.</a:t>
            </a:r>
          </a:p>
        </p:txBody>
      </p:sp>
    </p:spTree>
    <p:extLst>
      <p:ext uri="{BB962C8B-B14F-4D97-AF65-F5344CB8AC3E}">
        <p14:creationId xmlns:p14="http://schemas.microsoft.com/office/powerpoint/2010/main" val="272275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Searching a Sorted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276448" y="1027136"/>
            <a:ext cx="117383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Imagine we have an array of sorted integers, smallest to largest. Like:</a:t>
            </a:r>
          </a:p>
          <a:p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{-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-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-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And we are asked: “Is the number x in 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?”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One algorithm to do this is called a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linear search</a:t>
            </a:r>
            <a:r>
              <a:rPr lang="en-US" sz="2000" dirty="0">
                <a:latin typeface="Consolas" panose="020B0609020204030204" pitchFamily="49" charset="0"/>
              </a:rPr>
              <a:t>, where we look at every single item to find the one we are looking for.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arrayContains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pPr lvl="1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	if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 ==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778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Searching a Sorted list – Using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276448" y="1027136"/>
            <a:ext cx="117383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{-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-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-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Another algorithm to do this is called a 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binary search</a:t>
            </a:r>
            <a:r>
              <a:rPr lang="en-US" sz="2400" dirty="0">
                <a:latin typeface="Consolas" panose="020B0609020204030204" pitchFamily="49" charset="0"/>
              </a:rPr>
              <a:t>, where we look at the middle item in a range of items to remove half of the range from consideration.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Base cases: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1) If there is only one item left in the range, just check that it 	is equal to the value.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Recursive cases: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1) If the middle number is higher than the value we are looking for, 	throw out the top half and </a:t>
            </a:r>
            <a:r>
              <a:rPr lang="en-US" sz="2400" dirty="0" err="1">
                <a:latin typeface="Consolas" panose="020B0609020204030204" pitchFamily="49" charset="0"/>
              </a:rPr>
              <a:t>recurse</a:t>
            </a:r>
            <a:r>
              <a:rPr lang="en-US" sz="2400" dirty="0">
                <a:latin typeface="Consolas" panose="020B0609020204030204" pitchFamily="49" charset="0"/>
              </a:rPr>
              <a:t> on the bottom half.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2) Else throw out the bottom half and </a:t>
            </a:r>
            <a:r>
              <a:rPr lang="en-US" sz="2400" dirty="0" err="1">
                <a:latin typeface="Consolas" panose="020B0609020204030204" pitchFamily="49" charset="0"/>
              </a:rPr>
              <a:t>recurse</a:t>
            </a:r>
            <a:r>
              <a:rPr lang="en-US" sz="2400" dirty="0">
                <a:latin typeface="Consolas" panose="020B0609020204030204" pitchFamily="49" charset="0"/>
              </a:rPr>
              <a:t> on the top half.</a:t>
            </a:r>
          </a:p>
        </p:txBody>
      </p:sp>
    </p:spTree>
    <p:extLst>
      <p:ext uri="{BB962C8B-B14F-4D97-AF65-F5344CB8AC3E}">
        <p14:creationId xmlns:p14="http://schemas.microsoft.com/office/powerpoint/2010/main" val="60677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Recursive Binary 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276448" y="1027136"/>
            <a:ext cx="1173834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//boolean result = </a:t>
            </a:r>
            <a:r>
              <a:rPr lang="en-US" sz="2000" dirty="0" err="1">
                <a:solidFill>
                  <a:srgbClr val="608B4E"/>
                </a:solidFill>
                <a:latin typeface="Consolas" panose="020B0609020204030204" pitchFamily="49" charset="0"/>
              </a:rPr>
              <a:t>arrayContains</a:t>
            </a: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08B4E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08B4E"/>
                </a:solidFill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, 0, </a:t>
            </a:r>
            <a:r>
              <a:rPr lang="en-US" sz="2000" dirty="0" err="1">
                <a:solidFill>
                  <a:srgbClr val="608B4E"/>
                </a:solidFill>
                <a:latin typeface="Consolas" panose="020B0609020204030204" pitchFamily="49" charset="0"/>
              </a:rPr>
              <a:t>arr.length</a:t>
            </a: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arrayContains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range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right - left;</a:t>
            </a:r>
          </a:p>
          <a:p>
            <a:pPr lvl="1"/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middle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left + range /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(range ==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//Base case 1 left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[left] ==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[middle] ==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//Base case found </a:t>
            </a:r>
            <a:r>
              <a:rPr lang="en-US" sz="2000" dirty="0" err="1">
                <a:solidFill>
                  <a:srgbClr val="608B4E"/>
                </a:solidFill>
                <a:latin typeface="Consolas" panose="020B0609020204030204" pitchFamily="49" charset="0"/>
              </a:rPr>
              <a:t>val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[middle] &gt;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arrayContains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left, middle -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//Check left half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arrayContains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middle +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right); </a:t>
            </a: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//Check right half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7935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Comparing Binary Search to linear 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308346" y="798536"/>
            <a:ext cx="1173834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Imagine there were </a:t>
            </a:r>
            <a:r>
              <a:rPr lang="en-US" sz="2200" dirty="0">
                <a:solidFill>
                  <a:srgbClr val="FFFF0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latin typeface="Consolas" panose="020B0609020204030204" pitchFamily="49" charset="0"/>
              </a:rPr>
              <a:t> items in the array: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FFFF00"/>
                </a:solidFill>
                <a:latin typeface="Consolas" panose="020B0609020204030204" pitchFamily="49" charset="0"/>
              </a:rPr>
              <a:t>Linear search </a:t>
            </a:r>
            <a:r>
              <a:rPr lang="en-US" sz="2200" dirty="0">
                <a:latin typeface="Consolas" panose="020B0609020204030204" pitchFamily="49" charset="0"/>
              </a:rPr>
              <a:t>– in the worst case you have to look at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all n items </a:t>
            </a:r>
            <a:r>
              <a:rPr lang="en-US" sz="2200" dirty="0">
                <a:latin typeface="Consolas" panose="020B0609020204030204" pitchFamily="49" charset="0"/>
              </a:rPr>
              <a:t>to find the one you were looking for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200" dirty="0">
                <a:solidFill>
                  <a:srgbClr val="FFFF00"/>
                </a:solidFill>
                <a:latin typeface="Consolas" panose="020B0609020204030204" pitchFamily="49" charset="0"/>
              </a:rPr>
              <a:t>Binary search </a:t>
            </a:r>
            <a:r>
              <a:rPr lang="en-US" sz="2200" dirty="0">
                <a:latin typeface="Consolas" panose="020B0609020204030204" pitchFamily="49" charset="0"/>
              </a:rPr>
              <a:t>– in the worst case you have to look at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only log of n base 2 items</a:t>
            </a:r>
            <a:r>
              <a:rPr lang="en-US" sz="2200" dirty="0">
                <a:latin typeface="Consolas" panose="020B0609020204030204" pitchFamily="49" charset="0"/>
              </a:rPr>
              <a:t> in the array 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Call 1: considering 50 items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Call 2: considering 25 items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Call 3: considering 12 items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Call 4: considering 6 items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Call 5: considering 3 items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Call 6: considering 1 items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The opposite of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2^n</a:t>
            </a:r>
            <a:r>
              <a:rPr lang="en-US" sz="2200" dirty="0">
                <a:latin typeface="Consolas" panose="020B0609020204030204" pitchFamily="49" charset="0"/>
              </a:rPr>
              <a:t>, so…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log of n base 2</a:t>
            </a:r>
          </a:p>
          <a:p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So for n = 100, Binary search is 14x faster</a:t>
            </a:r>
          </a:p>
          <a:p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So for n = 1000, Binary search is 100x faster</a:t>
            </a:r>
          </a:p>
          <a:p>
            <a:endParaRPr lang="en-US" sz="22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25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So Recursion…</a:t>
            </a:r>
          </a:p>
        </p:txBody>
      </p:sp>
      <p:pic>
        <p:nvPicPr>
          <p:cNvPr id="4" name="Picture 3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36DEF946-B489-4F63-953B-3F396ABB9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583" y="1064350"/>
            <a:ext cx="39243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18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HW5 - Hacker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618550" y="2648600"/>
            <a:ext cx="10970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You can solve it with recursion in less lines of code than using loops…</a:t>
            </a:r>
            <a:endParaRPr lang="en-US" sz="4800" dirty="0">
              <a:latin typeface="Consolas" panose="020B0609020204030204" pitchFamily="49" charset="0"/>
            </a:endParaRP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58089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Organizing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276447" y="952708"/>
            <a:ext cx="1186593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Right now we have these tools for organizing code: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Functions</a:t>
            </a:r>
            <a:r>
              <a:rPr lang="en-US" sz="2400" dirty="0">
                <a:latin typeface="Consolas" panose="020B0609020204030204" pitchFamily="49" charset="0"/>
              </a:rPr>
              <a:t> – wrap often-used code into bundles that can be reused many different ways, e.g., 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multiply(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a, 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b).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Classes</a:t>
            </a:r>
            <a:r>
              <a:rPr lang="en-US" sz="2400" dirty="0">
                <a:latin typeface="Consolas" panose="020B0609020204030204" pitchFamily="49" charset="0"/>
              </a:rPr>
              <a:t> – a container for functions and variables that represents a single idea, e.g., class Cat.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But what about classes that have relationships to each other?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EX: A Zoo that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has</a:t>
            </a:r>
            <a:r>
              <a:rPr lang="en-US" sz="2200" dirty="0">
                <a:latin typeface="Consolas" panose="020B0609020204030204" pitchFamily="49" charset="0"/>
              </a:rPr>
              <a:t> Animals in it, some of which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are </a:t>
            </a:r>
            <a:r>
              <a:rPr lang="en-US" sz="2200" dirty="0">
                <a:latin typeface="Consolas" panose="020B0609020204030204" pitchFamily="49" charset="0"/>
              </a:rPr>
              <a:t>Cats, one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is a</a:t>
            </a:r>
            <a:r>
              <a:rPr lang="en-US" sz="2200" dirty="0">
                <a:latin typeface="Consolas" panose="020B0609020204030204" pitchFamily="49" charset="0"/>
              </a:rPr>
              <a:t> Lion. </a:t>
            </a:r>
          </a:p>
        </p:txBody>
      </p:sp>
    </p:spTree>
    <p:extLst>
      <p:ext uri="{BB962C8B-B14F-4D97-AF65-F5344CB8AC3E}">
        <p14:creationId xmlns:p14="http://schemas.microsoft.com/office/powerpoint/2010/main" val="245640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B0F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Reverse a string word by word:</a:t>
            </a:r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reverseWords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input);</a:t>
            </a:r>
          </a:p>
          <a:p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input: “Cats Are Cool”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output: “Cool Are Cats”</a:t>
            </a:r>
          </a:p>
          <a:p>
            <a:pPr marL="0" indent="0">
              <a:buNone/>
            </a:pPr>
            <a:br>
              <a:rPr lang="en-US" sz="2800" dirty="0">
                <a:latin typeface="Consolas" panose="020B0609020204030204" pitchFamily="49" charset="0"/>
              </a:rPr>
            </a:b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43987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276447" y="952708"/>
            <a:ext cx="1186593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“Object-oriented programming (OOP) is a programming paradigm based on the concept of ‘objects’, which may contain data, in the form of fields, often known as attributes; and code, in the form of procedures, often known as methods. A feature of objects is that an object's procedures can access and often modify the data fields of the object with which they are associated (objects have a notion of ‘this’ or ‘self’). In OOP, computer programs are designed by making them out of objects that interact with one another.”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105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Let’s Build A Zoo!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308346" y="798536"/>
            <a:ext cx="11738344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Our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Zoo</a:t>
            </a:r>
            <a:r>
              <a:rPr lang="en-US" sz="2400" dirty="0">
                <a:latin typeface="Consolas" panose="020B0609020204030204" pitchFamily="49" charset="0"/>
              </a:rPr>
              <a:t> has an array of animals.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In it we have: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Dogs</a:t>
            </a:r>
            <a:r>
              <a:rPr lang="en-US" sz="2400" dirty="0">
                <a:latin typeface="Consolas" panose="020B0609020204030204" pitchFamily="49" charset="0"/>
              </a:rPr>
              <a:t> that are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animals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Cats</a:t>
            </a:r>
            <a:r>
              <a:rPr lang="en-US" sz="2400" dirty="0">
                <a:latin typeface="Consolas" panose="020B0609020204030204" pitchFamily="49" charset="0"/>
              </a:rPr>
              <a:t> that are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animals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Lions</a:t>
            </a:r>
            <a:r>
              <a:rPr lang="en-US" sz="2400" dirty="0">
                <a:latin typeface="Consolas" panose="020B0609020204030204" pitchFamily="49" charset="0"/>
              </a:rPr>
              <a:t> that are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cats</a:t>
            </a:r>
          </a:p>
          <a:p>
            <a:endParaRPr lang="en-US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ZooTester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Zoo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Zoo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allAnimalsTalk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2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671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Inheritance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70CAB-C96F-41BF-8A84-39970C566950}"/>
              </a:ext>
            </a:extLst>
          </p:cNvPr>
          <p:cNvSpPr/>
          <p:nvPr/>
        </p:nvSpPr>
        <p:spPr>
          <a:xfrm>
            <a:off x="4581361" y="908892"/>
            <a:ext cx="2786742" cy="113211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Animal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DBDC32-6D70-4D01-9104-3517DDD71F60}"/>
              </a:ext>
            </a:extLst>
          </p:cNvPr>
          <p:cNvSpPr/>
          <p:nvPr/>
        </p:nvSpPr>
        <p:spPr>
          <a:xfrm>
            <a:off x="1084219" y="2770926"/>
            <a:ext cx="2786742" cy="113211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Dog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DA6C73-4800-45D3-B2B3-4B7747484FF7}"/>
              </a:ext>
            </a:extLst>
          </p:cNvPr>
          <p:cNvSpPr/>
          <p:nvPr/>
        </p:nvSpPr>
        <p:spPr>
          <a:xfrm>
            <a:off x="8326701" y="2770927"/>
            <a:ext cx="2786742" cy="113211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Cat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7159C9-798A-4E5E-AAA1-19BBE8B81D22}"/>
              </a:ext>
            </a:extLst>
          </p:cNvPr>
          <p:cNvSpPr/>
          <p:nvPr/>
        </p:nvSpPr>
        <p:spPr>
          <a:xfrm>
            <a:off x="8326701" y="5126596"/>
            <a:ext cx="2786742" cy="113211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Lion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4C1CA3-E6DE-4E72-99A5-430E9CCB95F9}"/>
              </a:ext>
            </a:extLst>
          </p:cNvPr>
          <p:cNvCxnSpPr>
            <a:cxnSpLocks/>
            <a:stCxn id="5" idx="0"/>
            <a:endCxn id="3" idx="1"/>
          </p:cNvCxnSpPr>
          <p:nvPr/>
        </p:nvCxnSpPr>
        <p:spPr>
          <a:xfrm flipV="1">
            <a:off x="2477590" y="1474950"/>
            <a:ext cx="2103771" cy="12959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310740-5794-45DE-9F83-03D279CB0F27}"/>
              </a:ext>
            </a:extLst>
          </p:cNvPr>
          <p:cNvCxnSpPr>
            <a:cxnSpLocks/>
            <a:stCxn id="7" idx="0"/>
            <a:endCxn id="3" idx="3"/>
          </p:cNvCxnSpPr>
          <p:nvPr/>
        </p:nvCxnSpPr>
        <p:spPr>
          <a:xfrm flipH="1" flipV="1">
            <a:off x="7368103" y="1474950"/>
            <a:ext cx="2351969" cy="12959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99A04A-617E-4362-845C-4E1E7A026CE2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9720072" y="3903042"/>
            <a:ext cx="0" cy="12235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E5C6C4-48F7-4824-B13F-A2EC2D3D195D}"/>
              </a:ext>
            </a:extLst>
          </p:cNvPr>
          <p:cNvSpPr txBox="1"/>
          <p:nvPr/>
        </p:nvSpPr>
        <p:spPr>
          <a:xfrm>
            <a:off x="1549983" y="1474949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1DCB6C-D1AF-4A34-9E84-7E7B840B981F}"/>
              </a:ext>
            </a:extLst>
          </p:cNvPr>
          <p:cNvSpPr txBox="1"/>
          <p:nvPr/>
        </p:nvSpPr>
        <p:spPr>
          <a:xfrm>
            <a:off x="8243121" y="1474949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DE339B-63EE-4C25-9FCC-477D69DA11A0}"/>
              </a:ext>
            </a:extLst>
          </p:cNvPr>
          <p:cNvSpPr/>
          <p:nvPr/>
        </p:nvSpPr>
        <p:spPr>
          <a:xfrm>
            <a:off x="9836345" y="4253209"/>
            <a:ext cx="1564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08D383-2E61-40F3-8665-C1B1F09E2083}"/>
              </a:ext>
            </a:extLst>
          </p:cNvPr>
          <p:cNvSpPr/>
          <p:nvPr/>
        </p:nvSpPr>
        <p:spPr>
          <a:xfrm>
            <a:off x="347252" y="4776429"/>
            <a:ext cx="728276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extends </a:t>
            </a:r>
            <a:r>
              <a:rPr lang="en-US" sz="2800" dirty="0">
                <a:latin typeface="Consolas" panose="020B0609020204030204" pitchFamily="49" charset="0"/>
              </a:rPr>
              <a:t>means has all the members of</a:t>
            </a:r>
          </a:p>
          <a:p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means has all methods of</a:t>
            </a:r>
          </a:p>
        </p:txBody>
      </p:sp>
    </p:spTree>
    <p:extLst>
      <p:ext uri="{BB962C8B-B14F-4D97-AF65-F5344CB8AC3E}">
        <p14:creationId xmlns:p14="http://schemas.microsoft.com/office/powerpoint/2010/main" val="4057395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An 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308346" y="798536"/>
            <a:ext cx="117383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4EC9B0"/>
                </a:solidFill>
                <a:latin typeface="Consolas" panose="020B0609020204030204" pitchFamily="49" charset="0"/>
              </a:rPr>
              <a:t>Animal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getSpecies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speak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32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473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Dog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308346" y="798536"/>
            <a:ext cx="1173834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Dog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Animal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getSpecies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"Dog"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b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speak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"Bark!"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</a:p>
          <a:p>
            <a:endParaRPr lang="en-US" sz="28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042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308346" y="798536"/>
            <a:ext cx="1173834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Cat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Animal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getSpecies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"Cat"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b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speak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"Meow!"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544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Lion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273512" y="746284"/>
            <a:ext cx="1173834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Lion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Cat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@Override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getSpecies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"Lion"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b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eatPeople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people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				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"The Lion eats 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						people + 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 people!"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</a:p>
          <a:p>
            <a:b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182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Lion Pt1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308346" y="798536"/>
            <a:ext cx="1173834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Zoo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Animal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animals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Zoo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//Constructor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animals =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Animal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[size];</a:t>
            </a:r>
          </a:p>
          <a:p>
            <a:pPr lvl="2"/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&lt; size;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pPr lvl="2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 *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(r ==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animals[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Dog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(r ==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animals[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Cat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(r ==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animals[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Lion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036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Lion Pt2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308346" y="798536"/>
            <a:ext cx="117383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//In Zoo still</a:t>
            </a:r>
          </a:p>
          <a:p>
            <a:pPr lvl="1"/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allAnimalsTalk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animals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pPr lvl="2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Animal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animals[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lvl="3"/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"The 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getSpecies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 says 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speak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pPr lvl="3"/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(a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instanceof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Lion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((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Lion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)a).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eatPeople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 *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We can use a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Cat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, a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Dog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, or a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Lion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anywhere we want or expect an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Animal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, and when we call the functions on them they are routed to the corresponding functions</a:t>
            </a: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68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Example Time: Let’s DO IT ALL AGAIN!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247386" y="388673"/>
            <a:ext cx="117383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Let’s make another shape thing!</a:t>
            </a:r>
          </a:p>
          <a:p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6B8279-CB4B-431A-98C2-3D4DB1117F7D}"/>
              </a:ext>
            </a:extLst>
          </p:cNvPr>
          <p:cNvSpPr/>
          <p:nvPr/>
        </p:nvSpPr>
        <p:spPr>
          <a:xfrm>
            <a:off x="4435389" y="1884718"/>
            <a:ext cx="2786742" cy="113211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Shape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A6C6FE-57C4-44ED-8744-9BFD8A65A1E6}"/>
              </a:ext>
            </a:extLst>
          </p:cNvPr>
          <p:cNvSpPr/>
          <p:nvPr/>
        </p:nvSpPr>
        <p:spPr>
          <a:xfrm>
            <a:off x="518161" y="2981296"/>
            <a:ext cx="2786742" cy="113211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Circle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B400C5-5B74-4CCF-B0CB-6855C7CA4786}"/>
              </a:ext>
            </a:extLst>
          </p:cNvPr>
          <p:cNvSpPr/>
          <p:nvPr/>
        </p:nvSpPr>
        <p:spPr>
          <a:xfrm>
            <a:off x="8326856" y="2981296"/>
            <a:ext cx="2786742" cy="113211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Rectangle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CA1A9C-679B-47C9-830B-E625B0AF010D}"/>
              </a:ext>
            </a:extLst>
          </p:cNvPr>
          <p:cNvSpPr/>
          <p:nvPr/>
        </p:nvSpPr>
        <p:spPr>
          <a:xfrm>
            <a:off x="8326701" y="5278335"/>
            <a:ext cx="2786742" cy="113211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Square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9C14A4-294D-4CE6-A896-E17D19AEE9C5}"/>
              </a:ext>
            </a:extLst>
          </p:cNvPr>
          <p:cNvCxnSpPr>
            <a:cxnSpLocks/>
            <a:stCxn id="17" idx="0"/>
            <a:endCxn id="16" idx="1"/>
          </p:cNvCxnSpPr>
          <p:nvPr/>
        </p:nvCxnSpPr>
        <p:spPr>
          <a:xfrm flipV="1">
            <a:off x="1911532" y="2450776"/>
            <a:ext cx="2523857" cy="5305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562E63-EBE5-49AF-8D29-86B545DA9889}"/>
              </a:ext>
            </a:extLst>
          </p:cNvPr>
          <p:cNvCxnSpPr>
            <a:cxnSpLocks/>
            <a:stCxn id="18" idx="0"/>
            <a:endCxn id="16" idx="3"/>
          </p:cNvCxnSpPr>
          <p:nvPr/>
        </p:nvCxnSpPr>
        <p:spPr>
          <a:xfrm flipH="1" flipV="1">
            <a:off x="7222131" y="2450776"/>
            <a:ext cx="2498096" cy="5305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1788AF-A7F5-4A93-BC37-74B86DBADEA3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9720072" y="4113411"/>
            <a:ext cx="155" cy="11649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CB89C36-FB7D-4E68-BA78-5E15D9354D75}"/>
              </a:ext>
            </a:extLst>
          </p:cNvPr>
          <p:cNvSpPr txBox="1"/>
          <p:nvPr/>
        </p:nvSpPr>
        <p:spPr>
          <a:xfrm>
            <a:off x="1339949" y="2051308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52AB69-CAC5-4CCB-9BAD-718642D93811}"/>
              </a:ext>
            </a:extLst>
          </p:cNvPr>
          <p:cNvSpPr txBox="1"/>
          <p:nvPr/>
        </p:nvSpPr>
        <p:spPr>
          <a:xfrm>
            <a:off x="8387661" y="2051308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49765B-0E8B-4A8C-9BC7-3B61BFE77B0D}"/>
              </a:ext>
            </a:extLst>
          </p:cNvPr>
          <p:cNvSpPr/>
          <p:nvPr/>
        </p:nvSpPr>
        <p:spPr>
          <a:xfrm>
            <a:off x="10167271" y="4434263"/>
            <a:ext cx="1564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550E96-14B9-4585-814C-5F42F0B02908}"/>
              </a:ext>
            </a:extLst>
          </p:cNvPr>
          <p:cNvSpPr/>
          <p:nvPr/>
        </p:nvSpPr>
        <p:spPr>
          <a:xfrm>
            <a:off x="4435389" y="3971785"/>
            <a:ext cx="2786742" cy="113211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Triangle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E49DCB-9029-4C8E-9631-06E35D421D18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5828760" y="3016833"/>
            <a:ext cx="0" cy="954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750BE93-0B2A-44A3-91F0-CA6CC63C8337}"/>
              </a:ext>
            </a:extLst>
          </p:cNvPr>
          <p:cNvSpPr txBox="1"/>
          <p:nvPr/>
        </p:nvSpPr>
        <p:spPr>
          <a:xfrm>
            <a:off x="3672400" y="3250467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9C23CF-9679-488B-B91D-0E16F63BB2F8}"/>
              </a:ext>
            </a:extLst>
          </p:cNvPr>
          <p:cNvSpPr/>
          <p:nvPr/>
        </p:nvSpPr>
        <p:spPr>
          <a:xfrm>
            <a:off x="320521" y="5535632"/>
            <a:ext cx="609974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Shape</a:t>
            </a:r>
            <a:r>
              <a:rPr lang="en-US" sz="2800" dirty="0">
                <a:latin typeface="Consolas" panose="020B0609020204030204" pitchFamily="49" charset="0"/>
              </a:rPr>
              <a:t> need an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getArea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() </a:t>
            </a:r>
            <a:r>
              <a:rPr lang="en-US" sz="2800" dirty="0">
                <a:latin typeface="Consolas" panose="020B0609020204030204" pitchFamily="49" charset="0"/>
              </a:rPr>
              <a:t>method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a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nd a </a:t>
            </a:r>
            <a:r>
              <a:rPr lang="en-US" sz="2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scale() 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39539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Recursion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B0F0"/>
                </a:solidFill>
                <a:sym typeface="Wingdings" panose="05000000000000000000" pitchFamily="2" charset="2"/>
              </a:rPr>
              <a:t>Suppose you're waiting in line for a concert. You can't see the front of the line, but you want to know what your place in line is. You can't step out of line because you'd lose your spot.</a:t>
            </a:r>
          </a:p>
          <a:p>
            <a:pPr marL="0" indent="0">
              <a:buNone/>
            </a:pPr>
            <a:endParaRPr lang="en-US" sz="3600" dirty="0">
              <a:solidFill>
                <a:srgbClr val="00B0F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600" dirty="0">
                <a:solidFill>
                  <a:prstClr val="white"/>
                </a:solidFill>
              </a:rPr>
              <a:t> What should you do?</a:t>
            </a:r>
            <a:br>
              <a:rPr lang="en-US" sz="2800" dirty="0">
                <a:latin typeface="Consolas" panose="020B0609020204030204" pitchFamily="49" charset="0"/>
              </a:rPr>
            </a:b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2370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HW5 - Hacker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308346" y="798536"/>
            <a:ext cx="117383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On Moodle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Due tomorrow!</a:t>
            </a:r>
          </a:p>
          <a:p>
            <a:endParaRPr lang="en-US" sz="4000" dirty="0">
              <a:latin typeface="Consolas" panose="020B0609020204030204" pitchFamily="49" charset="0"/>
            </a:endParaRPr>
          </a:p>
          <a:p>
            <a:endParaRPr lang="en-US" sz="4000" dirty="0">
              <a:latin typeface="Consolas" panose="020B0609020204030204" pitchFamily="49" charset="0"/>
            </a:endParaRPr>
          </a:p>
          <a:p>
            <a:endParaRPr 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74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The Iterative Way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650448" y="847163"/>
            <a:ext cx="1154155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An </a:t>
            </a:r>
            <a:r>
              <a:rPr lang="en-US" sz="3600" dirty="0">
                <a:solidFill>
                  <a:srgbClr val="FFFF00"/>
                </a:solidFill>
              </a:rPr>
              <a:t>iterative algorithm</a:t>
            </a:r>
            <a:r>
              <a:rPr lang="en-US" sz="3600" dirty="0"/>
              <a:t> might say:</a:t>
            </a:r>
          </a:p>
          <a:p>
            <a:endParaRPr lang="en-US" sz="3600" dirty="0"/>
          </a:p>
          <a:p>
            <a:pPr marL="742950" indent="-742950">
              <a:buAutoNum type="arabicPeriod"/>
            </a:pPr>
            <a:r>
              <a:rPr lang="en-US" sz="3600" dirty="0"/>
              <a:t>Ask my friend to go to the front of the line.</a:t>
            </a:r>
          </a:p>
          <a:p>
            <a:pPr marL="742950" indent="-742950">
              <a:buAutoNum type="arabicPeriod"/>
            </a:pPr>
            <a:r>
              <a:rPr lang="en-US" sz="3600" dirty="0"/>
              <a:t>Count each person in line one-by-one.</a:t>
            </a:r>
          </a:p>
          <a:p>
            <a:pPr marL="742950" indent="-742950">
              <a:buAutoNum type="arabicPeriod"/>
            </a:pPr>
            <a:r>
              <a:rPr lang="en-US" sz="3600" dirty="0"/>
              <a:t>Then, tell me the answer.</a:t>
            </a:r>
          </a:p>
          <a:p>
            <a:endParaRPr lang="en-US" sz="3600" dirty="0"/>
          </a:p>
          <a:p>
            <a:r>
              <a:rPr lang="en-US" sz="3600" dirty="0"/>
              <a:t>	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877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The Recursive Way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650449" y="847163"/>
            <a:ext cx="922865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  <a:p>
            <a:r>
              <a:rPr lang="en-US" sz="3600" dirty="0"/>
              <a:t>A </a:t>
            </a:r>
            <a:r>
              <a:rPr lang="en-US" sz="3600" dirty="0">
                <a:solidFill>
                  <a:srgbClr val="FFFF00"/>
                </a:solidFill>
              </a:rPr>
              <a:t>recursive algorithm</a:t>
            </a:r>
            <a:r>
              <a:rPr lang="en-US" sz="3600" dirty="0"/>
              <a:t> might say:</a:t>
            </a:r>
          </a:p>
          <a:p>
            <a:endParaRPr lang="en-US" sz="3600" dirty="0"/>
          </a:p>
          <a:p>
            <a:pPr marL="742950" indent="-742950">
              <a:buAutoNum type="arabicPeriod"/>
            </a:pPr>
            <a:r>
              <a:rPr lang="en-US" sz="3600" dirty="0"/>
              <a:t>If you’re at the front, you know you’re first.</a:t>
            </a:r>
          </a:p>
          <a:p>
            <a:pPr marL="742950" indent="-742950">
              <a:buAutoNum type="arabicPeriod"/>
            </a:pPr>
            <a:r>
              <a:rPr lang="en-US" sz="3600" dirty="0"/>
              <a:t>Otherwise, ask the person in front of you, </a:t>
            </a:r>
            <a:r>
              <a:rPr lang="en-US" sz="3600" dirty="0">
                <a:solidFill>
                  <a:srgbClr val="FFFF00"/>
                </a:solidFill>
              </a:rPr>
              <a:t> “What number in line are you?”</a:t>
            </a:r>
            <a:r>
              <a:rPr lang="en-US" sz="3600" dirty="0"/>
              <a:t> </a:t>
            </a:r>
          </a:p>
          <a:p>
            <a:pPr marL="742950" indent="-742950">
              <a:buAutoNum type="arabicPeriod"/>
            </a:pPr>
            <a:r>
              <a:rPr lang="en-US" sz="3600" dirty="0"/>
              <a:t>When the person in front of you figures it out and tells you, add one to that answer.</a:t>
            </a:r>
          </a:p>
          <a:p>
            <a:pPr marL="742950" indent="-742950">
              <a:buAutoNum type="arabicPeriod"/>
            </a:pPr>
            <a:r>
              <a:rPr lang="en-US" sz="3600" dirty="0"/>
              <a:t>The answer travels up the chain.</a:t>
            </a:r>
          </a:p>
          <a:p>
            <a:endParaRPr lang="en-US" sz="3600" dirty="0"/>
          </a:p>
          <a:p>
            <a:r>
              <a:rPr lang="en-US" sz="3600" dirty="0"/>
              <a:t>	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341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Recursive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650448" y="847163"/>
            <a:ext cx="1100366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  <a:p>
            <a:r>
              <a:rPr lang="en-US" sz="3600" dirty="0"/>
              <a:t>A function is called </a:t>
            </a:r>
            <a:r>
              <a:rPr lang="en-US" sz="3600" dirty="0">
                <a:solidFill>
                  <a:srgbClr val="FFFF00"/>
                </a:solidFill>
              </a:rPr>
              <a:t>recursive </a:t>
            </a:r>
            <a:r>
              <a:rPr lang="en-US" sz="3600" dirty="0"/>
              <a:t>if the body of that function calls itself.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fun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800" dirty="0">
                <a:solidFill>
                  <a:srgbClr val="608B4E"/>
                </a:solidFill>
                <a:latin typeface="Consolas" panose="020B0609020204030204" pitchFamily="49" charset="0"/>
              </a:rPr>
              <a:t>//Do some stuff...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fun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608B4E"/>
                </a:solidFill>
                <a:latin typeface="Consolas" panose="020B0609020204030204" pitchFamily="49" charset="0"/>
              </a:rPr>
              <a:t>/**/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608B4E"/>
                </a:solidFill>
                <a:latin typeface="Consolas" panose="020B0609020204030204" pitchFamily="49" charset="0"/>
              </a:rPr>
              <a:t>//This calls fun from inside fun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3600" dirty="0"/>
              <a:t>	 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114" y="2476928"/>
            <a:ext cx="23812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0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Recursive function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160256" y="847163"/>
            <a:ext cx="12031744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One or more </a:t>
            </a:r>
            <a:r>
              <a:rPr lang="en-US" sz="3200" dirty="0">
                <a:solidFill>
                  <a:srgbClr val="FFFF00"/>
                </a:solidFill>
              </a:rPr>
              <a:t>base cases, </a:t>
            </a:r>
            <a:r>
              <a:rPr lang="en-US" sz="3200" dirty="0"/>
              <a:t>usually the smallest input.</a:t>
            </a:r>
          </a:p>
          <a:p>
            <a:r>
              <a:rPr lang="en-US" sz="3200" dirty="0"/>
              <a:t>	-“If you’re at the front, you know you’re first.”</a:t>
            </a:r>
          </a:p>
          <a:p>
            <a:endParaRPr lang="en-US" sz="3200" dirty="0"/>
          </a:p>
          <a:p>
            <a:r>
              <a:rPr lang="en-US" sz="3200" dirty="0"/>
              <a:t>One or more ways of </a:t>
            </a:r>
            <a:r>
              <a:rPr lang="en-US" sz="3200" dirty="0">
                <a:solidFill>
                  <a:srgbClr val="FFFF00"/>
                </a:solidFill>
              </a:rPr>
              <a:t>reducing the problem, </a:t>
            </a:r>
            <a:r>
              <a:rPr lang="en-US" sz="3200" dirty="0"/>
              <a:t>and then </a:t>
            </a:r>
            <a:r>
              <a:rPr lang="en-US" sz="3200" dirty="0">
                <a:solidFill>
                  <a:srgbClr val="FFFF00"/>
                </a:solidFill>
              </a:rPr>
              <a:t>solving the smaller problem using recursion.</a:t>
            </a:r>
          </a:p>
          <a:p>
            <a:r>
              <a:rPr lang="en-US" sz="3200" dirty="0"/>
              <a:t>	-“Ask the person in front, ‘What number in line are you?’”</a:t>
            </a:r>
          </a:p>
          <a:p>
            <a:endParaRPr lang="en-US" sz="3200" dirty="0"/>
          </a:p>
          <a:p>
            <a:r>
              <a:rPr lang="en-US" sz="3200" dirty="0"/>
              <a:t>One or more ways of </a:t>
            </a:r>
            <a:r>
              <a:rPr lang="en-US" sz="3200" dirty="0">
                <a:solidFill>
                  <a:srgbClr val="FFFF00"/>
                </a:solidFill>
              </a:rPr>
              <a:t>using the solution to each smaller problem to solve our larger problem.</a:t>
            </a:r>
            <a:r>
              <a:rPr lang="en-US" sz="3200" dirty="0"/>
              <a:t> </a:t>
            </a:r>
          </a:p>
          <a:p>
            <a:r>
              <a:rPr lang="en-US" sz="3200" dirty="0"/>
              <a:t>	- “When the person in front of you figures it out and tells you, </a:t>
            </a:r>
            <a:r>
              <a:rPr lang="en-US" sz="3200" dirty="0">
                <a:solidFill>
                  <a:srgbClr val="FFFF00"/>
                </a:solidFill>
              </a:rPr>
              <a:t>add 			one to that answer.”</a:t>
            </a:r>
            <a:endParaRPr lang="en-US" sz="3200" dirty="0"/>
          </a:p>
          <a:p>
            <a:r>
              <a:rPr lang="en-US" sz="3600" dirty="0"/>
              <a:t>	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159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Simplest Recursive function – Looping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76289" y="799317"/>
            <a:ext cx="6654119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dirty="0">
                <a:solidFill>
                  <a:srgbClr val="FFFF00"/>
                </a:solidFill>
              </a:rPr>
              <a:t>recursive function </a:t>
            </a:r>
            <a:r>
              <a:rPr lang="en-US" sz="2000" dirty="0"/>
              <a:t>can be used to loop: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LiftOff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[])</a:t>
            </a:r>
          </a:p>
          <a:p>
            <a:pPr lvl="1"/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	launch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launch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Base Case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"BLASTOFF!!!"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"!"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	launch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608B4E"/>
                </a:solidFill>
                <a:latin typeface="Consolas" panose="020B0609020204030204" pitchFamily="49" charset="0"/>
              </a:rPr>
              <a:t>Recusive</a:t>
            </a: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 call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02194-3219-4F5B-AB7A-9784B43F7E9A}"/>
              </a:ext>
            </a:extLst>
          </p:cNvPr>
          <p:cNvSpPr txBox="1"/>
          <p:nvPr/>
        </p:nvSpPr>
        <p:spPr>
          <a:xfrm>
            <a:off x="6161567" y="799317"/>
            <a:ext cx="67445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Equivalent loop: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LiftOff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[])</a:t>
            </a:r>
          </a:p>
          <a:p>
            <a:pPr lvl="1"/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	launch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launch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 count;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pPr lvl="2"/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"BLASTOFF!!!"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"!"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 lvl="1"/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F2FF46-1DC1-4BA7-BAD7-2AEA493170F0}"/>
              </a:ext>
            </a:extLst>
          </p:cNvPr>
          <p:cNvCxnSpPr/>
          <p:nvPr/>
        </p:nvCxnSpPr>
        <p:spPr>
          <a:xfrm>
            <a:off x="5778795" y="894229"/>
            <a:ext cx="0" cy="6032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01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Recursive Returns – factorial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501591" y="718791"/>
            <a:ext cx="10970939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Factorial (usually written as !x) means x * (x – 1) * (x – 2) * … * 2 * 1</a:t>
            </a:r>
          </a:p>
          <a:p>
            <a:r>
              <a:rPr lang="en-US" sz="2400" dirty="0"/>
              <a:t>IG:</a:t>
            </a:r>
          </a:p>
          <a:p>
            <a:r>
              <a:rPr lang="en-US" sz="2400" dirty="0"/>
              <a:t>!5 = 5 * 4 * 3 * 2 * 1</a:t>
            </a:r>
          </a:p>
          <a:p>
            <a:r>
              <a:rPr lang="en-US" sz="2400" dirty="0"/>
              <a:t>!9 = 9 * 8 * 7 * 6 * 5 * 4 * 3 * 2 * 1</a:t>
            </a:r>
          </a:p>
          <a:p>
            <a:endParaRPr lang="en-US" dirty="0"/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Fact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factorial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factorial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(n ==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//Base case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n *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factorial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(n -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//Recursive call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17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15353</TotalTime>
  <Words>1258</Words>
  <Application>Microsoft Office PowerPoint</Application>
  <PresentationFormat>Widescreen</PresentationFormat>
  <Paragraphs>384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Consolas</vt:lpstr>
      <vt:lpstr>Tw Cen MT</vt:lpstr>
      <vt:lpstr>Tw Cen MT Condensed</vt:lpstr>
      <vt:lpstr>Wingdings</vt:lpstr>
      <vt:lpstr>Wingdings 3</vt:lpstr>
      <vt:lpstr>Integral</vt:lpstr>
      <vt:lpstr>PowerPoint Presentation</vt:lpstr>
      <vt:lpstr>Warm Up</vt:lpstr>
      <vt:lpstr>Recursion Intuition</vt:lpstr>
      <vt:lpstr>The Iterative Way</vt:lpstr>
      <vt:lpstr>The Recursive Way</vt:lpstr>
      <vt:lpstr>Recursive function</vt:lpstr>
      <vt:lpstr>Recursive function Structure</vt:lpstr>
      <vt:lpstr>Simplest Recursive function – Looping</vt:lpstr>
      <vt:lpstr>Recursive Returns – factorial</vt:lpstr>
      <vt:lpstr>Recursive “Leap of faith”</vt:lpstr>
      <vt:lpstr>How to Trust the Recursive process</vt:lpstr>
      <vt:lpstr>Iteration vs. recursion</vt:lpstr>
      <vt:lpstr>Searching a Sorted list</vt:lpstr>
      <vt:lpstr>Searching a Sorted list – Using Recursion</vt:lpstr>
      <vt:lpstr>Recursive Binary Search</vt:lpstr>
      <vt:lpstr>Comparing Binary Search to linear Search</vt:lpstr>
      <vt:lpstr>So Recursion…</vt:lpstr>
      <vt:lpstr>HW5 - Hacker</vt:lpstr>
      <vt:lpstr>Organizing code</vt:lpstr>
      <vt:lpstr>OOP</vt:lpstr>
      <vt:lpstr>Let’s Build A Zoo!</vt:lpstr>
      <vt:lpstr>Inheritance Diagram</vt:lpstr>
      <vt:lpstr>An Interface</vt:lpstr>
      <vt:lpstr>Dog</vt:lpstr>
      <vt:lpstr>Cat</vt:lpstr>
      <vt:lpstr>Lion</vt:lpstr>
      <vt:lpstr>Lion Pt1</vt:lpstr>
      <vt:lpstr>Lion Pt2</vt:lpstr>
      <vt:lpstr>Example Time: Let’s DO IT ALL AGAIN!</vt:lpstr>
      <vt:lpstr>HW5 - Hacker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Inroduction To P</dc:title>
  <dc:creator>Ian Glow</dc:creator>
  <cp:lastModifiedBy>Ian Glow</cp:lastModifiedBy>
  <cp:revision>187</cp:revision>
  <dcterms:created xsi:type="dcterms:W3CDTF">2017-01-10T22:03:45Z</dcterms:created>
  <dcterms:modified xsi:type="dcterms:W3CDTF">2017-08-07T19:10:36Z</dcterms:modified>
</cp:coreProperties>
</file>