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AEBD96E-FD58-4B08-95E9-E07B4A07CBEE}">
  <a:tblStyle styleId="{DAEBD96E-FD58-4B08-95E9-E07B4A07CBE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30000"/>
              </a:lnSpc>
              <a:spcBef>
                <a:spcPts val="100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Laundrapp</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Ahlijasa</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Getlaundry</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Laundry Waves</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Laundryheap</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Piing</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Washmen</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CleanCloud</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Justclean</a:t>
            </a:r>
            <a:endParaRPr b="1" sz="14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b="1" lang="vi" sz="1400">
                <a:solidFill>
                  <a:schemeClr val="dk2"/>
                </a:solidFill>
                <a:latin typeface="Montserrat"/>
                <a:ea typeface="Montserrat"/>
                <a:cs typeface="Montserrat"/>
                <a:sym typeface="Montserrat"/>
              </a:rPr>
              <a:t>Laundry Locker</a:t>
            </a:r>
            <a:endParaRPr sz="1400">
              <a:latin typeface="Montserrat"/>
              <a:ea typeface="Montserrat"/>
              <a:cs typeface="Montserrat"/>
              <a:sym typeface="Montserra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1pPr>
            <a:lvl2pPr lvl="1"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2pPr>
            <a:lvl3pPr lvl="2"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3pPr>
            <a:lvl4pPr lvl="3"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4pPr>
            <a:lvl5pPr lvl="4"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5pPr>
            <a:lvl6pPr lvl="5"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6pPr>
            <a:lvl7pPr lvl="6"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7pPr>
            <a:lvl8pPr lvl="7"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8pPr>
            <a:lvl9pPr lvl="8"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1pPr>
            <a:lvl2pPr lvl="1">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2pPr>
            <a:lvl3pPr lvl="2">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3pPr>
            <a:lvl4pPr lvl="3">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4pPr>
            <a:lvl5pPr lvl="4">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5pPr>
            <a:lvl6pPr lvl="5">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6pPr>
            <a:lvl7pPr lvl="6">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7pPr>
            <a:lvl8pPr lvl="7">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8pPr>
            <a:lvl9pPr lvl="8">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11" Type="http://schemas.openxmlformats.org/officeDocument/2006/relationships/image" Target="../media/image1.png"/><Relationship Id="rId10" Type="http://schemas.openxmlformats.org/officeDocument/2006/relationships/image" Target="../media/image11.png"/><Relationship Id="rId12"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738825" y="630225"/>
            <a:ext cx="6964200" cy="975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latin typeface="Montserrat"/>
                <a:ea typeface="Montserrat"/>
                <a:cs typeface="Montserrat"/>
                <a:sym typeface="Montserrat"/>
              </a:rPr>
              <a:t>Báo cáo </a:t>
            </a:r>
            <a:r>
              <a:rPr lang="vi"/>
              <a:t>tổng kết GR1</a:t>
            </a:r>
            <a:endParaRPr>
              <a:latin typeface="Montserrat"/>
              <a:ea typeface="Montserrat"/>
              <a:cs typeface="Montserrat"/>
              <a:sym typeface="Montserrat"/>
            </a:endParaRPr>
          </a:p>
        </p:txBody>
      </p:sp>
      <p:sp>
        <p:nvSpPr>
          <p:cNvPr id="73" name="Shape 73"/>
          <p:cNvSpPr txBox="1"/>
          <p:nvPr>
            <p:ph idx="1" type="subTitle"/>
          </p:nvPr>
        </p:nvSpPr>
        <p:spPr>
          <a:xfrm>
            <a:off x="2390278" y="3003425"/>
            <a:ext cx="6312600" cy="1476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vi" sz="2400">
                <a:latin typeface="Open Sans"/>
                <a:ea typeface="Open Sans"/>
                <a:cs typeface="Open Sans"/>
                <a:sym typeface="Open Sans"/>
              </a:rPr>
              <a:t>TS. Vũ Thị Hương Giang</a:t>
            </a:r>
            <a:endParaRPr sz="2400">
              <a:latin typeface="Open Sans"/>
              <a:ea typeface="Open Sans"/>
              <a:cs typeface="Open Sans"/>
              <a:sym typeface="Open Sans"/>
            </a:endParaRPr>
          </a:p>
          <a:p>
            <a:pPr indent="0" lvl="0" marL="0">
              <a:spcBef>
                <a:spcPts val="0"/>
              </a:spcBef>
              <a:spcAft>
                <a:spcPts val="0"/>
              </a:spcAft>
              <a:buNone/>
            </a:pPr>
            <a:r>
              <a:rPr lang="vi" sz="2400">
                <a:latin typeface="Open Sans"/>
                <a:ea typeface="Open Sans"/>
                <a:cs typeface="Open Sans"/>
                <a:sym typeface="Open Sans"/>
              </a:rPr>
              <a:t>Đặng Như Thủy - 20144373 </a:t>
            </a:r>
            <a:endParaRPr sz="2400">
              <a:latin typeface="Open Sans"/>
              <a:ea typeface="Open Sans"/>
              <a:cs typeface="Open Sans"/>
              <a:sym typeface="Open Sans"/>
            </a:endParaRPr>
          </a:p>
          <a:p>
            <a:pPr indent="0" lvl="0" marL="0">
              <a:spcBef>
                <a:spcPts val="0"/>
              </a:spcBef>
              <a:spcAft>
                <a:spcPts val="0"/>
              </a:spcAft>
              <a:buNone/>
            </a:pPr>
            <a:r>
              <a:t/>
            </a:r>
            <a:endParaRPr sz="2400">
              <a:latin typeface="Open Sans"/>
              <a:ea typeface="Open Sans"/>
              <a:cs typeface="Open Sans"/>
              <a:sym typeface="Open Sans"/>
            </a:endParaRPr>
          </a:p>
          <a:p>
            <a:pPr indent="457200" lvl="0" marL="2286000">
              <a:spcBef>
                <a:spcPts val="0"/>
              </a:spcBef>
              <a:spcAft>
                <a:spcPts val="0"/>
              </a:spcAft>
              <a:buNone/>
            </a:pPr>
            <a:r>
              <a:rPr lang="vi" sz="2400">
                <a:latin typeface="Open Sans"/>
                <a:ea typeface="Open Sans"/>
                <a:cs typeface="Open Sans"/>
                <a:sym typeface="Open Sans"/>
              </a:rPr>
              <a:t>04/06/2018</a:t>
            </a:r>
            <a:endParaRPr sz="24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C</a:t>
            </a:r>
            <a:r>
              <a:rPr lang="vi"/>
              <a:t>ác sản phẩm tương tự</a:t>
            </a:r>
            <a:endParaRPr/>
          </a:p>
        </p:txBody>
      </p:sp>
      <p:sp>
        <p:nvSpPr>
          <p:cNvPr id="143" name="Shape 143"/>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317500" lvl="0" marL="457200" rtl="0">
              <a:lnSpc>
                <a:spcPct val="130000"/>
              </a:lnSpc>
              <a:spcBef>
                <a:spcPts val="1000"/>
              </a:spcBef>
              <a:spcAft>
                <a:spcPts val="0"/>
              </a:spcAft>
              <a:buSzPts val="1400"/>
              <a:buFont typeface="Montserrat"/>
              <a:buChar char="●"/>
            </a:pPr>
            <a:r>
              <a:rPr lang="vi"/>
              <a:t>Kh</a:t>
            </a:r>
            <a:r>
              <a:rPr lang="vi"/>
              <a:t>ông cần đăng nhập khi vào.</a:t>
            </a:r>
            <a:endParaRPr/>
          </a:p>
          <a:p>
            <a:pPr indent="-317500" lvl="0" marL="457200" rtl="0">
              <a:lnSpc>
                <a:spcPct val="130000"/>
              </a:lnSpc>
              <a:spcBef>
                <a:spcPts val="0"/>
              </a:spcBef>
              <a:spcAft>
                <a:spcPts val="0"/>
              </a:spcAft>
              <a:buSzPts val="1400"/>
              <a:buFont typeface="Arial"/>
              <a:buChar char="●"/>
            </a:pPr>
            <a:r>
              <a:rPr lang="vi"/>
              <a:t>Chọn hình thức giặt và đồ giặt, số lượng.</a:t>
            </a:r>
            <a:endParaRPr/>
          </a:p>
          <a:p>
            <a:pPr indent="-317500" lvl="0" marL="457200" rtl="0">
              <a:lnSpc>
                <a:spcPct val="130000"/>
              </a:lnSpc>
              <a:spcBef>
                <a:spcPts val="0"/>
              </a:spcBef>
              <a:spcAft>
                <a:spcPts val="0"/>
              </a:spcAft>
              <a:buSzPts val="1400"/>
              <a:buFont typeface="Arial"/>
              <a:buChar char="●"/>
            </a:pPr>
            <a:r>
              <a:rPr lang="vi"/>
              <a:t>Điền thông tin liên hệ, thời gian.</a:t>
            </a:r>
            <a:endParaRPr/>
          </a:p>
          <a:p>
            <a:pPr indent="-317500" lvl="0" marL="457200" rtl="0">
              <a:lnSpc>
                <a:spcPct val="130000"/>
              </a:lnSpc>
              <a:spcBef>
                <a:spcPts val="0"/>
              </a:spcBef>
              <a:spcAft>
                <a:spcPts val="0"/>
              </a:spcAft>
              <a:buSzPts val="1400"/>
              <a:buFont typeface="Arial"/>
              <a:buChar char="●"/>
            </a:pPr>
            <a:r>
              <a:rPr lang="vi"/>
              <a:t>Thông báo được trạng thái đồ đang giặt.</a:t>
            </a:r>
            <a:endParaRPr/>
          </a:p>
          <a:p>
            <a:pPr indent="-317500" lvl="0" marL="457200" rtl="0">
              <a:lnSpc>
                <a:spcPct val="130000"/>
              </a:lnSpc>
              <a:spcBef>
                <a:spcPts val="0"/>
              </a:spcBef>
              <a:spcAft>
                <a:spcPts val="0"/>
              </a:spcAft>
              <a:buSzPts val="1400"/>
              <a:buFont typeface="Arial"/>
              <a:buChar char="●"/>
            </a:pPr>
            <a:r>
              <a:rPr lang="vi"/>
              <a:t>Tìm kiếm loại đồ và xem giá tham khảo.</a:t>
            </a:r>
            <a:endParaRPr/>
          </a:p>
          <a:p>
            <a:pPr indent="-317500" lvl="0" marL="457200" rtl="0">
              <a:lnSpc>
                <a:spcPct val="130000"/>
              </a:lnSpc>
              <a:spcBef>
                <a:spcPts val="0"/>
              </a:spcBef>
              <a:spcAft>
                <a:spcPts val="0"/>
              </a:spcAft>
              <a:buSzPts val="1400"/>
              <a:buFont typeface="Arial"/>
              <a:buChar char="●"/>
            </a:pPr>
            <a:r>
              <a:rPr lang="vi"/>
              <a:t>Thanh toán bằng thẻ.</a:t>
            </a:r>
            <a:endParaRPr/>
          </a:p>
        </p:txBody>
      </p:sp>
      <p:pic>
        <p:nvPicPr>
          <p:cNvPr id="144" name="Shape 144"/>
          <p:cNvPicPr preferRelativeResize="0"/>
          <p:nvPr/>
        </p:nvPicPr>
        <p:blipFill>
          <a:blip r:embed="rId3">
            <a:alphaModFix/>
          </a:blip>
          <a:stretch>
            <a:fillRect/>
          </a:stretch>
        </p:blipFill>
        <p:spPr>
          <a:xfrm>
            <a:off x="2400250" y="1521975"/>
            <a:ext cx="635400" cy="635400"/>
          </a:xfrm>
          <a:prstGeom prst="rect">
            <a:avLst/>
          </a:prstGeom>
          <a:noFill/>
          <a:ln>
            <a:noFill/>
          </a:ln>
        </p:spPr>
      </p:pic>
      <p:pic>
        <p:nvPicPr>
          <p:cNvPr id="145" name="Shape 145"/>
          <p:cNvPicPr preferRelativeResize="0"/>
          <p:nvPr/>
        </p:nvPicPr>
        <p:blipFill>
          <a:blip r:embed="rId4">
            <a:alphaModFix/>
          </a:blip>
          <a:stretch>
            <a:fillRect/>
          </a:stretch>
        </p:blipFill>
        <p:spPr>
          <a:xfrm>
            <a:off x="2400250" y="2309775"/>
            <a:ext cx="635400" cy="635400"/>
          </a:xfrm>
          <a:prstGeom prst="rect">
            <a:avLst/>
          </a:prstGeom>
          <a:noFill/>
          <a:ln>
            <a:noFill/>
          </a:ln>
        </p:spPr>
      </p:pic>
      <p:pic>
        <p:nvPicPr>
          <p:cNvPr id="146" name="Shape 146"/>
          <p:cNvPicPr preferRelativeResize="0"/>
          <p:nvPr/>
        </p:nvPicPr>
        <p:blipFill>
          <a:blip r:embed="rId5">
            <a:alphaModFix/>
          </a:blip>
          <a:stretch>
            <a:fillRect/>
          </a:stretch>
        </p:blipFill>
        <p:spPr>
          <a:xfrm>
            <a:off x="2400250" y="3097575"/>
            <a:ext cx="635400" cy="635400"/>
          </a:xfrm>
          <a:prstGeom prst="rect">
            <a:avLst/>
          </a:prstGeom>
          <a:noFill/>
          <a:ln>
            <a:noFill/>
          </a:ln>
        </p:spPr>
      </p:pic>
      <p:pic>
        <p:nvPicPr>
          <p:cNvPr id="147" name="Shape 147"/>
          <p:cNvPicPr preferRelativeResize="0"/>
          <p:nvPr/>
        </p:nvPicPr>
        <p:blipFill>
          <a:blip r:embed="rId6">
            <a:alphaModFix/>
          </a:blip>
          <a:stretch>
            <a:fillRect/>
          </a:stretch>
        </p:blipFill>
        <p:spPr>
          <a:xfrm>
            <a:off x="2400250" y="3885375"/>
            <a:ext cx="1337684" cy="635400"/>
          </a:xfrm>
          <a:prstGeom prst="rect">
            <a:avLst/>
          </a:prstGeom>
          <a:noFill/>
          <a:ln>
            <a:noFill/>
          </a:ln>
        </p:spPr>
      </p:pic>
      <p:pic>
        <p:nvPicPr>
          <p:cNvPr id="148" name="Shape 148"/>
          <p:cNvPicPr preferRelativeResize="0"/>
          <p:nvPr/>
        </p:nvPicPr>
        <p:blipFill>
          <a:blip r:embed="rId7">
            <a:alphaModFix/>
          </a:blip>
          <a:stretch>
            <a:fillRect/>
          </a:stretch>
        </p:blipFill>
        <p:spPr>
          <a:xfrm>
            <a:off x="3649875" y="1445775"/>
            <a:ext cx="635400" cy="635400"/>
          </a:xfrm>
          <a:prstGeom prst="rect">
            <a:avLst/>
          </a:prstGeom>
          <a:noFill/>
          <a:ln>
            <a:noFill/>
          </a:ln>
        </p:spPr>
      </p:pic>
      <p:pic>
        <p:nvPicPr>
          <p:cNvPr id="149" name="Shape 149"/>
          <p:cNvPicPr preferRelativeResize="0"/>
          <p:nvPr/>
        </p:nvPicPr>
        <p:blipFill>
          <a:blip r:embed="rId8">
            <a:alphaModFix/>
          </a:blip>
          <a:stretch>
            <a:fillRect/>
          </a:stretch>
        </p:blipFill>
        <p:spPr>
          <a:xfrm>
            <a:off x="3649866" y="2322891"/>
            <a:ext cx="635400" cy="635400"/>
          </a:xfrm>
          <a:prstGeom prst="rect">
            <a:avLst/>
          </a:prstGeom>
          <a:noFill/>
          <a:ln>
            <a:noFill/>
          </a:ln>
        </p:spPr>
      </p:pic>
      <p:pic>
        <p:nvPicPr>
          <p:cNvPr id="150" name="Shape 150"/>
          <p:cNvPicPr preferRelativeResize="0"/>
          <p:nvPr/>
        </p:nvPicPr>
        <p:blipFill>
          <a:blip r:embed="rId9">
            <a:alphaModFix/>
          </a:blip>
          <a:stretch>
            <a:fillRect/>
          </a:stretch>
        </p:blipFill>
        <p:spPr>
          <a:xfrm>
            <a:off x="3649875" y="3094650"/>
            <a:ext cx="635400" cy="635400"/>
          </a:xfrm>
          <a:prstGeom prst="rect">
            <a:avLst/>
          </a:prstGeom>
          <a:noFill/>
          <a:ln>
            <a:noFill/>
          </a:ln>
        </p:spPr>
      </p:pic>
      <p:pic>
        <p:nvPicPr>
          <p:cNvPr id="151" name="Shape 151"/>
          <p:cNvPicPr preferRelativeResize="0"/>
          <p:nvPr/>
        </p:nvPicPr>
        <p:blipFill>
          <a:blip r:embed="rId10">
            <a:alphaModFix/>
          </a:blip>
          <a:stretch>
            <a:fillRect/>
          </a:stretch>
        </p:blipFill>
        <p:spPr>
          <a:xfrm>
            <a:off x="4650225" y="1450275"/>
            <a:ext cx="727700" cy="727700"/>
          </a:xfrm>
          <a:prstGeom prst="rect">
            <a:avLst/>
          </a:prstGeom>
          <a:noFill/>
          <a:ln>
            <a:noFill/>
          </a:ln>
        </p:spPr>
      </p:pic>
      <p:pic>
        <p:nvPicPr>
          <p:cNvPr id="152" name="Shape 152"/>
          <p:cNvPicPr preferRelativeResize="0"/>
          <p:nvPr/>
        </p:nvPicPr>
        <p:blipFill>
          <a:blip r:embed="rId11">
            <a:alphaModFix/>
          </a:blip>
          <a:stretch>
            <a:fillRect/>
          </a:stretch>
        </p:blipFill>
        <p:spPr>
          <a:xfrm>
            <a:off x="4650225" y="2309775"/>
            <a:ext cx="635400" cy="635400"/>
          </a:xfrm>
          <a:prstGeom prst="rect">
            <a:avLst/>
          </a:prstGeom>
          <a:noFill/>
          <a:ln>
            <a:noFill/>
          </a:ln>
        </p:spPr>
      </p:pic>
      <p:pic>
        <p:nvPicPr>
          <p:cNvPr id="153" name="Shape 153"/>
          <p:cNvPicPr preferRelativeResize="0"/>
          <p:nvPr/>
        </p:nvPicPr>
        <p:blipFill>
          <a:blip r:embed="rId12">
            <a:alphaModFix/>
          </a:blip>
          <a:stretch>
            <a:fillRect/>
          </a:stretch>
        </p:blipFill>
        <p:spPr>
          <a:xfrm>
            <a:off x="4650216" y="3084441"/>
            <a:ext cx="635400" cy="63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B</a:t>
            </a:r>
            <a:r>
              <a:rPr lang="vi"/>
              <a:t>ảng so sánh với các sản phẩm tương tự</a:t>
            </a:r>
            <a:endParaRPr/>
          </a:p>
        </p:txBody>
      </p:sp>
      <p:graphicFrame>
        <p:nvGraphicFramePr>
          <p:cNvPr id="159" name="Shape 159"/>
          <p:cNvGraphicFramePr/>
          <p:nvPr/>
        </p:nvGraphicFramePr>
        <p:xfrm>
          <a:off x="303300" y="1165505"/>
          <a:ext cx="3000000" cy="3000000"/>
        </p:xfrm>
        <a:graphic>
          <a:graphicData uri="http://schemas.openxmlformats.org/drawingml/2006/table">
            <a:tbl>
              <a:tblPr>
                <a:noFill/>
                <a:tableStyleId>{DAEBD96E-FD58-4B08-95E9-E07B4A07CBEE}</a:tableStyleId>
              </a:tblPr>
              <a:tblGrid>
                <a:gridCol w="1421175"/>
                <a:gridCol w="3588125"/>
                <a:gridCol w="3447425"/>
              </a:tblGrid>
              <a:tr h="509075">
                <a:tc>
                  <a:txBody>
                    <a:bodyPr>
                      <a:noAutofit/>
                    </a:bodyPr>
                    <a:lstStyle/>
                    <a:p>
                      <a:pPr indent="0" lvl="0" marL="0" rtl="0">
                        <a:spcBef>
                          <a:spcPts val="0"/>
                        </a:spcBef>
                        <a:spcAft>
                          <a:spcPts val="0"/>
                        </a:spcAft>
                        <a:buNone/>
                      </a:pPr>
                      <a:r>
                        <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Phần mềm thiết kế</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Phần mềm tương tự</a:t>
                      </a:r>
                      <a:endParaRPr sz="1800">
                        <a:latin typeface="Times New Roman"/>
                        <a:ea typeface="Times New Roman"/>
                        <a:cs typeface="Times New Roman"/>
                        <a:sym typeface="Times New Roman"/>
                      </a:endParaRPr>
                    </a:p>
                  </a:txBody>
                  <a:tcPr marT="63500" marB="63500" marR="63500" marL="63500"/>
                </a:tc>
              </a:tr>
              <a:tr h="803250">
                <a:tc>
                  <a:txBody>
                    <a:bodyPr>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Quy mô phần mềm</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Hệ thống nhỏ</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Hệ thống lớn.</a:t>
                      </a:r>
                      <a:endParaRPr sz="1800">
                        <a:latin typeface="Times New Roman"/>
                        <a:ea typeface="Times New Roman"/>
                        <a:cs typeface="Times New Roman"/>
                        <a:sym typeface="Times New Roman"/>
                      </a:endParaRPr>
                    </a:p>
                  </a:txBody>
                  <a:tcPr marT="63500" marB="63500" marR="63500" marL="63500"/>
                </a:tc>
              </a:tr>
              <a:tr h="803250">
                <a:tc>
                  <a:txBody>
                    <a:bodyPr>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Phạm vi áp dụng</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Là ứng dụng đầu tiên áp dụng cho xí nghiệp Sapy.</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Áp dụng tại một khu vực nhất định của các nước.</a:t>
                      </a:r>
                      <a:endParaRPr sz="1800">
                        <a:latin typeface="Times New Roman"/>
                        <a:ea typeface="Times New Roman"/>
                        <a:cs typeface="Times New Roman"/>
                        <a:sym typeface="Times New Roman"/>
                      </a:endParaRPr>
                    </a:p>
                  </a:txBody>
                  <a:tcPr marT="63500" marB="63500" marR="63500" marL="63500"/>
                </a:tc>
              </a:tr>
              <a:tr h="1695200">
                <a:tc>
                  <a:txBody>
                    <a:bodyPr>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Công việc</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Các chức năng khác biệt:</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Có các hình thức: nhận trả tận nơi, tự mang đồ tới.</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Nhân viên có thể cập nhật lại lộ trình tới nhận đồ.</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Áp dụng thuật toán riêng biệt.</a:t>
                      </a:r>
                      <a:endParaRPr sz="1800">
                        <a:latin typeface="Times New Roman"/>
                        <a:ea typeface="Times New Roman"/>
                        <a:cs typeface="Times New Roman"/>
                        <a:sym typeface="Times New Roman"/>
                      </a:endParaRPr>
                    </a:p>
                  </a:txBody>
                  <a:tcPr marT="63500" marB="63500" marR="63500" marL="63500"/>
                </a:tc>
                <a:tc>
                  <a:txBody>
                    <a:bodyPr>
                      <a:noAutofit/>
                    </a:bodyPr>
                    <a:lstStyle/>
                    <a:p>
                      <a:pPr indent="0" lvl="0" marL="0" rtl="0">
                        <a:spcBef>
                          <a:spcPts val="0"/>
                        </a:spcBef>
                        <a:spcAft>
                          <a:spcPts val="0"/>
                        </a:spcAft>
                        <a:buNone/>
                      </a:pPr>
                      <a:r>
                        <a:rPr lang="vi" sz="1800">
                          <a:latin typeface="Times New Roman"/>
                          <a:ea typeface="Times New Roman"/>
                          <a:cs typeface="Times New Roman"/>
                          <a:sym typeface="Times New Roman"/>
                        </a:rPr>
                        <a:t>Các chức năng khác biệt:</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Xác thực khi đăng kí.</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Thanh toán bằng thẻ.</a:t>
                      </a:r>
                      <a:endParaRPr sz="1800">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vi" sz="1800">
                          <a:latin typeface="Times New Roman"/>
                          <a:ea typeface="Times New Roman"/>
                          <a:cs typeface="Times New Roman"/>
                          <a:sym typeface="Times New Roman"/>
                        </a:rPr>
                        <a:t>Chat trên ứng dụng.</a:t>
                      </a:r>
                      <a:endParaRPr sz="18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vi" sz="3600"/>
              <a:t>Bài toán và giải pháp</a:t>
            </a:r>
            <a:endParaRPr sz="36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Các tham số đầu vào</a:t>
            </a:r>
            <a:endParaRPr/>
          </a:p>
        </p:txBody>
      </p:sp>
      <p:sp>
        <p:nvSpPr>
          <p:cNvPr id="170" name="Shape 170"/>
          <p:cNvSpPr txBox="1"/>
          <p:nvPr/>
        </p:nvSpPr>
        <p:spPr>
          <a:xfrm>
            <a:off x="303300" y="1051175"/>
            <a:ext cx="8520600" cy="3981900"/>
          </a:xfrm>
          <a:prstGeom prst="rect">
            <a:avLst/>
          </a:prstGeom>
          <a:noFill/>
          <a:ln>
            <a:noFill/>
          </a:ln>
        </p:spPr>
        <p:txBody>
          <a:bodyPr anchorCtr="0" anchor="t" bIns="91425" lIns="91425" spcFirstLastPara="1" rIns="91425" wrap="square" tIns="91425">
            <a:noAutofit/>
          </a:bodyPr>
          <a:lstStyle/>
          <a:p>
            <a:pPr indent="-317500" lvl="0" marL="457200" rtl="0">
              <a:lnSpc>
                <a:spcPct val="130000"/>
              </a:lnSpc>
              <a:spcBef>
                <a:spcPts val="1000"/>
              </a:spcBef>
              <a:spcAft>
                <a:spcPts val="0"/>
              </a:spcAft>
              <a:buClr>
                <a:schemeClr val="dk2"/>
              </a:buClr>
              <a:buSzPts val="1400"/>
              <a:buFont typeface="Times New Roman"/>
              <a:buChar char="-"/>
            </a:pPr>
            <a:r>
              <a:rPr b="1" lang="vi">
                <a:solidFill>
                  <a:schemeClr val="dk2"/>
                </a:solidFill>
                <a:latin typeface="Montserrat"/>
                <a:ea typeface="Montserrat"/>
                <a:cs typeface="Montserrat"/>
                <a:sym typeface="Montserrat"/>
              </a:rPr>
              <a:t>Quãng đường</a:t>
            </a:r>
            <a:r>
              <a:rPr lang="vi">
                <a:solidFill>
                  <a:schemeClr val="dk2"/>
                </a:solidFill>
                <a:latin typeface="Montserrat"/>
                <a:ea typeface="Montserrat"/>
                <a:cs typeface="Montserrat"/>
                <a:sym typeface="Montserrat"/>
              </a:rPr>
              <a:t> do Google map cung cấp. Các quãng đường giữa hai điểm đã được google map tối ưu, sử dụng các quãng đường cùng các thông số khác để tính toán lộ trình tối ưu cho nhân viên.</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Times New Roman"/>
              <a:buChar char="-"/>
            </a:pPr>
            <a:r>
              <a:rPr b="1" lang="vi">
                <a:solidFill>
                  <a:schemeClr val="dk2"/>
                </a:solidFill>
                <a:latin typeface="Montserrat"/>
                <a:ea typeface="Montserrat"/>
                <a:cs typeface="Montserrat"/>
                <a:sym typeface="Montserrat"/>
              </a:rPr>
              <a:t>Số lượng đồ</a:t>
            </a:r>
            <a:r>
              <a:rPr lang="vi">
                <a:solidFill>
                  <a:schemeClr val="dk2"/>
                </a:solidFill>
                <a:latin typeface="Montserrat"/>
                <a:ea typeface="Montserrat"/>
                <a:cs typeface="Montserrat"/>
                <a:sym typeface="Montserrat"/>
              </a:rPr>
              <a:t> mà nhân viên có thể chở: tính theo cần, chiếc. Mỗi nhân viên chỉ chở được lượng đồ nhất định. Khi được phân công đi thu gom hoặc trả đồ, dựa trên lượng đồ tối đa đó để phân chia công việc hợp lý.</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Times New Roman"/>
              <a:buChar char="-"/>
            </a:pPr>
            <a:r>
              <a:rPr b="1" lang="vi">
                <a:solidFill>
                  <a:schemeClr val="dk2"/>
                </a:solidFill>
                <a:latin typeface="Montserrat"/>
                <a:ea typeface="Montserrat"/>
                <a:cs typeface="Montserrat"/>
                <a:sym typeface="Montserrat"/>
              </a:rPr>
              <a:t>Lượng tiền ước lượng</a:t>
            </a:r>
            <a:r>
              <a:rPr lang="vi">
                <a:solidFill>
                  <a:schemeClr val="dk2"/>
                </a:solidFill>
                <a:latin typeface="Montserrat"/>
                <a:ea typeface="Montserrat"/>
                <a:cs typeface="Montserrat"/>
                <a:sym typeface="Montserrat"/>
              </a:rPr>
              <a:t> tính theo hóa đơn của khách hàng: Các hóa đơn có giá trị càng cao sẽ càng được ưu tiên hơn.</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Times New Roman"/>
              <a:buChar char="-"/>
            </a:pPr>
            <a:r>
              <a:rPr b="1" lang="vi">
                <a:solidFill>
                  <a:schemeClr val="dk2"/>
                </a:solidFill>
                <a:latin typeface="Montserrat"/>
                <a:ea typeface="Montserrat"/>
                <a:cs typeface="Montserrat"/>
                <a:sym typeface="Montserrat"/>
              </a:rPr>
              <a:t>Số lượng nhân viên</a:t>
            </a:r>
            <a:r>
              <a:rPr lang="vi">
                <a:solidFill>
                  <a:schemeClr val="dk2"/>
                </a:solidFill>
                <a:latin typeface="Montserrat"/>
                <a:ea typeface="Montserrat"/>
                <a:cs typeface="Montserrat"/>
                <a:sym typeface="Montserrat"/>
              </a:rPr>
              <a:t> của xí nghiệp: ô tô và xe máy. Lượng nhân viên thu gom của xí nghiệp là có hạn, các nhân viên sẽ được chia đều tới các khu vực.</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Times New Roman"/>
              <a:buChar char="-"/>
            </a:pPr>
            <a:r>
              <a:rPr b="1" lang="vi">
                <a:solidFill>
                  <a:schemeClr val="dk2"/>
                </a:solidFill>
                <a:latin typeface="Montserrat"/>
                <a:ea typeface="Montserrat"/>
                <a:cs typeface="Montserrat"/>
                <a:sym typeface="Montserrat"/>
              </a:rPr>
              <a:t>Lượng thời gian</a:t>
            </a:r>
            <a:r>
              <a:rPr lang="vi">
                <a:solidFill>
                  <a:schemeClr val="dk2"/>
                </a:solidFill>
                <a:latin typeface="Montserrat"/>
                <a:ea typeface="Montserrat"/>
                <a:cs typeface="Montserrat"/>
                <a:sym typeface="Montserrat"/>
              </a:rPr>
              <a:t> làm việc còn lại của nhân viên: Nếu tổng thời gian ước lượng cần làm vượt quá thời gian tối đa còn lại của nhân viên trong ngày để biết thời gian tối đa nhân viên còn làm việc trong ngày. Cần phân công việc cho nhân viên tới các khu vực gần nhất nhưng thu được lợi nhuận cao nhất cho xí nghiệp.</a:t>
            </a:r>
            <a:endParaRPr i="1">
              <a:solidFill>
                <a:schemeClr val="dk2"/>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B</a:t>
            </a:r>
            <a:r>
              <a:rPr lang="vi"/>
              <a:t>ài toán tối ưu</a:t>
            </a:r>
            <a:endParaRPr/>
          </a:p>
        </p:txBody>
      </p:sp>
      <p:sp>
        <p:nvSpPr>
          <p:cNvPr id="176" name="Shape 176"/>
          <p:cNvSpPr txBox="1"/>
          <p:nvPr/>
        </p:nvSpPr>
        <p:spPr>
          <a:xfrm>
            <a:off x="303300" y="1051175"/>
            <a:ext cx="8520600" cy="2041800"/>
          </a:xfrm>
          <a:prstGeom prst="rect">
            <a:avLst/>
          </a:prstGeom>
          <a:noFill/>
          <a:ln>
            <a:noFill/>
          </a:ln>
        </p:spPr>
        <p:txBody>
          <a:bodyPr anchorCtr="0" anchor="t" bIns="91425" lIns="91425" spcFirstLastPara="1" rIns="91425" wrap="square" tIns="91425">
            <a:noAutofit/>
          </a:bodyPr>
          <a:lstStyle/>
          <a:p>
            <a:pPr indent="0" lvl="0" marL="0" rtl="0">
              <a:lnSpc>
                <a:spcPct val="130000"/>
              </a:lnSpc>
              <a:spcBef>
                <a:spcPts val="1000"/>
              </a:spcBef>
              <a:spcAft>
                <a:spcPts val="0"/>
              </a:spcAft>
              <a:buNone/>
            </a:pPr>
            <a:r>
              <a:rPr i="1" lang="vi">
                <a:solidFill>
                  <a:schemeClr val="dk2"/>
                </a:solidFill>
                <a:latin typeface="Montserrat"/>
                <a:ea typeface="Montserrat"/>
                <a:cs typeface="Montserrat"/>
                <a:sym typeface="Montserrat"/>
              </a:rPr>
              <a:t>Tìm lộ trình đường đi ngắn nhất và lập lịch công việc cho Nhân viên thu gom hoặc trả đồ - BÀI TOÁN NGƯỜI DU LỊCH (Travelling Salesman Problem - TSP)</a:t>
            </a:r>
            <a:endParaRPr i="1">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Clr>
                <a:schemeClr val="dk2"/>
              </a:buClr>
              <a:buSzPts val="1100"/>
              <a:buFont typeface="Arial"/>
              <a:buNone/>
            </a:pPr>
            <a:r>
              <a:rPr b="1" lang="vi">
                <a:solidFill>
                  <a:schemeClr val="dk2"/>
                </a:solidFill>
                <a:latin typeface="Montserrat"/>
                <a:ea typeface="Montserrat"/>
                <a:cs typeface="Montserrat"/>
                <a:sym typeface="Montserrat"/>
              </a:rPr>
              <a:t>Mô tả bài toán</a:t>
            </a:r>
            <a:r>
              <a:rPr lang="vi">
                <a:solidFill>
                  <a:schemeClr val="dk2"/>
                </a:solidFill>
                <a:latin typeface="Montserrat"/>
                <a:ea typeface="Montserrat"/>
                <a:cs typeface="Montserrat"/>
                <a:sym typeface="Montserrat"/>
              </a:rPr>
              <a:t>: </a:t>
            </a:r>
            <a:r>
              <a:rPr lang="vi">
                <a:solidFill>
                  <a:schemeClr val="dk2"/>
                </a:solidFill>
                <a:latin typeface="Montserrat"/>
                <a:ea typeface="Montserrat"/>
                <a:cs typeface="Montserrat"/>
                <a:sym typeface="Montserrat"/>
              </a:rPr>
              <a:t>Nhân viên đi thu gom đồ giặt bằng ô tô hoặc xe máy, mỗi nhân viên muốn đi tới n địa điểm T1, T2, ... Tn  đã phân công trên bản đồ. Xuất phát từ một địa điểm nào đó, nhân viên phải đi qua tất cả các địa điểm đã giao để thu gom hoặc trả đồ, mỗi địa điểm đi tới một lần. Tìm lộ trình cho nhân viên sao cho chi phí (thời gian, phí xe cộ) là nhỏ nhất.</a:t>
            </a:r>
            <a:endParaRPr>
              <a:solidFill>
                <a:schemeClr val="dk2"/>
              </a:solidFill>
              <a:latin typeface="Montserrat"/>
              <a:ea typeface="Montserrat"/>
              <a:cs typeface="Montserrat"/>
              <a:sym typeface="Montserrat"/>
            </a:endParaRPr>
          </a:p>
        </p:txBody>
      </p:sp>
      <p:sp>
        <p:nvSpPr>
          <p:cNvPr id="177" name="Shape 177"/>
          <p:cNvSpPr txBox="1"/>
          <p:nvPr/>
        </p:nvSpPr>
        <p:spPr>
          <a:xfrm>
            <a:off x="303300" y="3169175"/>
            <a:ext cx="6748500" cy="78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vi">
                <a:latin typeface="Montserrat"/>
                <a:ea typeface="Montserrat"/>
                <a:cs typeface="Montserrat"/>
                <a:sym typeface="Montserrat"/>
              </a:rPr>
              <a:t>Giải pháp:</a:t>
            </a:r>
            <a:endParaRPr b="1">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b="1" lang="vi">
                <a:solidFill>
                  <a:schemeClr val="dk2"/>
                </a:solidFill>
                <a:latin typeface="Montserrat"/>
                <a:ea typeface="Montserrat"/>
                <a:cs typeface="Montserrat"/>
                <a:sym typeface="Montserrat"/>
              </a:rPr>
              <a:t>Thuật toán tham lam</a:t>
            </a:r>
            <a:endParaRPr b="1">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b="1" lang="vi">
                <a:solidFill>
                  <a:schemeClr val="dk2"/>
                </a:solidFill>
                <a:latin typeface="Montserrat"/>
                <a:ea typeface="Montserrat"/>
                <a:cs typeface="Montserrat"/>
                <a:sym typeface="Montserrat"/>
              </a:rPr>
              <a:t>Thuật toán di truyền(tham khảo)</a:t>
            </a:r>
            <a:endParaRPr b="1">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Th</a:t>
            </a:r>
            <a:r>
              <a:rPr lang="vi"/>
              <a:t>uật toán tham lam</a:t>
            </a:r>
            <a:endParaRPr/>
          </a:p>
        </p:txBody>
      </p:sp>
      <p:sp>
        <p:nvSpPr>
          <p:cNvPr id="183" name="Shape 183"/>
          <p:cNvSpPr txBox="1"/>
          <p:nvPr/>
        </p:nvSpPr>
        <p:spPr>
          <a:xfrm>
            <a:off x="303300" y="1051175"/>
            <a:ext cx="8406600" cy="3424800"/>
          </a:xfrm>
          <a:prstGeom prst="rect">
            <a:avLst/>
          </a:prstGeom>
          <a:noFill/>
          <a:ln>
            <a:noFill/>
          </a:ln>
        </p:spPr>
        <p:txBody>
          <a:bodyPr anchorCtr="0" anchor="t" bIns="91425" lIns="91425" spcFirstLastPara="1" rIns="91425" wrap="square" tIns="91425">
            <a:noAutofit/>
          </a:bodyPr>
          <a:lstStyle/>
          <a:p>
            <a:pPr indent="0" lvl="0" marL="0" rtl="0">
              <a:lnSpc>
                <a:spcPct val="130000"/>
              </a:lnSpc>
              <a:spcBef>
                <a:spcPts val="1000"/>
              </a:spcBef>
              <a:spcAft>
                <a:spcPts val="0"/>
              </a:spcAft>
              <a:buNone/>
            </a:pPr>
            <a:r>
              <a:rPr lang="vi">
                <a:solidFill>
                  <a:schemeClr val="dk2"/>
                </a:solidFill>
                <a:latin typeface="Montserrat"/>
                <a:ea typeface="Montserrat"/>
                <a:cs typeface="Montserrat"/>
                <a:sym typeface="Montserrat"/>
              </a:rPr>
              <a:t>Một tập A gồm n đối tượng là các địa điểm nhân viên cần tới, chọn một tập con S của A. Tập con S chứa các điều kiện: {</a:t>
            </a:r>
            <a:r>
              <a:rPr b="1" lang="vi">
                <a:solidFill>
                  <a:schemeClr val="dk2"/>
                </a:solidFill>
                <a:latin typeface="Montserrat"/>
                <a:ea typeface="Montserrat"/>
                <a:cs typeface="Montserrat"/>
                <a:sym typeface="Montserrat"/>
              </a:rPr>
              <a:t>thời gian tối đa của nhân viên, lộ trình ngắn nhất, lượng đồ nhiều nhất, lợi nhuận cao</a:t>
            </a:r>
            <a:r>
              <a:rPr lang="vi">
                <a:solidFill>
                  <a:schemeClr val="dk2"/>
                </a:solidFill>
                <a:latin typeface="Montserrat"/>
                <a:ea typeface="Montserrat"/>
                <a:cs typeface="Montserrat"/>
                <a:sym typeface="Montserrat"/>
              </a:rPr>
              <a:t>}, ta gọi là một nghiệm chấp nhận được. </a:t>
            </a:r>
            <a:endParaRPr>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None/>
            </a:pPr>
            <a:r>
              <a:rPr lang="vi">
                <a:solidFill>
                  <a:schemeClr val="dk2"/>
                </a:solidFill>
                <a:latin typeface="Montserrat"/>
                <a:ea typeface="Montserrat"/>
                <a:cs typeface="Montserrat"/>
                <a:sym typeface="Montserrat"/>
              </a:rPr>
              <a:t>Cụ thể xét: Với lượng nhân viên và phương tiện có hạn</a:t>
            </a:r>
            <a:endParaRPr>
              <a:solidFill>
                <a:schemeClr val="dk2"/>
              </a:solidFill>
              <a:latin typeface="Montserrat"/>
              <a:ea typeface="Montserrat"/>
              <a:cs typeface="Montserrat"/>
              <a:sym typeface="Montserrat"/>
            </a:endParaRPr>
          </a:p>
          <a:p>
            <a:pPr indent="-317500" lvl="0" marL="457200" rtl="0">
              <a:lnSpc>
                <a:spcPct val="130000"/>
              </a:lnSpc>
              <a:spcBef>
                <a:spcPts val="100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 Đưa ra được lộ trình ngắn nhất </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Trong khoảng thời gian làm việc tối đa của nhân viên</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Có thể thu/trả được đồ nhiều nhất cho khách hàng</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Thu được lợi nhuận cao nhất.</a:t>
            </a:r>
            <a:endParaRPr>
              <a:solidFill>
                <a:schemeClr val="dk2"/>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Ph</a:t>
            </a:r>
            <a:r>
              <a:rPr lang="vi"/>
              <a:t>ân tích thiết kế thuật toán</a:t>
            </a:r>
            <a:endParaRPr/>
          </a:p>
        </p:txBody>
      </p:sp>
      <p:sp>
        <p:nvSpPr>
          <p:cNvPr id="189" name="Shape 189"/>
          <p:cNvSpPr txBox="1"/>
          <p:nvPr/>
        </p:nvSpPr>
        <p:spPr>
          <a:xfrm>
            <a:off x="303300" y="1051175"/>
            <a:ext cx="8520600" cy="3785400"/>
          </a:xfrm>
          <a:prstGeom prst="rect">
            <a:avLst/>
          </a:prstGeom>
          <a:noFill/>
          <a:ln>
            <a:noFill/>
          </a:ln>
        </p:spPr>
        <p:txBody>
          <a:bodyPr anchorCtr="0" anchor="t" bIns="91425" lIns="91425" spcFirstLastPara="1" rIns="91425" wrap="square" tIns="91425">
            <a:noAutofit/>
          </a:bodyPr>
          <a:lstStyle/>
          <a:p>
            <a:pPr indent="0" lvl="0" marL="0" rtl="0">
              <a:lnSpc>
                <a:spcPct val="130000"/>
              </a:lnSpc>
              <a:spcBef>
                <a:spcPts val="1000"/>
              </a:spcBef>
              <a:spcAft>
                <a:spcPts val="0"/>
              </a:spcAft>
              <a:buNone/>
            </a:pPr>
            <a:r>
              <a:rPr lang="vi">
                <a:solidFill>
                  <a:schemeClr val="dk2"/>
                </a:solidFill>
                <a:latin typeface="Montserrat"/>
                <a:ea typeface="Montserrat"/>
                <a:cs typeface="Montserrat"/>
                <a:sym typeface="Montserrat"/>
              </a:rPr>
              <a:t>Xét đồ thị có </a:t>
            </a:r>
            <a:endParaRPr>
              <a:solidFill>
                <a:schemeClr val="dk2"/>
              </a:solidFill>
              <a:latin typeface="Montserrat"/>
              <a:ea typeface="Montserrat"/>
              <a:cs typeface="Montserrat"/>
              <a:sym typeface="Montserrat"/>
            </a:endParaRPr>
          </a:p>
          <a:p>
            <a:pPr indent="-317500" lvl="0" marL="457200" rtl="0">
              <a:lnSpc>
                <a:spcPct val="130000"/>
              </a:lnSpc>
              <a:spcBef>
                <a:spcPts val="100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đỉnh là các địa điểm trên bản đồ</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Khoảng cách giữa hai đỉnh là khoảng cách giữa các địa điểm trên bản đồ cùng và thời gian di chuyển</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Trọng số của các đỉnh là lợi thuận ước lượng tính theo đơn đặt hàng của khách và lượng đồ của khách.</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Ở đây có hai ràng buộc quan trọng: lượng đồ nhân viên có thể chở, thời gian nhân viên còn phải làm việc.</a:t>
            </a:r>
            <a:endParaRPr>
              <a:solidFill>
                <a:schemeClr val="dk2"/>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C</a:t>
            </a:r>
            <a:r>
              <a:rPr lang="vi"/>
              <a:t>ác bước của thuật toán</a:t>
            </a:r>
            <a:endParaRPr/>
          </a:p>
        </p:txBody>
      </p:sp>
      <p:sp>
        <p:nvSpPr>
          <p:cNvPr id="195" name="Shape 195"/>
          <p:cNvSpPr txBox="1"/>
          <p:nvPr/>
        </p:nvSpPr>
        <p:spPr>
          <a:xfrm>
            <a:off x="303300" y="1051175"/>
            <a:ext cx="8520600" cy="4018800"/>
          </a:xfrm>
          <a:prstGeom prst="rect">
            <a:avLst/>
          </a:prstGeom>
          <a:noFill/>
          <a:ln>
            <a:noFill/>
          </a:ln>
        </p:spPr>
        <p:txBody>
          <a:bodyPr anchorCtr="0" anchor="t" bIns="91425" lIns="91425" spcFirstLastPara="1" rIns="91425" wrap="square" tIns="91425">
            <a:noAutofit/>
          </a:bodyPr>
          <a:lstStyle/>
          <a:p>
            <a:pPr indent="0" lvl="0" marL="0" rtl="0">
              <a:lnSpc>
                <a:spcPct val="130000"/>
              </a:lnSpc>
              <a:spcBef>
                <a:spcPts val="1000"/>
              </a:spcBef>
              <a:spcAft>
                <a:spcPts val="0"/>
              </a:spcAft>
              <a:buNone/>
            </a:pPr>
            <a:r>
              <a:rPr lang="vi">
                <a:solidFill>
                  <a:schemeClr val="dk2"/>
                </a:solidFill>
                <a:latin typeface="Montserrat"/>
                <a:ea typeface="Montserrat"/>
                <a:cs typeface="Montserrat"/>
                <a:sym typeface="Montserrat"/>
              </a:rPr>
              <a:t>B1: Sắp xếp các đỉnh là các địa điểm cần thu/trả đồ theo số tiền ước lượng trên hóa đơn ko giảm. </a:t>
            </a:r>
            <a:endParaRPr>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Clr>
                <a:schemeClr val="dk2"/>
              </a:buClr>
              <a:buSzPts val="1100"/>
              <a:buFont typeface="Arial"/>
              <a:buNone/>
            </a:pPr>
            <a:r>
              <a:rPr lang="vi">
                <a:solidFill>
                  <a:schemeClr val="dk2"/>
                </a:solidFill>
                <a:latin typeface="Montserrat"/>
                <a:ea typeface="Montserrat"/>
                <a:cs typeface="Montserrat"/>
                <a:sym typeface="Montserrat"/>
              </a:rPr>
              <a:t>B2: Tính đơn giá trung bình của đơn hàng trên từng quãng đường bằng Tiền ước lượng của đơn hàng chia cho số km từ vị trí hiện tại tới địa điểm đó(không tính các địa điểm đã đi qua).</a:t>
            </a:r>
            <a:endParaRPr>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Clr>
                <a:schemeClr val="dk2"/>
              </a:buClr>
              <a:buSzPts val="1100"/>
              <a:buFont typeface="Arial"/>
              <a:buNone/>
            </a:pPr>
            <a:r>
              <a:rPr lang="vi">
                <a:solidFill>
                  <a:schemeClr val="dk2"/>
                </a:solidFill>
                <a:latin typeface="Montserrat"/>
                <a:ea typeface="Montserrat"/>
                <a:cs typeface="Montserrat"/>
                <a:sym typeface="Montserrat"/>
              </a:rPr>
              <a:t>B3: Lựa chọn địa điểm thỏa mãn:</a:t>
            </a:r>
            <a:endParaRPr>
              <a:solidFill>
                <a:schemeClr val="dk2"/>
              </a:solidFill>
              <a:latin typeface="Montserrat"/>
              <a:ea typeface="Montserrat"/>
              <a:cs typeface="Montserrat"/>
              <a:sym typeface="Montserrat"/>
            </a:endParaRPr>
          </a:p>
          <a:p>
            <a:pPr indent="-317500" lvl="0" marL="457200" rtl="0">
              <a:lnSpc>
                <a:spcPct val="130000"/>
              </a:lnSpc>
              <a:spcBef>
                <a:spcPts val="100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Có đơn giá lớn nhất.</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Tổng lượng đồ thu nhỏ hơn hoặc bằng lượng đồ lớn nhất mà nhân viên có thể chở.</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Tổng thời gian ước lượng đi theo lộ trình nhỏ hơn hoặc bằng thời gian của nhân viên còn có thể làm trong ngày.</a:t>
            </a:r>
            <a:endParaRPr>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Clr>
                <a:schemeClr val="dk2"/>
              </a:buClr>
              <a:buSzPts val="1100"/>
              <a:buFont typeface="Arial"/>
              <a:buNone/>
            </a:pPr>
            <a:r>
              <a:rPr lang="vi">
                <a:solidFill>
                  <a:schemeClr val="dk2"/>
                </a:solidFill>
                <a:latin typeface="Montserrat"/>
                <a:ea typeface="Montserrat"/>
                <a:cs typeface="Montserrat"/>
                <a:sym typeface="Montserrat"/>
              </a:rPr>
              <a:t>B4: Quay lại thực hiện bước 2.</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Bài toán tối ưu</a:t>
            </a:r>
            <a:endParaRPr/>
          </a:p>
        </p:txBody>
      </p:sp>
      <p:sp>
        <p:nvSpPr>
          <p:cNvPr id="201" name="Shape 201"/>
          <p:cNvSpPr txBox="1"/>
          <p:nvPr/>
        </p:nvSpPr>
        <p:spPr>
          <a:xfrm>
            <a:off x="303300" y="1051175"/>
            <a:ext cx="8520600" cy="1596600"/>
          </a:xfrm>
          <a:prstGeom prst="rect">
            <a:avLst/>
          </a:prstGeom>
          <a:noFill/>
          <a:ln>
            <a:noFill/>
          </a:ln>
        </p:spPr>
        <p:txBody>
          <a:bodyPr anchorCtr="0" anchor="t" bIns="91425" lIns="91425" spcFirstLastPara="1" rIns="91425" wrap="square" tIns="91425">
            <a:noAutofit/>
          </a:bodyPr>
          <a:lstStyle/>
          <a:p>
            <a:pPr indent="0" lvl="0" marL="0" rtl="0">
              <a:lnSpc>
                <a:spcPct val="130000"/>
              </a:lnSpc>
              <a:spcBef>
                <a:spcPts val="1000"/>
              </a:spcBef>
              <a:spcAft>
                <a:spcPts val="0"/>
              </a:spcAft>
              <a:buNone/>
            </a:pPr>
            <a:r>
              <a:rPr i="1" lang="vi">
                <a:solidFill>
                  <a:schemeClr val="dk2"/>
                </a:solidFill>
                <a:latin typeface="Montserrat"/>
                <a:ea typeface="Montserrat"/>
                <a:cs typeface="Montserrat"/>
                <a:sym typeface="Montserrat"/>
              </a:rPr>
              <a:t>Tìm đường đi ngắn nhất cho khách hàng từ vị trí hiện tại đến tiệm giặt Sapy.</a:t>
            </a:r>
            <a:endParaRPr i="1">
              <a:solidFill>
                <a:schemeClr val="dk2"/>
              </a:solidFill>
              <a:latin typeface="Montserrat"/>
              <a:ea typeface="Montserrat"/>
              <a:cs typeface="Montserrat"/>
              <a:sym typeface="Montserrat"/>
            </a:endParaRPr>
          </a:p>
          <a:p>
            <a:pPr indent="0" lvl="0" marL="0" rtl="0">
              <a:lnSpc>
                <a:spcPct val="130000"/>
              </a:lnSpc>
              <a:spcBef>
                <a:spcPts val="1000"/>
              </a:spcBef>
              <a:spcAft>
                <a:spcPts val="0"/>
              </a:spcAft>
              <a:buNone/>
            </a:pPr>
            <a:r>
              <a:rPr b="1" lang="vi">
                <a:solidFill>
                  <a:schemeClr val="dk2"/>
                </a:solidFill>
                <a:latin typeface="Montserrat"/>
                <a:ea typeface="Montserrat"/>
                <a:cs typeface="Montserrat"/>
                <a:sym typeface="Montserrat"/>
              </a:rPr>
              <a:t>Mô tả bài toán</a:t>
            </a:r>
            <a:r>
              <a:rPr lang="vi">
                <a:solidFill>
                  <a:schemeClr val="dk2"/>
                </a:solidFill>
                <a:latin typeface="Montserrat"/>
                <a:ea typeface="Montserrat"/>
                <a:cs typeface="Montserrat"/>
                <a:sym typeface="Montserrat"/>
              </a:rPr>
              <a:t>: Một kh</a:t>
            </a:r>
            <a:r>
              <a:rPr lang="vi">
                <a:solidFill>
                  <a:schemeClr val="dk2"/>
                </a:solidFill>
                <a:latin typeface="Montserrat"/>
                <a:ea typeface="Montserrat"/>
                <a:cs typeface="Montserrat"/>
                <a:sym typeface="Montserrat"/>
              </a:rPr>
              <a:t>ách hàng có đồ giặt và muốn trực tiếp mang tới tiệm. Từ vị trí của người khách đến vị trí của tiệm gần nhất có nhiều con đường đi. Tìm đường ngắn nhất để khách hàng có thể đến được tiệm.</a:t>
            </a:r>
            <a:endParaRPr>
              <a:solidFill>
                <a:schemeClr val="dk2"/>
              </a:solidFill>
              <a:latin typeface="Montserrat"/>
              <a:ea typeface="Montserrat"/>
              <a:cs typeface="Montserrat"/>
              <a:sym typeface="Montserrat"/>
            </a:endParaRPr>
          </a:p>
        </p:txBody>
      </p:sp>
      <p:sp>
        <p:nvSpPr>
          <p:cNvPr id="202" name="Shape 202"/>
          <p:cNvSpPr txBox="1"/>
          <p:nvPr/>
        </p:nvSpPr>
        <p:spPr>
          <a:xfrm>
            <a:off x="303300" y="3169175"/>
            <a:ext cx="6748500" cy="7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vi">
                <a:latin typeface="Montserrat"/>
                <a:ea typeface="Montserrat"/>
                <a:cs typeface="Montserrat"/>
                <a:sym typeface="Montserrat"/>
              </a:rPr>
              <a:t>Giải pháp:</a:t>
            </a:r>
            <a:endParaRPr b="1">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b="1" lang="vi">
                <a:solidFill>
                  <a:schemeClr val="dk2"/>
                </a:solidFill>
                <a:latin typeface="Montserrat"/>
                <a:ea typeface="Montserrat"/>
                <a:cs typeface="Montserrat"/>
                <a:sym typeface="Montserrat"/>
              </a:rPr>
              <a:t>Sử dụng kết quả đường đi ngắn nhất của google map</a:t>
            </a:r>
            <a:endParaRPr b="1">
              <a:solidFill>
                <a:schemeClr val="dk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vi" sz="3600"/>
              <a:t>Kiến trúc hệ thống và yêu cầu công nghệ</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vi"/>
              <a:t>N</a:t>
            </a:r>
            <a:r>
              <a:rPr lang="vi"/>
              <a:t>ội dung</a:t>
            </a:r>
            <a:endParaRPr>
              <a:latin typeface="Montserrat"/>
              <a:ea typeface="Montserrat"/>
              <a:cs typeface="Montserrat"/>
              <a:sym typeface="Montserrat"/>
            </a:endParaRPr>
          </a:p>
        </p:txBody>
      </p:sp>
      <p:sp>
        <p:nvSpPr>
          <p:cNvPr id="79" name="Shape 79"/>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Font typeface="Open Sans"/>
              <a:buAutoNum type="arabicPeriod"/>
            </a:pPr>
            <a:r>
              <a:rPr b="1" lang="vi">
                <a:latin typeface="Open Sans"/>
                <a:ea typeface="Open Sans"/>
                <a:cs typeface="Open Sans"/>
                <a:sym typeface="Open Sans"/>
              </a:rPr>
              <a:t>Khảo sát xí nghiệp</a:t>
            </a:r>
            <a:endParaRPr b="1">
              <a:latin typeface="Open Sans"/>
              <a:ea typeface="Open Sans"/>
              <a:cs typeface="Open Sans"/>
              <a:sym typeface="Open Sans"/>
            </a:endParaRPr>
          </a:p>
          <a:p>
            <a:pPr indent="-342900" lvl="0" marL="457200" rtl="0">
              <a:spcBef>
                <a:spcPts val="0"/>
              </a:spcBef>
              <a:spcAft>
                <a:spcPts val="0"/>
              </a:spcAft>
              <a:buSzPts val="1800"/>
              <a:buFont typeface="Open Sans"/>
              <a:buAutoNum type="arabicPeriod"/>
            </a:pPr>
            <a:r>
              <a:rPr b="1" lang="vi">
                <a:latin typeface="Open Sans"/>
                <a:ea typeface="Open Sans"/>
                <a:cs typeface="Open Sans"/>
                <a:sym typeface="Open Sans"/>
              </a:rPr>
              <a:t>Mô tả đặc điểm của phần mềm</a:t>
            </a:r>
            <a:endParaRPr b="1">
              <a:latin typeface="Open Sans"/>
              <a:ea typeface="Open Sans"/>
              <a:cs typeface="Open Sans"/>
              <a:sym typeface="Open Sans"/>
            </a:endParaRPr>
          </a:p>
          <a:p>
            <a:pPr indent="-342900" lvl="0" marL="457200" rtl="0">
              <a:spcBef>
                <a:spcPts val="0"/>
              </a:spcBef>
              <a:spcAft>
                <a:spcPts val="0"/>
              </a:spcAft>
              <a:buSzPts val="1800"/>
              <a:buFont typeface="Open Sans"/>
              <a:buAutoNum type="arabicPeriod"/>
            </a:pPr>
            <a:r>
              <a:rPr b="1" lang="vi">
                <a:latin typeface="Open Sans"/>
                <a:ea typeface="Open Sans"/>
                <a:cs typeface="Open Sans"/>
                <a:sym typeface="Open Sans"/>
              </a:rPr>
              <a:t>Bài toán và giải pháp</a:t>
            </a:r>
            <a:endParaRPr b="1">
              <a:latin typeface="Open Sans"/>
              <a:ea typeface="Open Sans"/>
              <a:cs typeface="Open Sans"/>
              <a:sym typeface="Open Sans"/>
            </a:endParaRPr>
          </a:p>
          <a:p>
            <a:pPr indent="-342900" lvl="0" marL="457200" rtl="0">
              <a:spcBef>
                <a:spcPts val="0"/>
              </a:spcBef>
              <a:spcAft>
                <a:spcPts val="0"/>
              </a:spcAft>
              <a:buSzPts val="1800"/>
              <a:buFont typeface="Open Sans"/>
              <a:buAutoNum type="arabicPeriod"/>
            </a:pPr>
            <a:r>
              <a:rPr b="1" lang="vi">
                <a:latin typeface="Open Sans"/>
                <a:ea typeface="Open Sans"/>
                <a:cs typeface="Open Sans"/>
                <a:sym typeface="Open Sans"/>
              </a:rPr>
              <a:t>Kiến trúc hệ thống và yêu cầu công nghệ</a:t>
            </a:r>
            <a:endParaRPr b="1">
              <a:latin typeface="Open Sans"/>
              <a:ea typeface="Open Sans"/>
              <a:cs typeface="Open Sans"/>
              <a:sym typeface="Open Sans"/>
            </a:endParaRPr>
          </a:p>
          <a:p>
            <a:pPr indent="-342900" lvl="0" marL="457200" rtl="0">
              <a:spcBef>
                <a:spcPts val="0"/>
              </a:spcBef>
              <a:spcAft>
                <a:spcPts val="0"/>
              </a:spcAft>
              <a:buSzPts val="1800"/>
              <a:buFont typeface="Open Sans"/>
              <a:buAutoNum type="arabicPeriod"/>
            </a:pPr>
            <a:r>
              <a:rPr b="1" lang="vi">
                <a:latin typeface="Open Sans"/>
                <a:ea typeface="Open Sans"/>
                <a:cs typeface="Open Sans"/>
                <a:sym typeface="Open Sans"/>
              </a:rPr>
              <a:t>Mục tiêu GR2</a:t>
            </a:r>
            <a:endParaRPr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K</a:t>
            </a:r>
            <a:r>
              <a:rPr lang="vi"/>
              <a:t>iến trúc hệ thống</a:t>
            </a:r>
            <a:endParaRPr/>
          </a:p>
        </p:txBody>
      </p:sp>
      <p:sp>
        <p:nvSpPr>
          <p:cNvPr id="213" name="Shape 213"/>
          <p:cNvSpPr txBox="1"/>
          <p:nvPr/>
        </p:nvSpPr>
        <p:spPr>
          <a:xfrm>
            <a:off x="303300" y="1499675"/>
            <a:ext cx="8520600" cy="3564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vi">
                <a:solidFill>
                  <a:schemeClr val="dk2"/>
                </a:solidFill>
                <a:latin typeface="Montserrat"/>
                <a:ea typeface="Montserrat"/>
                <a:cs typeface="Montserrat"/>
                <a:sym typeface="Montserrat"/>
              </a:rPr>
              <a:t>Các yêu cầu cần thiết của server:</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Lưu trữ dữ liệu chung trên một server yêu cầu đơn giản hóa các thao tác với dữ liệu. Tài khoản của khách hàng và nhân viên cần lưu trữ, thông tin về đồ giặt và trạng thái cũng cần lưu lại.</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Bảo mật về dữ liệu. Các dữ liệu về người dùng và hóa đơn là quan trọng.</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Dữ liệu được đồng bộ hóa trên các server trên tất cả các client trong thời gian thực. Thông báo trạng thái cho khách về trạng thái của đồ giặt.</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Xác thực người dùng qua Email, google, facebook. Khi người dùng đăng kí tài khoản, nếu người dùng đăng kí bằng google hoặc facebook sẽ cần xác thực: gửi tin nhắn đến mail, hoặc số điện thoại.</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Hỗ trợ gợi ý cài đặt ứng dụng bằng việc chia sẻ với bạn bè.</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Có thể quảng cáo ứng dụng cho xí nghiệp.</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Test ứng dụng trước khi tới tay người dùng.</a:t>
            </a:r>
            <a:endParaRPr>
              <a:solidFill>
                <a:schemeClr val="dk2"/>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
        <p:nvSpPr>
          <p:cNvPr id="214" name="Shape 214"/>
          <p:cNvSpPr txBox="1"/>
          <p:nvPr/>
        </p:nvSpPr>
        <p:spPr>
          <a:xfrm>
            <a:off x="303300" y="1051175"/>
            <a:ext cx="6748500" cy="44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a:solidFill>
                  <a:schemeClr val="dk2"/>
                </a:solidFill>
                <a:latin typeface="Montserrat"/>
                <a:ea typeface="Montserrat"/>
                <a:cs typeface="Montserrat"/>
                <a:sym typeface="Montserrat"/>
              </a:rPr>
              <a:t>Sử dụng mô hình Client - Server.</a:t>
            </a:r>
            <a:endParaRPr>
              <a:solidFill>
                <a:schemeClr val="dk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C</a:t>
            </a:r>
            <a:r>
              <a:rPr lang="vi"/>
              <a:t>ác giải pháp của Google Firebase</a:t>
            </a:r>
            <a:endParaRPr/>
          </a:p>
        </p:txBody>
      </p:sp>
      <p:sp>
        <p:nvSpPr>
          <p:cNvPr id="220" name="Shape 220"/>
          <p:cNvSpPr txBox="1"/>
          <p:nvPr/>
        </p:nvSpPr>
        <p:spPr>
          <a:xfrm>
            <a:off x="303300" y="1051175"/>
            <a:ext cx="8520600" cy="39819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Firebase Authentication</a:t>
            </a:r>
            <a:r>
              <a:rPr lang="vi">
                <a:solidFill>
                  <a:schemeClr val="dk2"/>
                </a:solidFill>
                <a:latin typeface="Montserrat"/>
                <a:ea typeface="Montserrat"/>
                <a:cs typeface="Montserrat"/>
                <a:sym typeface="Montserrat"/>
              </a:rPr>
              <a:t> Hầu hết các ứng dụng cần xác thực quyền. Giúp ứng dụng lưu dữ liệu an toàn sử dụng trong các đám mây.</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Firebase Realtime Database</a:t>
            </a:r>
            <a:r>
              <a:rPr lang="vi">
                <a:solidFill>
                  <a:schemeClr val="dk2"/>
                </a:solidFill>
                <a:latin typeface="Montserrat"/>
                <a:ea typeface="Montserrat"/>
                <a:cs typeface="Montserrat"/>
                <a:sym typeface="Montserrat"/>
              </a:rPr>
              <a:t> cơ sở dữ liệu đám mây NoSQL đồng bộ hóa. Dữ liệu được đồng bộ hóa trên tất cả các client trong thời gian thực, và luôn có sẵn khi ứng dụng offline.</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Firebase Storage</a:t>
            </a:r>
            <a:r>
              <a:rPr lang="vi">
                <a:solidFill>
                  <a:schemeClr val="dk2"/>
                </a:solidFill>
                <a:latin typeface="Montserrat"/>
                <a:ea typeface="Montserrat"/>
                <a:cs typeface="Montserrat"/>
                <a:sym typeface="Montserrat"/>
              </a:rPr>
              <a:t> được xây dựng cho các nhà phát triển ứng dụng, để lưu trữ và phục vụ nội dung do người dùng tạo ra, chẳng hạn như hình ảnh hoặc video.</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Firebase Crash Reporting</a:t>
            </a:r>
            <a:r>
              <a:rPr lang="vi">
                <a:solidFill>
                  <a:schemeClr val="dk2"/>
                </a:solidFill>
                <a:latin typeface="Montserrat"/>
                <a:ea typeface="Montserrat"/>
                <a:cs typeface="Montserrat"/>
                <a:sym typeface="Montserrat"/>
              </a:rPr>
              <a:t> Thông tin toàn diện và hành động để giúp chẩn đoán và sửa chữa các vấn đề trong ứng dụng.</a:t>
            </a:r>
            <a:endParaRPr b="1">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Notifications</a:t>
            </a:r>
            <a:r>
              <a:rPr lang="vi">
                <a:solidFill>
                  <a:schemeClr val="dk2"/>
                </a:solidFill>
                <a:latin typeface="Montserrat"/>
                <a:ea typeface="Montserrat"/>
                <a:cs typeface="Montserrat"/>
                <a:sym typeface="Montserrat"/>
              </a:rPr>
              <a:t> cho phép gửi và duy trì tin nhắn của người dùng. Sử dụng là miễn phí và không giới hạn.</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Remote Config</a:t>
            </a:r>
            <a:r>
              <a:rPr lang="vi">
                <a:solidFill>
                  <a:schemeClr val="dk2"/>
                </a:solidFill>
                <a:latin typeface="Montserrat"/>
                <a:ea typeface="Montserrat"/>
                <a:cs typeface="Montserrat"/>
                <a:sym typeface="Montserrat"/>
              </a:rPr>
              <a:t> Cập nhật ứng dụng không cần triển khai một phiên bản mới. Cài đặt nhanh chóng dễ dàng.</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Invites</a:t>
            </a:r>
            <a:r>
              <a:rPr lang="vi">
                <a:solidFill>
                  <a:schemeClr val="dk2"/>
                </a:solidFill>
                <a:latin typeface="Montserrat"/>
                <a:ea typeface="Montserrat"/>
                <a:cs typeface="Montserrat"/>
                <a:sym typeface="Montserrat"/>
              </a:rPr>
              <a:t> giới thiệu ứng dụng và chia sẻ.</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AdWords</a:t>
            </a:r>
            <a:r>
              <a:rPr lang="vi">
                <a:solidFill>
                  <a:schemeClr val="dk2"/>
                </a:solidFill>
                <a:latin typeface="Montserrat"/>
                <a:ea typeface="Montserrat"/>
                <a:cs typeface="Montserrat"/>
                <a:sym typeface="Montserrat"/>
              </a:rPr>
              <a:t> Tự động liên kết AdWords với người dùng mà bạn xác định trong căn cứ Firebase Analytics. Cải thiện nhắm mục tiêu quảng cáo và tối ưu hóa hiệu suất chiến dịch của bạn.</a:t>
            </a:r>
            <a:endParaRPr>
              <a:solidFill>
                <a:schemeClr val="dk2"/>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Kiến trúc hệ thống</a:t>
            </a:r>
            <a:endParaRPr/>
          </a:p>
        </p:txBody>
      </p:sp>
      <p:sp>
        <p:nvSpPr>
          <p:cNvPr id="226" name="Shape 226"/>
          <p:cNvSpPr txBox="1"/>
          <p:nvPr/>
        </p:nvSpPr>
        <p:spPr>
          <a:xfrm>
            <a:off x="303300" y="1051175"/>
            <a:ext cx="8520600" cy="35646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vi">
                <a:solidFill>
                  <a:schemeClr val="dk2"/>
                </a:solidFill>
                <a:latin typeface="Montserrat"/>
                <a:ea typeface="Montserrat"/>
                <a:cs typeface="Montserrat"/>
                <a:sym typeface="Montserrat"/>
              </a:rPr>
              <a:t>Các yêu cầu cần thiết của cl</a:t>
            </a:r>
            <a:r>
              <a:rPr lang="vi">
                <a:solidFill>
                  <a:schemeClr val="dk2"/>
                </a:solidFill>
                <a:latin typeface="Montserrat"/>
                <a:ea typeface="Montserrat"/>
                <a:cs typeface="Montserrat"/>
                <a:sym typeface="Montserrat"/>
              </a:rPr>
              <a:t>ient</a:t>
            </a:r>
            <a:r>
              <a:rPr lang="vi">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Phát triển trên hệ điều hành: android và iOS.</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Cần phát triển một hệ thống nhanh chóng.</a:t>
            </a:r>
            <a:endParaRPr>
              <a:solidFill>
                <a:schemeClr val="dk2"/>
              </a:solidFill>
              <a:latin typeface="Montserrat"/>
              <a:ea typeface="Montserrat"/>
              <a:cs typeface="Montserrat"/>
              <a:sym typeface="Montserrat"/>
            </a:endParaRPr>
          </a:p>
          <a:p>
            <a:pPr indent="0" lvl="0" marL="0" rtl="0">
              <a:lnSpc>
                <a:spcPct val="115000"/>
              </a:lnSpc>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0" lvl="0" marL="0" rtl="0">
              <a:lnSpc>
                <a:spcPct val="115000"/>
              </a:lnSpc>
              <a:spcBef>
                <a:spcPts val="0"/>
              </a:spcBef>
              <a:spcAft>
                <a:spcPts val="0"/>
              </a:spcAft>
              <a:buNone/>
            </a:pPr>
            <a:r>
              <a:rPr b="1" lang="vi">
                <a:solidFill>
                  <a:schemeClr val="dk2"/>
                </a:solidFill>
                <a:latin typeface="Montserrat"/>
                <a:ea typeface="Montserrat"/>
                <a:cs typeface="Montserrat"/>
                <a:sym typeface="Montserrat"/>
              </a:rPr>
              <a:t>Client:</a:t>
            </a:r>
            <a:r>
              <a:rPr lang="vi">
                <a:solidFill>
                  <a:schemeClr val="dk2"/>
                </a:solidFill>
                <a:latin typeface="Montserrat"/>
                <a:ea typeface="Montserrat"/>
                <a:cs typeface="Montserrat"/>
                <a:sym typeface="Montserrat"/>
              </a:rPr>
              <a:t> lập trình bằng ngôn ngữ javascript, sử dụng Framework React native</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Kiến trúc phần mềm</a:t>
            </a:r>
            <a:endParaRPr/>
          </a:p>
        </p:txBody>
      </p:sp>
      <p:sp>
        <p:nvSpPr>
          <p:cNvPr id="232" name="Shape 232"/>
          <p:cNvSpPr txBox="1"/>
          <p:nvPr/>
        </p:nvSpPr>
        <p:spPr>
          <a:xfrm>
            <a:off x="303300" y="1051175"/>
            <a:ext cx="7070700" cy="38592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View là giao diện sử dụng của khách hàng và nhân viên</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Hiển thị các màn hình chính: trang chủ, giá cả, lịch sử, thông tin cá nhân.</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Bản đồ, các item, đường đi,... trên bản đồ.</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chức năng đặt lịch, trạng thái.</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Màn hình hiển thị hóa đơn của nhân viên.</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Model là dữ liệu được lưu trữ trên server gồm dữ liệu của người dùng như thông tin cá nhân, thông tin đồ giặt.</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Presenter</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hàm tính toán thuật toán</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hàm sử dụng api của google map</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hàm xử lý việc đặt và nhận lịch</a:t>
            </a:r>
            <a:endParaRPr>
              <a:solidFill>
                <a:schemeClr val="dk2"/>
              </a:solidFill>
              <a:latin typeface="Montserrat"/>
              <a:ea typeface="Montserrat"/>
              <a:cs typeface="Montserrat"/>
              <a:sym typeface="Montserrat"/>
            </a:endParaRPr>
          </a:p>
          <a:p>
            <a:pPr indent="-317500" lvl="1" marL="914400" rtl="0">
              <a:lnSpc>
                <a:spcPct val="115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hàm xử lý việc thao tác với google firebase để gửi lấy dữ liệu, cập nhật trạng thái,...</a:t>
            </a:r>
            <a:endParaRPr>
              <a:solidFill>
                <a:srgbClr val="FF0000"/>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vi"/>
              <a:t>M</a:t>
            </a:r>
            <a:r>
              <a:rPr lang="vi"/>
              <a:t>ục tiêu</a:t>
            </a:r>
            <a:r>
              <a:rPr lang="vi">
                <a:latin typeface="Montserrat"/>
                <a:ea typeface="Montserrat"/>
                <a:cs typeface="Montserrat"/>
                <a:sym typeface="Montserrat"/>
              </a:rPr>
              <a:t> </a:t>
            </a:r>
            <a:r>
              <a:rPr lang="vi"/>
              <a:t>GR2</a:t>
            </a:r>
            <a:endParaRPr>
              <a:latin typeface="Montserrat"/>
              <a:ea typeface="Montserrat"/>
              <a:cs typeface="Montserrat"/>
              <a:sym typeface="Montserrat"/>
            </a:endParaRPr>
          </a:p>
        </p:txBody>
      </p:sp>
      <p:sp>
        <p:nvSpPr>
          <p:cNvPr id="238" name="Shape 238"/>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Font typeface="Open Sans"/>
              <a:buAutoNum type="arabicPeriod"/>
            </a:pPr>
            <a:r>
              <a:rPr lang="vi">
                <a:latin typeface="Open Sans"/>
                <a:ea typeface="Open Sans"/>
                <a:cs typeface="Open Sans"/>
                <a:sym typeface="Open Sans"/>
              </a:rPr>
              <a:t>Tìm hiểu và code được thuật toán cần áp dụng.</a:t>
            </a:r>
            <a:endParaRPr>
              <a:latin typeface="Open Sans"/>
              <a:ea typeface="Open Sans"/>
              <a:cs typeface="Open Sans"/>
              <a:sym typeface="Open Sans"/>
            </a:endParaRPr>
          </a:p>
          <a:p>
            <a:pPr indent="-342900" lvl="0" marL="457200" rtl="0">
              <a:spcBef>
                <a:spcPts val="1600"/>
              </a:spcBef>
              <a:spcAft>
                <a:spcPts val="0"/>
              </a:spcAft>
              <a:buSzPts val="1800"/>
              <a:buFont typeface="Open Sans"/>
              <a:buAutoNum type="arabicPeriod"/>
            </a:pPr>
            <a:r>
              <a:rPr lang="vi">
                <a:latin typeface="Open Sans"/>
                <a:ea typeface="Open Sans"/>
                <a:cs typeface="Open Sans"/>
                <a:sym typeface="Open Sans"/>
              </a:rPr>
              <a:t>Th</a:t>
            </a:r>
            <a:r>
              <a:rPr lang="vi">
                <a:latin typeface="Open Sans"/>
                <a:ea typeface="Open Sans"/>
                <a:cs typeface="Open Sans"/>
                <a:sym typeface="Open Sans"/>
              </a:rPr>
              <a:t>iết kế được các màn hình đảm bảo chuẩn các nguyên tắc UI/UX</a:t>
            </a:r>
            <a:endParaRPr>
              <a:latin typeface="Open Sans"/>
              <a:ea typeface="Open Sans"/>
              <a:cs typeface="Open Sans"/>
              <a:sym typeface="Open Sans"/>
            </a:endParaRPr>
          </a:p>
          <a:p>
            <a:pPr indent="-342900" lvl="0" marL="457200" rtl="0">
              <a:spcBef>
                <a:spcPts val="1600"/>
              </a:spcBef>
              <a:spcAft>
                <a:spcPts val="0"/>
              </a:spcAft>
              <a:buSzPts val="1800"/>
              <a:buFont typeface="Open Sans"/>
              <a:buAutoNum type="arabicPeriod"/>
            </a:pPr>
            <a:r>
              <a:rPr lang="vi">
                <a:latin typeface="Open Sans"/>
                <a:ea typeface="Open Sans"/>
                <a:cs typeface="Open Sans"/>
                <a:sym typeface="Open Sans"/>
              </a:rPr>
              <a:t>T</a:t>
            </a:r>
            <a:r>
              <a:rPr lang="vi">
                <a:latin typeface="Open Sans"/>
                <a:ea typeface="Open Sans"/>
                <a:cs typeface="Open Sans"/>
                <a:sym typeface="Open Sans"/>
              </a:rPr>
              <a:t>ìm hiểu và code app sử dụng javascript và framework React native.</a:t>
            </a:r>
            <a:endParaRPr>
              <a:latin typeface="Open Sans"/>
              <a:ea typeface="Open Sans"/>
              <a:cs typeface="Open Sans"/>
              <a:sym typeface="Open Sans"/>
            </a:endParaRPr>
          </a:p>
          <a:p>
            <a:pPr indent="-342900" lvl="0" marL="457200" rtl="0">
              <a:spcBef>
                <a:spcPts val="1600"/>
              </a:spcBef>
              <a:spcAft>
                <a:spcPts val="1600"/>
              </a:spcAft>
              <a:buSzPts val="1800"/>
              <a:buFont typeface="Open Sans"/>
              <a:buAutoNum type="arabicPeriod"/>
            </a:pPr>
            <a:r>
              <a:rPr lang="vi">
                <a:latin typeface="Open Sans"/>
                <a:ea typeface="Open Sans"/>
                <a:cs typeface="Open Sans"/>
                <a:sym typeface="Open Sans"/>
              </a:rPr>
              <a:t>Lập trình được ứng dụng với các chức năng chính.</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00" y="712150"/>
            <a:ext cx="9144000" cy="3835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vi" sz="3600"/>
              <a:t>C</a:t>
            </a:r>
            <a:r>
              <a:rPr lang="vi" sz="3600"/>
              <a:t>ảm ơn cô và các bạn đã lắng nghe</a:t>
            </a:r>
            <a:endParaRPr sz="36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vi" sz="3600"/>
              <a:t>Kh</a:t>
            </a:r>
            <a:r>
              <a:rPr lang="vi" sz="3600"/>
              <a:t>ảo sát xí nghiệp</a:t>
            </a:r>
            <a:endParaRPr sz="36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vi"/>
              <a:t>Quy trình giặt là Sapy</a:t>
            </a:r>
            <a:endParaRPr/>
          </a:p>
        </p:txBody>
      </p:sp>
      <p:sp>
        <p:nvSpPr>
          <p:cNvPr id="90" name="Shape 90"/>
          <p:cNvSpPr txBox="1"/>
          <p:nvPr/>
        </p:nvSpPr>
        <p:spPr>
          <a:xfrm>
            <a:off x="462925" y="1218425"/>
            <a:ext cx="8717100" cy="1218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sz="1800">
                <a:solidFill>
                  <a:schemeClr val="dk2"/>
                </a:solidFill>
                <a:latin typeface="Montserrat"/>
                <a:ea typeface="Montserrat"/>
                <a:cs typeface="Montserrat"/>
                <a:sym typeface="Montserrat"/>
              </a:rPr>
              <a:t>Loại hình đăng kí hiện có:</a:t>
            </a:r>
            <a:endParaRPr sz="1800">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Trực tiếp mang tới và đăng kí</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Đăng kí qua trang web : giatlasapy.com </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Đăng kí qua số Hotline</a:t>
            </a:r>
            <a:endParaRPr>
              <a:solidFill>
                <a:schemeClr val="dk2"/>
              </a:solidFill>
              <a:latin typeface="Montserrat"/>
              <a:ea typeface="Montserrat"/>
              <a:cs typeface="Montserrat"/>
              <a:sym typeface="Montserrat"/>
            </a:endParaRPr>
          </a:p>
        </p:txBody>
      </p:sp>
      <p:sp>
        <p:nvSpPr>
          <p:cNvPr id="91" name="Shape 91"/>
          <p:cNvSpPr txBox="1"/>
          <p:nvPr/>
        </p:nvSpPr>
        <p:spPr>
          <a:xfrm>
            <a:off x="462925" y="2604275"/>
            <a:ext cx="1452900" cy="55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sz="1800">
                <a:solidFill>
                  <a:schemeClr val="dk2"/>
                </a:solidFill>
                <a:latin typeface="Montserrat"/>
                <a:ea typeface="Montserrat"/>
                <a:cs typeface="Montserrat"/>
                <a:sym typeface="Montserrat"/>
              </a:rPr>
              <a:t>Quy trình:</a:t>
            </a:r>
            <a:endParaRPr sz="1800">
              <a:latin typeface="Montserrat"/>
              <a:ea typeface="Montserrat"/>
              <a:cs typeface="Montserrat"/>
              <a:sym typeface="Montserrat"/>
            </a:endParaRPr>
          </a:p>
        </p:txBody>
      </p:sp>
      <p:sp>
        <p:nvSpPr>
          <p:cNvPr descr="Hình dạng con trỏ trong nền trên đồ họa dòng thời gian&#10;" id="92" name="Shape 92"/>
          <p:cNvSpPr/>
          <p:nvPr/>
        </p:nvSpPr>
        <p:spPr>
          <a:xfrm>
            <a:off x="340934" y="3237125"/>
            <a:ext cx="1595400" cy="635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3" name="Shape 93"/>
          <p:cNvSpPr txBox="1"/>
          <p:nvPr>
            <p:ph idx="4294967295" type="body"/>
          </p:nvPr>
        </p:nvSpPr>
        <p:spPr>
          <a:xfrm>
            <a:off x="340925" y="3354327"/>
            <a:ext cx="12402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Nhận đồ</a:t>
            </a:r>
            <a:endParaRPr b="1">
              <a:solidFill>
                <a:schemeClr val="lt1"/>
              </a:solidFill>
              <a:latin typeface="Open Sans"/>
              <a:ea typeface="Open Sans"/>
              <a:cs typeface="Open Sans"/>
              <a:sym typeface="Open Sans"/>
            </a:endParaRPr>
          </a:p>
        </p:txBody>
      </p:sp>
      <p:sp>
        <p:nvSpPr>
          <p:cNvPr descr="Hình dạng con trỏ trong nền trên đồ họa dòng thời gian&#10;" id="94" name="Shape 94"/>
          <p:cNvSpPr/>
          <p:nvPr/>
        </p:nvSpPr>
        <p:spPr>
          <a:xfrm>
            <a:off x="1598695" y="3237125"/>
            <a:ext cx="1747500" cy="635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5" name="Shape 95"/>
          <p:cNvSpPr txBox="1"/>
          <p:nvPr>
            <p:ph idx="4294967295" type="body"/>
          </p:nvPr>
        </p:nvSpPr>
        <p:spPr>
          <a:xfrm>
            <a:off x="1862216" y="3354327"/>
            <a:ext cx="11592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Đánh mã</a:t>
            </a:r>
            <a:endParaRPr b="1">
              <a:solidFill>
                <a:schemeClr val="lt1"/>
              </a:solidFill>
              <a:latin typeface="Open Sans"/>
              <a:ea typeface="Open Sans"/>
              <a:cs typeface="Open Sans"/>
              <a:sym typeface="Open Sans"/>
            </a:endParaRPr>
          </a:p>
        </p:txBody>
      </p:sp>
      <p:sp>
        <p:nvSpPr>
          <p:cNvPr descr="Hình dạng con trỏ trong nền trên đồ họa dòng thời gian&#10;" id="96" name="Shape 96"/>
          <p:cNvSpPr/>
          <p:nvPr/>
        </p:nvSpPr>
        <p:spPr>
          <a:xfrm>
            <a:off x="3008806" y="3237125"/>
            <a:ext cx="1747500" cy="635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7" name="Shape 97"/>
          <p:cNvSpPr txBox="1"/>
          <p:nvPr>
            <p:ph idx="4294967295" type="body"/>
          </p:nvPr>
        </p:nvSpPr>
        <p:spPr>
          <a:xfrm>
            <a:off x="3260828" y="3354327"/>
            <a:ext cx="12228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Xưởng giặt</a:t>
            </a:r>
            <a:endParaRPr b="1">
              <a:solidFill>
                <a:schemeClr val="lt1"/>
              </a:solidFill>
              <a:latin typeface="Open Sans"/>
              <a:ea typeface="Open Sans"/>
              <a:cs typeface="Open Sans"/>
              <a:sym typeface="Open Sans"/>
            </a:endParaRPr>
          </a:p>
        </p:txBody>
      </p:sp>
      <p:sp>
        <p:nvSpPr>
          <p:cNvPr descr="Hình dạng con trỏ trong nền trên đồ họa dòng thời gian&#10;" id="98" name="Shape 98"/>
          <p:cNvSpPr/>
          <p:nvPr/>
        </p:nvSpPr>
        <p:spPr>
          <a:xfrm>
            <a:off x="4418917" y="3237125"/>
            <a:ext cx="1747500" cy="635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sz="1200"/>
          </a:p>
        </p:txBody>
      </p:sp>
      <p:sp>
        <p:nvSpPr>
          <p:cNvPr id="99" name="Shape 99"/>
          <p:cNvSpPr txBox="1"/>
          <p:nvPr>
            <p:ph idx="4294967295" type="body"/>
          </p:nvPr>
        </p:nvSpPr>
        <p:spPr>
          <a:xfrm>
            <a:off x="4665853" y="3354327"/>
            <a:ext cx="13083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Xưởng sấy</a:t>
            </a:r>
            <a:endParaRPr b="1">
              <a:solidFill>
                <a:schemeClr val="lt1"/>
              </a:solidFill>
              <a:latin typeface="Open Sans"/>
              <a:ea typeface="Open Sans"/>
              <a:cs typeface="Open Sans"/>
              <a:sym typeface="Open Sans"/>
            </a:endParaRPr>
          </a:p>
        </p:txBody>
      </p:sp>
      <p:sp>
        <p:nvSpPr>
          <p:cNvPr descr="Hình dạng con trỏ trong nền trên đồ họa dòng thời gian&#10;" id="100" name="Shape 100"/>
          <p:cNvSpPr/>
          <p:nvPr/>
        </p:nvSpPr>
        <p:spPr>
          <a:xfrm>
            <a:off x="5828778" y="3236875"/>
            <a:ext cx="1747500" cy="635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descr="Hình dạng con trỏ trong nền trên đồ họa dòng thời gian&#10;" id="101" name="Shape 101"/>
          <p:cNvSpPr/>
          <p:nvPr/>
        </p:nvSpPr>
        <p:spPr>
          <a:xfrm>
            <a:off x="7239145" y="3237120"/>
            <a:ext cx="1747500" cy="635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spcBef>
                <a:spcPts val="0"/>
              </a:spcBef>
              <a:spcAft>
                <a:spcPts val="0"/>
              </a:spcAft>
              <a:buNone/>
            </a:pPr>
            <a:r>
              <a:t/>
            </a:r>
            <a:endParaRPr/>
          </a:p>
        </p:txBody>
      </p:sp>
      <p:sp>
        <p:nvSpPr>
          <p:cNvPr id="102" name="Shape 102"/>
          <p:cNvSpPr txBox="1"/>
          <p:nvPr>
            <p:ph idx="4294967295" type="body"/>
          </p:nvPr>
        </p:nvSpPr>
        <p:spPr>
          <a:xfrm>
            <a:off x="6156365" y="3354327"/>
            <a:ext cx="13083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Kho chứa</a:t>
            </a:r>
            <a:endParaRPr b="1">
              <a:solidFill>
                <a:schemeClr val="lt1"/>
              </a:solidFill>
              <a:latin typeface="Open Sans"/>
              <a:ea typeface="Open Sans"/>
              <a:cs typeface="Open Sans"/>
              <a:sym typeface="Open Sans"/>
            </a:endParaRPr>
          </a:p>
        </p:txBody>
      </p:sp>
      <p:sp>
        <p:nvSpPr>
          <p:cNvPr id="103" name="Shape 103"/>
          <p:cNvSpPr txBox="1"/>
          <p:nvPr>
            <p:ph idx="4294967295" type="body"/>
          </p:nvPr>
        </p:nvSpPr>
        <p:spPr>
          <a:xfrm>
            <a:off x="7469864" y="3354327"/>
            <a:ext cx="1308300" cy="400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a:solidFill>
                  <a:schemeClr val="lt1"/>
                </a:solidFill>
                <a:latin typeface="Open Sans"/>
                <a:ea typeface="Open Sans"/>
                <a:cs typeface="Open Sans"/>
                <a:sym typeface="Open Sans"/>
              </a:rPr>
              <a:t>So mã và trả đồ</a:t>
            </a:r>
            <a:endParaRPr b="1">
              <a:solidFill>
                <a:schemeClr val="lt1"/>
              </a:solidFill>
              <a:latin typeface="Open Sans"/>
              <a:ea typeface="Open Sans"/>
              <a:cs typeface="Open Sans"/>
              <a:sym typeface="Open Sans"/>
            </a:endParaRPr>
          </a:p>
        </p:txBody>
      </p:sp>
      <p:pic>
        <p:nvPicPr>
          <p:cNvPr id="104" name="Shape 104"/>
          <p:cNvPicPr preferRelativeResize="0"/>
          <p:nvPr/>
        </p:nvPicPr>
        <p:blipFill>
          <a:blip r:embed="rId3">
            <a:alphaModFix/>
          </a:blip>
          <a:stretch>
            <a:fillRect/>
          </a:stretch>
        </p:blipFill>
        <p:spPr>
          <a:xfrm>
            <a:off x="5933975" y="291425"/>
            <a:ext cx="2598500" cy="259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sz="2400"/>
              <a:t>Thông tin xí nghiệp yêu cầu</a:t>
            </a:r>
            <a:endParaRPr sz="2400"/>
          </a:p>
        </p:txBody>
      </p:sp>
      <p:sp>
        <p:nvSpPr>
          <p:cNvPr id="110" name="Shape 110"/>
          <p:cNvSpPr txBox="1"/>
          <p:nvPr/>
        </p:nvSpPr>
        <p:spPr>
          <a:xfrm>
            <a:off x="462925" y="1218425"/>
            <a:ext cx="8717100" cy="2202900"/>
          </a:xfrm>
          <a:prstGeom prst="rect">
            <a:avLst/>
          </a:prstGeom>
          <a:noFill/>
          <a:ln>
            <a:noFill/>
          </a:ln>
        </p:spPr>
        <p:txBody>
          <a:bodyPr anchorCtr="0" anchor="t" bIns="91425" lIns="91425" spcFirstLastPara="1" rIns="91425" wrap="square" tIns="91425">
            <a:noAutofit/>
          </a:bodyPr>
          <a:lstStyle/>
          <a:p>
            <a:pPr indent="-342900" lvl="0" marL="457200" rtl="0">
              <a:lnSpc>
                <a:spcPct val="130000"/>
              </a:lnSpc>
              <a:spcBef>
                <a:spcPts val="0"/>
              </a:spcBef>
              <a:spcAft>
                <a:spcPts val="0"/>
              </a:spcAft>
              <a:buClr>
                <a:schemeClr val="dk2"/>
              </a:buClr>
              <a:buSzPts val="1800"/>
              <a:buFont typeface="Montserrat"/>
              <a:buChar char="●"/>
            </a:pPr>
            <a:r>
              <a:rPr lang="vi" sz="1800">
                <a:solidFill>
                  <a:schemeClr val="dk2"/>
                </a:solidFill>
                <a:latin typeface="Montserrat"/>
                <a:ea typeface="Montserrat"/>
                <a:cs typeface="Montserrat"/>
                <a:sym typeface="Montserrat"/>
              </a:rPr>
              <a:t>Tên</a:t>
            </a:r>
            <a:endParaRPr sz="1800">
              <a:solidFill>
                <a:schemeClr val="dk2"/>
              </a:solidFill>
              <a:latin typeface="Montserrat"/>
              <a:ea typeface="Montserrat"/>
              <a:cs typeface="Montserrat"/>
              <a:sym typeface="Montserrat"/>
            </a:endParaRPr>
          </a:p>
          <a:p>
            <a:pPr indent="-342900" lvl="0" marL="457200" rtl="0">
              <a:lnSpc>
                <a:spcPct val="130000"/>
              </a:lnSpc>
              <a:spcBef>
                <a:spcPts val="0"/>
              </a:spcBef>
              <a:spcAft>
                <a:spcPts val="0"/>
              </a:spcAft>
              <a:buClr>
                <a:schemeClr val="dk2"/>
              </a:buClr>
              <a:buSzPts val="1800"/>
              <a:buFont typeface="Montserrat"/>
              <a:buChar char="●"/>
            </a:pPr>
            <a:r>
              <a:rPr lang="vi" sz="1800">
                <a:solidFill>
                  <a:schemeClr val="dk2"/>
                </a:solidFill>
                <a:latin typeface="Montserrat"/>
                <a:ea typeface="Montserrat"/>
                <a:cs typeface="Montserrat"/>
                <a:sym typeface="Montserrat"/>
              </a:rPr>
              <a:t>Số điện thoại</a:t>
            </a:r>
            <a:endParaRPr sz="1800">
              <a:solidFill>
                <a:schemeClr val="dk2"/>
              </a:solidFill>
              <a:latin typeface="Montserrat"/>
              <a:ea typeface="Montserrat"/>
              <a:cs typeface="Montserrat"/>
              <a:sym typeface="Montserrat"/>
            </a:endParaRPr>
          </a:p>
          <a:p>
            <a:pPr indent="-342900" lvl="0" marL="457200" rtl="0">
              <a:lnSpc>
                <a:spcPct val="130000"/>
              </a:lnSpc>
              <a:spcBef>
                <a:spcPts val="0"/>
              </a:spcBef>
              <a:spcAft>
                <a:spcPts val="0"/>
              </a:spcAft>
              <a:buClr>
                <a:schemeClr val="dk2"/>
              </a:buClr>
              <a:buSzPts val="1800"/>
              <a:buFont typeface="Montserrat"/>
              <a:buChar char="●"/>
            </a:pPr>
            <a:r>
              <a:rPr lang="vi" sz="1800">
                <a:solidFill>
                  <a:schemeClr val="dk2"/>
                </a:solidFill>
                <a:latin typeface="Montserrat"/>
                <a:ea typeface="Montserrat"/>
                <a:cs typeface="Montserrat"/>
                <a:sym typeface="Montserrat"/>
              </a:rPr>
              <a:t>Địa chỉ</a:t>
            </a:r>
            <a:endParaRPr sz="1800">
              <a:solidFill>
                <a:schemeClr val="dk2"/>
              </a:solidFill>
              <a:latin typeface="Montserrat"/>
              <a:ea typeface="Montserrat"/>
              <a:cs typeface="Montserrat"/>
              <a:sym typeface="Montserrat"/>
            </a:endParaRPr>
          </a:p>
          <a:p>
            <a:pPr indent="-342900" lvl="0" marL="457200" rtl="0">
              <a:lnSpc>
                <a:spcPct val="115000"/>
              </a:lnSpc>
              <a:spcBef>
                <a:spcPts val="0"/>
              </a:spcBef>
              <a:spcAft>
                <a:spcPts val="0"/>
              </a:spcAft>
              <a:buClr>
                <a:schemeClr val="dk2"/>
              </a:buClr>
              <a:buSzPts val="1800"/>
              <a:buFont typeface="Montserrat"/>
              <a:buChar char="●"/>
            </a:pPr>
            <a:r>
              <a:rPr lang="vi" sz="1800">
                <a:solidFill>
                  <a:schemeClr val="dk2"/>
                </a:solidFill>
                <a:latin typeface="Montserrat"/>
                <a:ea typeface="Montserrat"/>
                <a:cs typeface="Montserrat"/>
                <a:sym typeface="Montserrat"/>
              </a:rPr>
              <a:t>Ngày/giờ giao nhận đồ</a:t>
            </a:r>
            <a:endParaRPr sz="1800">
              <a:solidFill>
                <a:schemeClr val="dk2"/>
              </a:solidFill>
              <a:latin typeface="Montserrat"/>
              <a:ea typeface="Montserrat"/>
              <a:cs typeface="Montserrat"/>
              <a:sym typeface="Montserrat"/>
            </a:endParaRPr>
          </a:p>
          <a:p>
            <a:pPr indent="-342900" lvl="0" marL="457200" rtl="0">
              <a:lnSpc>
                <a:spcPct val="115000"/>
              </a:lnSpc>
              <a:spcBef>
                <a:spcPts val="0"/>
              </a:spcBef>
              <a:spcAft>
                <a:spcPts val="0"/>
              </a:spcAft>
              <a:buClr>
                <a:schemeClr val="dk2"/>
              </a:buClr>
              <a:buSzPts val="1800"/>
              <a:buFont typeface="Montserrat"/>
              <a:buChar char="●"/>
            </a:pPr>
            <a:r>
              <a:rPr lang="vi" sz="1800">
                <a:solidFill>
                  <a:schemeClr val="dk2"/>
                </a:solidFill>
                <a:latin typeface="Montserrat"/>
                <a:ea typeface="Montserrat"/>
                <a:cs typeface="Montserrat"/>
                <a:sym typeface="Montserrat"/>
              </a:rPr>
              <a:t>Thông tin về đồ giặt: loại đồ giặt, màu sắc, cân hay chiếc, đặc điểm hiện tại.</a:t>
            </a:r>
            <a:endParaRPr sz="180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vi" sz="3600"/>
              <a:t>Mô tả đặc điểm của phần mềm</a:t>
            </a:r>
            <a:endParaRPr sz="36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Ph</a:t>
            </a:r>
            <a:r>
              <a:rPr lang="vi"/>
              <a:t>ần mềm dành cho khách hàng</a:t>
            </a:r>
            <a:endParaRPr/>
          </a:p>
        </p:txBody>
      </p:sp>
      <p:sp>
        <p:nvSpPr>
          <p:cNvPr id="121" name="Shape 121"/>
          <p:cNvSpPr txBox="1"/>
          <p:nvPr/>
        </p:nvSpPr>
        <p:spPr>
          <a:xfrm>
            <a:off x="303300" y="1051175"/>
            <a:ext cx="8520600" cy="105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a:latin typeface="Montserrat"/>
                <a:ea typeface="Montserrat"/>
                <a:cs typeface="Montserrat"/>
                <a:sym typeface="Montserrat"/>
              </a:rPr>
              <a:t>	Khi mở ứng dụng</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Không yêu cầu đăng kí hay đăng nhập</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Lựa chọn khu vực đang sống</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Tại màn hình chính có các tab: </a:t>
            </a:r>
            <a:r>
              <a:rPr lang="vi">
                <a:solidFill>
                  <a:schemeClr val="dk2"/>
                </a:solidFill>
                <a:latin typeface="Montserrat"/>
                <a:ea typeface="Montserrat"/>
                <a:cs typeface="Montserrat"/>
                <a:sym typeface="Montserrat"/>
              </a:rPr>
              <a:t>Trang chủ, giá cả, lịch sử, thông tin cá nhân.</a:t>
            </a:r>
            <a:endParaRPr>
              <a:latin typeface="Montserrat"/>
              <a:ea typeface="Montserrat"/>
              <a:cs typeface="Montserrat"/>
              <a:sym typeface="Montserrat"/>
            </a:endParaRPr>
          </a:p>
        </p:txBody>
      </p:sp>
      <p:sp>
        <p:nvSpPr>
          <p:cNvPr id="122" name="Shape 122"/>
          <p:cNvSpPr txBox="1"/>
          <p:nvPr/>
        </p:nvSpPr>
        <p:spPr>
          <a:xfrm>
            <a:off x="303300" y="2108975"/>
            <a:ext cx="6748500" cy="1159800"/>
          </a:xfrm>
          <a:prstGeom prst="rect">
            <a:avLst/>
          </a:prstGeom>
          <a:noFill/>
          <a:ln>
            <a:noFill/>
          </a:ln>
        </p:spPr>
        <p:txBody>
          <a:bodyPr anchorCtr="0" anchor="t" bIns="91425" lIns="91425" spcFirstLastPara="1" rIns="91425" wrap="square" tIns="91425">
            <a:noAutofit/>
          </a:bodyPr>
          <a:lstStyle/>
          <a:p>
            <a:pPr indent="457200" lvl="0" marL="0" rtl="0">
              <a:lnSpc>
                <a:spcPct val="115000"/>
              </a:lnSpc>
              <a:spcBef>
                <a:spcPts val="0"/>
              </a:spcBef>
              <a:spcAft>
                <a:spcPts val="0"/>
              </a:spcAft>
              <a:buClr>
                <a:schemeClr val="dk2"/>
              </a:buClr>
              <a:buSzPts val="1100"/>
              <a:buFont typeface="Arial"/>
              <a:buNone/>
            </a:pPr>
            <a:r>
              <a:rPr lang="vi">
                <a:solidFill>
                  <a:schemeClr val="dk2"/>
                </a:solidFill>
                <a:latin typeface="Montserrat"/>
                <a:ea typeface="Montserrat"/>
                <a:cs typeface="Montserrat"/>
                <a:sym typeface="Montserrat"/>
              </a:rPr>
              <a:t>M</a:t>
            </a:r>
            <a:r>
              <a:rPr lang="vi">
                <a:solidFill>
                  <a:schemeClr val="dk2"/>
                </a:solidFill>
                <a:latin typeface="Montserrat"/>
                <a:ea typeface="Montserrat"/>
                <a:cs typeface="Montserrat"/>
                <a:sym typeface="Montserrat"/>
              </a:rPr>
              <a:t>àn hình Trang chủ</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hình thức giặt</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Các loại đồ giặt</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Giá đồ giặt</a:t>
            </a:r>
            <a:endParaRPr>
              <a:solidFill>
                <a:schemeClr val="dk2"/>
              </a:solidFill>
              <a:latin typeface="Montserrat"/>
              <a:ea typeface="Montserrat"/>
              <a:cs typeface="Montserrat"/>
              <a:sym typeface="Montserrat"/>
            </a:endParaRPr>
          </a:p>
          <a:p>
            <a:pPr indent="0" lvl="0" marL="0">
              <a:spcBef>
                <a:spcPts val="0"/>
              </a:spcBef>
              <a:spcAft>
                <a:spcPts val="0"/>
              </a:spcAft>
              <a:buNone/>
            </a:pPr>
            <a:r>
              <a:t/>
            </a:r>
            <a:endParaRPr/>
          </a:p>
        </p:txBody>
      </p:sp>
      <p:sp>
        <p:nvSpPr>
          <p:cNvPr id="123" name="Shape 123"/>
          <p:cNvSpPr txBox="1"/>
          <p:nvPr/>
        </p:nvSpPr>
        <p:spPr>
          <a:xfrm>
            <a:off x="303300" y="3268775"/>
            <a:ext cx="6748500" cy="1159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2"/>
              </a:buClr>
              <a:buSzPts val="1100"/>
              <a:buFont typeface="Arial"/>
              <a:buNone/>
            </a:pPr>
            <a:r>
              <a:rPr lang="vi">
                <a:solidFill>
                  <a:schemeClr val="dk2"/>
                </a:solidFill>
                <a:latin typeface="Montserrat"/>
                <a:ea typeface="Montserrat"/>
                <a:cs typeface="Montserrat"/>
                <a:sym typeface="Montserrat"/>
              </a:rPr>
              <a:t>	Màn hình đặt lịch</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Điền các thông tin: tên, số điện thoại, xác định địa chỉ cụ thể, lựa chọn ngày/giờ giao nhận đồ, lựa chọn hình thức thanh toán.</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Hiển thị các thông tin: Các đồ giặt, giá ước tính, số lượng.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Phần mềm dành cho khách hàng</a:t>
            </a:r>
            <a:endParaRPr/>
          </a:p>
        </p:txBody>
      </p:sp>
      <p:sp>
        <p:nvSpPr>
          <p:cNvPr id="129" name="Shape 129"/>
          <p:cNvSpPr txBox="1"/>
          <p:nvPr/>
        </p:nvSpPr>
        <p:spPr>
          <a:xfrm>
            <a:off x="303300" y="1051175"/>
            <a:ext cx="8520600" cy="105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a:latin typeface="Montserrat"/>
                <a:ea typeface="Montserrat"/>
                <a:cs typeface="Montserrat"/>
                <a:sym typeface="Montserrat"/>
              </a:rPr>
              <a:t>	M</a:t>
            </a:r>
            <a:r>
              <a:rPr lang="vi">
                <a:latin typeface="Montserrat"/>
                <a:ea typeface="Montserrat"/>
                <a:cs typeface="Montserrat"/>
                <a:sym typeface="Montserrat"/>
              </a:rPr>
              <a:t>àn hình giá cả</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C</a:t>
            </a:r>
            <a:r>
              <a:rPr lang="vi">
                <a:latin typeface="Montserrat"/>
                <a:ea typeface="Montserrat"/>
                <a:cs typeface="Montserrat"/>
                <a:sym typeface="Montserrat"/>
              </a:rPr>
              <a:t>ó thể tìm kiếm đồ bằng thanh công cụ Search.</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Hiển thị danh sách các hình thức giặt cùng loại đồ giặt.</a:t>
            </a:r>
            <a:endParaRPr>
              <a:latin typeface="Montserrat"/>
              <a:ea typeface="Montserrat"/>
              <a:cs typeface="Montserrat"/>
              <a:sym typeface="Montserrat"/>
            </a:endParaRPr>
          </a:p>
          <a:p>
            <a:pPr indent="-317500" lvl="0" marL="457200" rtl="0">
              <a:spcBef>
                <a:spcPts val="0"/>
              </a:spcBef>
              <a:spcAft>
                <a:spcPts val="0"/>
              </a:spcAft>
              <a:buSzPts val="1400"/>
              <a:buFont typeface="Montserrat"/>
              <a:buChar char="●"/>
            </a:pPr>
            <a:r>
              <a:rPr lang="vi">
                <a:latin typeface="Montserrat"/>
                <a:ea typeface="Montserrat"/>
                <a:cs typeface="Montserrat"/>
                <a:sym typeface="Montserrat"/>
              </a:rPr>
              <a:t>Hiển thị giá cả tham khảo mỗi loại.</a:t>
            </a:r>
            <a:endParaRPr>
              <a:latin typeface="Montserrat"/>
              <a:ea typeface="Montserrat"/>
              <a:cs typeface="Montserrat"/>
              <a:sym typeface="Montserrat"/>
            </a:endParaRPr>
          </a:p>
        </p:txBody>
      </p:sp>
      <p:sp>
        <p:nvSpPr>
          <p:cNvPr id="130" name="Shape 130"/>
          <p:cNvSpPr txBox="1"/>
          <p:nvPr/>
        </p:nvSpPr>
        <p:spPr>
          <a:xfrm>
            <a:off x="303300" y="4066750"/>
            <a:ext cx="6748500" cy="936300"/>
          </a:xfrm>
          <a:prstGeom prst="rect">
            <a:avLst/>
          </a:prstGeom>
          <a:noFill/>
          <a:ln>
            <a:noFill/>
          </a:ln>
        </p:spPr>
        <p:txBody>
          <a:bodyPr anchorCtr="0" anchor="t" bIns="91425" lIns="91425" spcFirstLastPara="1" rIns="91425" wrap="square" tIns="91425">
            <a:noAutofit/>
          </a:bodyPr>
          <a:lstStyle/>
          <a:p>
            <a:pPr indent="457200" lvl="0" marL="0" rtl="0">
              <a:lnSpc>
                <a:spcPct val="115000"/>
              </a:lnSpc>
              <a:spcBef>
                <a:spcPts val="0"/>
              </a:spcBef>
              <a:spcAft>
                <a:spcPts val="0"/>
              </a:spcAft>
              <a:buNone/>
            </a:pPr>
            <a:r>
              <a:rPr lang="vi">
                <a:solidFill>
                  <a:schemeClr val="dk2"/>
                </a:solidFill>
                <a:latin typeface="Montserrat"/>
                <a:ea typeface="Montserrat"/>
                <a:cs typeface="Montserrat"/>
                <a:sym typeface="Montserrat"/>
              </a:rPr>
              <a:t>Màn hình thông tin cá nhân</a:t>
            </a:r>
            <a:endParaRPr>
              <a:solidFill>
                <a:schemeClr val="dk2"/>
              </a:solidFill>
              <a:latin typeface="Montserrat"/>
              <a:ea typeface="Montserrat"/>
              <a:cs typeface="Montserrat"/>
              <a:sym typeface="Montserrat"/>
            </a:endParaRPr>
          </a:p>
          <a:p>
            <a:pPr indent="-317500" lvl="0" marL="457200" rtl="0">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Người dùng có thể thay đổi thông tin cá nhân: tên, số điện thoại, địa chỉ mặc định(gồm một bản đồ hiển thị), thêm thẻ thanh toán.</a:t>
            </a:r>
            <a:endParaRPr>
              <a:solidFill>
                <a:schemeClr val="dk2"/>
              </a:solidFill>
              <a:latin typeface="Montserrat"/>
              <a:ea typeface="Montserrat"/>
              <a:cs typeface="Montserrat"/>
              <a:sym typeface="Montserrat"/>
            </a:endParaRPr>
          </a:p>
          <a:p>
            <a:pPr indent="0" lvl="0" marL="0" rtl="0">
              <a:spcBef>
                <a:spcPts val="0"/>
              </a:spcBef>
              <a:spcAft>
                <a:spcPts val="0"/>
              </a:spcAft>
              <a:buNone/>
            </a:pPr>
            <a:r>
              <a:t/>
            </a:r>
            <a:endParaRPr/>
          </a:p>
        </p:txBody>
      </p:sp>
      <p:sp>
        <p:nvSpPr>
          <p:cNvPr id="131" name="Shape 131"/>
          <p:cNvSpPr txBox="1"/>
          <p:nvPr/>
        </p:nvSpPr>
        <p:spPr>
          <a:xfrm>
            <a:off x="303300" y="2108975"/>
            <a:ext cx="8520600" cy="1901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vi">
                <a:latin typeface="Montserrat"/>
                <a:ea typeface="Montserrat"/>
                <a:cs typeface="Montserrat"/>
                <a:sym typeface="Montserrat"/>
              </a:rPr>
              <a:t>	Màn hình lịch sử</a:t>
            </a:r>
            <a:endParaRPr>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Danh sách lịch sử đã đặt lịch của người.</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Chi tiết gồm thông tin trạng thái của đồ.</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Khi chuyển trạng thái sẽ đưa thông báo.</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Ngoài ra gồm các thông tin của hóa đơn.</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Đánh giá, comment.</a:t>
            </a:r>
            <a:endParaRPr>
              <a:solidFill>
                <a:schemeClr val="dk2"/>
              </a:solidFill>
              <a:latin typeface="Montserrat"/>
              <a:ea typeface="Montserrat"/>
              <a:cs typeface="Montserrat"/>
              <a:sym typeface="Montserrat"/>
            </a:endParaRPr>
          </a:p>
          <a:p>
            <a:pPr indent="-317500" lvl="0" marL="457200" rtl="0">
              <a:lnSpc>
                <a:spcPct val="115000"/>
              </a:lnSpc>
              <a:spcBef>
                <a:spcPts val="0"/>
              </a:spcBef>
              <a:spcAft>
                <a:spcPts val="0"/>
              </a:spcAft>
              <a:buSzPts val="1400"/>
              <a:buFont typeface="Montserrat"/>
              <a:buChar char="●"/>
            </a:pPr>
            <a:r>
              <a:rPr lang="vi">
                <a:solidFill>
                  <a:schemeClr val="dk2"/>
                </a:solidFill>
                <a:latin typeface="Montserrat"/>
                <a:ea typeface="Montserrat"/>
                <a:cs typeface="Montserrat"/>
                <a:sym typeface="Montserrat"/>
              </a:rPr>
              <a:t>Chức năng mong muốn: gọi điện và nhắn tin cho nhân viên đang mang tới</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vi"/>
              <a:t>Phần mềm dành cho nh</a:t>
            </a:r>
            <a:r>
              <a:rPr lang="vi"/>
              <a:t>ân viên</a:t>
            </a:r>
            <a:endParaRPr/>
          </a:p>
        </p:txBody>
      </p:sp>
      <p:sp>
        <p:nvSpPr>
          <p:cNvPr id="137" name="Shape 137"/>
          <p:cNvSpPr txBox="1"/>
          <p:nvPr/>
        </p:nvSpPr>
        <p:spPr>
          <a:xfrm>
            <a:off x="303300" y="1051175"/>
            <a:ext cx="8520600" cy="3623700"/>
          </a:xfrm>
          <a:prstGeom prst="rect">
            <a:avLst/>
          </a:prstGeom>
          <a:noFill/>
          <a:ln>
            <a:noFill/>
          </a:ln>
        </p:spPr>
        <p:txBody>
          <a:bodyPr anchorCtr="0" anchor="t" bIns="91425" lIns="91425" spcFirstLastPara="1" rIns="91425" wrap="square" tIns="91425">
            <a:noAutofit/>
          </a:bodyPr>
          <a:lstStyle/>
          <a:p>
            <a:pPr indent="-317500" lvl="0" marL="457200" rtl="0">
              <a:lnSpc>
                <a:spcPct val="130000"/>
              </a:lnSpc>
              <a:spcBef>
                <a:spcPts val="100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Nhân viên cần đăng nhập tài khoản của mình.</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Tại màn hình chính gồm các tab: Chấp nhận đơn đặt hàng, đang tới nhận đồ, đã nhận, đang giặt, đang tới trả đồ, đã giao. </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Khi nhân viên sẽ chọn dấu tích, hóa đơn chuyển sang trạng thái mới hoặc dấu X để quay lại.</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Khi nhân viên chọn chi tiết một đơn hàng, thông tin của đơn hàng sẽ hiển thị.</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Trong tab đang tới nhận đồ và đang tới trả đồ nhân viên sẽ có một bản đồ. Sử dụng thuật toán ĐƯỜNG ĐI NGẮN NHẤT</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Mọi hóa đơn hoàn tất sẽ được đưa vào trong lịch sử.</a:t>
            </a:r>
            <a:endParaRPr>
              <a:solidFill>
                <a:schemeClr val="dk2"/>
              </a:solidFill>
              <a:latin typeface="Montserrat"/>
              <a:ea typeface="Montserrat"/>
              <a:cs typeface="Montserrat"/>
              <a:sym typeface="Montserrat"/>
            </a:endParaRPr>
          </a:p>
          <a:p>
            <a:pPr indent="-317500" lvl="0" marL="457200" rtl="0">
              <a:lnSpc>
                <a:spcPct val="130000"/>
              </a:lnSpc>
              <a:spcBef>
                <a:spcPts val="0"/>
              </a:spcBef>
              <a:spcAft>
                <a:spcPts val="0"/>
              </a:spcAft>
              <a:buClr>
                <a:schemeClr val="dk2"/>
              </a:buClr>
              <a:buSzPts val="1400"/>
              <a:buFont typeface="Montserrat"/>
              <a:buChar char="●"/>
            </a:pPr>
            <a:r>
              <a:rPr lang="vi">
                <a:solidFill>
                  <a:schemeClr val="dk2"/>
                </a:solidFill>
                <a:latin typeface="Montserrat"/>
                <a:ea typeface="Montserrat"/>
                <a:cs typeface="Montserrat"/>
                <a:sym typeface="Montserrat"/>
              </a:rPr>
              <a:t>Nhân viên có thể thay đổi thông tin cá nhân.</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