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3"/>
  </p:notesMasterIdLst>
  <p:handoutMasterIdLst>
    <p:handoutMasterId r:id="rId14"/>
  </p:handoutMasterIdLst>
  <p:sldIdLst>
    <p:sldId id="256" r:id="rId2"/>
    <p:sldId id="340" r:id="rId3"/>
    <p:sldId id="345" r:id="rId4"/>
    <p:sldId id="346" r:id="rId5"/>
    <p:sldId id="347" r:id="rId6"/>
    <p:sldId id="344" r:id="rId7"/>
    <p:sldId id="342" r:id="rId8"/>
    <p:sldId id="343" r:id="rId9"/>
    <p:sldId id="341" r:id="rId10"/>
    <p:sldId id="339" r:id="rId11"/>
    <p:sldId id="311" r:id="rId12"/>
  </p:sldIdLst>
  <p:sldSz cx="9144000" cy="6858000" type="screen4x3"/>
  <p:notesSz cx="7102475" cy="8991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9B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59" autoAdjust="0"/>
  </p:normalViewPr>
  <p:slideViewPr>
    <p:cSldViewPr>
      <p:cViewPr>
        <p:scale>
          <a:sx n="100" d="100"/>
          <a:sy n="100" d="100"/>
        </p:scale>
        <p:origin x="-1104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802" y="-84"/>
      </p:cViewPr>
      <p:guideLst>
        <p:guide orient="horz" pos="2832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498EA1-8428-4121-96BE-479FE0145D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2052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F1D36-9A38-4850-AFB7-2B4A67500F62}" type="datetimeFigureOut">
              <a:rPr lang="zh-CN" altLang="en-US" smtClean="0"/>
              <a:pPr/>
              <a:t>2015/6/8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270375"/>
            <a:ext cx="5683250" cy="404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FDBB9-FA6C-4014-99CB-59CC67BE5AD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794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FDBB9-FA6C-4014-99CB-59CC67BE5AD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/>
          <p:cNvSpPr>
            <a:spLocks noChangeArrowheads="1"/>
          </p:cNvSpPr>
          <p:nvPr/>
        </p:nvSpPr>
        <p:spPr bwMode="gray">
          <a:xfrm>
            <a:off x="0" y="2971800"/>
            <a:ext cx="9144000" cy="9144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1905000" y="5410200"/>
            <a:ext cx="51816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1600"/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2895600"/>
            <a:ext cx="8229600" cy="9144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0"/>
            <a:ext cx="7924800" cy="685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pic>
        <p:nvPicPr>
          <p:cNvPr id="1026" name="Picture 2" descr="E:\工作学习\上海交大\各项活动、社团\校徽系列\标准式\蓝色系校徽标准版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2756"/>
            <a:ext cx="1153820" cy="11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工作学习\上海交大\各项活动、社团\校徽系列\标准式\蓝色系校徽标准版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82756"/>
            <a:ext cx="1153820" cy="115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 marL="742950" indent="-285750">
              <a:buClrTx/>
              <a:buFont typeface="Wingdings" pitchFamily="2" charset="2"/>
              <a:buChar char="l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DCBA-B0D3-4DFC-9E69-4AD0C1C448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533400"/>
            <a:ext cx="9144000" cy="68580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tint val="12549"/>
                  <a:invGamma/>
                  <a:alpha val="0"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gray">
          <a:xfrm>
            <a:off x="0" y="457200"/>
            <a:ext cx="8229600" cy="6858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46275"/>
                  <a:invGamma/>
                  <a:alpha val="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8263"/>
            <a:ext cx="8229600" cy="509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1">
                <a:latin typeface="+mn-lt"/>
                <a:ea typeface="宋体" charset="-122"/>
              </a:defRPr>
            </a:lvl1pPr>
          </a:lstStyle>
          <a:p>
            <a:fld id="{5E323CB1-D7AD-41B2-97A4-23779F54B81C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838200" y="547688"/>
            <a:ext cx="73914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5696" y="4221088"/>
            <a:ext cx="5256584" cy="1152128"/>
          </a:xfrm>
        </p:spPr>
        <p:txBody>
          <a:bodyPr/>
          <a:lstStyle/>
          <a:p>
            <a:r>
              <a:rPr lang="zh-CN" altLang="en-US" sz="2000" dirty="0" smtClean="0">
                <a:ea typeface="宋体" charset="-122"/>
              </a:rPr>
              <a:t>李衍融</a:t>
            </a: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UM-SJTU Joint Institute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VP140 Midterm I Review</a:t>
            </a:r>
            <a:endParaRPr lang="en-US" altLang="zh-C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black">
          <a:xfrm>
            <a:off x="5292080" y="6264324"/>
            <a:ext cx="35600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zh-CN" sz="1400" b="0" dirty="0" smtClean="0">
                <a:ea typeface="宋体" charset="-122"/>
              </a:rPr>
              <a:t>Template retrieved from </a:t>
            </a:r>
            <a:r>
              <a:rPr lang="zh-CN" altLang="en-US" sz="1400" b="0" dirty="0" smtClean="0">
                <a:ea typeface="宋体" charset="-122"/>
              </a:rPr>
              <a:t>高鹏 </a:t>
            </a:r>
            <a:r>
              <a:rPr lang="en-US" altLang="zh-CN" sz="1400" b="0" dirty="0" smtClean="0">
                <a:ea typeface="宋体" charset="-122"/>
              </a:rPr>
              <a:t>&amp; </a:t>
            </a:r>
            <a:r>
              <a:rPr lang="zh-CN" altLang="en-US" sz="1400" b="0" dirty="0" smtClean="0">
                <a:ea typeface="宋体" charset="-122"/>
              </a:rPr>
              <a:t>贾凌霄</a:t>
            </a:r>
            <a:endParaRPr lang="en-US" altLang="zh-CN" sz="1400" b="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WordArt 5"/>
          <p:cNvSpPr>
            <a:spLocks noChangeArrowheads="1" noChangeShapeType="1" noTextEdit="1"/>
          </p:cNvSpPr>
          <p:nvPr/>
        </p:nvSpPr>
        <p:spPr bwMode="gray">
          <a:xfrm>
            <a:off x="2209800" y="3048000"/>
            <a:ext cx="4343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b="1" kern="10" dirty="0"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2"/>
                    </a:gs>
                    <a:gs pos="100000">
                      <a:schemeClr val="bg2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  <a:effectLst>
                  <a:outerShdw dist="71842" dir="2700000" algn="ctr" rotWithShape="0">
                    <a:schemeClr val="tx1">
                      <a:alpha val="50000"/>
                    </a:schemeClr>
                  </a:outerShdw>
                </a:effectLst>
                <a:latin typeface="Arial"/>
                <a:cs typeface="Arial"/>
              </a:rPr>
              <a:t>Thank You !</a:t>
            </a:r>
            <a:endParaRPr lang="zh-CN" altLang="en-US" sz="3600" b="1" kern="10" dirty="0">
              <a:ln w="19050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46275"/>
                      <a:invGamma/>
                    </a:schemeClr>
                  </a:gs>
                </a:gsLst>
                <a:lin ang="0" scaled="1"/>
              </a:gradFill>
              <a:effectLst>
                <a:outerShdw dist="71842" dir="2700000" algn="ctr" rotWithShape="0">
                  <a:schemeClr val="tx1">
                    <a:alpha val="50000"/>
                  </a:schemeClr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4217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 &amp; A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14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2195735" y="2852936"/>
            <a:ext cx="54621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Any questions?</a:t>
            </a:r>
            <a:endParaRPr lang="zh-CN" altLang="en-US" sz="5400" b="1" cap="none" spc="0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Newton’s First Law:</a:t>
            </a:r>
          </a:p>
          <a:p>
            <a:pPr marL="457200" lvl="1" indent="0">
              <a:buNone/>
            </a:pPr>
            <a:r>
              <a:rPr lang="en-US" altLang="zh-CN" sz="2400" dirty="0"/>
              <a:t>A particle acted upon by zero net force moves with constant velocity.</a:t>
            </a:r>
            <a:endParaRPr lang="en-US" altLang="zh-CN" sz="2400" dirty="0" smtClean="0"/>
          </a:p>
          <a:p>
            <a:r>
              <a:rPr lang="en-US" altLang="zh-CN" sz="2400" dirty="0" smtClean="0"/>
              <a:t>Note: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b="0" dirty="0" smtClean="0"/>
              <a:t>Only in an inertial FOR: a FOR with zero absolute acceleration.</a:t>
            </a:r>
          </a:p>
          <a:p>
            <a:pPr marL="400050" lvl="1" indent="0">
              <a:buNone/>
            </a:pPr>
            <a:endParaRPr lang="en-US" altLang="zh-CN" sz="1800" b="0" dirty="0" smtClean="0"/>
          </a:p>
          <a:p>
            <a:endParaRPr lang="en-US" altLang="zh-CN" sz="1800" b="0" dirty="0" smtClean="0"/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456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Newton’s Second Law:</a:t>
            </a:r>
          </a:p>
          <a:p>
            <a:pPr marL="457200" lvl="1" indent="0">
              <a:buNone/>
            </a:pPr>
            <a:r>
              <a:rPr lang="en-US" altLang="zh-CN" sz="2400" dirty="0"/>
              <a:t>In an inertial frame of reference, acceleration of a particle is directly proportional to the net force acting upon it, and inversely proportional to its </a:t>
            </a:r>
            <a:r>
              <a:rPr lang="en-US" altLang="zh-CN" sz="2400" dirty="0" smtClean="0"/>
              <a:t>mass.</a:t>
            </a:r>
            <a:endParaRPr lang="en-US" altLang="zh-CN" sz="2400" dirty="0" smtClean="0"/>
          </a:p>
          <a:p>
            <a:r>
              <a:rPr lang="en-US" altLang="zh-CN" sz="2400" dirty="0" smtClean="0"/>
              <a:t>Note:</a:t>
            </a:r>
            <a:endParaRPr lang="en-US" altLang="zh-CN" sz="2400" dirty="0"/>
          </a:p>
          <a:p>
            <a:pPr marL="400050" lvl="1" indent="0">
              <a:buNone/>
            </a:pPr>
            <a:r>
              <a:rPr lang="en-US" altLang="zh-CN" sz="2400" b="0" dirty="0" smtClean="0"/>
              <a:t>Only in an inertial FOR: a FOR with zero absolute acceleration.</a:t>
            </a:r>
          </a:p>
          <a:p>
            <a:pPr marL="400050" lvl="1" indent="0">
              <a:buNone/>
            </a:pPr>
            <a:endParaRPr lang="en-US" altLang="zh-CN" sz="1800" b="0" dirty="0" smtClean="0"/>
          </a:p>
          <a:p>
            <a:endParaRPr lang="en-US" altLang="zh-CN" sz="1800" b="0" dirty="0" smtClean="0"/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90661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Newton’s Third Law:</a:t>
            </a:r>
          </a:p>
          <a:p>
            <a:pPr marL="457200" lvl="1" indent="0">
              <a:buNone/>
            </a:pPr>
            <a:r>
              <a:rPr lang="en-US" altLang="zh-CN" sz="2400" dirty="0"/>
              <a:t>The mutual forces of action and reaction between two bodies are equal in magnitude and opposite in </a:t>
            </a:r>
            <a:r>
              <a:rPr lang="en-US" altLang="zh-CN" sz="2400" dirty="0" smtClean="0"/>
              <a:t>direction.</a:t>
            </a:r>
            <a:endParaRPr lang="en-US" altLang="zh-CN" sz="2400" dirty="0" smtClean="0"/>
          </a:p>
          <a:p>
            <a:r>
              <a:rPr lang="en-US" altLang="zh-CN" sz="2400" dirty="0" smtClean="0"/>
              <a:t>Note:</a:t>
            </a:r>
          </a:p>
          <a:p>
            <a:pPr marL="400050" lvl="1" indent="0">
              <a:buNone/>
            </a:pPr>
            <a:r>
              <a:rPr lang="en-US" altLang="zh-CN" sz="2400" b="0" dirty="0" smtClean="0"/>
              <a:t>Also hold in a NON-inertial FOR: a FOR with non-zero acceleration.</a:t>
            </a:r>
          </a:p>
          <a:p>
            <a:pPr marL="400050" lvl="1" indent="0">
              <a:buNone/>
            </a:pPr>
            <a:r>
              <a:rPr lang="en-US" altLang="zh-CN" sz="2400" dirty="0" smtClean="0"/>
              <a:t>Not hold in theory of relativity situations.</a:t>
            </a:r>
            <a:endParaRPr lang="en-US" altLang="zh-CN" sz="2400" b="0" dirty="0" smtClean="0"/>
          </a:p>
          <a:p>
            <a:pPr marL="400050" lvl="1" indent="0">
              <a:buNone/>
            </a:pPr>
            <a:endParaRPr lang="en-US" altLang="zh-CN" sz="1800" b="0" dirty="0" smtClean="0"/>
          </a:p>
          <a:p>
            <a:endParaRPr lang="en-US" altLang="zh-CN" sz="1800" b="0" dirty="0" smtClean="0"/>
          </a:p>
          <a:p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60738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For a problem with changing quantities, differential equations are usually used.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List the basic physical laws you are going to need to associate the quantities.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Using derivatives/chain rule to discover the hidden associations between the quantities.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Combine the equations, cancel the irrelevant, and separate the variables.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Do the integral for both sides of the equation.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/>
              <a:t>Certify the integral constants.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821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When you have difficulty to make a breakthrough, you may list as many equations as possible on your draft paper. Just write something, during writing you may find sparks.</a:t>
            </a:r>
          </a:p>
          <a:p>
            <a:r>
              <a:rPr lang="en-US" altLang="zh-CN" sz="2400" dirty="0" smtClean="0"/>
              <a:t>List all the </a:t>
            </a:r>
            <a:r>
              <a:rPr lang="en-US" altLang="zh-CN" sz="2400" dirty="0" err="1" smtClean="0"/>
              <a:t>knowns</a:t>
            </a:r>
            <a:r>
              <a:rPr lang="en-US" altLang="zh-CN" sz="2400" dirty="0" smtClean="0"/>
              <a:t> and unknowns, and try to “make a bridge” between them using what you have learned.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73865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Draw some figures to help show your analysis.</a:t>
            </a:r>
          </a:p>
          <a:p>
            <a:r>
              <a:rPr lang="en-US" altLang="zh-CN" sz="2400" dirty="0" smtClean="0"/>
              <a:t>A good figure may replace a long paragraph.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645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Skills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If you need some quantity that are not given, and if you don’t know how to derive that, you may assume/set an unknown, and plug it into the equation. This may help you smoothly solve the problem.</a:t>
            </a:r>
          </a:p>
          <a:p>
            <a:r>
              <a:rPr lang="en-US" altLang="zh-CN" sz="2400" dirty="0" smtClean="0"/>
              <a:t>At the end, maybe the unknown can be cancelled.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369472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~0.5h for 4 Questions &amp; ~1h for 4 Problems.</a:t>
            </a:r>
          </a:p>
          <a:p>
            <a:r>
              <a:rPr lang="en-US" altLang="zh-CN" sz="2400" dirty="0" smtClean="0"/>
              <a:t>Don’t struggle on minutiae (but of course you need to keep a correct format).</a:t>
            </a:r>
          </a:p>
          <a:p>
            <a:r>
              <a:rPr lang="en-US" altLang="zh-CN" sz="2400" dirty="0" smtClean="0"/>
              <a:t>Write concisely: save your time &amp; help our grading.</a:t>
            </a:r>
          </a:p>
          <a:p>
            <a:r>
              <a:rPr lang="en-US" altLang="zh-CN" sz="2400" dirty="0" smtClean="0"/>
              <a:t>Try to show your sound logic even if you cannot solve the problem completely. </a:t>
            </a:r>
          </a:p>
          <a:p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8DCBA-B0D3-4DFC-9E69-4AD0C1C44877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87066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主题1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40297B"/>
        </a:dk2>
        <a:lt2>
          <a:srgbClr val="DDDDDD"/>
        </a:lt2>
        <a:accent1>
          <a:srgbClr val="35978E"/>
        </a:accent1>
        <a:accent2>
          <a:srgbClr val="1E86E4"/>
        </a:accent2>
        <a:accent3>
          <a:srgbClr val="FFFFFF"/>
        </a:accent3>
        <a:accent4>
          <a:srgbClr val="000056"/>
        </a:accent4>
        <a:accent5>
          <a:srgbClr val="AEC9C6"/>
        </a:accent5>
        <a:accent6>
          <a:srgbClr val="1A79CF"/>
        </a:accent6>
        <a:hlink>
          <a:srgbClr val="9CAA32"/>
        </a:hlink>
        <a:folHlink>
          <a:srgbClr val="ACB3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000066"/>
        </a:dk1>
        <a:lt1>
          <a:srgbClr val="FFFFFF"/>
        </a:lt1>
        <a:dk2>
          <a:srgbClr val="0F5ABD"/>
        </a:dk2>
        <a:lt2>
          <a:srgbClr val="DDDDDD"/>
        </a:lt2>
        <a:accent1>
          <a:srgbClr val="7061C9"/>
        </a:accent1>
        <a:accent2>
          <a:srgbClr val="53BB9B"/>
        </a:accent2>
        <a:accent3>
          <a:srgbClr val="FFFFFF"/>
        </a:accent3>
        <a:accent4>
          <a:srgbClr val="000056"/>
        </a:accent4>
        <a:accent5>
          <a:srgbClr val="BBB7E1"/>
        </a:accent5>
        <a:accent6>
          <a:srgbClr val="4AA98C"/>
        </a:accent6>
        <a:hlink>
          <a:srgbClr val="57B2D7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3366"/>
        </a:dk1>
        <a:lt1>
          <a:srgbClr val="FFFFFF"/>
        </a:lt1>
        <a:dk2>
          <a:srgbClr val="99190B"/>
        </a:dk2>
        <a:lt2>
          <a:srgbClr val="DDDDDD"/>
        </a:lt2>
        <a:accent1>
          <a:srgbClr val="1F63AD"/>
        </a:accent1>
        <a:accent2>
          <a:srgbClr val="D28302"/>
        </a:accent2>
        <a:accent3>
          <a:srgbClr val="FFFFFF"/>
        </a:accent3>
        <a:accent4>
          <a:srgbClr val="002A56"/>
        </a:accent4>
        <a:accent5>
          <a:srgbClr val="ABB7D3"/>
        </a:accent5>
        <a:accent6>
          <a:srgbClr val="BE7602"/>
        </a:accent6>
        <a:hlink>
          <a:srgbClr val="3CA051"/>
        </a:hlink>
        <a:folHlink>
          <a:srgbClr val="97ADB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2123</TotalTime>
  <Words>420</Words>
  <Application>Microsoft Office PowerPoint</Application>
  <PresentationFormat>全屏显示(4:3)</PresentationFormat>
  <Paragraphs>57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主题1</vt:lpstr>
      <vt:lpstr>VP140 Midterm I Review</vt:lpstr>
      <vt:lpstr>Concepts</vt:lpstr>
      <vt:lpstr>Concepts</vt:lpstr>
      <vt:lpstr>Concepts</vt:lpstr>
      <vt:lpstr>Skills</vt:lpstr>
      <vt:lpstr>Skills</vt:lpstr>
      <vt:lpstr>Skills</vt:lpstr>
      <vt:lpstr>Skills</vt:lpstr>
      <vt:lpstr>Tips</vt:lpstr>
      <vt:lpstr>PowerPoint 演示文稿</vt:lpstr>
      <vt:lpstr>Q &amp; 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Tips</dc:title>
  <dc:creator>Jia Lingxiao</dc:creator>
  <cp:lastModifiedBy>hasee</cp:lastModifiedBy>
  <cp:revision>691</cp:revision>
  <dcterms:created xsi:type="dcterms:W3CDTF">2011-07-21T13:37:50Z</dcterms:created>
  <dcterms:modified xsi:type="dcterms:W3CDTF">2015-06-08T03:16:23Z</dcterms:modified>
</cp:coreProperties>
</file>