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70" r:id="rId10"/>
    <p:sldId id="266" r:id="rId11"/>
    <p:sldId id="263" r:id="rId12"/>
    <p:sldId id="267" r:id="rId13"/>
    <p:sldId id="264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8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7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8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0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86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6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7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0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3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9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00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038" y="1205062"/>
            <a:ext cx="7543800" cy="2223938"/>
          </a:xfrm>
        </p:spPr>
        <p:txBody>
          <a:bodyPr>
            <a:normAutofit/>
          </a:bodyPr>
          <a:lstStyle/>
          <a:p>
            <a:pPr algn="ctr"/>
            <a:r>
              <a:rPr lang="sk-SK" sz="5400" dirty="0"/>
              <a:t>Systém rozpoznávania emócii pre humanoidného robota NICO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/>
              <a:t>Projektový</a:t>
            </a:r>
            <a:r>
              <a:rPr dirty="0"/>
              <a:t> </a:t>
            </a:r>
            <a:r>
              <a:rPr dirty="0" err="1"/>
              <a:t>seminár</a:t>
            </a:r>
            <a:r>
              <a:rPr dirty="0"/>
              <a:t> 1</a:t>
            </a:r>
          </a:p>
          <a:p>
            <a:r>
              <a:rPr dirty="0"/>
              <a:t>Meno: </a:t>
            </a:r>
            <a:r>
              <a:rPr lang="en-GB" dirty="0"/>
              <a:t>Šimon Strieška</a:t>
            </a:r>
            <a:endParaRPr dirty="0"/>
          </a:p>
          <a:p>
            <a:r>
              <a:rPr dirty="0" err="1"/>
              <a:t>Školiteľ</a:t>
            </a:r>
            <a:r>
              <a:rPr lang="en-GB" dirty="0"/>
              <a:t>KA</a:t>
            </a:r>
            <a:r>
              <a:rPr dirty="0"/>
              <a:t>: </a:t>
            </a:r>
            <a:r>
              <a:rPr lang="en-GB" dirty="0"/>
              <a:t>Kristína </a:t>
            </a:r>
            <a:r>
              <a:rPr lang="en-GB" dirty="0" err="1"/>
              <a:t>Malinovská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988906"/>
            <a:ext cx="7543800" cy="748455"/>
          </a:xfrm>
        </p:spPr>
        <p:txBody>
          <a:bodyPr/>
          <a:lstStyle/>
          <a:p>
            <a:r>
              <a:rPr dirty="0" err="1"/>
              <a:t>GANmut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52B810-908F-2A74-09C8-3C22AFA96C56}"/>
              </a:ext>
            </a:extLst>
          </p:cNvPr>
          <p:cNvSpPr txBox="1"/>
          <p:nvPr/>
        </p:nvSpPr>
        <p:spPr>
          <a:xfrm>
            <a:off x="800100" y="1845734"/>
            <a:ext cx="754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 Generatívny model na úpravu výrazov tváre</a:t>
            </a:r>
          </a:p>
          <a:p>
            <a:pPr>
              <a:buFont typeface="Wingdings" panose="05000000000000000000" pitchFamily="2" charset="2"/>
              <a:buChar char="§"/>
            </a:pPr>
            <a:endParaRPr lang="sk-SK" dirty="0"/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 Úprava čŕt tváre podľa cieľovej emócie</a:t>
            </a:r>
          </a:p>
          <a:p>
            <a:pPr>
              <a:buFont typeface="Wingdings" panose="05000000000000000000" pitchFamily="2" charset="2"/>
              <a:buChar char="§"/>
            </a:pPr>
            <a:endParaRPr lang="sk-SK" dirty="0"/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 Vizuálna </a:t>
            </a:r>
            <a:r>
              <a:rPr lang="sk-SK" dirty="0" err="1"/>
              <a:t>augmentácia</a:t>
            </a:r>
            <a:r>
              <a:rPr lang="sk-SK" dirty="0"/>
              <a:t> pre emočné triedy s nízkou reprezentáciou</a:t>
            </a:r>
          </a:p>
          <a:p>
            <a:pPr>
              <a:buFont typeface="Wingdings" panose="05000000000000000000" pitchFamily="2" charset="2"/>
              <a:buChar char="§"/>
            </a:pPr>
            <a:endParaRPr lang="sk-SK" dirty="0"/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 Generovanie rôznych emócií z tej istej vzorky tváre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GANmut</a:t>
            </a:r>
            <a:endParaRPr dirty="0"/>
          </a:p>
        </p:txBody>
      </p:sp>
      <p:pic>
        <p:nvPicPr>
          <p:cNvPr id="3" name="Picture 2" descr="GANmutOriginalNeutr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2119766"/>
            <a:ext cx="1828800" cy="18824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0080" y="1818181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 dirty="0">
                <a:solidFill>
                  <a:srgbClr val="505050"/>
                </a:solidFill>
              </a:rPr>
              <a:t>Neutral</a:t>
            </a:r>
          </a:p>
        </p:txBody>
      </p:sp>
      <p:pic>
        <p:nvPicPr>
          <p:cNvPr id="5" name="Picture 4" descr="GANmutAng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760" y="2119766"/>
            <a:ext cx="1828800" cy="18463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51760" y="1818181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 dirty="0">
                <a:solidFill>
                  <a:srgbClr val="505050"/>
                </a:solidFill>
              </a:rPr>
              <a:t>Anger</a:t>
            </a:r>
          </a:p>
        </p:txBody>
      </p:sp>
      <p:pic>
        <p:nvPicPr>
          <p:cNvPr id="7" name="Picture 6" descr="GANmutDisgu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440" y="2119766"/>
            <a:ext cx="1828800" cy="18673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54880" y="1818181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 dirty="0">
                <a:solidFill>
                  <a:srgbClr val="505050"/>
                </a:solidFill>
              </a:rPr>
              <a:t>Disgust</a:t>
            </a:r>
          </a:p>
        </p:txBody>
      </p:sp>
      <p:pic>
        <p:nvPicPr>
          <p:cNvPr id="9" name="Picture 8" descr="GANmutFea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" y="4276237"/>
            <a:ext cx="1828800" cy="18638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" y="4002249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505050"/>
                </a:solidFill>
              </a:rPr>
              <a:t>Fear</a:t>
            </a:r>
          </a:p>
        </p:txBody>
      </p:sp>
      <p:pic>
        <p:nvPicPr>
          <p:cNvPr id="11" name="Picture 10" descr="GANmutHappy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1760" y="4276237"/>
            <a:ext cx="1828800" cy="18534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51760" y="4002249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 dirty="0">
                <a:solidFill>
                  <a:srgbClr val="505050"/>
                </a:solidFill>
              </a:rPr>
              <a:t>Happy</a:t>
            </a:r>
          </a:p>
        </p:txBody>
      </p:sp>
      <p:pic>
        <p:nvPicPr>
          <p:cNvPr id="13" name="Picture 12" descr="GANmutSa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3440" y="4276237"/>
            <a:ext cx="1828800" cy="186704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63440" y="3999095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 dirty="0">
                <a:solidFill>
                  <a:srgbClr val="505050"/>
                </a:solidFill>
              </a:rPr>
              <a:t>Sad</a:t>
            </a:r>
          </a:p>
        </p:txBody>
      </p:sp>
      <p:pic>
        <p:nvPicPr>
          <p:cNvPr id="15" name="Picture 14" descr="GANmutSurpris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121684"/>
            <a:ext cx="1828800" cy="186350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675120" y="1818181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 dirty="0">
                <a:solidFill>
                  <a:srgbClr val="505050"/>
                </a:solidFill>
              </a:rPr>
              <a:t>Surprise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StarGANv2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95F9F-CE5D-A37B-EDC2-DDEB771C0616}"/>
              </a:ext>
            </a:extLst>
          </p:cNvPr>
          <p:cNvSpPr txBox="1"/>
          <p:nvPr/>
        </p:nvSpPr>
        <p:spPr>
          <a:xfrm>
            <a:off x="822960" y="2084832"/>
            <a:ext cx="754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 Pokročilá alternatíva </a:t>
            </a:r>
            <a:r>
              <a:rPr lang="sk-SK" dirty="0" err="1"/>
              <a:t>GANmut</a:t>
            </a:r>
            <a:endParaRPr lang="sk-SK" dirty="0"/>
          </a:p>
          <a:p>
            <a:pPr>
              <a:buFont typeface="Wingdings" panose="05000000000000000000" pitchFamily="2" charset="2"/>
              <a:buChar char="§"/>
            </a:pPr>
            <a:endParaRPr lang="sk-SK" dirty="0"/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 Možnosť meniť nielen emócie ale aj atribúty ako vek, farba pleti, pohlavie a ďalšie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sk-SK" dirty="0"/>
              <a:t>lán na ďalší semester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ACEE1-6F2E-F0AB-C374-E5C9BA49BC6E}"/>
              </a:ext>
            </a:extLst>
          </p:cNvPr>
          <p:cNvSpPr txBox="1"/>
          <p:nvPr/>
        </p:nvSpPr>
        <p:spPr>
          <a:xfrm>
            <a:off x="904672" y="1984443"/>
            <a:ext cx="754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dirty="0" err="1"/>
              <a:t>Zvýšenie</a:t>
            </a:r>
            <a:r>
              <a:rPr lang="en-GB" dirty="0"/>
              <a:t> </a:t>
            </a:r>
            <a:r>
              <a:rPr lang="en-GB" dirty="0" err="1"/>
              <a:t>presnosti</a:t>
            </a:r>
            <a:r>
              <a:rPr lang="en-GB" dirty="0"/>
              <a:t> </a:t>
            </a:r>
            <a:r>
              <a:rPr lang="en-GB" dirty="0" err="1"/>
              <a:t>modelu</a:t>
            </a:r>
            <a:endParaRPr lang="en-GB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dirty="0" err="1"/>
              <a:t>Augmentácia</a:t>
            </a:r>
            <a:r>
              <a:rPr lang="en-GB" dirty="0"/>
              <a:t> </a:t>
            </a:r>
            <a:r>
              <a:rPr lang="en-GB" dirty="0" err="1"/>
              <a:t>datasetu</a:t>
            </a:r>
            <a:r>
              <a:rPr lang="en-GB" dirty="0"/>
              <a:t> </a:t>
            </a:r>
            <a:r>
              <a:rPr lang="en-GB" dirty="0" err="1"/>
              <a:t>AffectNet</a:t>
            </a:r>
            <a:r>
              <a:rPr lang="en-GB" dirty="0"/>
              <a:t> s </a:t>
            </a:r>
            <a:r>
              <a:rPr lang="en-GB" dirty="0" err="1"/>
              <a:t>použítím</a:t>
            </a:r>
            <a:r>
              <a:rPr lang="en-GB" dirty="0"/>
              <a:t> </a:t>
            </a:r>
            <a:r>
              <a:rPr lang="en-GB" dirty="0" err="1"/>
              <a:t>GANmut</a:t>
            </a:r>
            <a:r>
              <a:rPr lang="en-GB" dirty="0"/>
              <a:t> a </a:t>
            </a:r>
            <a:r>
              <a:rPr lang="en-GB" dirty="0" err="1"/>
              <a:t>iných</a:t>
            </a:r>
            <a:r>
              <a:rPr lang="en-GB" dirty="0"/>
              <a:t> </a:t>
            </a:r>
            <a:r>
              <a:rPr lang="en-GB" dirty="0" err="1"/>
              <a:t>netriviálnych</a:t>
            </a:r>
            <a:r>
              <a:rPr lang="en-GB" dirty="0"/>
              <a:t> </a:t>
            </a:r>
            <a:r>
              <a:rPr lang="en-GB" dirty="0" err="1"/>
              <a:t>metód</a:t>
            </a:r>
            <a:endParaRPr lang="en-GB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dirty="0" err="1"/>
              <a:t>Analýza</a:t>
            </a:r>
            <a:r>
              <a:rPr lang="en-GB" dirty="0"/>
              <a:t> feature </a:t>
            </a:r>
            <a:r>
              <a:rPr lang="en-GB" dirty="0" err="1"/>
              <a:t>vektorov</a:t>
            </a:r>
            <a:r>
              <a:rPr lang="en-GB" dirty="0"/>
              <a:t> </a:t>
            </a:r>
            <a:r>
              <a:rPr lang="en-GB" dirty="0" err="1"/>
              <a:t>pomocou</a:t>
            </a:r>
            <a:r>
              <a:rPr lang="en-GB" dirty="0"/>
              <a:t> SOM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sk-SK" dirty="0"/>
              <a:t>Integrácia s humanoidným robotom NICO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E70761-74ED-1777-84A6-24E17EE15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846263"/>
            <a:ext cx="7543800" cy="40227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sk-SK" sz="7200" dirty="0"/>
              <a:t>Ďakujem za pozornosť</a:t>
            </a:r>
            <a:endParaRPr lang="sk-SK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8726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6C46-E383-F64E-DD22-330DAE12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Rozpoznávanie Emócií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B798A-DAA5-661B-FA88-F9E81187E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sk-SK" dirty="0"/>
              <a:t>Zaoberá sa určovaním emócie človeka na základe dát ako obraz, reč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sk-SK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sk-SK" dirty="0"/>
              <a:t>Pri práci s vizuálnymi dátami analyzujeme výrazy tváre, so snahou</a:t>
            </a:r>
            <a:r>
              <a:rPr lang="en-GB" dirty="0"/>
              <a:t> </a:t>
            </a:r>
            <a:r>
              <a:rPr lang="sk-SK" dirty="0"/>
              <a:t>určiť diskrétnu emóciu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sk-SK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sk-SK" dirty="0"/>
              <a:t>Využitie v oblastiach ako interakcia človeka a robota, medicína, bezpečnosť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sk-SK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sk-SK" dirty="0"/>
              <a:t>Prístupy založené na hlbokom učení, využívajúce rozsiahle </a:t>
            </a:r>
            <a:r>
              <a:rPr lang="sk-SK" dirty="0" err="1"/>
              <a:t>datasety</a:t>
            </a:r>
            <a:r>
              <a:rPr lang="sk-SK" dirty="0"/>
              <a:t> ako </a:t>
            </a:r>
            <a:r>
              <a:rPr lang="sk-SK" dirty="0" err="1"/>
              <a:t>AffectNet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031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Cieľ</a:t>
            </a:r>
            <a:r>
              <a:rPr lang="en-GB" dirty="0"/>
              <a:t>e</a:t>
            </a:r>
            <a:r>
              <a:rPr lang="sk-SK" dirty="0"/>
              <a:t> práce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CA0CD-AE49-407B-9C7C-B75C5757EB79}"/>
              </a:ext>
            </a:extLst>
          </p:cNvPr>
          <p:cNvSpPr txBox="1"/>
          <p:nvPr/>
        </p:nvSpPr>
        <p:spPr>
          <a:xfrm>
            <a:off x="822960" y="1868560"/>
            <a:ext cx="75666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Preskúmať modely pre rozpoznávanie emócií </a:t>
            </a:r>
            <a:r>
              <a:rPr lang="en-GB" dirty="0"/>
              <a:t>z </a:t>
            </a:r>
            <a:r>
              <a:rPr lang="en-GB" dirty="0" err="1"/>
              <a:t>výrazu</a:t>
            </a:r>
            <a:r>
              <a:rPr lang="sk-SK" dirty="0"/>
              <a:t> tvár</a:t>
            </a:r>
            <a:r>
              <a:rPr lang="en-GB" dirty="0"/>
              <a:t>e</a:t>
            </a:r>
          </a:p>
          <a:p>
            <a:pPr>
              <a:buFont typeface="Wingdings" panose="05000000000000000000" pitchFamily="2" charset="2"/>
              <a:buChar char="§"/>
            </a:pPr>
            <a:endParaRPr lang="sk-SK" dirty="0"/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Využiť </a:t>
            </a:r>
            <a:r>
              <a:rPr lang="sk-SK" dirty="0" err="1"/>
              <a:t>dataset</a:t>
            </a:r>
            <a:r>
              <a:rPr lang="sk-SK" dirty="0"/>
              <a:t> </a:t>
            </a:r>
            <a:r>
              <a:rPr lang="sk-SK" dirty="0" err="1"/>
              <a:t>AffectNet</a:t>
            </a:r>
            <a:r>
              <a:rPr lang="sk-SK" dirty="0"/>
              <a:t> a analyzovať jeho </a:t>
            </a:r>
            <a:r>
              <a:rPr lang="en-GB" dirty="0" err="1"/>
              <a:t>slabé</a:t>
            </a:r>
            <a:r>
              <a:rPr lang="en-GB" dirty="0"/>
              <a:t> </a:t>
            </a:r>
            <a:r>
              <a:rPr lang="en-GB" dirty="0" err="1"/>
              <a:t>stránky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sk-SK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Zlepšiť</a:t>
            </a:r>
            <a:r>
              <a:rPr lang="en-GB" dirty="0"/>
              <a:t> </a:t>
            </a:r>
            <a:r>
              <a:rPr lang="en-GB" dirty="0" err="1"/>
              <a:t>klasifikáciu</a:t>
            </a:r>
            <a:r>
              <a:rPr lang="sk-SK" dirty="0"/>
              <a:t> </a:t>
            </a:r>
            <a:r>
              <a:rPr lang="en-GB" dirty="0" err="1"/>
              <a:t>podreprezentovaných</a:t>
            </a:r>
            <a:r>
              <a:rPr lang="sk-SK" dirty="0"/>
              <a:t> triedy </a:t>
            </a:r>
            <a:r>
              <a:rPr lang="en-GB" dirty="0" err="1"/>
              <a:t>pomocou</a:t>
            </a:r>
            <a:r>
              <a:rPr lang="en-GB" dirty="0"/>
              <a:t> </a:t>
            </a:r>
            <a:r>
              <a:rPr lang="en-GB" dirty="0" err="1"/>
              <a:t>augmentácie</a:t>
            </a:r>
            <a:r>
              <a:rPr lang="en-GB" dirty="0"/>
              <a:t> </a:t>
            </a:r>
            <a:r>
              <a:rPr lang="en-GB" dirty="0" err="1"/>
              <a:t>dát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sk-SK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Analyzovať</a:t>
            </a:r>
            <a:r>
              <a:rPr lang="en-GB" dirty="0"/>
              <a:t> a v</a:t>
            </a:r>
            <a:r>
              <a:rPr lang="sk-SK" dirty="0" err="1"/>
              <a:t>izualizovať</a:t>
            </a:r>
            <a:r>
              <a:rPr lang="sk-SK" dirty="0"/>
              <a:t> vnútorné reprezentácie</a:t>
            </a:r>
            <a:r>
              <a:rPr lang="en-GB" dirty="0"/>
              <a:t> </a:t>
            </a:r>
            <a:r>
              <a:rPr lang="en-GB" dirty="0" err="1"/>
              <a:t>modelu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sk-SK" dirty="0"/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Vytvor</a:t>
            </a:r>
            <a:r>
              <a:rPr lang="en-GB" dirty="0" err="1"/>
              <a:t>enie</a:t>
            </a:r>
            <a:r>
              <a:rPr lang="en-GB" dirty="0"/>
              <a:t> a </a:t>
            </a:r>
            <a:r>
              <a:rPr lang="en-GB" dirty="0" err="1"/>
              <a:t>kalibrácia</a:t>
            </a:r>
            <a:r>
              <a:rPr lang="en-GB" dirty="0"/>
              <a:t> </a:t>
            </a:r>
            <a:r>
              <a:rPr lang="sk-SK" dirty="0"/>
              <a:t>systém</a:t>
            </a:r>
            <a:r>
              <a:rPr lang="en-GB" dirty="0"/>
              <a:t>u</a:t>
            </a:r>
            <a:r>
              <a:rPr lang="sk-SK" dirty="0"/>
              <a:t> </a:t>
            </a:r>
            <a:r>
              <a:rPr lang="en-GB" dirty="0"/>
              <a:t>pre </a:t>
            </a:r>
            <a:r>
              <a:rPr lang="en-GB" dirty="0" err="1"/>
              <a:t>robota</a:t>
            </a:r>
            <a:r>
              <a:rPr lang="en-GB" dirty="0"/>
              <a:t> NICO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sk-SK" dirty="0"/>
          </a:p>
          <a:p>
            <a:endParaRPr lang="sk-S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EEEB67-9D63-F268-E9F3-4993FF514F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2878"/>
          <a:stretch/>
        </p:blipFill>
        <p:spPr>
          <a:xfrm>
            <a:off x="5599666" y="3911369"/>
            <a:ext cx="2721374" cy="23240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AffectNet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66321D-958A-0005-FF63-F020EB6EC83E}"/>
              </a:ext>
            </a:extLst>
          </p:cNvPr>
          <p:cNvSpPr txBox="1"/>
          <p:nvPr/>
        </p:nvSpPr>
        <p:spPr>
          <a:xfrm>
            <a:off x="822959" y="1845734"/>
            <a:ext cx="73482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sk-SK" dirty="0" err="1"/>
              <a:t>Dataset</a:t>
            </a:r>
            <a:r>
              <a:rPr lang="sk-SK" dirty="0"/>
              <a:t> obsahuje približne 284 000 obrázkov tvárí s manuálne anotovanými emóciami</a:t>
            </a:r>
          </a:p>
          <a:p>
            <a:pPr>
              <a:buFont typeface="Wingdings" panose="05000000000000000000" pitchFamily="2" charset="2"/>
              <a:buChar char="§"/>
            </a:pPr>
            <a:endParaRPr lang="sk-SK" dirty="0"/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Obsahuje 7 hlavných tried: </a:t>
            </a:r>
            <a:r>
              <a:rPr lang="sk-SK" dirty="0" err="1"/>
              <a:t>Neutral</a:t>
            </a:r>
            <a:r>
              <a:rPr lang="sk-SK" dirty="0"/>
              <a:t>, Happy, Sad, </a:t>
            </a:r>
            <a:r>
              <a:rPr lang="sk-SK" dirty="0" err="1"/>
              <a:t>Surprise</a:t>
            </a:r>
            <a:r>
              <a:rPr lang="sk-SK" dirty="0"/>
              <a:t>, </a:t>
            </a:r>
            <a:r>
              <a:rPr lang="sk-SK" dirty="0" err="1"/>
              <a:t>Fear</a:t>
            </a:r>
            <a:r>
              <a:rPr lang="sk-SK" dirty="0"/>
              <a:t>, </a:t>
            </a:r>
            <a:r>
              <a:rPr lang="sk-SK" dirty="0" err="1"/>
              <a:t>Disgust</a:t>
            </a:r>
            <a:r>
              <a:rPr lang="sk-SK" dirty="0"/>
              <a:t>, </a:t>
            </a:r>
            <a:r>
              <a:rPr lang="sk-SK" dirty="0" err="1"/>
              <a:t>Anger</a:t>
            </a:r>
            <a:endParaRPr lang="sk-SK" dirty="0"/>
          </a:p>
          <a:p>
            <a:pPr>
              <a:buFont typeface="Wingdings" panose="05000000000000000000" pitchFamily="2" charset="2"/>
              <a:buChar char="§"/>
            </a:pPr>
            <a:endParaRPr lang="sk-SK" dirty="0"/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Vyznačuje sa nevyváženosťou tried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Architektúra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68B6D-96B2-112E-F036-576E523A5F3E}"/>
              </a:ext>
            </a:extLst>
          </p:cNvPr>
          <p:cNvSpPr txBox="1"/>
          <p:nvPr/>
        </p:nvSpPr>
        <p:spPr>
          <a:xfrm>
            <a:off x="822960" y="1994170"/>
            <a:ext cx="76206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Použitý ResNet50 pretrénovaný na ImageNetV1.</a:t>
            </a:r>
          </a:p>
          <a:p>
            <a:pPr>
              <a:buFont typeface="Wingdings" panose="05000000000000000000" pitchFamily="2" charset="2"/>
              <a:buChar char="§"/>
            </a:pPr>
            <a:endParaRPr lang="sk-SK" dirty="0"/>
          </a:p>
          <a:p>
            <a:pPr>
              <a:buFont typeface="Wingdings" panose="05000000000000000000" pitchFamily="2" charset="2"/>
              <a:buChar char="§"/>
            </a:pPr>
            <a:r>
              <a:rPr lang="sk-SK" dirty="0" err="1"/>
              <a:t>Finetuning</a:t>
            </a:r>
            <a:r>
              <a:rPr lang="sk-SK" dirty="0"/>
              <a:t> celého modelu na </a:t>
            </a:r>
            <a:r>
              <a:rPr lang="sk-SK" dirty="0" err="1"/>
              <a:t>AffectNet</a:t>
            </a:r>
            <a:r>
              <a:rPr lang="sk-SK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sk-SK" dirty="0"/>
          </a:p>
          <a:p>
            <a:pPr>
              <a:buFont typeface="Wingdings" panose="05000000000000000000" pitchFamily="2" charset="2"/>
              <a:buChar char="§"/>
            </a:pPr>
            <a:r>
              <a:rPr lang="sk-SK" dirty="0" err="1"/>
              <a:t>Weighted</a:t>
            </a:r>
            <a:r>
              <a:rPr lang="sk-SK" dirty="0"/>
              <a:t> </a:t>
            </a:r>
            <a:r>
              <a:rPr lang="sk-SK" dirty="0" err="1"/>
              <a:t>CrossEntropy</a:t>
            </a:r>
            <a:r>
              <a:rPr lang="sk-SK" dirty="0"/>
              <a:t> </a:t>
            </a:r>
            <a:r>
              <a:rPr lang="sk-SK" dirty="0" err="1"/>
              <a:t>loss</a:t>
            </a:r>
            <a:r>
              <a:rPr lang="sk-SK" dirty="0"/>
              <a:t> pre triedy s nerovnomerným výskytom</a:t>
            </a:r>
          </a:p>
          <a:p>
            <a:pPr>
              <a:buFont typeface="Wingdings" panose="05000000000000000000" pitchFamily="2" charset="2"/>
              <a:buChar char="§"/>
            </a:pPr>
            <a:endParaRPr lang="sk-SK" dirty="0"/>
          </a:p>
          <a:p>
            <a:pPr>
              <a:buFont typeface="Wingdings" panose="05000000000000000000" pitchFamily="2" charset="2"/>
              <a:buChar char="§"/>
            </a:pPr>
            <a:r>
              <a:rPr lang="sk-SK" dirty="0" err="1"/>
              <a:t>Augmentácie</a:t>
            </a:r>
            <a:r>
              <a:rPr lang="sk-SK" dirty="0"/>
              <a:t> dát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Tréning a prostredie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AD4178-04FA-6214-0C66-11E9A3C43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sk-SK" dirty="0"/>
              <a:t>Tréning prebiehal v prostredí Google </a:t>
            </a:r>
            <a:r>
              <a:rPr lang="sk-SK" dirty="0" err="1"/>
              <a:t>Colab</a:t>
            </a:r>
            <a:r>
              <a:rPr lang="sk-SK" dirty="0"/>
              <a:t> s GPU (T4)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sk-SK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sk-SK" dirty="0"/>
              <a:t>Implementácia v jazyku </a:t>
            </a:r>
            <a:r>
              <a:rPr lang="sk-SK" dirty="0" err="1"/>
              <a:t>Python</a:t>
            </a:r>
            <a:r>
              <a:rPr lang="sk-SK" dirty="0"/>
              <a:t> s využitím knižníc </a:t>
            </a:r>
            <a:r>
              <a:rPr lang="sk-SK" dirty="0" err="1"/>
              <a:t>Pytoch</a:t>
            </a:r>
            <a:r>
              <a:rPr lang="sk-SK" dirty="0"/>
              <a:t>, </a:t>
            </a:r>
            <a:r>
              <a:rPr lang="sk-SK" dirty="0" err="1"/>
              <a:t>torchvision</a:t>
            </a:r>
            <a:r>
              <a:rPr lang="sk-SK" dirty="0"/>
              <a:t>, </a:t>
            </a:r>
            <a:r>
              <a:rPr lang="sk-SK" dirty="0" err="1"/>
              <a:t>scikit-learn</a:t>
            </a:r>
            <a:r>
              <a:rPr lang="sk-SK" dirty="0"/>
              <a:t>, </a:t>
            </a:r>
            <a:r>
              <a:rPr lang="sk-SK" dirty="0" err="1"/>
              <a:t>matplotlib</a:t>
            </a:r>
            <a:r>
              <a:rPr lang="sk-SK" dirty="0"/>
              <a:t>, </a:t>
            </a:r>
            <a:r>
              <a:rPr lang="sk-SK" dirty="0" err="1"/>
              <a:t>tqdm</a:t>
            </a:r>
            <a:endParaRPr lang="sk-SK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sk-SK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sk-SK" dirty="0"/>
              <a:t>Výsledný model vyhodnotený na testovacej množine </a:t>
            </a:r>
            <a:r>
              <a:rPr lang="sk-SK" dirty="0" err="1"/>
              <a:t>AffectNetu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Prechod na </a:t>
            </a:r>
            <a:r>
              <a:rPr lang="sk-SK" dirty="0" err="1"/>
              <a:t>Pytorch</a:t>
            </a:r>
            <a:endParaRPr lang="sk-S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9AA3C-AA0E-69B0-686F-A6415A0C1688}"/>
              </a:ext>
            </a:extLst>
          </p:cNvPr>
          <p:cNvSpPr txBox="1"/>
          <p:nvPr/>
        </p:nvSpPr>
        <p:spPr>
          <a:xfrm>
            <a:off x="822960" y="1859339"/>
            <a:ext cx="7543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Dôvody zmeny: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Migrácia prostredia z </a:t>
            </a:r>
            <a:r>
              <a:rPr lang="sk-SK" dirty="0" err="1"/>
              <a:t>TensorFlow</a:t>
            </a:r>
            <a:r>
              <a:rPr lang="sk-SK" dirty="0"/>
              <a:t> a </a:t>
            </a:r>
            <a:r>
              <a:rPr lang="sk-SK" dirty="0" err="1"/>
              <a:t>Keras</a:t>
            </a:r>
            <a:r>
              <a:rPr lang="sk-SK" dirty="0"/>
              <a:t> do </a:t>
            </a:r>
            <a:r>
              <a:rPr lang="sk-SK" dirty="0" err="1"/>
              <a:t>PyToch</a:t>
            </a: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Lepší výkon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Väčšia kontrola nad procesom trénovania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Jednoduchší prístup k pokročilým metódam a nástrojom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Kompabilita</a:t>
            </a:r>
            <a:r>
              <a:rPr lang="sk-SK" dirty="0"/>
              <a:t> s </a:t>
            </a:r>
            <a:r>
              <a:rPr lang="sk-SK" dirty="0" err="1"/>
              <a:t>trénovacím</a:t>
            </a:r>
            <a:r>
              <a:rPr lang="sk-SK" dirty="0"/>
              <a:t> prostredím</a:t>
            </a:r>
          </a:p>
          <a:p>
            <a:endParaRPr lang="sk-SK" dirty="0"/>
          </a:p>
          <a:p>
            <a:r>
              <a:rPr lang="sk-SK" dirty="0"/>
              <a:t>Dôsledky: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Strata priameho prístupu k resnet50 modelu </a:t>
            </a:r>
            <a:r>
              <a:rPr lang="sk-SK" dirty="0" err="1"/>
              <a:t>predtrénovanému</a:t>
            </a:r>
            <a:r>
              <a:rPr lang="sk-SK" dirty="0"/>
              <a:t> na vggface2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Namiesto toho pracujeme s resnet50 </a:t>
            </a:r>
            <a:r>
              <a:rPr lang="sk-SK" dirty="0" err="1"/>
              <a:t>predtrénovaným</a:t>
            </a:r>
            <a:r>
              <a:rPr lang="sk-SK" dirty="0"/>
              <a:t> na </a:t>
            </a:r>
            <a:r>
              <a:rPr lang="sk-SK" dirty="0" err="1"/>
              <a:t>ImageNet</a:t>
            </a:r>
            <a:r>
              <a:rPr lang="sk-SK" dirty="0"/>
              <a:t> V1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Výsledkom je čiastočná strata presnosti modelu( približne - 1.5 %)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Analýza feature vektorov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6A9B3-75B8-9D78-6842-F9924B0FCE49}"/>
              </a:ext>
            </a:extLst>
          </p:cNvPr>
          <p:cNvSpPr txBox="1"/>
          <p:nvPr/>
        </p:nvSpPr>
        <p:spPr>
          <a:xfrm>
            <a:off x="904672" y="1945532"/>
            <a:ext cx="7462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k-SK" dirty="0"/>
              <a:t>Vizualizačné techniky: PCA + t-SNE, PCA + UMAP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sk-SK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k-SK" dirty="0"/>
              <a:t>Doterajšie výsledky neviedli k jednoznačným záverom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sk-SK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k-SK" dirty="0"/>
              <a:t>Plánované pokračovanie analýzy pomocou pokročilejších metód ako SOM siete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DBAC9-FE28-3B12-66AD-D4520D78B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703E-0533-0CFB-A39F-91B21072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Analýza feature vektorov</a:t>
            </a:r>
          </a:p>
        </p:txBody>
      </p:sp>
      <p:pic>
        <p:nvPicPr>
          <p:cNvPr id="3" name="Picture 2" descr="t-SNETestset.png">
            <a:extLst>
              <a:ext uri="{FF2B5EF4-FFF2-40B4-BE49-F238E27FC236}">
                <a16:creationId xmlns:a16="http://schemas.microsoft.com/office/drawing/2014/main" id="{F09FF38C-F464-8020-FE32-EBCFCD7B1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06" y="1910647"/>
            <a:ext cx="4114800" cy="3036705"/>
          </a:xfrm>
          <a:prstGeom prst="rect">
            <a:avLst/>
          </a:prstGeom>
        </p:spPr>
      </p:pic>
      <p:pic>
        <p:nvPicPr>
          <p:cNvPr id="4" name="Picture 3" descr="UmapTestset.png">
            <a:extLst>
              <a:ext uri="{FF2B5EF4-FFF2-40B4-BE49-F238E27FC236}">
                <a16:creationId xmlns:a16="http://schemas.microsoft.com/office/drawing/2014/main" id="{73569840-B847-8566-A6C5-15DA99382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096" y="1986676"/>
            <a:ext cx="4114800" cy="288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494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573</TotalTime>
  <Words>395</Words>
  <Application>Microsoft Office PowerPoint</Application>
  <PresentationFormat>On-screen Show (4:3)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Retrospect</vt:lpstr>
      <vt:lpstr>Systém rozpoznávania emócii pre humanoidného robota NICO</vt:lpstr>
      <vt:lpstr>Rozpoznávanie Emócií</vt:lpstr>
      <vt:lpstr>Cieľe práce</vt:lpstr>
      <vt:lpstr>AffectNet</vt:lpstr>
      <vt:lpstr>Architektúra</vt:lpstr>
      <vt:lpstr>Tréning a prostredie</vt:lpstr>
      <vt:lpstr>Prechod na Pytorch</vt:lpstr>
      <vt:lpstr>Analýza feature vektorov</vt:lpstr>
      <vt:lpstr>Analýza feature vektorov</vt:lpstr>
      <vt:lpstr>GANmut</vt:lpstr>
      <vt:lpstr>GANmut</vt:lpstr>
      <vt:lpstr>StarGANv2</vt:lpstr>
      <vt:lpstr>Plán na ďalší semester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Strieška Šimon</cp:lastModifiedBy>
  <cp:revision>17</cp:revision>
  <dcterms:created xsi:type="dcterms:W3CDTF">2013-01-27T09:14:16Z</dcterms:created>
  <dcterms:modified xsi:type="dcterms:W3CDTF">2025-05-15T19:44:23Z</dcterms:modified>
  <cp:category/>
</cp:coreProperties>
</file>