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0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2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3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57" r:id="rId4"/>
    <p:sldId id="266" r:id="rId5"/>
    <p:sldId id="260" r:id="rId6"/>
    <p:sldId id="263" r:id="rId7"/>
    <p:sldId id="267" r:id="rId8"/>
    <p:sldId id="276" r:id="rId9"/>
    <p:sldId id="278" r:id="rId10"/>
    <p:sldId id="279" r:id="rId11"/>
    <p:sldId id="277" r:id="rId12"/>
    <p:sldId id="280" r:id="rId13"/>
    <p:sldId id="281" r:id="rId14"/>
    <p:sldId id="282" r:id="rId15"/>
    <p:sldId id="299" r:id="rId16"/>
    <p:sldId id="302" r:id="rId17"/>
    <p:sldId id="301" r:id="rId18"/>
    <p:sldId id="300" r:id="rId19"/>
    <p:sldId id="283" r:id="rId20"/>
    <p:sldId id="284" r:id="rId21"/>
    <p:sldId id="285" r:id="rId22"/>
    <p:sldId id="286" r:id="rId23"/>
    <p:sldId id="287" r:id="rId24"/>
    <p:sldId id="297" r:id="rId25"/>
    <p:sldId id="298" r:id="rId26"/>
    <p:sldId id="293" r:id="rId27"/>
    <p:sldId id="259" r:id="rId28"/>
    <p:sldId id="271" r:id="rId29"/>
    <p:sldId id="269" r:id="rId30"/>
    <p:sldId id="272" r:id="rId31"/>
    <p:sldId id="303" r:id="rId32"/>
    <p:sldId id="274" r:id="rId33"/>
    <p:sldId id="275" r:id="rId34"/>
    <p:sldId id="262" r:id="rId35"/>
    <p:sldId id="288" r:id="rId36"/>
    <p:sldId id="289" r:id="rId37"/>
    <p:sldId id="290" r:id="rId38"/>
    <p:sldId id="291" r:id="rId39"/>
    <p:sldId id="292" r:id="rId40"/>
    <p:sldId id="294" r:id="rId41"/>
    <p:sldId id="295" r:id="rId42"/>
    <p:sldId id="296" r:id="rId43"/>
    <p:sldId id="305" r:id="rId44"/>
    <p:sldId id="304" r:id="rId45"/>
    <p:sldId id="306" r:id="rId46"/>
    <p:sldId id="307" r:id="rId47"/>
    <p:sldId id="308" r:id="rId4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259" y="67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2018/10/24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notesSlide" Target="../notesSlides/notesSlide11.xml"/><Relationship Id="rId4" Type="http://schemas.openxmlformats.org/officeDocument/2006/relationships/tags" Target="../tags/tag42.xml"/><Relationship Id="rId9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image" Target="../media/image11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3602612"/>
            <a:ext cx="9144000" cy="2187001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IPv6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地址的基本概念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</a:b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</a:b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</a:b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梁瑞鹏 许嘉诚 贺友程 涂远鹏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</a:b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2F5DF-249E-4507-A56A-F0803BA8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51533-2929-4752-8BBE-0FEA08DE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84007"/>
            <a:ext cx="10515600" cy="4592955"/>
          </a:xfrm>
        </p:spPr>
        <p:txBody>
          <a:bodyPr/>
          <a:lstStyle/>
          <a:p>
            <a:r>
              <a:rPr lang="zh-CN" altLang="en-US" sz="2400" dirty="0"/>
              <a:t>全球单播地址</a:t>
            </a:r>
            <a:endParaRPr lang="en-US" altLang="zh-CN" sz="2400" dirty="0"/>
          </a:p>
          <a:p>
            <a:pPr lvl="1"/>
            <a:r>
              <a:rPr lang="zh-CN" altLang="en-US" sz="2000" dirty="0"/>
              <a:t>相当于</a:t>
            </a:r>
            <a:r>
              <a:rPr lang="en-US" altLang="zh-CN" sz="2000" dirty="0"/>
              <a:t>IPv4</a:t>
            </a:r>
            <a:r>
              <a:rPr lang="zh-CN" altLang="en-US" sz="2000" dirty="0"/>
              <a:t>的公网地址。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固定设置为</a:t>
            </a:r>
            <a:r>
              <a:rPr lang="en-US" altLang="zh-CN" sz="2000" dirty="0"/>
              <a:t>001</a:t>
            </a:r>
            <a:r>
              <a:rPr lang="zh-CN" altLang="en-US" sz="2000" dirty="0"/>
              <a:t>部分</a:t>
            </a:r>
            <a:endParaRPr lang="en-US" altLang="zh-CN" sz="2000" dirty="0"/>
          </a:p>
          <a:p>
            <a:pPr lvl="1"/>
            <a:r>
              <a:rPr lang="zh-CN" altLang="en-US" sz="2000" dirty="0"/>
              <a:t>全球路由前缀：前</a:t>
            </a:r>
            <a:r>
              <a:rPr lang="en-US" altLang="zh-CN" sz="2000" dirty="0"/>
              <a:t>48</a:t>
            </a:r>
            <a:r>
              <a:rPr lang="zh-CN" altLang="en-US" sz="2000" dirty="0"/>
              <a:t>位，分配给组织机构独立站点的</a:t>
            </a:r>
            <a:r>
              <a:rPr lang="en-US" altLang="zh-CN" sz="2000" dirty="0"/>
              <a:t>48</a:t>
            </a:r>
            <a:r>
              <a:rPr lang="zh-CN" altLang="en-US" sz="2000" dirty="0"/>
              <a:t>位站点前缀。</a:t>
            </a:r>
            <a:endParaRPr lang="en-US" altLang="zh-CN" sz="2000" dirty="0"/>
          </a:p>
          <a:p>
            <a:pPr lvl="1"/>
            <a:r>
              <a:rPr lang="zh-CN" altLang="en-US" sz="2000" dirty="0"/>
              <a:t>子网</a:t>
            </a:r>
            <a:r>
              <a:rPr lang="en-US" altLang="zh-CN" sz="2000" dirty="0"/>
              <a:t>ID</a:t>
            </a:r>
            <a:r>
              <a:rPr lang="zh-CN" altLang="en-US" sz="2000" dirty="0"/>
              <a:t>：用于该组织机构划分子网。</a:t>
            </a:r>
            <a:endParaRPr lang="en-US" altLang="zh-CN" sz="2000" dirty="0"/>
          </a:p>
          <a:p>
            <a:pPr lvl="1"/>
            <a:r>
              <a:rPr lang="zh-CN" altLang="en-US" sz="2000" dirty="0"/>
              <a:t>接口</a:t>
            </a:r>
            <a:r>
              <a:rPr lang="en-US" altLang="zh-CN" sz="2000" dirty="0"/>
              <a:t>ID</a:t>
            </a:r>
            <a:r>
              <a:rPr lang="zh-CN" altLang="en-US" sz="2000" dirty="0"/>
              <a:t>：标识站点中特定子网的接口。相当于</a:t>
            </a:r>
            <a:r>
              <a:rPr lang="en-US" altLang="zh-CN" sz="2000" dirty="0"/>
              <a:t>IPv4</a:t>
            </a:r>
            <a:r>
              <a:rPr lang="zh-CN" altLang="en-US" sz="2000" dirty="0"/>
              <a:t>的主机</a:t>
            </a:r>
            <a:r>
              <a:rPr lang="en-US" altLang="zh-CN" sz="2000" dirty="0"/>
              <a:t>ID(MAC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2DB667-085E-43C7-BFE9-A0FE6F9A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873" y="2450454"/>
            <a:ext cx="5700254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2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93B7B-1734-435D-B14C-664A43CC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17D8F-AE74-449A-AB19-C64F5B897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84007"/>
            <a:ext cx="10515600" cy="459295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链路本地地址</a:t>
            </a:r>
            <a:endParaRPr lang="en-US" altLang="zh-CN" sz="2400" dirty="0"/>
          </a:p>
          <a:p>
            <a:pPr lvl="1"/>
            <a:r>
              <a:rPr lang="zh-CN" altLang="en-US" sz="2000" dirty="0"/>
              <a:t>类似于</a:t>
            </a:r>
            <a:r>
              <a:rPr lang="en-US" altLang="zh-CN" sz="2000" dirty="0"/>
              <a:t>IPv4</a:t>
            </a:r>
            <a:r>
              <a:rPr lang="zh-CN" altLang="en-US" sz="2000" dirty="0"/>
              <a:t>中</a:t>
            </a:r>
            <a:r>
              <a:rPr lang="en-US" altLang="zh-CN" sz="2000" dirty="0"/>
              <a:t>APIPA</a:t>
            </a:r>
            <a:r>
              <a:rPr lang="zh-CN" altLang="en-US" sz="2000" dirty="0"/>
              <a:t>（</a:t>
            </a:r>
            <a:r>
              <a:rPr lang="en-US" altLang="zh-CN" sz="2000" dirty="0"/>
              <a:t>Automatic Private IP Addressing</a:t>
            </a:r>
            <a:r>
              <a:rPr lang="zh-CN" altLang="en-US" sz="2000" dirty="0"/>
              <a:t>，自动专用</a:t>
            </a:r>
            <a:r>
              <a:rPr lang="en-US" altLang="zh-CN" sz="2000" dirty="0"/>
              <a:t>IP</a:t>
            </a:r>
            <a:r>
              <a:rPr lang="zh-CN" altLang="en-US" sz="2000" dirty="0"/>
              <a:t>寻址）所定义的地址</a:t>
            </a:r>
            <a:r>
              <a:rPr lang="en-US" altLang="zh-CN" sz="2000" dirty="0"/>
              <a:t>169.254.0.0/16</a:t>
            </a:r>
            <a:r>
              <a:rPr lang="zh-CN" altLang="en-US" sz="2000" dirty="0"/>
              <a:t>。</a:t>
            </a:r>
            <a:r>
              <a:rPr lang="en-US" altLang="zh-CN" sz="2000" dirty="0"/>
              <a:t>(</a:t>
            </a:r>
            <a:r>
              <a:rPr lang="zh-CN" altLang="en-US" sz="2000" dirty="0"/>
              <a:t>之前提过的</a:t>
            </a:r>
            <a:r>
              <a:rPr lang="en-US" altLang="zh-CN" sz="2000" dirty="0" err="1"/>
              <a:t>dhcp</a:t>
            </a:r>
            <a:r>
              <a:rPr lang="zh-CN" altLang="en-US" sz="2000" dirty="0"/>
              <a:t>服务故障后，无法提供地址分配，客户主机产生的地址</a:t>
            </a:r>
            <a:r>
              <a:rPr lang="en-US" altLang="zh-CN" sz="2000" dirty="0"/>
              <a:t>)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前缀确定：</a:t>
            </a:r>
            <a:r>
              <a:rPr lang="en-US" altLang="zh-CN" sz="2000" dirty="0"/>
              <a:t>FE80::/64</a:t>
            </a:r>
          </a:p>
          <a:p>
            <a:pPr lvl="1"/>
            <a:r>
              <a:rPr lang="zh-CN" altLang="en-US" sz="2000" dirty="0"/>
              <a:t>后</a:t>
            </a:r>
            <a:r>
              <a:rPr lang="en-US" altLang="zh-CN" sz="2000" dirty="0"/>
              <a:t>64</a:t>
            </a:r>
            <a:r>
              <a:rPr lang="zh-CN" altLang="en-US" sz="2000" dirty="0"/>
              <a:t>位为接口</a:t>
            </a:r>
            <a:r>
              <a:rPr lang="en-US" altLang="zh-CN" sz="2000" dirty="0"/>
              <a:t>ID</a:t>
            </a:r>
            <a:r>
              <a:rPr lang="zh-CN" altLang="en-US" sz="2000" dirty="0"/>
              <a:t>，定义同前。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A9FCE1-B56F-4032-B0F4-83DDBFDCA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459" y="2873727"/>
            <a:ext cx="5563082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5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50EE0-4111-4BA5-9871-891219C9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53788-6295-4591-B473-F575B659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84007"/>
            <a:ext cx="10515600" cy="501554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唯一的本地地址</a:t>
            </a:r>
            <a:endParaRPr lang="en-US" altLang="zh-CN" sz="2400" dirty="0"/>
          </a:p>
          <a:p>
            <a:pPr lvl="1"/>
            <a:r>
              <a:rPr lang="zh-CN" altLang="en-US" sz="2000" dirty="0"/>
              <a:t>不能在</a:t>
            </a:r>
            <a:r>
              <a:rPr lang="en-US" altLang="zh-CN" sz="2000" dirty="0"/>
              <a:t>IPv6 Internet</a:t>
            </a:r>
            <a:r>
              <a:rPr lang="zh-CN" altLang="en-US" sz="2000" dirty="0"/>
              <a:t>中路由，但可以在该组织机构内部是唯一的；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前</a:t>
            </a:r>
            <a:r>
              <a:rPr lang="en-US" altLang="zh-CN" sz="2000" dirty="0"/>
              <a:t>7</a:t>
            </a:r>
            <a:r>
              <a:rPr lang="zh-CN" altLang="en-US" sz="2000" dirty="0"/>
              <a:t>位固定：</a:t>
            </a:r>
            <a:r>
              <a:rPr lang="en-US" altLang="zh-CN" sz="2000" dirty="0"/>
              <a:t>1111 110</a:t>
            </a:r>
          </a:p>
          <a:p>
            <a:pPr lvl="1"/>
            <a:r>
              <a:rPr lang="zh-CN" altLang="en-US" sz="2000" dirty="0"/>
              <a:t>本地</a:t>
            </a:r>
            <a:r>
              <a:rPr lang="en-US" altLang="zh-CN" sz="2000" dirty="0"/>
              <a:t>(L)</a:t>
            </a:r>
            <a:r>
              <a:rPr lang="zh-CN" altLang="en-US" sz="2000" dirty="0"/>
              <a:t>标签：</a:t>
            </a:r>
            <a:r>
              <a:rPr lang="en-US" altLang="zh-CN" sz="2000" dirty="0"/>
              <a:t>1</a:t>
            </a:r>
            <a:r>
              <a:rPr lang="zh-CN" altLang="en-US" sz="2000" dirty="0"/>
              <a:t>（该值为</a:t>
            </a:r>
            <a:r>
              <a:rPr lang="en-US" altLang="zh-CN" sz="2000" dirty="0"/>
              <a:t>0</a:t>
            </a:r>
            <a:r>
              <a:rPr lang="zh-CN" altLang="en-US" sz="2000" dirty="0"/>
              <a:t>时未给出定义）</a:t>
            </a:r>
            <a:endParaRPr lang="en-US" altLang="zh-CN" sz="2000" dirty="0"/>
          </a:p>
          <a:p>
            <a:pPr lvl="1"/>
            <a:r>
              <a:rPr lang="zh-CN" altLang="en-US" sz="2000" dirty="0"/>
              <a:t>全球</a:t>
            </a:r>
            <a:r>
              <a:rPr lang="en-US" altLang="zh-CN" sz="2000" dirty="0"/>
              <a:t>ID</a:t>
            </a:r>
            <a:r>
              <a:rPr lang="zh-CN" altLang="en-US" sz="2000" dirty="0"/>
              <a:t>：标识该组织机构下的站点，</a:t>
            </a:r>
            <a:r>
              <a:rPr lang="en-US" altLang="zh-CN" sz="2000" dirty="0"/>
              <a:t>40</a:t>
            </a:r>
            <a:r>
              <a:rPr lang="zh-CN" altLang="en-US" sz="2000" dirty="0"/>
              <a:t>位随机生成</a:t>
            </a:r>
            <a:endParaRPr lang="en-US" altLang="zh-CN" sz="2000" dirty="0"/>
          </a:p>
          <a:p>
            <a:pPr lvl="1"/>
            <a:r>
              <a:rPr lang="zh-CN" altLang="en-US" sz="2000" dirty="0"/>
              <a:t>接口</a:t>
            </a:r>
            <a:r>
              <a:rPr lang="en-US" altLang="zh-CN" sz="2000" dirty="0"/>
              <a:t>ID</a:t>
            </a:r>
          </a:p>
          <a:p>
            <a:pPr lvl="1"/>
            <a:r>
              <a:rPr lang="zh-CN" altLang="en-US" sz="2000" dirty="0"/>
              <a:t>方便创建过滤规则</a:t>
            </a:r>
            <a:endParaRPr lang="en-US" altLang="zh-CN" sz="2000" dirty="0"/>
          </a:p>
          <a:p>
            <a:pPr lvl="1"/>
            <a:r>
              <a:rPr lang="zh-CN" altLang="en-US" sz="2000" dirty="0"/>
              <a:t>全球地址与唯一本地地址结构相同，同一子网可以同时为两者所用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D67712-7EA6-4EC1-890C-2B88B2583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338" y="2533583"/>
            <a:ext cx="5357324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9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AF1BB-34EB-469D-906E-44944031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9D3AE-D900-4D58-912F-C2C73D8E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84008"/>
            <a:ext cx="10515600" cy="459295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特殊的</a:t>
            </a:r>
            <a:r>
              <a:rPr lang="en-US" altLang="zh-CN" sz="2400" dirty="0"/>
              <a:t>IPv6</a:t>
            </a:r>
            <a:r>
              <a:rPr lang="zh-CN" altLang="en-US" sz="2400" dirty="0"/>
              <a:t>地址</a:t>
            </a:r>
            <a:endParaRPr lang="en-US" altLang="zh-CN" sz="2400" dirty="0"/>
          </a:p>
          <a:p>
            <a:pPr lvl="1"/>
            <a:r>
              <a:rPr lang="zh-CN" altLang="en-US" sz="2000" dirty="0"/>
              <a:t>未指定的地址：全</a:t>
            </a:r>
            <a:r>
              <a:rPr lang="en-US" altLang="zh-CN" sz="2000" dirty="0"/>
              <a:t>0.                  </a:t>
            </a:r>
            <a:r>
              <a:rPr lang="zh-CN" altLang="en-US" sz="2000" dirty="0"/>
              <a:t>等同于</a:t>
            </a:r>
            <a:r>
              <a:rPr lang="en-US" altLang="zh-CN" sz="2000" dirty="0"/>
              <a:t>IPv4</a:t>
            </a:r>
            <a:r>
              <a:rPr lang="zh-CN" altLang="en-US" sz="2000" dirty="0"/>
              <a:t>中的</a:t>
            </a:r>
            <a:r>
              <a:rPr lang="en-US" altLang="zh-CN" sz="2000" dirty="0"/>
              <a:t>0.0.0.0</a:t>
            </a:r>
          </a:p>
          <a:p>
            <a:pPr lvl="1"/>
            <a:r>
              <a:rPr lang="zh-CN" altLang="en-US" sz="2000" dirty="0"/>
              <a:t>环回地址：最后一位为</a:t>
            </a:r>
            <a:r>
              <a:rPr lang="en-US" altLang="zh-CN" sz="2000" dirty="0"/>
              <a:t>1            </a:t>
            </a:r>
            <a:r>
              <a:rPr lang="zh-CN" altLang="en-US" sz="2000" dirty="0"/>
              <a:t>等同于</a:t>
            </a:r>
            <a:r>
              <a:rPr lang="en-US" altLang="zh-CN" sz="2000" dirty="0"/>
              <a:t>IPv4</a:t>
            </a:r>
            <a:r>
              <a:rPr lang="zh-CN" altLang="en-US" sz="2000" dirty="0"/>
              <a:t>中的</a:t>
            </a:r>
            <a:r>
              <a:rPr lang="en-US" altLang="zh-CN" sz="2000" dirty="0"/>
              <a:t>127.0.0.1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338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05314-1C6E-4B99-959A-80144203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20F75-DA16-40AF-9DEF-BCB76ED04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过渡地址</a:t>
            </a:r>
            <a:endParaRPr lang="en-US" altLang="zh-CN" sz="2400" dirty="0"/>
          </a:p>
          <a:p>
            <a:pPr lvl="1"/>
            <a:r>
              <a:rPr lang="en-US" altLang="zh-CN" sz="2000" dirty="0"/>
              <a:t>IPv4</a:t>
            </a:r>
            <a:r>
              <a:rPr lang="zh-CN" altLang="en-US" sz="2000" dirty="0"/>
              <a:t>兼容：</a:t>
            </a:r>
            <a:r>
              <a:rPr lang="en-US" altLang="zh-CN" sz="2000" dirty="0"/>
              <a:t>0</a:t>
            </a:r>
            <a:r>
              <a:rPr lang="zh-CN" altLang="en-US" sz="2000" dirty="0"/>
              <a:t>：</a:t>
            </a:r>
            <a:r>
              <a:rPr lang="en-US" altLang="zh-CN" sz="2000" dirty="0"/>
              <a:t>0</a:t>
            </a:r>
            <a:r>
              <a:rPr lang="zh-CN" altLang="en-US" sz="2000" dirty="0"/>
              <a:t>：</a:t>
            </a:r>
            <a:r>
              <a:rPr lang="en-US" altLang="zh-CN" sz="2000" dirty="0"/>
              <a:t>0</a:t>
            </a:r>
            <a:r>
              <a:rPr lang="zh-CN" altLang="en-US" sz="2000" dirty="0"/>
              <a:t>：</a:t>
            </a:r>
            <a:r>
              <a:rPr lang="en-US" altLang="zh-CN" sz="2000" dirty="0"/>
              <a:t>0</a:t>
            </a:r>
            <a:r>
              <a:rPr lang="zh-CN" altLang="en-US" sz="2000" dirty="0"/>
              <a:t>：</a:t>
            </a:r>
            <a:r>
              <a:rPr lang="en-US" altLang="zh-CN" sz="2000" dirty="0"/>
              <a:t>0</a:t>
            </a:r>
            <a:r>
              <a:rPr lang="zh-CN" altLang="en-US" sz="2000" dirty="0"/>
              <a:t>：</a:t>
            </a:r>
            <a:r>
              <a:rPr lang="en-US" altLang="zh-CN" sz="2000" dirty="0"/>
              <a:t>0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w.x.y.z</a:t>
            </a:r>
            <a:endParaRPr lang="en-US" altLang="zh-CN" sz="2000" dirty="0"/>
          </a:p>
          <a:p>
            <a:pPr lvl="1"/>
            <a:r>
              <a:rPr lang="en-US" altLang="zh-CN" sz="2000" dirty="0"/>
              <a:t>IPv4</a:t>
            </a:r>
            <a:r>
              <a:rPr lang="zh-CN" altLang="en-US" sz="2000" dirty="0"/>
              <a:t>映射：</a:t>
            </a:r>
            <a:r>
              <a:rPr lang="en-US" altLang="zh-CN" sz="2000" dirty="0"/>
              <a:t>0</a:t>
            </a:r>
            <a:r>
              <a:rPr lang="zh-CN" altLang="en-US" sz="2000" dirty="0"/>
              <a:t>：</a:t>
            </a:r>
            <a:r>
              <a:rPr lang="en-US" altLang="zh-CN" sz="2000" dirty="0"/>
              <a:t>0</a:t>
            </a:r>
            <a:r>
              <a:rPr lang="zh-CN" altLang="en-US" sz="2000" dirty="0"/>
              <a:t>：</a:t>
            </a:r>
            <a:r>
              <a:rPr lang="en-US" altLang="zh-CN" sz="2000" dirty="0"/>
              <a:t>0</a:t>
            </a:r>
            <a:r>
              <a:rPr lang="zh-CN" altLang="en-US" sz="2000" dirty="0"/>
              <a:t>：</a:t>
            </a:r>
            <a:r>
              <a:rPr lang="en-US" altLang="zh-CN" sz="2000" dirty="0"/>
              <a:t>0</a:t>
            </a:r>
            <a:r>
              <a:rPr lang="zh-CN" altLang="en-US" sz="2000" dirty="0"/>
              <a:t>：</a:t>
            </a:r>
            <a:r>
              <a:rPr lang="en-US" altLang="zh-CN" sz="2000" dirty="0"/>
              <a:t>FFFF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w.x.y.z</a:t>
            </a:r>
            <a:endParaRPr lang="en-US" altLang="zh-CN" sz="2000" dirty="0"/>
          </a:p>
          <a:p>
            <a:pPr lvl="1"/>
            <a:r>
              <a:rPr lang="en-US" altLang="zh-CN" sz="2000" dirty="0"/>
              <a:t>6to4</a:t>
            </a:r>
            <a:r>
              <a:rPr lang="zh-CN" altLang="en-US" sz="2000" dirty="0"/>
              <a:t>地址：形如</a:t>
            </a:r>
            <a:r>
              <a:rPr lang="en-US" altLang="zh-CN" sz="2000" dirty="0"/>
              <a:t>2002</a:t>
            </a:r>
            <a:r>
              <a:rPr lang="zh-CN" altLang="en-US" sz="2000" dirty="0"/>
              <a:t>：</a:t>
            </a:r>
            <a:r>
              <a:rPr lang="en-US" altLang="zh-CN" sz="2000" dirty="0"/>
              <a:t>WWXX</a:t>
            </a:r>
            <a:r>
              <a:rPr lang="zh-CN" altLang="en-US" sz="2000" dirty="0"/>
              <a:t>：</a:t>
            </a:r>
            <a:r>
              <a:rPr lang="en-US" altLang="zh-CN" sz="2000" dirty="0"/>
              <a:t>YYZZ</a:t>
            </a:r>
            <a:r>
              <a:rPr lang="zh-CN" altLang="en-US" sz="2000" dirty="0"/>
              <a:t>：子网</a:t>
            </a:r>
            <a:r>
              <a:rPr lang="en-US" altLang="zh-CN" sz="2000" dirty="0"/>
              <a:t>ID</a:t>
            </a:r>
            <a:r>
              <a:rPr lang="zh-CN" altLang="en-US" sz="2000" dirty="0"/>
              <a:t>：接口</a:t>
            </a:r>
            <a:r>
              <a:rPr lang="en-US" altLang="zh-CN" sz="2000" dirty="0"/>
              <a:t>ID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3166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D3CCE-22FF-47AD-8AB0-B39BE87E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	</a:t>
            </a:r>
            <a:r>
              <a:rPr lang="zh-CN" altLang="en-US" dirty="0"/>
              <a:t>特殊地址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65750-2AFE-4C09-92DF-285F17CF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未指明地址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IPv6</a:t>
            </a:r>
            <a:r>
              <a:rPr lang="zh-CN" altLang="en-US" dirty="0"/>
              <a:t>未指定地址是指没有给任何接口分配单播地址。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0:0:0:0:0:0:0:0 (</a:t>
            </a:r>
            <a:r>
              <a:rPr lang="zh-CN" altLang="en-US" dirty="0"/>
              <a:t>压缩格式</a:t>
            </a:r>
            <a:r>
              <a:rPr lang="en-US" altLang="zh-CN" dirty="0"/>
              <a:t>::) </a:t>
            </a:r>
          </a:p>
          <a:p>
            <a:endParaRPr lang="en-US" altLang="zh-CN" dirty="0"/>
          </a:p>
          <a:p>
            <a:r>
              <a:rPr lang="zh-CN" altLang="en-US" dirty="0"/>
              <a:t>用途</a:t>
            </a:r>
            <a:endParaRPr lang="en-US" altLang="zh-CN" dirty="0"/>
          </a:p>
          <a:p>
            <a:pPr lvl="1"/>
            <a:r>
              <a:rPr lang="zh-CN" altLang="en-US" dirty="0"/>
              <a:t>相当于</a:t>
            </a:r>
            <a:r>
              <a:rPr lang="en-US" altLang="zh-CN" dirty="0"/>
              <a:t>IPv4 </a:t>
            </a:r>
            <a:r>
              <a:rPr lang="zh-CN" altLang="en-US" dirty="0"/>
              <a:t>地址</a:t>
            </a:r>
            <a:r>
              <a:rPr lang="en-US" altLang="zh-CN" dirty="0"/>
              <a:t>0.0.0.0</a:t>
            </a:r>
          </a:p>
          <a:p>
            <a:pPr lvl="1"/>
            <a:r>
              <a:rPr lang="en-US" altLang="zh-CN" dirty="0"/>
              <a:t>IPv6</a:t>
            </a:r>
            <a:r>
              <a:rPr lang="zh-CN" altLang="en-US" dirty="0"/>
              <a:t>主机的</a:t>
            </a:r>
            <a:r>
              <a:rPr lang="en-US" altLang="zh-CN" dirty="0"/>
              <a:t>IPv6</a:t>
            </a:r>
            <a:r>
              <a:rPr lang="zh-CN" altLang="en-US" dirty="0"/>
              <a:t>地址是需要从</a:t>
            </a:r>
            <a:r>
              <a:rPr lang="en-US" altLang="zh-CN" dirty="0"/>
              <a:t>DHCPv6</a:t>
            </a:r>
            <a:r>
              <a:rPr lang="zh-CN" altLang="en-US" dirty="0"/>
              <a:t>获取，那么当</a:t>
            </a:r>
            <a:r>
              <a:rPr lang="en-US" altLang="zh-CN" dirty="0"/>
              <a:t>IPv6</a:t>
            </a:r>
            <a:r>
              <a:rPr lang="zh-CN" altLang="en-US" dirty="0"/>
              <a:t>主机向</a:t>
            </a:r>
            <a:r>
              <a:rPr lang="en-US" altLang="zh-CN" dirty="0"/>
              <a:t>DHCPv6</a:t>
            </a:r>
            <a:r>
              <a:rPr lang="zh-CN" altLang="en-US" dirty="0"/>
              <a:t>服务器发起地址请求或者由</a:t>
            </a:r>
            <a:r>
              <a:rPr lang="en-US" altLang="zh-CN" dirty="0"/>
              <a:t>DAD(</a:t>
            </a:r>
            <a:r>
              <a:rPr lang="zh-CN" altLang="en-US" dirty="0"/>
              <a:t>地址冲突检测</a:t>
            </a:r>
            <a:r>
              <a:rPr lang="en-US" altLang="zh-CN" dirty="0"/>
              <a:t>)</a:t>
            </a:r>
            <a:r>
              <a:rPr lang="zh-CN" altLang="en-US" dirty="0"/>
              <a:t>发出一个数据包时，所使用的源地址就为“</a:t>
            </a:r>
            <a:r>
              <a:rPr lang="en-US" altLang="zh-CN" dirty="0"/>
              <a:t>IPv6</a:t>
            </a:r>
            <a:r>
              <a:rPr lang="zh-CN" altLang="en-US" dirty="0"/>
              <a:t>未指定地址”。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532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75E6-6614-46F2-9FB2-89D7BE8D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5133B-097D-4E62-BC7D-3E9367AA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环回地址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环回地址是主机用于向自身发送通信的一个特殊地址。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0:0:0:0:0:0:0:1 (</a:t>
            </a:r>
            <a:r>
              <a:rPr lang="zh-CN" altLang="en-US" dirty="0"/>
              <a:t>压缩格式</a:t>
            </a:r>
            <a:r>
              <a:rPr lang="en-US" altLang="zh-CN" dirty="0"/>
              <a:t>::1)</a:t>
            </a:r>
          </a:p>
          <a:p>
            <a:endParaRPr lang="en-US" altLang="zh-CN" dirty="0"/>
          </a:p>
          <a:p>
            <a:r>
              <a:rPr lang="zh-CN" altLang="en-US" dirty="0"/>
              <a:t>用途</a:t>
            </a:r>
            <a:endParaRPr lang="en-US" altLang="zh-CN" dirty="0"/>
          </a:p>
          <a:p>
            <a:pPr lvl="1"/>
            <a:r>
              <a:rPr lang="zh-CN" altLang="en-US" dirty="0"/>
              <a:t>相当于</a:t>
            </a:r>
            <a:r>
              <a:rPr lang="en-US" altLang="zh-CN" dirty="0"/>
              <a:t>IPv4 </a:t>
            </a:r>
            <a:r>
              <a:rPr lang="zh-CN" altLang="en-US" dirty="0"/>
              <a:t>地址</a:t>
            </a:r>
            <a:r>
              <a:rPr lang="en-US" altLang="zh-CN" dirty="0"/>
              <a:t>127.0.0.1</a:t>
            </a:r>
            <a:r>
              <a:rPr lang="zh-CN" altLang="en-US" dirty="0"/>
              <a:t>，但是与</a:t>
            </a:r>
            <a:r>
              <a:rPr lang="en-US" altLang="zh-CN" dirty="0"/>
              <a:t>IPv4</a:t>
            </a:r>
            <a:r>
              <a:rPr lang="zh-CN" altLang="en-US" dirty="0"/>
              <a:t>不同的是：在</a:t>
            </a:r>
            <a:r>
              <a:rPr lang="en-US" altLang="zh-CN" dirty="0"/>
              <a:t>IPv4</a:t>
            </a:r>
            <a:r>
              <a:rPr lang="zh-CN" altLang="en-US" dirty="0"/>
              <a:t>里，从</a:t>
            </a:r>
            <a:r>
              <a:rPr lang="en-US" altLang="zh-CN" dirty="0"/>
              <a:t>127.0.0.1 </a:t>
            </a:r>
            <a:r>
              <a:rPr lang="zh-CN" altLang="en-US" dirty="0"/>
              <a:t>到</a:t>
            </a:r>
            <a:r>
              <a:rPr lang="en-US" altLang="zh-CN" dirty="0"/>
              <a:t>127.255.255.255 </a:t>
            </a:r>
            <a:r>
              <a:rPr lang="zh-CN" altLang="en-US" dirty="0"/>
              <a:t>都可以表示回环地址</a:t>
            </a:r>
            <a:r>
              <a:rPr lang="en-US" altLang="zh-CN" dirty="0"/>
              <a:t>; </a:t>
            </a:r>
            <a:r>
              <a:rPr lang="zh-CN" altLang="en-US" dirty="0"/>
              <a:t>而在</a:t>
            </a:r>
            <a:r>
              <a:rPr lang="en-US" altLang="zh-CN" dirty="0"/>
              <a:t>IPv6</a:t>
            </a:r>
            <a:r>
              <a:rPr lang="zh-CN" altLang="en-US" dirty="0"/>
              <a:t>里，只有</a:t>
            </a:r>
            <a:r>
              <a:rPr lang="en-US" altLang="zh-CN" dirty="0"/>
              <a:t>0:0:0:0:0:0:0:1/128 </a:t>
            </a:r>
            <a:r>
              <a:rPr lang="zh-CN" altLang="en-US" dirty="0"/>
              <a:t>表示 回环地址，缩写为 </a:t>
            </a:r>
            <a:r>
              <a:rPr lang="en-US" altLang="zh-CN" dirty="0"/>
              <a:t>::1/128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环回地址为同一台设备上运行的 </a:t>
            </a:r>
            <a:r>
              <a:rPr lang="en-US" altLang="zh-CN" dirty="0"/>
              <a:t>TCP/IP </a:t>
            </a:r>
            <a:r>
              <a:rPr lang="zh-CN" altLang="en-US" dirty="0"/>
              <a:t>应用程序和服务之间相互通信提供了一条捷径。同一台主机上的两项服务若使用环回地址而非分配的主机地址，就可以绕开 </a:t>
            </a:r>
            <a:r>
              <a:rPr lang="en-US" altLang="zh-CN" dirty="0"/>
              <a:t>TCP/IP </a:t>
            </a:r>
            <a:r>
              <a:rPr lang="zh-CN" altLang="en-US" dirty="0"/>
              <a:t>协议栈的下层。通过 </a:t>
            </a:r>
            <a:r>
              <a:rPr lang="en-US" altLang="zh-CN" dirty="0"/>
              <a:t>ping </a:t>
            </a:r>
            <a:r>
              <a:rPr lang="zh-CN" altLang="en-US" dirty="0"/>
              <a:t>环回地址，还可以测试本地主机上的 </a:t>
            </a:r>
            <a:r>
              <a:rPr lang="en-US" altLang="zh-CN" dirty="0"/>
              <a:t>TCP/IP </a:t>
            </a:r>
            <a:r>
              <a:rPr lang="zh-CN" altLang="en-US" dirty="0"/>
              <a:t>配置。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64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09AA6-C1F7-4264-8D77-C0ADA8E6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07E85-875E-49E2-9C6B-07DC1B95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IPV4</a:t>
            </a:r>
            <a:r>
              <a:rPr lang="zh-CN" altLang="en-US" dirty="0"/>
              <a:t>的地址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0:0:0:0:0:0:IPV4</a:t>
            </a:r>
          </a:p>
          <a:p>
            <a:endParaRPr lang="en-US" altLang="zh-CN" dirty="0"/>
          </a:p>
          <a:p>
            <a:r>
              <a:rPr lang="zh-CN" altLang="en-US" dirty="0"/>
              <a:t>用途</a:t>
            </a:r>
            <a:endParaRPr lang="en-US" altLang="zh-CN" dirty="0"/>
          </a:p>
          <a:p>
            <a:pPr lvl="1"/>
            <a:r>
              <a:rPr lang="zh-CN" altLang="en-US" dirty="0"/>
              <a:t>支持从</a:t>
            </a:r>
            <a:r>
              <a:rPr lang="en-US" altLang="zh-CN" dirty="0"/>
              <a:t>IPV4</a:t>
            </a:r>
            <a:r>
              <a:rPr lang="zh-CN" altLang="en-US" dirty="0"/>
              <a:t>中转换而来的</a:t>
            </a:r>
            <a:r>
              <a:rPr lang="en-US" altLang="zh-CN" dirty="0"/>
              <a:t>IPV6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en-US" altLang="zh-CN" dirty="0"/>
              <a:t>IPv4 </a:t>
            </a:r>
            <a:r>
              <a:rPr lang="zh-CN" altLang="en-US" dirty="0"/>
              <a:t>地址可以很容易的转化为</a:t>
            </a:r>
            <a:r>
              <a:rPr lang="en-US" altLang="zh-CN" dirty="0"/>
              <a:t>IPv6</a:t>
            </a:r>
            <a:r>
              <a:rPr lang="zh-CN" altLang="en-US" dirty="0"/>
              <a:t>格式。</a:t>
            </a:r>
            <a:endParaRPr lang="en-US" altLang="zh-CN" dirty="0"/>
          </a:p>
          <a:p>
            <a:pPr lvl="1"/>
            <a:r>
              <a:rPr lang="zh-CN" altLang="en-US" dirty="0"/>
              <a:t>举例来说，如果</a:t>
            </a:r>
            <a:r>
              <a:rPr lang="en-US" altLang="zh-CN" dirty="0"/>
              <a:t>IPv4</a:t>
            </a:r>
            <a:r>
              <a:rPr lang="zh-CN" altLang="en-US" dirty="0"/>
              <a:t>的一个地址为</a:t>
            </a:r>
            <a:r>
              <a:rPr lang="en-US" altLang="zh-CN" dirty="0"/>
              <a:t>135.75.43.52(</a:t>
            </a:r>
            <a:r>
              <a:rPr lang="zh-CN" altLang="en-US" dirty="0"/>
              <a:t>十六进制为</a:t>
            </a:r>
            <a:r>
              <a:rPr lang="en-US" altLang="zh-CN" dirty="0"/>
              <a:t>0x874B2B34)</a:t>
            </a:r>
            <a:r>
              <a:rPr lang="zh-CN" altLang="en-US" dirty="0"/>
              <a:t>，它可以被转化为</a:t>
            </a:r>
            <a:r>
              <a:rPr lang="en-US" altLang="zh-CN" dirty="0"/>
              <a:t>0000:0000:0000:0000:0000:0000:874B:2B34</a:t>
            </a:r>
            <a:r>
              <a:rPr lang="zh-CN" altLang="en-US" dirty="0"/>
              <a:t>或者</a:t>
            </a:r>
            <a:r>
              <a:rPr lang="en-US" altLang="zh-CN" dirty="0"/>
              <a:t>::874B:2B34</a:t>
            </a:r>
            <a:r>
              <a:rPr lang="zh-CN" altLang="en-US" dirty="0"/>
              <a:t>。同时，还可以使用混合符号</a:t>
            </a:r>
            <a:r>
              <a:rPr lang="en-US" altLang="zh-CN" dirty="0"/>
              <a:t>(IPv4-compatible address)</a:t>
            </a:r>
            <a:r>
              <a:rPr lang="zh-CN" altLang="en-US" dirty="0"/>
              <a:t>，则地址可以为</a:t>
            </a:r>
            <a:r>
              <a:rPr lang="en-US" altLang="zh-CN" dirty="0"/>
              <a:t>::135.75.43.52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5BFCDFB-917B-4FEE-ABE5-D002092D006F}"/>
              </a:ext>
            </a:extLst>
          </p:cNvPr>
          <p:cNvSpPr txBox="1">
            <a:spLocks/>
          </p:cNvSpPr>
          <p:nvPr/>
        </p:nvSpPr>
        <p:spPr>
          <a:xfrm>
            <a:off x="4790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3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C1709-1DD9-481F-AE3D-66A5914E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3099F-C21E-4CB5-8DC3-F6CC713E2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本地链路单播地址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FE80::/10</a:t>
            </a:r>
          </a:p>
          <a:p>
            <a:endParaRPr lang="en-US" altLang="zh-CN" dirty="0"/>
          </a:p>
          <a:p>
            <a:r>
              <a:rPr lang="zh-CN" altLang="en-US" dirty="0"/>
              <a:t>用途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用在单一链路上，带有链路</a:t>
            </a:r>
            <a:r>
              <a:rPr lang="en-US" altLang="zh-CN" dirty="0"/>
              <a:t>-</a:t>
            </a:r>
            <a:r>
              <a:rPr lang="zh-CN" altLang="en-US" dirty="0"/>
              <a:t>本地源或目的地址的数据包不转发到其它链路。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用于邻居发现协议和无状态自动配置中链路本地上节点之间的通信。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32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EB277-18E2-4289-AD32-4CC5038E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7AEA2-595C-47FA-9261-04141963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84008"/>
            <a:ext cx="10515600" cy="4592955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与</a:t>
            </a:r>
            <a:r>
              <a:rPr lang="en-US" altLang="zh-CN" sz="2400" dirty="0"/>
              <a:t>IPv4</a:t>
            </a:r>
            <a:r>
              <a:rPr lang="zh-CN" altLang="en-US" sz="2400" dirty="0"/>
              <a:t>相同，任意位置的</a:t>
            </a:r>
            <a:r>
              <a:rPr lang="en-US" altLang="zh-CN" sz="2400" dirty="0"/>
              <a:t>IPv6</a:t>
            </a:r>
            <a:r>
              <a:rPr lang="zh-CN" altLang="en-US" sz="2400" dirty="0"/>
              <a:t>节点都能监听任意</a:t>
            </a:r>
            <a:r>
              <a:rPr lang="en-US" altLang="zh-CN" sz="2400" dirty="0"/>
              <a:t>IPv6</a:t>
            </a:r>
            <a:r>
              <a:rPr lang="zh-CN" altLang="en-US" sz="2400" dirty="0"/>
              <a:t>组播地址上的组播流量。</a:t>
            </a:r>
            <a:endParaRPr lang="en-US" altLang="zh-CN" sz="2400" dirty="0"/>
          </a:p>
          <a:p>
            <a:pPr lvl="1"/>
            <a:r>
              <a:rPr lang="zh-CN" altLang="en-US" sz="2000" dirty="0"/>
              <a:t>前</a:t>
            </a:r>
            <a:r>
              <a:rPr lang="en-US" altLang="zh-CN" sz="2000" dirty="0"/>
              <a:t>8</a:t>
            </a:r>
            <a:r>
              <a:rPr lang="zh-CN" altLang="en-US" sz="2000" dirty="0"/>
              <a:t>位设置为</a:t>
            </a:r>
            <a:r>
              <a:rPr lang="en-US" altLang="zh-CN" sz="2000" dirty="0"/>
              <a:t>1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标记：组播地址标记。</a:t>
            </a:r>
            <a:r>
              <a:rPr lang="en-US" altLang="zh-CN" sz="2000" dirty="0"/>
              <a:t>4</a:t>
            </a:r>
            <a:r>
              <a:rPr lang="zh-CN" altLang="en-US" sz="2000" dirty="0"/>
              <a:t>位。</a:t>
            </a:r>
            <a:endParaRPr lang="en-US" altLang="zh-CN" sz="2000" dirty="0"/>
          </a:p>
          <a:p>
            <a:pPr lvl="2"/>
            <a:r>
              <a:rPr lang="zh-CN" altLang="en-US" sz="1800" dirty="0"/>
              <a:t>后三位为标记为</a:t>
            </a:r>
            <a:endParaRPr lang="en-US" altLang="zh-CN" sz="1800" dirty="0"/>
          </a:p>
          <a:p>
            <a:pPr lvl="2"/>
            <a:r>
              <a:rPr lang="en-US" altLang="zh-CN" sz="1800" dirty="0"/>
              <a:t>R</a:t>
            </a:r>
            <a:r>
              <a:rPr lang="zh-CN" altLang="en-US" sz="1800" dirty="0"/>
              <a:t>标记：交汇点地址标记；表示组播地址是否含有内嵌交汇点地址。</a:t>
            </a:r>
            <a:endParaRPr lang="en-US" altLang="zh-CN" sz="1800" dirty="0"/>
          </a:p>
          <a:p>
            <a:pPr lvl="2"/>
            <a:r>
              <a:rPr lang="en-US" altLang="zh-CN" sz="1800" dirty="0"/>
              <a:t>P</a:t>
            </a:r>
            <a:r>
              <a:rPr lang="zh-CN" altLang="en-US" sz="1800" dirty="0"/>
              <a:t>标记：前缀标记；表示该组播地址，是否基于一个单播地址前缀。</a:t>
            </a:r>
            <a:endParaRPr lang="en-US" altLang="zh-CN" sz="1800" dirty="0"/>
          </a:p>
          <a:p>
            <a:pPr lvl="2"/>
            <a:r>
              <a:rPr lang="en-US" altLang="zh-CN" sz="1800" dirty="0"/>
              <a:t>T</a:t>
            </a:r>
            <a:r>
              <a:rPr lang="zh-CN" altLang="en-US" sz="1800" dirty="0"/>
              <a:t>标记：暂时态；</a:t>
            </a:r>
            <a:r>
              <a:rPr lang="en-US" altLang="zh-CN" sz="1800" dirty="0"/>
              <a:t>0</a:t>
            </a:r>
            <a:r>
              <a:rPr lang="zh-CN" altLang="en-US" sz="1800" dirty="0"/>
              <a:t>表示永久组播地址；</a:t>
            </a:r>
            <a:r>
              <a:rPr lang="en-US" altLang="zh-CN" sz="1800" dirty="0"/>
              <a:t>1</a:t>
            </a:r>
            <a:r>
              <a:rPr lang="zh-CN" altLang="en-US" sz="1800" dirty="0"/>
              <a:t>表示暂时组播地址。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E2E725-2A99-46E4-9E18-548422131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46" y="2228408"/>
            <a:ext cx="6309907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5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87145" y="142875"/>
            <a:ext cx="9814560" cy="5139690"/>
          </a:xfrm>
        </p:spPr>
        <p:txBody>
          <a:bodyPr>
            <a:noAutofit/>
          </a:bodyPr>
          <a:lstStyle/>
          <a:p>
            <a:pPr algn="l" fontAlgn="auto">
              <a:lnSpc>
                <a:spcPct val="130000"/>
              </a:lnSpc>
            </a:pP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1.IPv6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的地址表示形式</a:t>
            </a:r>
            <a:b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2.IPv6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的地址类型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单播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组播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任播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结点地址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b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3.IPv6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地址空间的分配     </a:t>
            </a:r>
            <a:b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4.IPv6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地址的等级结构</a:t>
            </a:r>
            <a:b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5.IPv6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的特殊地址</a:t>
            </a:r>
            <a:b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6.EUI-64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的基本概念、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EUI-64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与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48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位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MAC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地址关系</a:t>
            </a:r>
            <a:b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7.IPv6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与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IPv4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的比较、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IPv4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向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IPv6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的过渡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3715" y="434975"/>
            <a:ext cx="2272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等线" panose="02010600030101010101" charset="-122"/>
                <a:ea typeface="等线" panose="02010600030101010101" charset="-122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EB277-18E2-4289-AD32-4CC5038E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7AEA2-595C-47FA-9261-04141963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84008"/>
            <a:ext cx="10515600" cy="459295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与</a:t>
            </a:r>
            <a:r>
              <a:rPr lang="en-US" altLang="zh-CN" sz="2400" dirty="0"/>
              <a:t>IPv4</a:t>
            </a:r>
            <a:r>
              <a:rPr lang="zh-CN" altLang="en-US" sz="2400" dirty="0"/>
              <a:t>相同，任意位置的</a:t>
            </a:r>
            <a:r>
              <a:rPr lang="en-US" altLang="zh-CN" sz="2400" dirty="0"/>
              <a:t>IPv6</a:t>
            </a:r>
            <a:r>
              <a:rPr lang="zh-CN" altLang="en-US" sz="2400" dirty="0"/>
              <a:t>节点都能监听任意</a:t>
            </a:r>
            <a:r>
              <a:rPr lang="en-US" altLang="zh-CN" sz="2400" dirty="0"/>
              <a:t>IPv6</a:t>
            </a:r>
            <a:r>
              <a:rPr lang="zh-CN" altLang="en-US" sz="2400" dirty="0"/>
              <a:t>组播地址上的组播流量。</a:t>
            </a:r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范围：指定组播数据发往的</a:t>
            </a:r>
            <a:r>
              <a:rPr lang="en-US" altLang="zh-CN" sz="2000" dirty="0"/>
              <a:t>IPv6</a:t>
            </a:r>
            <a:r>
              <a:rPr lang="zh-CN" altLang="en-US" sz="2000" dirty="0"/>
              <a:t>网络范围。</a:t>
            </a:r>
            <a:r>
              <a:rPr lang="en-US" altLang="zh-CN" sz="2000" dirty="0"/>
              <a:t>4</a:t>
            </a:r>
            <a:r>
              <a:rPr lang="zh-CN" altLang="en-US" sz="2000" dirty="0"/>
              <a:t>位。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E2E725-2A99-46E4-9E18-548422131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46" y="2228408"/>
            <a:ext cx="6309907" cy="21185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E19770-052B-4B35-A2B0-4EBC03046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78" y="2004729"/>
            <a:ext cx="8573243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EB277-18E2-4289-AD32-4CC5038E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7AEA2-595C-47FA-9261-04141963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84008"/>
            <a:ext cx="10515600" cy="459295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与</a:t>
            </a:r>
            <a:r>
              <a:rPr lang="en-US" altLang="zh-CN" sz="2400" dirty="0"/>
              <a:t>IPv4</a:t>
            </a:r>
            <a:r>
              <a:rPr lang="zh-CN" altLang="en-US" sz="2400" dirty="0"/>
              <a:t>相同，任意位置的</a:t>
            </a:r>
            <a:r>
              <a:rPr lang="en-US" altLang="zh-CN" sz="2400" dirty="0"/>
              <a:t>IPv6</a:t>
            </a:r>
            <a:r>
              <a:rPr lang="zh-CN" altLang="en-US" sz="2400" dirty="0"/>
              <a:t>节点都能监听任意</a:t>
            </a:r>
            <a:r>
              <a:rPr lang="en-US" altLang="zh-CN" sz="2400" dirty="0"/>
              <a:t>IPv6</a:t>
            </a:r>
            <a:r>
              <a:rPr lang="zh-CN" altLang="en-US" sz="2400" dirty="0"/>
              <a:t>组播地址上的组播流量。</a:t>
            </a:r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组</a:t>
            </a:r>
            <a:r>
              <a:rPr lang="en-US" altLang="zh-CN" sz="2000" dirty="0"/>
              <a:t>ID</a:t>
            </a:r>
            <a:r>
              <a:rPr lang="zh-CN" altLang="en-US" sz="2000" dirty="0"/>
              <a:t>：标识组播组，该值在地址范围内时唯一的。</a:t>
            </a:r>
            <a:r>
              <a:rPr lang="en-US" altLang="zh-CN" sz="2000" dirty="0"/>
              <a:t>112</a:t>
            </a:r>
            <a:r>
              <a:rPr lang="zh-CN" altLang="en-US" sz="2000" dirty="0"/>
              <a:t>位。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E2E725-2A99-46E4-9E18-548422131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46" y="2228408"/>
            <a:ext cx="6309907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24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2C5DF-7EA7-427C-BB4C-211E4884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19D78-4A32-4908-AE82-A52F08471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84008"/>
            <a:ext cx="10515600" cy="4592955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sz="2400" dirty="0"/>
              <a:t>为标识接口本地和链路本地范围内的所有节点</a:t>
            </a:r>
            <a:endParaRPr lang="en-US" altLang="zh-CN" sz="2400" dirty="0"/>
          </a:p>
          <a:p>
            <a:pPr lvl="1"/>
            <a:r>
              <a:rPr lang="en-US" altLang="zh-CN" sz="2000" dirty="0"/>
              <a:t>FF01</a:t>
            </a:r>
            <a:r>
              <a:rPr lang="zh-CN" altLang="en-US" sz="2000" dirty="0"/>
              <a:t>：：</a:t>
            </a:r>
            <a:r>
              <a:rPr lang="en-US" altLang="zh-CN" sz="2000" dirty="0"/>
              <a:t>1</a:t>
            </a:r>
            <a:r>
              <a:rPr lang="zh-CN" altLang="en-US" sz="2000" dirty="0"/>
              <a:t>（接口本地范围内的所有节点组播地址）</a:t>
            </a:r>
            <a:endParaRPr lang="en-US" altLang="zh-CN" sz="2000" dirty="0"/>
          </a:p>
          <a:p>
            <a:pPr lvl="1"/>
            <a:r>
              <a:rPr lang="en-US" altLang="zh-CN" sz="2000" dirty="0"/>
              <a:t>FF02</a:t>
            </a:r>
            <a:r>
              <a:rPr lang="zh-CN" altLang="en-US" sz="2000" dirty="0"/>
              <a:t>：：</a:t>
            </a:r>
            <a:r>
              <a:rPr lang="en-US" altLang="zh-CN" sz="2000" dirty="0"/>
              <a:t>1</a:t>
            </a:r>
            <a:r>
              <a:rPr lang="zh-CN" altLang="en-US" sz="2000" dirty="0"/>
              <a:t>（链路本地范围内的所有节点组播地址）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为标识接口本地 链路本地和站点本地范围内的所有路由</a:t>
            </a:r>
            <a:endParaRPr lang="en-US" altLang="zh-CN" sz="2400" dirty="0"/>
          </a:p>
          <a:p>
            <a:pPr lvl="1"/>
            <a:r>
              <a:rPr lang="en-US" altLang="zh-CN" sz="2000" dirty="0"/>
              <a:t>FF01</a:t>
            </a:r>
            <a:r>
              <a:rPr lang="zh-CN" altLang="en-US" sz="2000" dirty="0"/>
              <a:t>：：</a:t>
            </a:r>
            <a:r>
              <a:rPr lang="en-US" altLang="zh-CN" sz="2000" dirty="0"/>
              <a:t>2</a:t>
            </a:r>
            <a:r>
              <a:rPr lang="zh-CN" altLang="en-US" sz="2000" dirty="0"/>
              <a:t>（接口本地范围内的所有路由组播地址）</a:t>
            </a:r>
            <a:endParaRPr lang="en-US" altLang="zh-CN" sz="2000" dirty="0"/>
          </a:p>
          <a:p>
            <a:pPr lvl="1"/>
            <a:r>
              <a:rPr lang="en-US" altLang="zh-CN" sz="2000" dirty="0"/>
              <a:t>FF02</a:t>
            </a:r>
            <a:r>
              <a:rPr lang="zh-CN" altLang="en-US" sz="2000" dirty="0"/>
              <a:t>：：</a:t>
            </a:r>
            <a:r>
              <a:rPr lang="en-US" altLang="zh-CN" sz="2000" dirty="0"/>
              <a:t>2</a:t>
            </a:r>
            <a:r>
              <a:rPr lang="zh-CN" altLang="en-US" sz="2000" dirty="0"/>
              <a:t>（链路本地范围内的所有路由组播地址）</a:t>
            </a:r>
            <a:endParaRPr lang="en-US" altLang="zh-CN" sz="2000" dirty="0"/>
          </a:p>
          <a:p>
            <a:pPr lvl="1"/>
            <a:r>
              <a:rPr lang="en-US" altLang="zh-CN" sz="2000" dirty="0"/>
              <a:t>FF02</a:t>
            </a:r>
            <a:r>
              <a:rPr lang="zh-CN" altLang="en-US" sz="2000" dirty="0"/>
              <a:t>：：</a:t>
            </a:r>
            <a:r>
              <a:rPr lang="en-US" altLang="zh-CN" sz="2000" dirty="0"/>
              <a:t>5</a:t>
            </a:r>
            <a:r>
              <a:rPr lang="zh-CN" altLang="en-US" sz="2000" dirty="0"/>
              <a:t>（站点本地范围内的所有路由组播地址）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772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750F1-3FBB-44B1-B55A-419E12F5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BD503-F379-47F9-BB9C-73E8009D5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84008"/>
            <a:ext cx="10515600" cy="459295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一个任播地址可以被分配给多个接口。数据包被发送到距离源最近的一个对应接口。</a:t>
            </a:r>
            <a:endParaRPr lang="en-US" altLang="zh-CN" sz="2400" dirty="0"/>
          </a:p>
          <a:p>
            <a:pPr lvl="1"/>
            <a:r>
              <a:rPr lang="zh-CN" altLang="en-US" sz="2000" dirty="0"/>
              <a:t>例如，对于任播地址</a:t>
            </a:r>
            <a:r>
              <a:rPr lang="en-US" altLang="zh-CN" sz="2000" dirty="0"/>
              <a:t>3FFE:2900:D005:6187:02AA:FF:FE89:6B9A</a:t>
            </a:r>
            <a:r>
              <a:rPr lang="zh-CN" altLang="en-US" sz="2000" dirty="0"/>
              <a:t>而言，该地址的主机路由会被发送给一个</a:t>
            </a:r>
            <a:r>
              <a:rPr lang="en-US" altLang="zh-CN" sz="2000" dirty="0"/>
              <a:t>3FFE:2900:D005:</a:t>
            </a:r>
            <a:r>
              <a:rPr lang="zh-CN" altLang="en-US" sz="2000" dirty="0"/>
              <a:t>：</a:t>
            </a:r>
            <a:r>
              <a:rPr lang="en-US" altLang="zh-CN" sz="2000" dirty="0"/>
              <a:t>/48</a:t>
            </a:r>
            <a:r>
              <a:rPr lang="zh-CN" altLang="en-US" sz="2000" dirty="0"/>
              <a:t>的组织。</a:t>
            </a:r>
            <a:endParaRPr lang="en-US" altLang="zh-CN" sz="2000" dirty="0"/>
          </a:p>
          <a:p>
            <a:r>
              <a:rPr lang="zh-CN" altLang="en-US" sz="2400" dirty="0"/>
              <a:t>任播地址仅充当目标地址，仅分配给路由器适用。</a:t>
            </a:r>
            <a:endParaRPr lang="en-US" altLang="zh-CN" sz="2400" dirty="0"/>
          </a:p>
          <a:p>
            <a:r>
              <a:rPr lang="zh-CN" altLang="en-US" sz="2400" dirty="0"/>
              <a:t>子网路由器任播地址</a:t>
            </a:r>
            <a:endParaRPr lang="en-US" altLang="zh-CN" sz="2400" dirty="0"/>
          </a:p>
          <a:p>
            <a:pPr lvl="1"/>
            <a:r>
              <a:rPr lang="zh-CN" altLang="en-US" sz="2000" dirty="0"/>
              <a:t>子网前缀：给定接口的子网前缀形成；</a:t>
            </a:r>
            <a:r>
              <a:rPr lang="en-US" altLang="zh-CN" sz="2000" dirty="0"/>
              <a:t>n</a:t>
            </a:r>
            <a:r>
              <a:rPr lang="zh-CN" altLang="en-US" sz="2000" dirty="0"/>
              <a:t>位</a:t>
            </a:r>
            <a:endParaRPr lang="en-US" altLang="zh-CN" sz="2000" dirty="0"/>
          </a:p>
          <a:p>
            <a:pPr lvl="1"/>
            <a:r>
              <a:rPr lang="zh-CN" altLang="en-US" sz="2000" dirty="0"/>
              <a:t>其余位：</a:t>
            </a:r>
            <a:r>
              <a:rPr lang="en-US" altLang="zh-CN" sz="2000" dirty="0"/>
              <a:t>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DD5D51-4C6A-477A-8EA0-AA328B63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345" y="2701227"/>
            <a:ext cx="2712955" cy="14555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3835F3-41CA-4AF2-8118-AC22AE7A1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121" y="4404802"/>
            <a:ext cx="3025402" cy="15241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856795-A2C8-48BE-991F-7641A3857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77" y="5166868"/>
            <a:ext cx="5418290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89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EA68B-8D39-43A7-B403-66ECD3A9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主机的</a:t>
            </a:r>
            <a:r>
              <a:rPr lang="en-US" altLang="zh-CN" dirty="0"/>
              <a:t>IPv6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7E8A9-D93F-4100-B07D-30D5F78B8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只有一个网络适配器的</a:t>
            </a:r>
            <a:r>
              <a:rPr lang="en-US" altLang="zh-CN" sz="2400" dirty="0"/>
              <a:t>IPv4</a:t>
            </a:r>
            <a:r>
              <a:rPr lang="zh-CN" altLang="en-US" sz="2400" dirty="0"/>
              <a:t>主机通常会为其分配单一的</a:t>
            </a:r>
            <a:r>
              <a:rPr lang="en-US" altLang="zh-CN" sz="2400" dirty="0"/>
              <a:t>IPv4</a:t>
            </a:r>
            <a:r>
              <a:rPr lang="zh-CN" altLang="en-US" sz="2400" dirty="0"/>
              <a:t>地址，而</a:t>
            </a:r>
            <a:r>
              <a:rPr lang="en-US" altLang="zh-CN" sz="2400" dirty="0"/>
              <a:t>IPv6</a:t>
            </a:r>
            <a:r>
              <a:rPr lang="zh-CN" altLang="en-US" sz="2400" dirty="0"/>
              <a:t>主机则会为每个适配器分配多个</a:t>
            </a:r>
            <a:r>
              <a:rPr lang="en-US" altLang="zh-CN" sz="2400" dirty="0"/>
              <a:t>IPv6</a:t>
            </a:r>
            <a:r>
              <a:rPr lang="zh-CN" altLang="en-US" sz="2400" dirty="0"/>
              <a:t>地址</a:t>
            </a:r>
            <a:endParaRPr lang="en-US" altLang="zh-CN" sz="2400" dirty="0"/>
          </a:p>
          <a:p>
            <a:pPr lvl="1"/>
            <a:r>
              <a:rPr lang="zh-CN" altLang="en-US" sz="2000" dirty="0"/>
              <a:t>每个接口分配一个链路本地地址</a:t>
            </a:r>
            <a:endParaRPr lang="en-US" altLang="zh-CN" sz="2000" dirty="0"/>
          </a:p>
          <a:p>
            <a:pPr lvl="1"/>
            <a:r>
              <a:rPr lang="zh-CN" altLang="en-US" sz="2000" dirty="0"/>
              <a:t>每个接口分配额外的单播地址</a:t>
            </a:r>
            <a:endParaRPr lang="en-US" altLang="zh-CN" sz="2000" dirty="0"/>
          </a:p>
          <a:p>
            <a:pPr lvl="1"/>
            <a:r>
              <a:rPr lang="zh-CN" altLang="en-US" sz="2000" dirty="0"/>
              <a:t>环回接口分配环回地址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典型的</a:t>
            </a:r>
            <a:r>
              <a:rPr lang="en-US" altLang="zh-CN" sz="2000" dirty="0"/>
              <a:t>IPv6</a:t>
            </a:r>
            <a:r>
              <a:rPr lang="zh-CN" altLang="en-US" sz="2000" dirty="0"/>
              <a:t>主机在逻辑上通常是多宿主的，至少拥有两个可以接受数据包的地址（接受本地链路流量的链路本地地址和可路由的唯一本地或全球地址）</a:t>
            </a:r>
            <a:endParaRPr lang="en-US" altLang="zh-CN" sz="2000" dirty="0"/>
          </a:p>
          <a:p>
            <a:pPr lvl="1"/>
            <a:r>
              <a:rPr lang="zh-CN" altLang="en-US" sz="2000" dirty="0"/>
              <a:t>接口本地范围内所有节点的组播地址</a:t>
            </a:r>
            <a:endParaRPr lang="en-US" altLang="zh-CN" sz="2000" dirty="0"/>
          </a:p>
          <a:p>
            <a:pPr lvl="1"/>
            <a:r>
              <a:rPr lang="zh-CN" altLang="en-US" sz="2000" dirty="0"/>
              <a:t>链路本地范围内所有节点的组播地址</a:t>
            </a:r>
            <a:endParaRPr lang="en-US" altLang="zh-CN" sz="2000" dirty="0"/>
          </a:p>
          <a:p>
            <a:pPr lvl="1"/>
            <a:r>
              <a:rPr lang="zh-CN" altLang="en-US" sz="2000" dirty="0"/>
              <a:t>每个单播地址的请求节点地址</a:t>
            </a:r>
            <a:endParaRPr lang="en-US" altLang="zh-CN" sz="2000" dirty="0"/>
          </a:p>
          <a:p>
            <a:pPr lvl="1"/>
            <a:r>
              <a:rPr lang="zh-CN" altLang="en-US" sz="2000" dirty="0"/>
              <a:t>已加入的组的组播地址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632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F9BCF-340E-47D5-9AD0-E9F935FA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路由器的</a:t>
            </a:r>
            <a:r>
              <a:rPr lang="en-US" altLang="zh-CN" dirty="0"/>
              <a:t>IPv6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897B9-CB06-400A-A9C7-D709B56B2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84008"/>
            <a:ext cx="10515600" cy="493317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200" dirty="0"/>
              <a:t>每个接口分配一个链路本地地址</a:t>
            </a:r>
          </a:p>
          <a:p>
            <a:r>
              <a:rPr lang="zh-CN" altLang="en-US" sz="2200" dirty="0"/>
              <a:t>每个接口分配额外的单播地址</a:t>
            </a:r>
          </a:p>
          <a:p>
            <a:r>
              <a:rPr lang="zh-CN" altLang="en-US" sz="2200" dirty="0"/>
              <a:t>环回接口分配环回地址</a:t>
            </a:r>
            <a:endParaRPr lang="en-US" altLang="zh-CN" sz="2200" dirty="0"/>
          </a:p>
          <a:p>
            <a:endParaRPr lang="zh-CN" altLang="en-US" sz="2200" dirty="0"/>
          </a:p>
          <a:p>
            <a:r>
              <a:rPr lang="zh-CN" altLang="en-US" sz="2200" dirty="0"/>
              <a:t>每个子网分配到一个子网路由器任播地址</a:t>
            </a:r>
            <a:endParaRPr lang="en-US" altLang="zh-CN" sz="2200" dirty="0"/>
          </a:p>
          <a:p>
            <a:r>
              <a:rPr lang="zh-CN" altLang="en-US" sz="2200" dirty="0"/>
              <a:t>额外的任播地址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接口本地范围内所有节点的组播地址</a:t>
            </a:r>
            <a:endParaRPr lang="en-US" altLang="zh-CN" sz="2200" dirty="0"/>
          </a:p>
          <a:p>
            <a:r>
              <a:rPr lang="zh-CN" altLang="en-US" sz="2200" dirty="0"/>
              <a:t>接口本地范围内所有路由器的组播地址</a:t>
            </a:r>
            <a:endParaRPr lang="en-US" altLang="zh-CN" sz="2200" dirty="0"/>
          </a:p>
          <a:p>
            <a:r>
              <a:rPr lang="zh-CN" altLang="en-US" sz="2200" dirty="0"/>
              <a:t>链路本地范围内所有节点的组播地址</a:t>
            </a:r>
          </a:p>
          <a:p>
            <a:r>
              <a:rPr lang="zh-CN" altLang="en-US" sz="2200" dirty="0"/>
              <a:t>链路本地范围内所有路由器的组播地址</a:t>
            </a:r>
          </a:p>
          <a:p>
            <a:r>
              <a:rPr lang="zh-CN" altLang="en-US" sz="2200" dirty="0"/>
              <a:t>每个单播地址的请求节点地址</a:t>
            </a:r>
          </a:p>
          <a:p>
            <a:r>
              <a:rPr lang="zh-CN" altLang="en-US" sz="2200" dirty="0"/>
              <a:t>已加入的组的组播地址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889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2CC21C-44D1-4A68-B457-073E9B3AE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51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73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IPv6</a:t>
            </a:r>
            <a:r>
              <a:rPr lang="zh-CN" altLang="en-US" dirty="0"/>
              <a:t>地址空间的分配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24840" y="3466465"/>
            <a:ext cx="10942955" cy="1037590"/>
          </a:xfrm>
        </p:spPr>
        <p:txBody>
          <a:bodyPr>
            <a:noAutofit/>
          </a:bodyPr>
          <a:lstStyle/>
          <a:p>
            <a:pPr marL="0" indent="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设计者可以将自己的全局或唯一本地前缀的子网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ID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按照十六进制或者比特位边界划分以满足自己网络架构需要。</a:t>
            </a: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24205" y="539115"/>
            <a:ext cx="10942955" cy="10375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IPv6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地址空间分配</a:t>
            </a:r>
          </a:p>
        </p:txBody>
      </p:sp>
      <p:sp>
        <p:nvSpPr>
          <p:cNvPr id="8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23570" y="1943100"/>
            <a:ext cx="10943590" cy="1523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lang="zh-CN" altLang="en-US" sz="2400" dirty="0">
                <a:ea typeface="等线" panose="02010600030101010101" charset="-122"/>
                <a:cs typeface="+mj-lt"/>
              </a:rPr>
              <a:t>由于</a:t>
            </a:r>
            <a:r>
              <a:rPr lang="en-US" altLang="zh-CN" sz="2400" dirty="0">
                <a:ea typeface="等线" panose="02010600030101010101" charset="-122"/>
                <a:cs typeface="+mj-lt"/>
              </a:rPr>
              <a:t>IPv6</a:t>
            </a:r>
            <a:r>
              <a:rPr lang="zh-CN" altLang="en-US" sz="2400" dirty="0">
                <a:ea typeface="等线" panose="02010600030101010101" charset="-122"/>
                <a:cs typeface="+mj-lt"/>
              </a:rPr>
              <a:t>的每个</a:t>
            </a:r>
            <a:r>
              <a:rPr lang="en-US" altLang="zh-CN" sz="2400" dirty="0">
                <a:ea typeface="等线" panose="02010600030101010101" charset="-122"/>
                <a:cs typeface="+mj-lt"/>
              </a:rPr>
              <a:t>48</a:t>
            </a:r>
            <a:r>
              <a:rPr lang="zh-CN" altLang="en-US" sz="2400" dirty="0">
                <a:ea typeface="等线" panose="02010600030101010101" charset="-122"/>
                <a:cs typeface="+mj-lt"/>
              </a:rPr>
              <a:t>位前缀中都可以划分</a:t>
            </a:r>
            <a:r>
              <a:rPr lang="en-US" altLang="zh-CN" sz="2400" dirty="0">
                <a:ea typeface="等线" panose="02010600030101010101" charset="-122"/>
                <a:cs typeface="+mj-lt"/>
              </a:rPr>
              <a:t>16</a:t>
            </a:r>
            <a:r>
              <a:rPr lang="zh-CN" altLang="en-US" sz="2400" dirty="0">
                <a:ea typeface="等线" panose="02010600030101010101" charset="-122"/>
                <a:cs typeface="+mj-lt"/>
              </a:rPr>
              <a:t>位子网，因此</a:t>
            </a:r>
            <a:r>
              <a:rPr lang="en-US" altLang="zh-CN" sz="2400" dirty="0">
                <a:ea typeface="等线" panose="02010600030101010101" charset="-122"/>
                <a:cs typeface="+mj-lt"/>
              </a:rPr>
              <a:t>IPv6</a:t>
            </a:r>
            <a:r>
              <a:rPr lang="zh-CN" altLang="en-US" sz="2400" dirty="0">
                <a:ea typeface="等线" panose="02010600030101010101" charset="-122"/>
                <a:cs typeface="+mj-lt"/>
              </a:rPr>
              <a:t>的地址划分策略相当灵活，设计者可以为每一层分配一个合理的比特数量，最后剩下的那些没有分配比特位会用来划分各个子网。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24840" y="2045335"/>
            <a:ext cx="10942955" cy="1037590"/>
          </a:xfrm>
        </p:spPr>
        <p:txBody>
          <a:bodyPr>
            <a:noAutofit/>
          </a:bodyPr>
          <a:lstStyle/>
          <a:p>
            <a:pPr marL="0" indent="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sz="2400" dirty="0">
                <a:cs typeface="+mj-lt"/>
              </a:rPr>
              <a:t>主机分配策略</a:t>
            </a:r>
            <a:r>
              <a:rPr lang="en-US" sz="2400" dirty="0">
                <a:cs typeface="+mj-lt"/>
              </a:rPr>
              <a:t>:</a:t>
            </a:r>
            <a:r>
              <a:rPr sz="2400" dirty="0">
                <a:cs typeface="+mj-lt"/>
              </a:rPr>
              <a:t>在该策略下，上层注册机构将地址划分给下层注册机构进行分配与管理；</a:t>
            </a: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24205" y="3303905"/>
            <a:ext cx="10942955" cy="537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indent="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sz="2400" dirty="0">
                <a:cs typeface="+mj-lt"/>
              </a:rPr>
              <a:t>指派策略</a:t>
            </a:r>
            <a:r>
              <a:rPr lang="en-US" sz="2400" dirty="0">
                <a:cs typeface="+mj-lt"/>
              </a:rPr>
              <a:t>: </a:t>
            </a:r>
            <a:r>
              <a:rPr sz="2400" dirty="0">
                <a:cs typeface="+mj-lt"/>
              </a:rPr>
              <a:t>在该策略下，注册机构直接将地址分配给用户使用。</a:t>
            </a: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24205" y="539115"/>
            <a:ext cx="10942955" cy="10375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en-US" sz="2400" dirty="0">
                <a:cs typeface="+mj-lt"/>
              </a:rPr>
              <a:t>IPv6</a:t>
            </a:r>
            <a:r>
              <a:rPr lang="zh-CN" altLang="en-US" sz="2400" dirty="0">
                <a:cs typeface="+mj-lt"/>
              </a:rPr>
              <a:t>常用地址分配策略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IPv6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的地址表示形式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24205" y="1494155"/>
            <a:ext cx="11342370" cy="627380"/>
          </a:xfrm>
        </p:spPr>
        <p:txBody>
          <a:bodyPr>
            <a:noAutofit/>
          </a:bodyPr>
          <a:lstStyle/>
          <a:p>
            <a:pPr marL="0"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en-US" altLang="zh-CN" sz="2400" dirty="0">
                <a:cs typeface="+mj-lt"/>
              </a:rPr>
              <a:t>Contoso</a:t>
            </a:r>
            <a:r>
              <a:rPr lang="zh-CN" altLang="en-US" sz="2400" dirty="0">
                <a:cs typeface="+mj-lt"/>
              </a:rPr>
              <a:t>公司通过区域使用类型对网络进行分层的例子</a:t>
            </a:r>
            <a:r>
              <a:rPr lang="en-US" altLang="zh-CN" sz="2400" dirty="0">
                <a:cs typeface="+mj-lt"/>
              </a:rPr>
              <a:t>(</a:t>
            </a:r>
            <a:r>
              <a:rPr lang="zh-CN" altLang="en-US" sz="2400" dirty="0">
                <a:cs typeface="+mj-lt"/>
              </a:rPr>
              <a:t>使用十六进制边界划分子网</a:t>
            </a:r>
            <a:r>
              <a:rPr lang="en-US" altLang="zh-CN" sz="2400" dirty="0">
                <a:cs typeface="+mj-lt"/>
              </a:rPr>
              <a:t>)</a:t>
            </a:r>
            <a:r>
              <a:rPr lang="zh-CN" altLang="en-US" sz="2400" dirty="0">
                <a:cs typeface="+mj-lt"/>
              </a:rPr>
              <a:t>：</a:t>
            </a: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24840" y="2232025"/>
            <a:ext cx="11262995" cy="1387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 fontAlgn="auto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sz="2400" dirty="0">
                <a:cs typeface="+mj-lt"/>
              </a:rPr>
              <a:t>第一个十六进制位表示区域，最多划分</a:t>
            </a:r>
            <a:r>
              <a:rPr lang="en-US" altLang="zh-CN" sz="2400" dirty="0">
                <a:cs typeface="+mj-lt"/>
              </a:rPr>
              <a:t>16</a:t>
            </a:r>
            <a:r>
              <a:rPr lang="zh-CN" altLang="en-US" sz="2400" dirty="0">
                <a:cs typeface="+mj-lt"/>
              </a:rPr>
              <a:t>个区域。</a:t>
            </a:r>
            <a:r>
              <a:rPr lang="en-US" altLang="zh-CN" sz="2400" dirty="0">
                <a:cs typeface="+mj-lt"/>
              </a:rPr>
              <a:t>Contoso</a:t>
            </a:r>
            <a:r>
              <a:rPr lang="zh-CN" altLang="en-US" sz="2400" dirty="0">
                <a:cs typeface="+mj-lt"/>
              </a:rPr>
              <a:t>将其中的</a:t>
            </a:r>
            <a:r>
              <a:rPr lang="en-US" altLang="zh-CN" sz="2400" dirty="0">
                <a:cs typeface="+mj-lt"/>
              </a:rPr>
              <a:t>5</a:t>
            </a:r>
            <a:r>
              <a:rPr lang="zh-CN" altLang="en-US" sz="2400" dirty="0">
                <a:cs typeface="+mj-lt"/>
              </a:rPr>
              <a:t>个分给了现有区域</a:t>
            </a:r>
            <a:r>
              <a:rPr lang="en-US" altLang="zh-CN" sz="2400" dirty="0">
                <a:cs typeface="+mj-lt"/>
              </a:rPr>
              <a:t>(</a:t>
            </a:r>
            <a:r>
              <a:rPr lang="zh-CN" altLang="en-US" sz="2400" dirty="0">
                <a:cs typeface="+mj-lt"/>
              </a:rPr>
              <a:t>北美区、南美区、欧洲区、亚洲区、澳洲区</a:t>
            </a:r>
            <a:r>
              <a:rPr lang="en-US" altLang="zh-CN" sz="2400" dirty="0">
                <a:cs typeface="+mj-lt"/>
              </a:rPr>
              <a:t>)</a:t>
            </a:r>
            <a:r>
              <a:rPr lang="zh-CN" altLang="en-US" sz="2400" dirty="0">
                <a:cs typeface="+mj-lt"/>
              </a:rPr>
              <a:t>，并将剩余的</a:t>
            </a:r>
            <a:r>
              <a:rPr lang="en-US" altLang="zh-CN" sz="2400" dirty="0">
                <a:cs typeface="+mj-lt"/>
              </a:rPr>
              <a:t>11</a:t>
            </a:r>
            <a:r>
              <a:rPr lang="zh-CN" altLang="en-US" sz="2400" dirty="0">
                <a:cs typeface="+mj-lt"/>
              </a:rPr>
              <a:t>个留以备用</a:t>
            </a: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24205" y="539115"/>
            <a:ext cx="10942955" cy="10375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dirty="0">
                <a:cs typeface="+mj-lt"/>
              </a:rPr>
              <a:t>十六进制位边界划分理论</a:t>
            </a: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24205" y="3128645"/>
            <a:ext cx="11262995" cy="1387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 fontAlgn="auto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cs typeface="+mj-lt"/>
              </a:rPr>
              <a:t>下一个十六进制位表示使用类型，因此最多划分</a:t>
            </a:r>
            <a:r>
              <a:rPr lang="en-US" altLang="zh-CN" sz="2400" dirty="0">
                <a:cs typeface="+mj-lt"/>
              </a:rPr>
              <a:t>16</a:t>
            </a:r>
            <a:r>
              <a:rPr lang="zh-CN" altLang="en-US" sz="2400" dirty="0">
                <a:cs typeface="+mj-lt"/>
              </a:rPr>
              <a:t>种不同类型。</a:t>
            </a:r>
            <a:r>
              <a:rPr lang="en-US" altLang="zh-CN" sz="2400" dirty="0">
                <a:cs typeface="+mj-lt"/>
              </a:rPr>
              <a:t>Contoso</a:t>
            </a:r>
            <a:r>
              <a:rPr lang="zh-CN" altLang="en-US" sz="2400" dirty="0">
                <a:cs typeface="+mj-lt"/>
              </a:rPr>
              <a:t>用了其中四个类型</a:t>
            </a:r>
            <a:r>
              <a:rPr lang="en-US" altLang="zh-CN" sz="2400" dirty="0">
                <a:cs typeface="+mj-lt"/>
              </a:rPr>
              <a:t>(</a:t>
            </a:r>
            <a:r>
              <a:rPr lang="zh-CN" altLang="en-US" sz="2400" dirty="0">
                <a:cs typeface="+mj-lt"/>
              </a:rPr>
              <a:t>分别充当骨干网、网路边缘、数据中心、桌面网络</a:t>
            </a:r>
            <a:r>
              <a:rPr lang="en-US" altLang="zh-CN" sz="2400" dirty="0">
                <a:cs typeface="+mj-lt"/>
              </a:rPr>
              <a:t>),</a:t>
            </a:r>
            <a:r>
              <a:rPr lang="zh-CN" altLang="en-US" sz="2400" dirty="0">
                <a:cs typeface="+mj-lt"/>
              </a:rPr>
              <a:t>保留剩下的</a:t>
            </a:r>
            <a:r>
              <a:rPr lang="en-US" altLang="zh-CN" sz="2400" dirty="0">
                <a:cs typeface="+mj-lt"/>
              </a:rPr>
              <a:t>12</a:t>
            </a:r>
            <a:r>
              <a:rPr lang="zh-CN" altLang="en-US" sz="2400" dirty="0">
                <a:cs typeface="+mj-lt"/>
              </a:rPr>
              <a:t>个。</a:t>
            </a: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24205" y="4228465"/>
            <a:ext cx="11262995" cy="1387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 fontAlgn="auto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cs typeface="+mj-lt"/>
              </a:rPr>
              <a:t>最后两个十六进制位用来分配给不同子网，因此每个区域每种类型网络最多划分</a:t>
            </a:r>
            <a:r>
              <a:rPr lang="en-US" altLang="zh-CN" sz="2400" dirty="0">
                <a:cs typeface="+mj-lt"/>
              </a:rPr>
              <a:t>256</a:t>
            </a:r>
            <a:r>
              <a:rPr lang="zh-CN" altLang="en-US" sz="2400" dirty="0">
                <a:cs typeface="+mj-lt"/>
              </a:rPr>
              <a:t>个子网。</a:t>
            </a: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24205" y="4974590"/>
            <a:ext cx="11262995" cy="1387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dirty="0">
                <a:cs typeface="+mj-lt"/>
              </a:rPr>
              <a:t>这个地址的比特位分配规划按照如下：</a:t>
            </a:r>
            <a:r>
              <a:rPr lang="en-US" altLang="zh-CN" sz="2400" dirty="0">
                <a:cs typeface="+mj-lt"/>
              </a:rPr>
              <a:t>RRRR UUUU SSSS SSSS</a:t>
            </a:r>
          </a:p>
        </p:txBody>
      </p:sp>
      <p:sp>
        <p:nvSpPr>
          <p:cNvPr id="8" name="标题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24840" y="4974590"/>
            <a:ext cx="11262995" cy="1387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dirty="0">
                <a:cs typeface="+mj-lt"/>
              </a:rPr>
              <a:t>如果比特位边界进行进一步子网划分，那就意味着会牺牲地址可读性，以期降低分层体系中对每一层内部最大成分数量的限制。对于每</a:t>
            </a:r>
            <a:r>
              <a:rPr lang="en-US" altLang="zh-CN" sz="2400" dirty="0">
                <a:cs typeface="+mj-lt"/>
              </a:rPr>
              <a:t>n</a:t>
            </a:r>
            <a:r>
              <a:rPr lang="zh-CN" altLang="en-US" sz="2400" dirty="0">
                <a:cs typeface="+mj-lt"/>
              </a:rPr>
              <a:t>个比特位，就有最多</a:t>
            </a:r>
            <a:r>
              <a:rPr lang="en-US" altLang="zh-CN" sz="2400" dirty="0">
                <a:cs typeface="+mj-lt"/>
              </a:rPr>
              <a:t>2^n</a:t>
            </a:r>
            <a:r>
              <a:rPr lang="zh-CN" altLang="en-US" sz="2400" dirty="0">
                <a:cs typeface="+mj-lt"/>
              </a:rPr>
              <a:t>个成份可以独立分配地址。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4" grpId="1"/>
      <p:bldP spid="5" grpId="0"/>
      <p:bldP spid="5" grpId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DE221-5564-4C9F-B0AB-A9E5AE02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的等级结构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6C657-F015-4A22-AC17-E0412423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IANA</a:t>
            </a:r>
            <a:r>
              <a:rPr lang="zh-CN" altLang="en-US" dirty="0"/>
              <a:t>（</a:t>
            </a:r>
            <a:r>
              <a:rPr lang="en-US" altLang="zh-CN" dirty="0"/>
              <a:t>The Internet Assigned Numbers Authority</a:t>
            </a:r>
            <a:r>
              <a:rPr lang="zh-CN" altLang="en-US" dirty="0"/>
              <a:t>，互联网数字分配机构）</a:t>
            </a:r>
            <a:endParaRPr lang="en-US" altLang="zh-CN" dirty="0"/>
          </a:p>
          <a:p>
            <a:r>
              <a:rPr lang="en-US" altLang="zh-CN" dirty="0"/>
              <a:t>RIR</a:t>
            </a:r>
            <a:r>
              <a:rPr lang="zh-CN" altLang="en-US" dirty="0"/>
              <a:t>（</a:t>
            </a:r>
            <a:r>
              <a:rPr lang="en-US" altLang="zh-CN" dirty="0"/>
              <a:t>Regional Internet Registry</a:t>
            </a:r>
            <a:r>
              <a:rPr lang="zh-CN" altLang="en-US" dirty="0"/>
              <a:t>）地区性 </a:t>
            </a:r>
            <a:r>
              <a:rPr lang="en-US" altLang="zh-CN" dirty="0"/>
              <a:t>Internet </a:t>
            </a:r>
            <a:r>
              <a:rPr lang="zh-CN" altLang="en-US" dirty="0"/>
              <a:t>注册机构</a:t>
            </a:r>
            <a:endParaRPr lang="en-US" altLang="zh-CN" dirty="0"/>
          </a:p>
          <a:p>
            <a:r>
              <a:rPr lang="en-US" altLang="zh-CN" dirty="0"/>
              <a:t>NIR</a:t>
            </a:r>
            <a:r>
              <a:rPr lang="zh-CN" altLang="en-US" dirty="0"/>
              <a:t>（</a:t>
            </a:r>
            <a:r>
              <a:rPr lang="en-US" altLang="zh-CN" dirty="0"/>
              <a:t>National Internet Registry</a:t>
            </a:r>
            <a:r>
              <a:rPr lang="zh-CN" altLang="en-US" dirty="0"/>
              <a:t>）国家（或地区）</a:t>
            </a:r>
            <a:r>
              <a:rPr lang="en-US" altLang="zh-CN" dirty="0"/>
              <a:t>Internet </a:t>
            </a:r>
            <a:r>
              <a:rPr lang="zh-CN" altLang="en-US" dirty="0"/>
              <a:t>注册机构</a:t>
            </a:r>
            <a:endParaRPr lang="en-US" altLang="zh-CN" dirty="0"/>
          </a:p>
          <a:p>
            <a:r>
              <a:rPr lang="en-US" altLang="zh-CN" dirty="0"/>
              <a:t>ISP/</a:t>
            </a:r>
            <a:r>
              <a:rPr lang="zh-CN" altLang="en-US" dirty="0"/>
              <a:t>本地注册机构</a:t>
            </a:r>
            <a:r>
              <a:rPr lang="en-US" altLang="zh-CN" dirty="0"/>
              <a:t>LIR</a:t>
            </a:r>
          </a:p>
          <a:p>
            <a:r>
              <a:rPr lang="zh-CN" altLang="en-US" dirty="0"/>
              <a:t>最终用户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en-US" altLang="zh-CN" dirty="0"/>
              <a:t>ISP)</a:t>
            </a:r>
          </a:p>
        </p:txBody>
      </p:sp>
    </p:spTree>
    <p:extLst>
      <p:ext uri="{BB962C8B-B14F-4D97-AF65-F5344CB8AC3E}">
        <p14:creationId xmlns:p14="http://schemas.microsoft.com/office/powerpoint/2010/main" val="123898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24205" y="5020310"/>
            <a:ext cx="10942955" cy="1037590"/>
          </a:xfrm>
        </p:spPr>
        <p:txBody>
          <a:bodyPr>
            <a:noAutofit/>
          </a:bodyPr>
          <a:lstStyle/>
          <a:p>
            <a:pPr marL="0" indent="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lang="zh-CN" sz="2400" dirty="0">
                <a:cs typeface="+mj-lt"/>
                <a:sym typeface="+mn-ea"/>
              </a:rPr>
              <a:t>算法地址：</a:t>
            </a:r>
            <a:r>
              <a:rPr sz="2400" dirty="0">
                <a:cs typeface="+mj-lt"/>
              </a:rPr>
              <a:t>https://tools.ietf.org/html/rfc3531</a:t>
            </a: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24205" y="3303905"/>
            <a:ext cx="10942955" cy="537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en-US" sz="2400" dirty="0">
                <a:cs typeface="+mj-lt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24205" y="539115"/>
            <a:ext cx="10942955" cy="10375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en-US" sz="2400" dirty="0">
                <a:cs typeface="+mj-lt"/>
              </a:rPr>
              <a:t>IPv6</a:t>
            </a:r>
            <a:r>
              <a:rPr lang="zh-CN" altLang="en-US" sz="2400" dirty="0">
                <a:cs typeface="+mj-lt"/>
              </a:rPr>
              <a:t>地址分配策略</a:t>
            </a:r>
            <a:r>
              <a:rPr lang="en-US" altLang="zh-CN" sz="2400" dirty="0">
                <a:cs typeface="+mj-lt"/>
              </a:rPr>
              <a:t>(RFC 3531)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8670" y="1692910"/>
            <a:ext cx="1021270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不同IP地址的部分分别为P1，P2，P3，…按顺序排列，因此，IP地址是由这些部分连续地组成的。每个部分之间的边界是基于下一级权限。P1部分是可能被指派的最左边的部分对于注册表，可以将部分P2分配给大型因特网服务。提供者或国家注册处。部分P3可以分配给大客户或小供应商等。每个段可以有不同长度。我们定义L</a:t>
            </a: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段的长度。</a:t>
            </a:r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3095" y="3614420"/>
            <a:ext cx="5128260" cy="1066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24205" y="5020310"/>
            <a:ext cx="10942955" cy="1037590"/>
          </a:xfrm>
        </p:spPr>
        <p:txBody>
          <a:bodyPr>
            <a:noAutofit/>
          </a:bodyPr>
          <a:lstStyle/>
          <a:p>
            <a:pPr marL="0" indent="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lang="zh-CN" sz="2400" dirty="0">
                <a:cs typeface="+mj-lt"/>
              </a:rPr>
              <a:t>算法地址：</a:t>
            </a:r>
            <a:r>
              <a:rPr sz="2400" dirty="0">
                <a:cs typeface="+mj-lt"/>
              </a:rPr>
              <a:t>https://tools.ietf.org/html/rfc3531</a:t>
            </a: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24205" y="3303905"/>
            <a:ext cx="10942955" cy="537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en-US" sz="2400" dirty="0">
                <a:cs typeface="+mj-lt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24205" y="539115"/>
            <a:ext cx="10942955" cy="10375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en-US" sz="2400" dirty="0">
                <a:cs typeface="+mj-lt"/>
              </a:rPr>
              <a:t>IPv6</a:t>
            </a:r>
            <a:r>
              <a:rPr lang="zh-CN" altLang="en-US" sz="2400" dirty="0">
                <a:cs typeface="+mj-lt"/>
              </a:rPr>
              <a:t>地址分配策略</a:t>
            </a:r>
            <a:r>
              <a:rPr lang="en-US" altLang="zh-CN" sz="2400" dirty="0">
                <a:cs typeface="+mj-lt"/>
              </a:rPr>
              <a:t>(RFC 3531)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8670" y="1692910"/>
            <a:ext cx="102127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地址分配算法如下：</a:t>
            </a:r>
          </a:p>
          <a:p>
            <a:r>
              <a: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a）对于最左边的部分（P1），使用最左边的位分配地址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b)  </a:t>
            </a:r>
            <a:r>
              <a: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对于最右边的部分（PN），使用最右边的地址分配地址。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c)</a:t>
            </a:r>
            <a:r>
              <a: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对于所有其他部件（中心部件），预先定义一个任意边界（前缀），然后使用首先分配部分的中心位。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8670" y="4134485"/>
            <a:ext cx="102127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charset="-122"/>
                <a:ea typeface="等线" panose="02010600030101010101" charset="-122"/>
              </a:rPr>
              <a:t>该算法以保持它的方式增长分配的比特。在部分边界附近未分配的位。这意味着任何两个部分之间的前缀可以向前或向后改变，稍后，到指定的位。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4465" y="26035"/>
            <a:ext cx="12400280" cy="69176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BEBDE-A6F2-4B0A-BA58-91A1827D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IPv4 VS IPv6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98387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66E32F-8CD9-4995-8D6D-C21EF3E93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698337"/>
              </p:ext>
            </p:extLst>
          </p:nvPr>
        </p:nvGraphicFramePr>
        <p:xfrm>
          <a:off x="838200" y="1051560"/>
          <a:ext cx="10515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211870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963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IPv4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IPv6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源地址和目的地址均为</a:t>
                      </a:r>
                      <a:r>
                        <a:rPr lang="en-US" altLang="zh-CN" sz="2400" dirty="0"/>
                        <a:t>32</a:t>
                      </a:r>
                      <a:r>
                        <a:rPr lang="zh-CN" altLang="en-US" sz="2400" dirty="0"/>
                        <a:t>位</a:t>
                      </a:r>
                      <a:r>
                        <a:rPr lang="en-US" altLang="zh-CN" sz="2400" dirty="0"/>
                        <a:t>-4</a:t>
                      </a:r>
                      <a:r>
                        <a:rPr lang="zh-CN" altLang="en-US" sz="2400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源地址和目的地址均为</a:t>
                      </a:r>
                      <a:r>
                        <a:rPr lang="en-US" altLang="zh-CN" sz="2400" dirty="0"/>
                        <a:t>128</a:t>
                      </a:r>
                      <a:r>
                        <a:rPr lang="zh-CN" altLang="en-US" sz="2400" dirty="0"/>
                        <a:t>位</a:t>
                      </a:r>
                      <a:r>
                        <a:rPr lang="en-US" altLang="zh-CN" sz="2400" dirty="0"/>
                        <a:t>-16</a:t>
                      </a:r>
                      <a:r>
                        <a:rPr lang="zh-CN" altLang="en-US" sz="2400" dirty="0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8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对</a:t>
                      </a:r>
                      <a:r>
                        <a:rPr lang="en-US" altLang="zh-CN" sz="2400" dirty="0" err="1"/>
                        <a:t>Ipsec</a:t>
                      </a:r>
                      <a:r>
                        <a:rPr lang="zh-CN" altLang="en-US" sz="2400" dirty="0"/>
                        <a:t>头部的支持为可选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对</a:t>
                      </a:r>
                      <a:r>
                        <a:rPr lang="en-US" altLang="zh-CN" sz="2400" dirty="0" err="1"/>
                        <a:t>Ipsec</a:t>
                      </a:r>
                      <a:r>
                        <a:rPr lang="zh-CN" altLang="en-US" sz="2400" dirty="0"/>
                        <a:t>头部的支持为必须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5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路由器对数据包未提供按照优先级发送的标识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对数据包提供了流标识字段用以标识数据包发送优先级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1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主机和路由器都要对数据包进行分片，降低路由器性能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仅主机对数据包进行分片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7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对于链路层的数据包大小没有要求，并且必须将数据包重组为</a:t>
                      </a:r>
                      <a:r>
                        <a:rPr lang="en-US" altLang="zh-CN" sz="2400" dirty="0"/>
                        <a:t>576</a:t>
                      </a:r>
                      <a:r>
                        <a:rPr lang="zh-CN" altLang="en-US" sz="2400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链路层必须支持</a:t>
                      </a:r>
                      <a:r>
                        <a:rPr lang="en-US" altLang="zh-CN" sz="2400" dirty="0"/>
                        <a:t>1280</a:t>
                      </a:r>
                      <a:r>
                        <a:rPr lang="zh-CN" altLang="en-US" sz="2400" dirty="0"/>
                        <a:t>字节的数据包，且能重组</a:t>
                      </a:r>
                      <a:r>
                        <a:rPr lang="en-US" altLang="zh-CN" sz="2400" dirty="0"/>
                        <a:t>1500</a:t>
                      </a:r>
                      <a:r>
                        <a:rPr lang="zh-CN" altLang="en-US" sz="2400" dirty="0"/>
                        <a:t>字节的包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80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头部包含校验和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头部中没有校验和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0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头部包含可选项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所有可选项被转移到</a:t>
                      </a:r>
                      <a:r>
                        <a:rPr lang="en-US" altLang="zh-CN" sz="2400" dirty="0"/>
                        <a:t>IPv6</a:t>
                      </a:r>
                      <a:r>
                        <a:rPr lang="zh-CN" altLang="en-US" sz="2400" dirty="0"/>
                        <a:t>扩展头部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77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653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2103284-FE60-4619-8C68-E6F30BA3B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776754"/>
              </p:ext>
            </p:extLst>
          </p:nvPr>
        </p:nvGraphicFramePr>
        <p:xfrm>
          <a:off x="838200" y="320040"/>
          <a:ext cx="105156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529746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22456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IPv4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IPv6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7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ARP</a:t>
                      </a:r>
                      <a:r>
                        <a:rPr lang="zh-CN" altLang="en-US" sz="2400" dirty="0"/>
                        <a:t>使用组播请求帧来将</a:t>
                      </a:r>
                      <a:r>
                        <a:rPr lang="en-US" altLang="zh-CN" sz="2400" dirty="0"/>
                        <a:t>IPv4</a:t>
                      </a:r>
                      <a:r>
                        <a:rPr lang="zh-CN" altLang="en-US" sz="2400" dirty="0"/>
                        <a:t>地址解析为链路层地址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ARP</a:t>
                      </a:r>
                      <a:r>
                        <a:rPr lang="zh-CN" altLang="en-US" sz="2400" dirty="0"/>
                        <a:t>请求帧被组播的邻居节点请求消息代替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69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使用</a:t>
                      </a:r>
                      <a:r>
                        <a:rPr lang="en-US" altLang="zh-CN" sz="2400" dirty="0"/>
                        <a:t>Internet</a:t>
                      </a:r>
                      <a:r>
                        <a:rPr lang="zh-CN" altLang="en-US" sz="2400" dirty="0"/>
                        <a:t>组管理协议管理本地子网成员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使用组播侦听发现代替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16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使用</a:t>
                      </a:r>
                      <a:r>
                        <a:rPr lang="en-US" altLang="zh-CN" sz="2400" dirty="0"/>
                        <a:t>ICMP</a:t>
                      </a:r>
                      <a:r>
                        <a:rPr lang="zh-CN" altLang="en-US" sz="2400" dirty="0"/>
                        <a:t>路由发现消息判断最佳默认网关的</a:t>
                      </a:r>
                      <a:r>
                        <a:rPr lang="en-US" altLang="zh-CN" sz="2400" dirty="0"/>
                        <a:t>IPv4</a:t>
                      </a:r>
                      <a:r>
                        <a:rPr lang="zh-CN" altLang="en-US" sz="2400" dirty="0"/>
                        <a:t>地址，且为可选功能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使用</a:t>
                      </a:r>
                      <a:r>
                        <a:rPr lang="en-US" altLang="zh-CN" sz="2400" dirty="0"/>
                        <a:t>ICMPv6</a:t>
                      </a:r>
                      <a:r>
                        <a:rPr lang="zh-CN" altLang="en-US" sz="2400" dirty="0"/>
                        <a:t>路由请求和路由通告消息代替，且为必备功能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用广播地址将流量发送到子网的所有节点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使用链路本地范围所有节点组播地址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21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必须手动或者使用</a:t>
                      </a:r>
                      <a:r>
                        <a:rPr lang="en-US" altLang="zh-CN" sz="2400" dirty="0"/>
                        <a:t>DHCP</a:t>
                      </a:r>
                      <a:r>
                        <a:rPr lang="zh-CN" altLang="en-US" sz="2400" dirty="0"/>
                        <a:t>配置</a:t>
                      </a:r>
                      <a:r>
                        <a:rPr lang="en-US" altLang="zh-CN" sz="2400" dirty="0"/>
                        <a:t>IPv4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不需要手动，也不需要</a:t>
                      </a:r>
                      <a:r>
                        <a:rPr lang="en-US" altLang="zh-CN" sz="2400" dirty="0"/>
                        <a:t>DHCP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使用域名系统中的主机地址资源记录主机名用以映射</a:t>
                      </a:r>
                      <a:r>
                        <a:rPr lang="en-US" altLang="zh-CN" sz="2400" dirty="0"/>
                        <a:t>IPv4</a:t>
                      </a:r>
                      <a:r>
                        <a:rPr lang="zh-CN" altLang="en-US" sz="2400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使用</a:t>
                      </a:r>
                      <a:r>
                        <a:rPr lang="en-US" altLang="zh-CN" sz="2400" dirty="0"/>
                        <a:t>DNS</a:t>
                      </a:r>
                      <a:r>
                        <a:rPr lang="zh-CN" altLang="en-US" sz="2400" dirty="0"/>
                        <a:t>中的</a:t>
                      </a:r>
                      <a:r>
                        <a:rPr lang="en-US" altLang="zh-CN" sz="2400" dirty="0"/>
                        <a:t>AAAA</a:t>
                      </a:r>
                      <a:r>
                        <a:rPr lang="zh-CN" altLang="en-US" sz="2400" dirty="0"/>
                        <a:t>记录将主机名映射为</a:t>
                      </a:r>
                      <a:r>
                        <a:rPr lang="en-US" altLang="zh-CN" sz="2400" dirty="0"/>
                        <a:t>IPv6</a:t>
                      </a:r>
                      <a:r>
                        <a:rPr lang="zh-CN" altLang="en-US" sz="2400" dirty="0"/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58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使用在</a:t>
                      </a:r>
                      <a:r>
                        <a:rPr lang="en-US" altLang="zh-CN" sz="2400" dirty="0"/>
                        <a:t>IMNADDR-ARPA DNS</a:t>
                      </a:r>
                      <a:r>
                        <a:rPr lang="zh-CN" altLang="en-US" sz="2400" dirty="0"/>
                        <a:t>域中的指针资源记录将</a:t>
                      </a:r>
                      <a:r>
                        <a:rPr lang="en-US" altLang="zh-CN" sz="2400" dirty="0"/>
                        <a:t>IPv4</a:t>
                      </a:r>
                      <a:r>
                        <a:rPr lang="zh-CN" altLang="en-US" sz="2400" dirty="0"/>
                        <a:t>地址映射为主机名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使用</a:t>
                      </a:r>
                      <a:r>
                        <a:rPr lang="en-US" altLang="zh-CN" sz="2400" dirty="0"/>
                        <a:t>IP6-ARPA DNS</a:t>
                      </a:r>
                      <a:r>
                        <a:rPr lang="zh-CN" altLang="en-US" sz="2400" dirty="0"/>
                        <a:t>域中的指针资源记录将</a:t>
                      </a:r>
                      <a:r>
                        <a:rPr lang="en-US" altLang="zh-CN" sz="2400" dirty="0"/>
                        <a:t>IPv6</a:t>
                      </a:r>
                      <a:r>
                        <a:rPr lang="zh-CN" altLang="en-US" sz="2400" dirty="0"/>
                        <a:t>地址映射为主机名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049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116BC-7E99-4782-8A21-7EA55F57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dirty="0"/>
              <a:t>局限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9E6CC-D001-4DD7-83DE-A6753D808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84008"/>
            <a:ext cx="10515600" cy="459295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IPv4</a:t>
            </a:r>
            <a:r>
              <a:rPr lang="zh-CN" altLang="en-US" sz="2400" dirty="0"/>
              <a:t>地址空间耗竭</a:t>
            </a:r>
            <a:endParaRPr lang="en-US" altLang="zh-CN" sz="2400" dirty="0"/>
          </a:p>
          <a:p>
            <a:pPr lvl="1"/>
            <a:r>
              <a:rPr lang="zh-CN" altLang="en-US" sz="2200" dirty="0"/>
              <a:t>大量浪费</a:t>
            </a:r>
            <a:endParaRPr lang="en-US" altLang="zh-CN" sz="2200" dirty="0"/>
          </a:p>
          <a:p>
            <a:r>
              <a:rPr lang="zh-CN" altLang="en-US" sz="2400" dirty="0"/>
              <a:t>配置网络方式复杂</a:t>
            </a:r>
            <a:endParaRPr lang="en-US" altLang="zh-CN" sz="2400" dirty="0"/>
          </a:p>
          <a:p>
            <a:pPr lvl="1"/>
            <a:r>
              <a:rPr lang="zh-CN" altLang="en-US" sz="2200" dirty="0"/>
              <a:t>手动或者使用动态分配方式？</a:t>
            </a:r>
            <a:endParaRPr lang="en-US" altLang="zh-CN" sz="2200" dirty="0"/>
          </a:p>
          <a:p>
            <a:r>
              <a:rPr lang="zh-CN" altLang="en-US" sz="2400" dirty="0"/>
              <a:t>安全性相对于</a:t>
            </a:r>
            <a:r>
              <a:rPr lang="en-US" altLang="zh-CN" sz="2400" dirty="0"/>
              <a:t>IPv6</a:t>
            </a:r>
            <a:r>
              <a:rPr lang="zh-CN" altLang="en-US" sz="2400" dirty="0"/>
              <a:t>低</a:t>
            </a:r>
            <a:endParaRPr lang="en-US" altLang="zh-CN" sz="2400" dirty="0"/>
          </a:p>
          <a:p>
            <a:pPr lvl="1"/>
            <a:r>
              <a:rPr lang="en-US" altLang="zh-CN" sz="2200" dirty="0"/>
              <a:t>IPsec</a:t>
            </a:r>
          </a:p>
          <a:p>
            <a:r>
              <a:rPr lang="zh-CN" altLang="en-US" sz="2400" dirty="0"/>
              <a:t>不支持数据区分和实施传输</a:t>
            </a:r>
            <a:endParaRPr lang="en-US" altLang="zh-CN" sz="2400" dirty="0"/>
          </a:p>
          <a:p>
            <a:pPr lvl="1"/>
            <a:r>
              <a:rPr lang="zh-CN" altLang="en-US" sz="2200" dirty="0"/>
              <a:t>实时流量的优先级区分</a:t>
            </a:r>
          </a:p>
        </p:txBody>
      </p:sp>
    </p:spTree>
    <p:extLst>
      <p:ext uri="{BB962C8B-B14F-4D97-AF65-F5344CB8AC3E}">
        <p14:creationId xmlns:p14="http://schemas.microsoft.com/office/powerpoint/2010/main" val="1880015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3E501-F220-4EC5-A11E-21E06F94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BCAC5-471D-460A-AEA0-B7A657BFB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84008"/>
            <a:ext cx="10515600" cy="4816792"/>
          </a:xfrm>
        </p:spPr>
        <p:txBody>
          <a:bodyPr>
            <a:normAutofit lnSpcReduction="10000"/>
          </a:bodyPr>
          <a:lstStyle/>
          <a:p>
            <a:r>
              <a:rPr lang="zh-CN" altLang="en-US" sz="2200" dirty="0"/>
              <a:t>全新的数据包头部格式</a:t>
            </a:r>
            <a:endParaRPr lang="en-US" altLang="zh-CN" sz="2200" dirty="0"/>
          </a:p>
          <a:p>
            <a:pPr lvl="1"/>
            <a:r>
              <a:rPr lang="zh-CN" altLang="en-US" sz="1900" dirty="0"/>
              <a:t>提高处理头部信息速度</a:t>
            </a:r>
            <a:endParaRPr lang="en-US" altLang="zh-CN" sz="1900" dirty="0"/>
          </a:p>
          <a:p>
            <a:r>
              <a:rPr lang="zh-CN" altLang="en-US" sz="2200" dirty="0"/>
              <a:t>广大的地址空间</a:t>
            </a:r>
            <a:endParaRPr lang="en-US" altLang="zh-CN" sz="2200" dirty="0"/>
          </a:p>
          <a:p>
            <a:pPr lvl="1"/>
            <a:r>
              <a:rPr lang="en-US" altLang="zh-CN" sz="1900" dirty="0"/>
              <a:t>128</a:t>
            </a:r>
            <a:r>
              <a:rPr lang="zh-CN" altLang="en-US" sz="1900" dirty="0"/>
              <a:t>位超大容量</a:t>
            </a:r>
            <a:endParaRPr lang="en-US" altLang="zh-CN" sz="1900" dirty="0"/>
          </a:p>
          <a:p>
            <a:r>
              <a:rPr lang="zh-CN" altLang="en-US" sz="2200" dirty="0"/>
              <a:t>无状态和状态化的地址配置</a:t>
            </a:r>
            <a:endParaRPr lang="en-US" altLang="zh-CN" sz="2200" dirty="0"/>
          </a:p>
          <a:p>
            <a:pPr lvl="1"/>
            <a:r>
              <a:rPr lang="zh-CN" altLang="en-US" sz="1900" dirty="0"/>
              <a:t>有无</a:t>
            </a:r>
            <a:r>
              <a:rPr lang="en-US" altLang="zh-CN" sz="1900" dirty="0"/>
              <a:t>DHCP</a:t>
            </a:r>
            <a:r>
              <a:rPr lang="zh-CN" altLang="en-US" sz="1900" dirty="0"/>
              <a:t>均可</a:t>
            </a:r>
            <a:endParaRPr lang="en-US" altLang="zh-CN" sz="1900" dirty="0"/>
          </a:p>
          <a:p>
            <a:r>
              <a:rPr lang="zh-CN" altLang="en-US" sz="2200" dirty="0"/>
              <a:t>对</a:t>
            </a:r>
            <a:r>
              <a:rPr lang="en-US" altLang="zh-CN" sz="2200" dirty="0" err="1"/>
              <a:t>Ipsec</a:t>
            </a:r>
            <a:r>
              <a:rPr lang="zh-CN" altLang="en-US" sz="2200" dirty="0"/>
              <a:t>头部的支持</a:t>
            </a:r>
            <a:endParaRPr lang="en-US" altLang="zh-CN" sz="2200" dirty="0"/>
          </a:p>
          <a:p>
            <a:pPr lvl="1"/>
            <a:r>
              <a:rPr lang="zh-CN" altLang="en-US" sz="1900" dirty="0"/>
              <a:t>必须支持</a:t>
            </a:r>
            <a:r>
              <a:rPr lang="en-US" altLang="zh-CN" sz="1900" dirty="0"/>
              <a:t>IPsec</a:t>
            </a:r>
          </a:p>
          <a:p>
            <a:r>
              <a:rPr lang="zh-CN" altLang="en-US" sz="2200" dirty="0"/>
              <a:t>优先级传输更加完善</a:t>
            </a:r>
            <a:endParaRPr lang="en-US" altLang="zh-CN" sz="2200" dirty="0"/>
          </a:p>
          <a:p>
            <a:pPr lvl="1"/>
            <a:r>
              <a:rPr lang="zh-CN" altLang="en-US" sz="1900" dirty="0"/>
              <a:t>流标签</a:t>
            </a:r>
            <a:endParaRPr lang="en-US" altLang="zh-CN" sz="1900" dirty="0"/>
          </a:p>
          <a:p>
            <a:r>
              <a:rPr lang="zh-CN" altLang="en-US" sz="2200" dirty="0"/>
              <a:t>全新的邻居节点交互协议</a:t>
            </a:r>
            <a:endParaRPr lang="en-US" altLang="zh-CN" sz="2200" dirty="0"/>
          </a:p>
          <a:p>
            <a:r>
              <a:rPr lang="zh-CN" altLang="en-US" sz="2200" dirty="0"/>
              <a:t>可扩展</a:t>
            </a:r>
            <a:endParaRPr lang="en-US" altLang="zh-CN" sz="2200" dirty="0"/>
          </a:p>
          <a:p>
            <a:pPr lvl="1"/>
            <a:r>
              <a:rPr lang="zh-CN" altLang="en-US" sz="1900" dirty="0"/>
              <a:t>轻松扩展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1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9395" y="165100"/>
            <a:ext cx="4026535" cy="82740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/>
              <a:t> 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IPv6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地址格式</a:t>
            </a:r>
            <a:endParaRPr lang="zh-CN" altLang="en-US" sz="2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24000" y="1236980"/>
            <a:ext cx="10100310" cy="8648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lang="en-US" sz="2400"/>
              <a:t> </a:t>
            </a:r>
            <a:r>
              <a:rPr sz="2400"/>
              <a:t>IPv6地址的大小和格式使得寻址功能大为增强。</a:t>
            </a: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24000" y="2961640"/>
            <a:ext cx="10100310" cy="1102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sz="2400"/>
              <a:t>IPv6地址范围从	0000:0000:0000:0000:0000:0000:0000:0000	       至	ffff:ffff:ffff:ffff :ffff:ffff:ffff:ffff。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4000" y="2101850"/>
            <a:ext cx="9718040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 </a:t>
            </a:r>
            <a:r>
              <a: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IPv6地址为128位长，但通常写作8组，每组为四个十六进制数的形       </a:t>
            </a:r>
          </a:p>
          <a:p>
            <a:pPr indent="0" algn="l" fontAlgn="auto">
              <a:lnSpc>
                <a:spcPct val="130000"/>
              </a:lnSpc>
              <a:buFont typeface="Wingdings" panose="05000000000000000000" charset="0"/>
              <a:buNone/>
            </a:pPr>
            <a:r>
              <a: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     式例如：2001:0db8:85a3:08d3:1319:8a2e:0370:7344</a:t>
            </a: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1780" y="3904615"/>
            <a:ext cx="9682480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除此首选格式之外，IPv6 地址还可以用其他两种短格式指定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(</a:t>
            </a:r>
            <a:r>
              <a: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省略前导零、双冒号格式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)</a:t>
            </a:r>
          </a:p>
        </p:txBody>
      </p:sp>
      <p:pic>
        <p:nvPicPr>
          <p:cNvPr id="9" name="图片 8" descr="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680" y="3152140"/>
            <a:ext cx="8168640" cy="304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DCBEE-CAE3-47A9-BE60-67A032BF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dirty="0"/>
              <a:t>向</a:t>
            </a:r>
            <a:r>
              <a:rPr lang="en-US" altLang="zh-CN" dirty="0"/>
              <a:t>IPv6</a:t>
            </a:r>
            <a:r>
              <a:rPr lang="zh-CN" altLang="en-US" dirty="0"/>
              <a:t>过渡技术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00486-CB21-474E-9FEC-F181DF10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84008"/>
            <a:ext cx="10515600" cy="4592955"/>
          </a:xfrm>
        </p:spPr>
        <p:txBody>
          <a:bodyPr/>
          <a:lstStyle/>
          <a:p>
            <a:r>
              <a:rPr lang="zh-CN" altLang="en-US" dirty="0"/>
              <a:t>双协议栈</a:t>
            </a:r>
            <a:endParaRPr lang="en-US" altLang="zh-CN" dirty="0"/>
          </a:p>
          <a:p>
            <a:pPr lvl="1"/>
            <a:r>
              <a:rPr lang="zh-CN" altLang="en-US" dirty="0"/>
              <a:t>主机或路由器同时装有</a:t>
            </a:r>
            <a:r>
              <a:rPr lang="en-US" altLang="zh-CN" dirty="0"/>
              <a:t>IPV4</a:t>
            </a:r>
            <a:r>
              <a:rPr lang="zh-CN" altLang="en-US" dirty="0"/>
              <a:t>和</a:t>
            </a:r>
            <a:r>
              <a:rPr lang="en-US" altLang="zh-CN" dirty="0"/>
              <a:t>IPV6</a:t>
            </a:r>
            <a:r>
              <a:rPr lang="zh-CN" altLang="en-US" dirty="0"/>
              <a:t>两个协议栈，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因此主机既能和</a:t>
            </a:r>
            <a:r>
              <a:rPr lang="en-US" altLang="zh-CN" dirty="0"/>
              <a:t>IPV4</a:t>
            </a:r>
            <a:r>
              <a:rPr lang="zh-CN" altLang="en-US" dirty="0"/>
              <a:t>通信，也能和</a:t>
            </a:r>
            <a:r>
              <a:rPr lang="en-US" altLang="zh-CN" dirty="0"/>
              <a:t>IPV6</a:t>
            </a:r>
            <a:r>
              <a:rPr lang="zh-CN" altLang="en-US" dirty="0"/>
              <a:t>通信。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D25E6D-DCE2-4204-8348-574CCB18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869" y="1584008"/>
            <a:ext cx="4511431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60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DCBEE-CAE3-47A9-BE60-67A032BF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dirty="0"/>
              <a:t>向</a:t>
            </a:r>
            <a:r>
              <a:rPr lang="en-US" altLang="zh-CN" dirty="0"/>
              <a:t>IPv6</a:t>
            </a:r>
            <a:r>
              <a:rPr lang="zh-CN" altLang="en-US" dirty="0"/>
              <a:t>过渡技术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00486-CB21-474E-9FEC-F181DF10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84008"/>
            <a:ext cx="10515600" cy="4592955"/>
          </a:xfrm>
        </p:spPr>
        <p:txBody>
          <a:bodyPr/>
          <a:lstStyle/>
          <a:p>
            <a:r>
              <a:rPr lang="zh-CN" altLang="en-US" dirty="0"/>
              <a:t>隧道技术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IPv6</a:t>
            </a:r>
            <a:r>
              <a:rPr lang="zh-CN" altLang="en-US" dirty="0"/>
              <a:t>的数据包封装在</a:t>
            </a:r>
            <a:r>
              <a:rPr lang="en-US" altLang="zh-CN" dirty="0"/>
              <a:t>IPv4</a:t>
            </a:r>
            <a:r>
              <a:rPr lang="zh-CN" altLang="en-US" dirty="0"/>
              <a:t>的数据包中并在隧道的另一端解除封装，这也是一种非常重要的过渡方法，隧道技术要求在封装和解除封装的节点上都有</a:t>
            </a:r>
            <a:r>
              <a:rPr lang="en-US" altLang="zh-CN" dirty="0"/>
              <a:t>IPv4/IPv6</a:t>
            </a:r>
            <a:r>
              <a:rPr lang="zh-CN" altLang="en-US" dirty="0"/>
              <a:t>双协议栈的功能。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A61F3A-D053-4B8B-AB37-930DF0E26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95"/>
          <a:stretch/>
        </p:blipFill>
        <p:spPr>
          <a:xfrm>
            <a:off x="1670165" y="3164680"/>
            <a:ext cx="8851669" cy="159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47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DCBEE-CAE3-47A9-BE60-67A032BF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dirty="0"/>
              <a:t>向</a:t>
            </a:r>
            <a:r>
              <a:rPr lang="en-US" altLang="zh-CN" dirty="0"/>
              <a:t>IPv6</a:t>
            </a:r>
            <a:r>
              <a:rPr lang="zh-CN" altLang="en-US" dirty="0"/>
              <a:t>过渡技术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00486-CB21-474E-9FEC-F181DF10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84008"/>
            <a:ext cx="10515600" cy="4592955"/>
          </a:xfrm>
        </p:spPr>
        <p:txBody>
          <a:bodyPr/>
          <a:lstStyle/>
          <a:p>
            <a:r>
              <a:rPr lang="zh-CN" altLang="en-US" dirty="0"/>
              <a:t>地址转换协议转换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NAT-PT</a:t>
            </a:r>
            <a:r>
              <a:rPr lang="zh-CN" altLang="en-US" dirty="0"/>
              <a:t>设备的帮助下，实际转换</a:t>
            </a:r>
            <a:r>
              <a:rPr lang="en-US" altLang="zh-CN" dirty="0"/>
              <a:t>IPv4</a:t>
            </a:r>
            <a:r>
              <a:rPr lang="zh-CN" altLang="en-US" dirty="0"/>
              <a:t>和</a:t>
            </a:r>
            <a:r>
              <a:rPr lang="en-US" altLang="zh-CN" dirty="0"/>
              <a:t>IPv6</a:t>
            </a:r>
            <a:r>
              <a:rPr lang="zh-CN" altLang="en-US" dirty="0"/>
              <a:t>数据包，反之亦然之间发生。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IPv4</a:t>
            </a:r>
            <a:r>
              <a:rPr lang="zh-CN" altLang="en-US" dirty="0"/>
              <a:t>地址的主机发送一个请求到互联网上的不理解</a:t>
            </a:r>
            <a:r>
              <a:rPr lang="en-US" altLang="zh-CN" dirty="0"/>
              <a:t>IPv4</a:t>
            </a:r>
            <a:r>
              <a:rPr lang="zh-CN" altLang="en-US" dirty="0"/>
              <a:t>地址的</a:t>
            </a:r>
            <a:r>
              <a:rPr lang="en-US" altLang="zh-CN" dirty="0"/>
              <a:t>IPv6</a:t>
            </a:r>
            <a:r>
              <a:rPr lang="zh-CN" altLang="en-US" dirty="0"/>
              <a:t>启用服务器。在这种情况下，</a:t>
            </a:r>
            <a:r>
              <a:rPr lang="en-US" altLang="zh-CN" dirty="0"/>
              <a:t>NAT-PT</a:t>
            </a:r>
            <a:r>
              <a:rPr lang="zh-CN" altLang="en-US" dirty="0"/>
              <a:t>设备可以帮助他们沟通。当</a:t>
            </a:r>
            <a:r>
              <a:rPr lang="en-US" altLang="zh-CN" dirty="0"/>
              <a:t>IPv4</a:t>
            </a:r>
            <a:r>
              <a:rPr lang="zh-CN" altLang="en-US" dirty="0"/>
              <a:t>主机发送一个请求数据包到</a:t>
            </a:r>
            <a:r>
              <a:rPr lang="en-US" altLang="zh-CN" dirty="0"/>
              <a:t>IPv6</a:t>
            </a:r>
            <a:r>
              <a:rPr lang="zh-CN" altLang="en-US" dirty="0"/>
              <a:t>服务器，</a:t>
            </a:r>
            <a:r>
              <a:rPr lang="en-US" altLang="zh-CN" dirty="0"/>
              <a:t>NAT-PT</a:t>
            </a:r>
            <a:r>
              <a:rPr lang="zh-CN" altLang="en-US" dirty="0"/>
              <a:t>设备</a:t>
            </a:r>
            <a:r>
              <a:rPr lang="en-US" altLang="zh-CN" dirty="0"/>
              <a:t>/</a:t>
            </a:r>
            <a:r>
              <a:rPr lang="zh-CN" altLang="en-US" dirty="0"/>
              <a:t>路由器，带下来的</a:t>
            </a:r>
            <a:r>
              <a:rPr lang="en-US" altLang="zh-CN" dirty="0"/>
              <a:t>IPv4</a:t>
            </a:r>
            <a:r>
              <a:rPr lang="zh-CN" altLang="en-US" dirty="0"/>
              <a:t>数据包，去掉</a:t>
            </a:r>
            <a:r>
              <a:rPr lang="en-US" altLang="zh-CN" dirty="0"/>
              <a:t>IPv4</a:t>
            </a:r>
            <a:r>
              <a:rPr lang="zh-CN" altLang="en-US" dirty="0"/>
              <a:t>报头，并增加了</a:t>
            </a:r>
            <a:r>
              <a:rPr lang="en-US" altLang="zh-CN" dirty="0"/>
              <a:t>IPv6</a:t>
            </a:r>
            <a:r>
              <a:rPr lang="zh-CN" altLang="en-US" dirty="0"/>
              <a:t>的报头，并通过互联网传递给它。当从</a:t>
            </a:r>
            <a:r>
              <a:rPr lang="en-US" altLang="zh-CN" dirty="0"/>
              <a:t>IPv6</a:t>
            </a:r>
            <a:r>
              <a:rPr lang="zh-CN" altLang="en-US" dirty="0"/>
              <a:t>的服务器的响应来为</a:t>
            </a:r>
            <a:r>
              <a:rPr lang="en-US" altLang="zh-CN" dirty="0"/>
              <a:t>IPv4</a:t>
            </a:r>
            <a:r>
              <a:rPr lang="zh-CN" altLang="en-US" dirty="0"/>
              <a:t>主机，路由器不会反之亦然。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D80DFD-89B9-414D-A7C9-689AC63D5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343" y="2277970"/>
            <a:ext cx="5639313" cy="187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25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6BC6021-9EFF-48DA-B0C7-27039891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EUI-64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822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D3DE0-B8C6-434C-B8C4-0DBDA6A1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EUI-64</a:t>
            </a:r>
            <a:r>
              <a:rPr lang="zh-CN" altLang="en-US" dirty="0"/>
              <a:t>的基本概念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FD077-001D-41C2-A968-AB4381FC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IEEE EUI-64</a:t>
            </a:r>
            <a:r>
              <a:rPr lang="zh-CN" altLang="zh-CN" dirty="0"/>
              <a:t>地址表示一个用于网络接口寻址的新标准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IPV6</a:t>
            </a:r>
            <a:r>
              <a:rPr lang="zh-CN" altLang="en-US" dirty="0"/>
              <a:t>中，无状态自动配置机制使用</a:t>
            </a:r>
            <a:r>
              <a:rPr lang="en-US" altLang="zh-CN" dirty="0"/>
              <a:t>EUI-64</a:t>
            </a:r>
            <a:r>
              <a:rPr lang="zh-CN" altLang="en-US" dirty="0"/>
              <a:t>格式来自动配置</a:t>
            </a:r>
            <a:r>
              <a:rPr lang="en-US" altLang="zh-CN" dirty="0"/>
              <a:t>IPV6</a:t>
            </a:r>
            <a:r>
              <a:rPr lang="zh-CN" altLang="en-US" dirty="0"/>
              <a:t>地址（无状态自动配置是指在网络中没有</a:t>
            </a:r>
            <a:r>
              <a:rPr lang="en-US" altLang="zh-CN" dirty="0"/>
              <a:t>DHCP</a:t>
            </a:r>
            <a:r>
              <a:rPr lang="zh-CN" altLang="en-US" dirty="0"/>
              <a:t>服务器的情况下，允许节点自动配置</a:t>
            </a:r>
            <a:r>
              <a:rPr lang="en-US" altLang="zh-CN" dirty="0"/>
              <a:t>IPV6</a:t>
            </a:r>
            <a:r>
              <a:rPr lang="zh-CN" altLang="en-US" dirty="0"/>
              <a:t>地址的机制）</a:t>
            </a:r>
            <a:endParaRPr lang="en-US" altLang="zh-CN" dirty="0"/>
          </a:p>
          <a:p>
            <a:r>
              <a:rPr lang="en-US" altLang="zh-CN" dirty="0"/>
              <a:t>EUI-64</a:t>
            </a:r>
            <a:r>
              <a:rPr lang="zh-CN" altLang="en-US" dirty="0"/>
              <a:t>的构造规则：根据接口的</a:t>
            </a:r>
            <a:r>
              <a:rPr lang="en-US" altLang="zh-CN" dirty="0"/>
              <a:t>MAC</a:t>
            </a:r>
            <a:r>
              <a:rPr lang="zh-CN" altLang="en-US" dirty="0"/>
              <a:t>地址再加上固定的前缀来生成一个</a:t>
            </a:r>
            <a:r>
              <a:rPr lang="en-US" altLang="zh-CN" dirty="0"/>
              <a:t>IPV6</a:t>
            </a:r>
            <a:r>
              <a:rPr lang="zh-CN" altLang="en-US" dirty="0"/>
              <a:t>的地址</a:t>
            </a:r>
            <a:endParaRPr lang="en-US" altLang="zh-CN" dirty="0"/>
          </a:p>
          <a:p>
            <a:r>
              <a:rPr lang="en-US" altLang="zh-CN" dirty="0"/>
              <a:t>EUI-64</a:t>
            </a:r>
            <a:r>
              <a:rPr lang="zh-CN" altLang="en-US" dirty="0"/>
              <a:t>的工作原理：自动将</a:t>
            </a:r>
            <a:r>
              <a:rPr lang="en-US" altLang="zh-CN" dirty="0"/>
              <a:t>48bit</a:t>
            </a:r>
            <a:r>
              <a:rPr lang="zh-CN" altLang="en-US" dirty="0"/>
              <a:t>的以太网</a:t>
            </a:r>
            <a:r>
              <a:rPr lang="en-US" altLang="zh-CN" dirty="0"/>
              <a:t>MAC</a:t>
            </a:r>
            <a:r>
              <a:rPr lang="zh-CN" altLang="en-US" dirty="0"/>
              <a:t>地址扩展成</a:t>
            </a:r>
            <a:r>
              <a:rPr lang="en-US" altLang="zh-CN" dirty="0"/>
              <a:t>64bit</a:t>
            </a:r>
            <a:r>
              <a:rPr lang="zh-CN" altLang="en-US" dirty="0"/>
              <a:t>，再组合一个</a:t>
            </a:r>
            <a:r>
              <a:rPr lang="en-US" altLang="zh-CN" dirty="0"/>
              <a:t>64</a:t>
            </a:r>
            <a:r>
              <a:rPr lang="zh-CN" altLang="en-US" dirty="0"/>
              <a:t>位的</a:t>
            </a:r>
            <a:r>
              <a:rPr lang="en-US" altLang="zh-CN" dirty="0"/>
              <a:t>ipv6</a:t>
            </a:r>
            <a:r>
              <a:rPr lang="zh-CN" altLang="en-US" dirty="0"/>
              <a:t>地址前缀，组成一个</a:t>
            </a:r>
            <a:r>
              <a:rPr lang="en-US" altLang="zh-CN" dirty="0"/>
              <a:t>IPV6</a:t>
            </a:r>
            <a:r>
              <a:rPr lang="zh-CN" altLang="en-US" dirty="0"/>
              <a:t>地址（</a:t>
            </a:r>
            <a:r>
              <a:rPr lang="en-US" altLang="zh-CN" dirty="0"/>
              <a:t>link-local</a:t>
            </a:r>
            <a:r>
              <a:rPr lang="zh-CN" altLang="en-US" dirty="0"/>
              <a:t> 地址也是依据此原理）</a:t>
            </a:r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zh-CN" altLang="zh-CN" dirty="0"/>
              <a:t>对于以太网链路的接口即用自己的</a:t>
            </a:r>
            <a:r>
              <a:rPr lang="en-US" altLang="zh-CN" dirty="0"/>
              <a:t>MAC</a:t>
            </a:r>
            <a:r>
              <a:rPr lang="zh-CN" altLang="zh-CN" dirty="0"/>
              <a:t>地址，对于串口链路和</a:t>
            </a:r>
            <a:r>
              <a:rPr lang="en-US" altLang="zh-CN" dirty="0"/>
              <a:t>loopback</a:t>
            </a:r>
            <a:r>
              <a:rPr lang="zh-CN" altLang="zh-CN" dirty="0"/>
              <a:t>接口会借用设备的以太网口（接口号最小的比如有</a:t>
            </a:r>
            <a:r>
              <a:rPr lang="en-US" altLang="zh-CN" dirty="0"/>
              <a:t>F0/0</a:t>
            </a:r>
            <a:r>
              <a:rPr lang="zh-CN" altLang="zh-CN" dirty="0"/>
              <a:t>，</a:t>
            </a:r>
            <a:r>
              <a:rPr lang="en-US" altLang="zh-CN" dirty="0"/>
              <a:t>F0/1</a:t>
            </a:r>
            <a:r>
              <a:rPr lang="zh-CN" altLang="zh-CN" dirty="0"/>
              <a:t>，那么默认都借用</a:t>
            </a:r>
            <a:r>
              <a:rPr lang="en-US" altLang="zh-CN" dirty="0"/>
              <a:t>F0/0</a:t>
            </a:r>
            <a:r>
              <a:rPr lang="zh-CN" altLang="zh-CN" dirty="0"/>
              <a:t>接的</a:t>
            </a:r>
            <a:r>
              <a:rPr lang="en-US" altLang="zh-CN" dirty="0"/>
              <a:t>MAC</a:t>
            </a:r>
            <a:r>
              <a:rPr lang="zh-CN" altLang="zh-CN" dirty="0"/>
              <a:t>地址）的</a:t>
            </a:r>
            <a:r>
              <a:rPr lang="en-US" altLang="zh-CN" dirty="0"/>
              <a:t>mac</a:t>
            </a:r>
            <a:r>
              <a:rPr lang="zh-CN" altLang="zh-CN" dirty="0"/>
              <a:t>地址进行组合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13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927A8-CA30-4298-8DFC-41EDB961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48</a:t>
            </a:r>
            <a:r>
              <a:rPr lang="zh-CN" altLang="en-US" dirty="0"/>
              <a:t>位</a:t>
            </a:r>
            <a:r>
              <a:rPr lang="en-US" altLang="zh-CN" dirty="0"/>
              <a:t>MAC</a:t>
            </a:r>
            <a:r>
              <a:rPr lang="zh-CN" altLang="en-US" dirty="0"/>
              <a:t>地址到</a:t>
            </a:r>
            <a:r>
              <a:rPr lang="en-US" altLang="zh-CN" dirty="0"/>
              <a:t>EUI-64</a:t>
            </a:r>
            <a:r>
              <a:rPr lang="zh-CN" altLang="en-US" dirty="0"/>
              <a:t>的转换过程（一）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A5454-3507-4D83-B56B-B652230AF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对于一个</a:t>
            </a:r>
            <a:r>
              <a:rPr lang="en-US" altLang="zh-CN" dirty="0"/>
              <a:t>MAC</a:t>
            </a:r>
            <a:r>
              <a:rPr lang="zh-CN" altLang="en-US" dirty="0"/>
              <a:t>地址，由两部分组成，</a:t>
            </a:r>
            <a:r>
              <a:rPr lang="en-US" altLang="zh-CN" dirty="0"/>
              <a:t>24</a:t>
            </a:r>
            <a:r>
              <a:rPr lang="zh-CN" altLang="en-US" dirty="0"/>
              <a:t>位的公司的</a:t>
            </a:r>
            <a:r>
              <a:rPr lang="en-US" altLang="zh-CN" dirty="0"/>
              <a:t>ID(</a:t>
            </a:r>
            <a:r>
              <a:rPr lang="zh-CN" altLang="en-US" dirty="0"/>
              <a:t>由</a:t>
            </a:r>
            <a:r>
              <a:rPr lang="en-US" altLang="zh-CN" dirty="0"/>
              <a:t>IEEE</a:t>
            </a:r>
            <a:r>
              <a:rPr lang="zh-CN" altLang="en-US" dirty="0"/>
              <a:t>唯一分配</a:t>
            </a:r>
            <a:r>
              <a:rPr lang="en-US" altLang="zh-CN" dirty="0"/>
              <a:t>) </a:t>
            </a:r>
            <a:r>
              <a:rPr lang="zh-CN" altLang="en-US" dirty="0"/>
              <a:t>和 </a:t>
            </a:r>
            <a:r>
              <a:rPr lang="en-US" altLang="zh-CN" dirty="0"/>
              <a:t>24</a:t>
            </a:r>
            <a:r>
              <a:rPr lang="zh-CN" altLang="en-US" dirty="0"/>
              <a:t>位公司的扩展</a:t>
            </a:r>
            <a:r>
              <a:rPr lang="en-US" altLang="zh-CN" dirty="0"/>
              <a:t>ID</a:t>
            </a:r>
            <a:r>
              <a:rPr lang="zh-CN" altLang="en-US" dirty="0"/>
              <a:t>（公司自己编制），联合产生全球唯一的</a:t>
            </a:r>
            <a:r>
              <a:rPr lang="en-US" altLang="zh-CN" dirty="0"/>
              <a:t>48</a:t>
            </a:r>
            <a:r>
              <a:rPr lang="zh-CN" altLang="en-US" dirty="0"/>
              <a:t>位</a:t>
            </a:r>
            <a:r>
              <a:rPr lang="en-US" altLang="zh-CN" dirty="0"/>
              <a:t>MAC</a:t>
            </a:r>
            <a:r>
              <a:rPr lang="zh-CN" altLang="en-US" dirty="0"/>
              <a:t>地址（也称</a:t>
            </a:r>
            <a:r>
              <a:rPr lang="en-US" altLang="zh-CN" dirty="0"/>
              <a:t>IEEE 802</a:t>
            </a:r>
            <a:r>
              <a:rPr lang="zh-CN" altLang="en-US" dirty="0"/>
              <a:t>地址），如下：</a:t>
            </a:r>
          </a:p>
          <a:p>
            <a:pPr marL="0" indent="0" algn="ctr">
              <a:buNone/>
            </a:pPr>
            <a:r>
              <a:rPr lang="en-US" altLang="zh-CN" dirty="0" err="1"/>
              <a:t>ccccccUG</a:t>
            </a:r>
            <a:r>
              <a:rPr lang="en-US" altLang="zh-CN" dirty="0"/>
              <a:t> </a:t>
            </a:r>
            <a:r>
              <a:rPr lang="en-US" altLang="zh-CN" dirty="0" err="1"/>
              <a:t>cccccccc</a:t>
            </a:r>
            <a:r>
              <a:rPr lang="en-US" altLang="zh-CN" dirty="0"/>
              <a:t> </a:t>
            </a:r>
            <a:r>
              <a:rPr lang="en-US" altLang="zh-CN" dirty="0" err="1"/>
              <a:t>cccccccc</a:t>
            </a:r>
            <a:r>
              <a:rPr lang="en-US" altLang="zh-CN" dirty="0"/>
              <a:t> </a:t>
            </a:r>
            <a:r>
              <a:rPr lang="en-US" altLang="zh-CN" dirty="0" err="1"/>
              <a:t>xxxxxxxx</a:t>
            </a:r>
            <a:r>
              <a:rPr lang="en-US" altLang="zh-CN" dirty="0"/>
              <a:t> </a:t>
            </a:r>
            <a:r>
              <a:rPr lang="en-US" altLang="zh-CN" dirty="0" err="1"/>
              <a:t>xxxxxxxx</a:t>
            </a:r>
            <a:r>
              <a:rPr lang="en-US" altLang="zh-CN" dirty="0"/>
              <a:t> </a:t>
            </a:r>
            <a:r>
              <a:rPr lang="en-US" altLang="zh-CN" dirty="0" err="1"/>
              <a:t>xxxxxxxx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r>
              <a:rPr lang="en-US" altLang="zh-CN" dirty="0"/>
              <a:t>|  24</a:t>
            </a:r>
            <a:r>
              <a:rPr lang="zh-CN" altLang="en-US" dirty="0"/>
              <a:t>位</a:t>
            </a:r>
            <a:r>
              <a:rPr lang="en-US" altLang="zh-CN" dirty="0"/>
              <a:t>IEEE</a:t>
            </a:r>
            <a:r>
              <a:rPr lang="zh-CN" altLang="en-US" dirty="0"/>
              <a:t>分配  </a:t>
            </a:r>
            <a:r>
              <a:rPr lang="en-US" altLang="zh-CN" dirty="0"/>
              <a:t>||  24</a:t>
            </a:r>
            <a:r>
              <a:rPr lang="zh-CN" altLang="en-US" dirty="0"/>
              <a:t>位厂商自己编制  </a:t>
            </a:r>
            <a:r>
              <a:rPr lang="en-US" altLang="zh-CN" dirty="0"/>
              <a:t>|</a:t>
            </a:r>
          </a:p>
          <a:p>
            <a:endParaRPr lang="en-US" altLang="zh-CN" dirty="0"/>
          </a:p>
          <a:p>
            <a:r>
              <a:rPr lang="zh-CN" altLang="en-US" dirty="0"/>
              <a:t>第一字节的第</a:t>
            </a:r>
            <a:r>
              <a:rPr lang="en-US" altLang="zh-CN" dirty="0"/>
              <a:t>7</a:t>
            </a:r>
            <a:r>
              <a:rPr lang="zh-CN" altLang="en-US" dirty="0"/>
              <a:t>位称为</a:t>
            </a:r>
            <a:r>
              <a:rPr lang="en-US" altLang="zh-CN" dirty="0"/>
              <a:t>U/L</a:t>
            </a:r>
            <a:r>
              <a:rPr lang="zh-CN" altLang="en-US" dirty="0"/>
              <a:t>位，表示此地址是全球管理还是本地管理。如果为</a:t>
            </a:r>
            <a:r>
              <a:rPr lang="en-US" altLang="zh-CN" dirty="0"/>
              <a:t>0</a:t>
            </a:r>
            <a:r>
              <a:rPr lang="zh-CN" altLang="en-US" dirty="0"/>
              <a:t>就为全球管理，为</a:t>
            </a:r>
            <a:r>
              <a:rPr lang="en-US" altLang="zh-CN" dirty="0"/>
              <a:t>1</a:t>
            </a:r>
            <a:r>
              <a:rPr lang="zh-CN" altLang="en-US" dirty="0"/>
              <a:t>就为本地管理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第一字节的第</a:t>
            </a:r>
            <a:r>
              <a:rPr lang="en-US" altLang="zh-CN" dirty="0"/>
              <a:t>8</a:t>
            </a:r>
            <a:r>
              <a:rPr lang="zh-CN" altLang="en-US" dirty="0"/>
              <a:t>位称为</a:t>
            </a:r>
            <a:r>
              <a:rPr lang="en-US" altLang="zh-CN" dirty="0"/>
              <a:t>I/G</a:t>
            </a:r>
            <a:r>
              <a:rPr lang="zh-CN" altLang="en-US" dirty="0"/>
              <a:t>为，表示此地址是单播地址还是组播地址。如果为</a:t>
            </a:r>
            <a:r>
              <a:rPr lang="en-US" altLang="zh-CN" dirty="0"/>
              <a:t>0</a:t>
            </a:r>
            <a:r>
              <a:rPr lang="zh-CN" altLang="en-US" dirty="0"/>
              <a:t>就为单播地址，为</a:t>
            </a:r>
            <a:r>
              <a:rPr lang="en-US" altLang="zh-CN" dirty="0"/>
              <a:t>1</a:t>
            </a:r>
            <a:r>
              <a:rPr lang="zh-CN" altLang="en-US" dirty="0"/>
              <a:t>就为组播地址</a:t>
            </a:r>
          </a:p>
        </p:txBody>
      </p:sp>
    </p:spTree>
    <p:extLst>
      <p:ext uri="{BB962C8B-B14F-4D97-AF65-F5344CB8AC3E}">
        <p14:creationId xmlns:p14="http://schemas.microsoft.com/office/powerpoint/2010/main" val="287783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A4AB4-53D0-4968-AE00-2A11BCDF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48</a:t>
            </a:r>
            <a:r>
              <a:rPr lang="zh-CN" altLang="en-US" dirty="0"/>
              <a:t>位</a:t>
            </a:r>
            <a:r>
              <a:rPr lang="en-US" altLang="zh-CN" dirty="0"/>
              <a:t>MAC</a:t>
            </a:r>
            <a:r>
              <a:rPr lang="zh-CN" altLang="en-US" dirty="0"/>
              <a:t>地址到</a:t>
            </a:r>
            <a:r>
              <a:rPr lang="en-US" altLang="zh-CN" dirty="0"/>
              <a:t>EUI-64</a:t>
            </a:r>
            <a:r>
              <a:rPr lang="zh-CN" altLang="en-US" dirty="0"/>
              <a:t>的转换过程（二）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FD38D-2D97-4571-80EC-81B3BD7E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先将此</a:t>
            </a:r>
            <a:r>
              <a:rPr lang="en-US" altLang="zh-CN" dirty="0"/>
              <a:t>48</a:t>
            </a:r>
            <a:r>
              <a:rPr lang="zh-CN" altLang="en-US" dirty="0"/>
              <a:t>位</a:t>
            </a:r>
            <a:r>
              <a:rPr lang="en-US" altLang="zh-CN" dirty="0"/>
              <a:t>MAC</a:t>
            </a:r>
            <a:r>
              <a:rPr lang="zh-CN" altLang="en-US" dirty="0"/>
              <a:t>地址公司</a:t>
            </a:r>
            <a:r>
              <a:rPr lang="en-US" altLang="zh-CN" dirty="0"/>
              <a:t>ID</a:t>
            </a:r>
            <a:r>
              <a:rPr lang="zh-CN" altLang="en-US" dirty="0"/>
              <a:t>和公司扩展</a:t>
            </a:r>
            <a:r>
              <a:rPr lang="en-US" altLang="zh-CN" dirty="0"/>
              <a:t>ID</a:t>
            </a:r>
            <a:r>
              <a:rPr lang="zh-CN" altLang="en-US" dirty="0"/>
              <a:t>之间插入特定</a:t>
            </a:r>
            <a:r>
              <a:rPr lang="en-US" altLang="zh-CN" dirty="0"/>
              <a:t>16</a:t>
            </a:r>
            <a:r>
              <a:rPr lang="zh-CN" altLang="en-US" dirty="0"/>
              <a:t>位值</a:t>
            </a:r>
            <a:r>
              <a:rPr lang="en-US" altLang="zh-CN" dirty="0"/>
              <a:t>0xFFFE</a:t>
            </a:r>
            <a:r>
              <a:rPr lang="zh-CN" altLang="en-US" dirty="0"/>
              <a:t>，形成</a:t>
            </a:r>
            <a:r>
              <a:rPr lang="en-US" altLang="zh-CN" dirty="0"/>
              <a:t>64</a:t>
            </a:r>
            <a:r>
              <a:rPr lang="zh-CN" altLang="en-US" dirty="0"/>
              <a:t>位的</a:t>
            </a:r>
            <a:r>
              <a:rPr lang="en-US" altLang="zh-CN" dirty="0"/>
              <a:t>EUI-64</a:t>
            </a:r>
            <a:r>
              <a:rPr lang="zh-CN" altLang="en-US" dirty="0"/>
              <a:t>地址，如下：</a:t>
            </a:r>
          </a:p>
          <a:p>
            <a:pPr marL="0" indent="0" algn="ctr">
              <a:buNone/>
            </a:pPr>
            <a:r>
              <a:rPr lang="en-US" altLang="zh-CN" dirty="0" err="1"/>
              <a:t>ccccccUG</a:t>
            </a:r>
            <a:r>
              <a:rPr lang="en-US" altLang="zh-CN" dirty="0"/>
              <a:t> </a:t>
            </a:r>
            <a:r>
              <a:rPr lang="en-US" altLang="zh-CN" dirty="0" err="1"/>
              <a:t>cccccccc</a:t>
            </a:r>
            <a:r>
              <a:rPr lang="en-US" altLang="zh-CN" dirty="0"/>
              <a:t> </a:t>
            </a:r>
            <a:r>
              <a:rPr lang="en-US" altLang="zh-CN" dirty="0" err="1"/>
              <a:t>cccccccc</a:t>
            </a:r>
            <a:r>
              <a:rPr lang="en-US" altLang="zh-CN" dirty="0"/>
              <a:t> 11111111 11111110  </a:t>
            </a:r>
            <a:r>
              <a:rPr lang="en-US" altLang="zh-CN" dirty="0" err="1"/>
              <a:t>xxxxxxxx</a:t>
            </a:r>
            <a:r>
              <a:rPr lang="en-US" altLang="zh-CN" dirty="0"/>
              <a:t> </a:t>
            </a:r>
            <a:r>
              <a:rPr lang="en-US" altLang="zh-CN" dirty="0" err="1"/>
              <a:t>xxxxxxxx</a:t>
            </a:r>
            <a:r>
              <a:rPr lang="en-US" altLang="zh-CN" dirty="0"/>
              <a:t> </a:t>
            </a:r>
            <a:r>
              <a:rPr lang="en-US" altLang="zh-CN" dirty="0" err="1"/>
              <a:t>xxxxxxxx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r>
              <a:rPr lang="en-US" altLang="zh-CN" dirty="0"/>
              <a:t>|  24</a:t>
            </a:r>
            <a:r>
              <a:rPr lang="zh-CN" altLang="en-US" dirty="0"/>
              <a:t>位</a:t>
            </a:r>
            <a:r>
              <a:rPr lang="en-US" altLang="zh-CN" dirty="0"/>
              <a:t>IEEE</a:t>
            </a:r>
            <a:r>
              <a:rPr lang="zh-CN" altLang="en-US" dirty="0"/>
              <a:t>分配  </a:t>
            </a:r>
            <a:r>
              <a:rPr lang="en-US" altLang="zh-CN" dirty="0"/>
              <a:t>|  FFFE  |  24</a:t>
            </a:r>
            <a:r>
              <a:rPr lang="zh-CN" altLang="en-US" dirty="0"/>
              <a:t>位厂商自己编制  </a:t>
            </a:r>
            <a:r>
              <a:rPr lang="en-US" altLang="zh-CN" dirty="0"/>
              <a:t>|</a:t>
            </a:r>
          </a:p>
          <a:p>
            <a:endParaRPr lang="en-US" altLang="zh-CN" dirty="0"/>
          </a:p>
          <a:p>
            <a:r>
              <a:rPr lang="zh-CN" altLang="zh-CN" dirty="0"/>
              <a:t>再将</a:t>
            </a:r>
            <a:r>
              <a:rPr lang="en-US" altLang="zh-CN" dirty="0"/>
              <a:t>EUI-64</a:t>
            </a:r>
            <a:r>
              <a:rPr lang="zh-CN" altLang="zh-CN" dirty="0"/>
              <a:t>地址的第一字节第</a:t>
            </a:r>
            <a:r>
              <a:rPr lang="en-US" altLang="zh-CN" dirty="0"/>
              <a:t>7</a:t>
            </a:r>
            <a:r>
              <a:rPr lang="zh-CN" altLang="en-US" dirty="0"/>
              <a:t>位</a:t>
            </a:r>
            <a:r>
              <a:rPr lang="zh-CN" altLang="zh-CN" dirty="0"/>
              <a:t>反转，形成</a:t>
            </a:r>
            <a:r>
              <a:rPr lang="en-US" altLang="zh-CN" dirty="0"/>
              <a:t>IPV6</a:t>
            </a:r>
            <a:r>
              <a:rPr lang="zh-CN" altLang="zh-CN" dirty="0"/>
              <a:t>地址的接口</a:t>
            </a:r>
            <a:r>
              <a:rPr lang="en-US" altLang="zh-CN" dirty="0"/>
              <a:t>ID</a:t>
            </a:r>
            <a:r>
              <a:rPr lang="zh-CN" altLang="zh-CN" dirty="0"/>
              <a:t>，加</a:t>
            </a:r>
            <a:r>
              <a:rPr lang="zh-CN" altLang="en-US" dirty="0"/>
              <a:t>上</a:t>
            </a:r>
            <a:r>
              <a:rPr lang="en-US" altLang="zh-CN" dirty="0"/>
              <a:t>IPV6</a:t>
            </a:r>
            <a:r>
              <a:rPr lang="zh-CN" altLang="zh-CN" dirty="0"/>
              <a:t>前缀形成完整的</a:t>
            </a:r>
            <a:r>
              <a:rPr lang="en-US" altLang="zh-CN" dirty="0"/>
              <a:t>IPV6</a:t>
            </a:r>
            <a:r>
              <a:rPr lang="zh-CN" altLang="zh-CN" dirty="0"/>
              <a:t>地址。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01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CB1CF-B709-4EA5-89D2-A82AA12B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F78E4-3671-400F-A2F6-669FF9905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① </a:t>
            </a:r>
            <a:r>
              <a:rPr lang="en-US" altLang="zh-CN" dirty="0"/>
              <a:t>MAC</a:t>
            </a:r>
            <a:r>
              <a:rPr lang="zh-CN" altLang="en-US" dirty="0"/>
              <a:t>地址为 </a:t>
            </a:r>
            <a:r>
              <a:rPr lang="en-US" altLang="zh-CN" dirty="0"/>
              <a:t>00-AA-00-3F-2A-1C</a:t>
            </a:r>
          </a:p>
          <a:p>
            <a:endParaRPr lang="en-US" altLang="zh-CN" dirty="0"/>
          </a:p>
          <a:p>
            <a:r>
              <a:rPr lang="zh-CN" altLang="en-US" dirty="0"/>
              <a:t>② 转换</a:t>
            </a:r>
            <a:r>
              <a:rPr lang="en-US" altLang="zh-CN" dirty="0"/>
              <a:t>EUI-64</a:t>
            </a:r>
            <a:r>
              <a:rPr lang="zh-CN" altLang="en-US" dirty="0"/>
              <a:t>为 </a:t>
            </a:r>
            <a:r>
              <a:rPr lang="en-US" altLang="zh-CN" dirty="0"/>
              <a:t>00-AA-00-FF-FE-3F-2A-1C</a:t>
            </a:r>
          </a:p>
          <a:p>
            <a:endParaRPr lang="en-US" altLang="zh-CN" dirty="0"/>
          </a:p>
          <a:p>
            <a:r>
              <a:rPr lang="zh-CN" altLang="en-US" dirty="0"/>
              <a:t>③ 第一个字节为</a:t>
            </a:r>
            <a:r>
              <a:rPr lang="en-US" altLang="zh-CN" dirty="0"/>
              <a:t>0000 0000</a:t>
            </a:r>
            <a:r>
              <a:rPr lang="zh-CN" altLang="en-US" dirty="0"/>
              <a:t>，第</a:t>
            </a:r>
            <a:r>
              <a:rPr lang="en-US" altLang="zh-CN" dirty="0"/>
              <a:t>7</a:t>
            </a:r>
            <a:r>
              <a:rPr lang="zh-CN" altLang="en-US" dirty="0"/>
              <a:t>位反转为</a:t>
            </a:r>
            <a:r>
              <a:rPr lang="en-US" altLang="zh-CN" dirty="0"/>
              <a:t>0000 0010</a:t>
            </a:r>
            <a:r>
              <a:rPr lang="zh-CN" altLang="en-US" dirty="0"/>
              <a:t>，转换</a:t>
            </a:r>
            <a:r>
              <a:rPr lang="en-US" altLang="zh-CN" dirty="0"/>
              <a:t>16</a:t>
            </a:r>
            <a:r>
              <a:rPr lang="zh-CN" altLang="en-US" dirty="0"/>
              <a:t>进制为</a:t>
            </a:r>
            <a:r>
              <a:rPr lang="en-US" altLang="zh-CN" dirty="0"/>
              <a:t>0x02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④ 得到结果为</a:t>
            </a:r>
            <a:r>
              <a:rPr lang="en-US" altLang="zh-CN" dirty="0"/>
              <a:t>02-AA-00-FF-FE-3F-2A-1C</a:t>
            </a:r>
            <a:r>
              <a:rPr lang="zh-CN" altLang="en-US" dirty="0"/>
              <a:t>，转换为</a:t>
            </a:r>
            <a:r>
              <a:rPr lang="en-US" altLang="zh-CN" dirty="0"/>
              <a:t>ipv6</a:t>
            </a:r>
            <a:r>
              <a:rPr lang="zh-CN" altLang="en-US" dirty="0"/>
              <a:t>表示格式为</a:t>
            </a:r>
            <a:r>
              <a:rPr lang="en-US" altLang="zh-CN" dirty="0"/>
              <a:t>2AA:FF:FE3F:2A1C</a:t>
            </a:r>
          </a:p>
          <a:p>
            <a:endParaRPr lang="en-US" altLang="zh-CN" dirty="0"/>
          </a:p>
          <a:p>
            <a:r>
              <a:rPr lang="zh-CN" altLang="en-US" dirty="0"/>
              <a:t>注：在</a:t>
            </a:r>
            <a:r>
              <a:rPr lang="en-US" altLang="zh-CN" dirty="0"/>
              <a:t>MAC</a:t>
            </a:r>
            <a:r>
              <a:rPr lang="zh-CN" altLang="en-US" dirty="0"/>
              <a:t>地址中，第</a:t>
            </a:r>
            <a:r>
              <a:rPr lang="en-US" altLang="zh-CN" dirty="0"/>
              <a:t>7</a:t>
            </a:r>
            <a:r>
              <a:rPr lang="zh-CN" altLang="en-US" dirty="0"/>
              <a:t>比特为</a:t>
            </a:r>
            <a:r>
              <a:rPr lang="en-US" altLang="zh-CN" dirty="0"/>
              <a:t>1</a:t>
            </a:r>
            <a:r>
              <a:rPr lang="zh-CN" altLang="en-US" dirty="0"/>
              <a:t>表示本地管理，为</a:t>
            </a:r>
            <a:r>
              <a:rPr lang="en-US" altLang="zh-CN" dirty="0"/>
              <a:t>0</a:t>
            </a:r>
            <a:r>
              <a:rPr lang="zh-CN" altLang="en-US" dirty="0"/>
              <a:t>表示全球管理。在</a:t>
            </a:r>
            <a:r>
              <a:rPr lang="en-US" altLang="zh-CN" dirty="0"/>
              <a:t>EUI-64</a:t>
            </a:r>
            <a:r>
              <a:rPr lang="zh-CN" altLang="en-US" dirty="0"/>
              <a:t>的</a:t>
            </a:r>
            <a:r>
              <a:rPr lang="en-US" altLang="zh-CN" dirty="0"/>
              <a:t>ipv6</a:t>
            </a:r>
            <a:r>
              <a:rPr lang="zh-CN" altLang="en-US" dirty="0"/>
              <a:t>地址格式中，第</a:t>
            </a:r>
            <a:r>
              <a:rPr lang="en-US" altLang="zh-CN" dirty="0"/>
              <a:t>7</a:t>
            </a:r>
            <a:r>
              <a:rPr lang="zh-CN" altLang="en-US" dirty="0"/>
              <a:t>位为</a:t>
            </a:r>
            <a:r>
              <a:rPr lang="en-US" altLang="zh-CN" dirty="0"/>
              <a:t>0</a:t>
            </a:r>
            <a:r>
              <a:rPr lang="zh-CN" altLang="en-US" dirty="0"/>
              <a:t>表示本地管理，为</a:t>
            </a:r>
            <a:r>
              <a:rPr lang="en-US" altLang="zh-CN" dirty="0"/>
              <a:t>1</a:t>
            </a:r>
            <a:r>
              <a:rPr lang="zh-CN" altLang="en-US" dirty="0"/>
              <a:t>表示全球管理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03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75590" y="165100"/>
            <a:ext cx="6846570" cy="91757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/>
              <a:t> 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IPv6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的地址表示形式他两种短格式指定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24000" y="2084705"/>
            <a:ext cx="10100310" cy="1102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sz="2400"/>
              <a:t>如果</a:t>
            </a:r>
            <a:r>
              <a:rPr lang="zh-CN" sz="2400"/>
              <a:t>地址中</a:t>
            </a:r>
            <a:r>
              <a:rPr sz="2400"/>
              <a:t>四个数字都是零，可以被省略。例如：2001:0db8:85a3:</a:t>
            </a:r>
            <a:r>
              <a:rPr sz="2400">
                <a:solidFill>
                  <a:srgbClr val="FF0000"/>
                </a:solidFill>
              </a:rPr>
              <a:t>0000</a:t>
            </a:r>
            <a:r>
              <a:rPr sz="2400"/>
              <a:t>:1319:8a2e:0370:7344                                      等价于2001:0db8:85a3</a:t>
            </a:r>
            <a:r>
              <a:rPr sz="2400">
                <a:solidFill>
                  <a:srgbClr val="FF0000"/>
                </a:solidFill>
              </a:rPr>
              <a:t>::</a:t>
            </a:r>
            <a:r>
              <a:rPr sz="2400"/>
              <a:t>1319:8a2e:0370:7344</a:t>
            </a: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24000" y="3187065"/>
            <a:ext cx="10100310" cy="1102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sz="2400"/>
              <a:t>如果因为省略而出现了两个以上的冒号的话，可以压缩为一个，但这种零压缩在地址中只能出现一次。</a:t>
            </a: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524000" y="4704715"/>
            <a:ext cx="10100310" cy="1102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sz="2400">
                <a:sym typeface="+mn-ea"/>
              </a:rPr>
              <a:t>前导的零可以省略</a:t>
            </a:r>
            <a:r>
              <a:rPr lang="en-US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如2001:0DB8:02de::0e13等价于2001:DB8:2de::e13</a:t>
            </a:r>
            <a:endParaRPr lang="zh-CN" altLang="en-US" sz="2400"/>
          </a:p>
        </p:txBody>
      </p:sp>
      <p:sp>
        <p:nvSpPr>
          <p:cNvPr id="9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524000" y="5644515"/>
            <a:ext cx="10100310" cy="1102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sz="2400">
                <a:sym typeface="+mn-ea"/>
              </a:rPr>
              <a:t>如果这个地址实际上是IPv4的地址，后32位可以用10进制数表示</a:t>
            </a:r>
            <a:r>
              <a:rPr lang="zh-CN" sz="2400">
                <a:sym typeface="+mn-ea"/>
              </a:rPr>
              <a:t>：ffff:192.168.89.9 等价于 ::ffff:c0a8:5909,</a:t>
            </a:r>
          </a:p>
        </p:txBody>
      </p:sp>
      <p:sp>
        <p:nvSpPr>
          <p:cNvPr id="11" name="标题 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20395" y="920115"/>
            <a:ext cx="2143760" cy="755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800">
                <a:ea typeface="等线" panose="02010600030101010101" charset="-122"/>
                <a:cs typeface="等线" panose="02010600030101010101" charset="-122"/>
                <a:sym typeface="+mn-ea"/>
              </a:rPr>
              <a:t>双冒号格式</a:t>
            </a:r>
          </a:p>
        </p:txBody>
      </p:sp>
      <p:sp>
        <p:nvSpPr>
          <p:cNvPr id="13" name="标题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20395" y="4052570"/>
            <a:ext cx="2143760" cy="755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800">
                <a:ea typeface="等线" panose="02010600030101010101" charset="-122"/>
                <a:cs typeface="等线" panose="02010600030101010101" charset="-122"/>
                <a:sym typeface="+mn-ea"/>
              </a:rPr>
              <a:t>省略前导零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9395" y="165100"/>
            <a:ext cx="4026535" cy="82740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/>
              <a:t> 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IPv6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的地址表示形式</a:t>
            </a:r>
            <a:endParaRPr lang="zh-CN" altLang="en-US" sz="2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40105" y="2766060"/>
            <a:ext cx="7987665" cy="31064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举例：</a:t>
            </a:r>
          </a:p>
          <a:p>
            <a:pPr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2001:0DB8:0000:0000:0000:0000:1428:57ab</a:t>
            </a:r>
          </a:p>
          <a:p>
            <a:pPr algn="l" fontAlgn="auto">
              <a:lnSpc>
                <a:spcPct val="130000"/>
              </a:lnSpc>
            </a:pP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2001:0DB8:0000:0000:0000::1428:57ab</a:t>
            </a:r>
          </a:p>
          <a:p>
            <a:pPr algn="l" fontAlgn="auto">
              <a:lnSpc>
                <a:spcPct val="130000"/>
              </a:lnSpc>
            </a:pP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2001:0DB8:0:0:0:0:1428:57ab</a:t>
            </a:r>
          </a:p>
          <a:p>
            <a:pPr algn="l" fontAlgn="auto">
              <a:lnSpc>
                <a:spcPct val="130000"/>
              </a:lnSpc>
            </a:pP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2001:0DB8:0::0:1428:57ab</a:t>
            </a:r>
          </a:p>
          <a:p>
            <a:pPr algn="l" fontAlgn="auto">
              <a:lnSpc>
                <a:spcPct val="130000"/>
              </a:lnSpc>
            </a:pP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2001:0DB8::1428:57ab</a:t>
            </a:r>
          </a:p>
          <a:p>
            <a:pPr algn="l" fontAlgn="auto">
              <a:lnSpc>
                <a:spcPct val="130000"/>
              </a:lnSpc>
            </a:pP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2001::25de::cade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0105" y="992505"/>
            <a:ext cx="10511790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如果因为省略而出现了两个以上的冒号的话，可以压缩为一个，但这种零压缩在地址中只能出现一次。</a:t>
            </a: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40105" y="2766060"/>
            <a:ext cx="7987665" cy="31064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举例：</a:t>
            </a:r>
          </a:p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2001:0DB8:0000:0000:0000:0000:1428:57ab</a:t>
            </a:r>
          </a:p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2001:0DB8:0000:0000:0000::1428:57ab</a:t>
            </a:r>
          </a:p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2001:0DB8:0:0:0:0:1428:57ab</a:t>
            </a:r>
          </a:p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2001:0DB8:0::0:1428:57ab</a:t>
            </a:r>
          </a:p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2001:0DB8::1428:57ab</a:t>
            </a:r>
          </a:p>
          <a:p>
            <a:pPr marL="457200" indent="-457200" algn="l" fontAlgn="auto">
              <a:lnSpc>
                <a:spcPct val="130000"/>
              </a:lnSpc>
              <a:buFont typeface="Arial" panose="020B0604020202020204" pitchFamily="34" charset="0"/>
              <a:buChar char="×"/>
            </a:pP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2001::25de::cade</a:t>
            </a: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633085" y="5427345"/>
            <a:ext cx="6595110" cy="1009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这种情况下无法知道压缩之前有几个全为零的分组，可能出现以下情况：</a:t>
            </a:r>
          </a:p>
          <a:p>
            <a:pPr algn="l" fontAlgn="auto">
              <a:lnSpc>
                <a:spcPct val="130000"/>
              </a:lnSpc>
            </a:pPr>
            <a:r>
              <a:rPr lang="en-US" altLang="zh-CN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2001:0000:25de:0000:cade</a:t>
            </a:r>
          </a:p>
          <a:p>
            <a:pPr algn="l" fontAlgn="auto">
              <a:lnSpc>
                <a:spcPct val="130000"/>
              </a:lnSpc>
            </a:pP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或</a:t>
            </a:r>
            <a:r>
              <a:rPr lang="en-US" altLang="zh-CN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2001:0000:0000:25de:0000:cade</a:t>
            </a:r>
            <a:endParaRPr lang="zh-CN" altLang="en-US" sz="2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9395" y="165100"/>
            <a:ext cx="4026535" cy="82740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cs typeface="+mj-lt"/>
              </a:rPr>
              <a:t> </a:t>
            </a:r>
            <a:r>
              <a:rPr lang="en-US" altLang="zh-CN" sz="2800">
                <a:ea typeface="等线" panose="02010600030101010101" charset="-122"/>
                <a:cs typeface="+mj-lt"/>
                <a:sym typeface="+mn-ea"/>
              </a:rPr>
              <a:t>IPv6</a:t>
            </a:r>
            <a:r>
              <a:rPr lang="zh-CN" altLang="en-US" sz="2800">
                <a:ea typeface="等线" panose="02010600030101010101" charset="-122"/>
                <a:cs typeface="+mj-lt"/>
                <a:sym typeface="+mn-ea"/>
              </a:rPr>
              <a:t>的地址表示形式</a:t>
            </a:r>
            <a:endParaRPr lang="zh-CN" altLang="en-US" sz="2800" dirty="0">
              <a:ea typeface="等线" panose="02010600030101010101" charset="-122"/>
              <a:cs typeface="+mj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0105" y="992505"/>
            <a:ext cx="10511790" cy="2009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IPv6地址的替代格式组合了冒号与点分表示法，因此可将IPv4地址嵌入到IPv6地址中。对左边96个位指定十六进制值，对右边32个位指定十进制值，来指示嵌入的IPv4地址。在混合的网络环境中工作时，此格式确保IPv6节点和IPv4节点之间的兼容性</a:t>
            </a:r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40105" y="3265805"/>
            <a:ext cx="10511790" cy="2009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IPv4映射的IPv6	地址使用此替代格式。此类型的地址用于将IPv4节点表示为IPv6地址。它允许IPv6应用程序直接与IPv4应用程序通信。例如， 0:0:0:0:0:ffff:192.1.56.10和::ffff:192.1.56.10/96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(</a:t>
            </a:r>
            <a:r>
              <a: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短格式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)</a:t>
            </a:r>
            <a:r>
              <a: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。</a:t>
            </a:r>
            <a:r>
              <a: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所有这些格式都是有效的IPv6地址格式。	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3070-A2E4-4576-9EC1-79BEB086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0" dirty="0"/>
              <a:t>IPv6</a:t>
            </a:r>
            <a:r>
              <a:rPr lang="zh-CN" altLang="en-US" sz="6000" b="0" dirty="0"/>
              <a:t>的地址类型</a:t>
            </a:r>
          </a:p>
        </p:txBody>
      </p:sp>
    </p:spTree>
    <p:extLst>
      <p:ext uri="{BB962C8B-B14F-4D97-AF65-F5344CB8AC3E}">
        <p14:creationId xmlns:p14="http://schemas.microsoft.com/office/powerpoint/2010/main" val="158521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1E132-CD9B-4DDA-A44D-9EEAF134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5AE94-7777-44DC-9735-3F2C5EE5B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84008"/>
            <a:ext cx="10515600" cy="459295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单播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单播地址标识的是地址范围内的单个接口</a:t>
            </a:r>
            <a:r>
              <a:rPr lang="en-US" altLang="zh-CN" sz="2400" dirty="0"/>
              <a:t>(</a:t>
            </a:r>
            <a:r>
              <a:rPr lang="zh-CN" altLang="en-US" sz="2400" dirty="0"/>
              <a:t>网路适配器</a:t>
            </a:r>
            <a:r>
              <a:rPr lang="en-US" altLang="zh-CN" sz="2400" dirty="0"/>
              <a:t>)</a:t>
            </a:r>
            <a:r>
              <a:rPr lang="zh-CN" altLang="en-US" sz="2400" dirty="0"/>
              <a:t>。只要单播路由拓扑无误，去往某个单播地址的数据包就可以被发送到单一接口。一对一。</a:t>
            </a:r>
            <a:endParaRPr lang="en-US" altLang="zh-CN" sz="2400" dirty="0"/>
          </a:p>
          <a:p>
            <a:r>
              <a:rPr lang="zh-CN" altLang="en-US" sz="2400" dirty="0"/>
              <a:t>组播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组播地址标识的是相同或者不同主机上</a:t>
            </a:r>
            <a:r>
              <a:rPr lang="en-US" altLang="zh-CN" sz="2400" dirty="0"/>
              <a:t>0-n</a:t>
            </a:r>
            <a:r>
              <a:rPr lang="zh-CN" altLang="en-US" sz="2400" dirty="0"/>
              <a:t>个接口。数据包被发送到所标识的所有接口。一对多。</a:t>
            </a:r>
            <a:endParaRPr lang="en-US" altLang="zh-CN" sz="2400" dirty="0"/>
          </a:p>
          <a:p>
            <a:r>
              <a:rPr lang="zh-CN" altLang="en-US" sz="2400" dirty="0"/>
              <a:t>任播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任播地址标识的是多个接口。数据包被发送到所有对应接口中，距离源的路由距离最近的接口。一对多中之一。</a:t>
            </a:r>
          </a:p>
        </p:txBody>
      </p:sp>
    </p:spTree>
    <p:extLst>
      <p:ext uri="{BB962C8B-B14F-4D97-AF65-F5344CB8AC3E}">
        <p14:creationId xmlns:p14="http://schemas.microsoft.com/office/powerpoint/2010/main" val="33682499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3434</Words>
  <Application>Microsoft Office PowerPoint</Application>
  <PresentationFormat>宽屏</PresentationFormat>
  <Paragraphs>372</Paragraphs>
  <Slides>47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等线</vt:lpstr>
      <vt:lpstr>宋体</vt:lpstr>
      <vt:lpstr>微软雅黑</vt:lpstr>
      <vt:lpstr>Arial</vt:lpstr>
      <vt:lpstr>Calibri</vt:lpstr>
      <vt:lpstr>Wingdings</vt:lpstr>
      <vt:lpstr>Office 主题​​</vt:lpstr>
      <vt:lpstr>IPv6地址的基本概念   梁瑞鹏 许嘉诚 贺友程 涂远鹏 </vt:lpstr>
      <vt:lpstr>1.IPv6的地址表示形式 2.IPv6的地址类型(单播/组播/任播/结点地址) 3.IPv6地址空间的分配      4.IPv6地址的等级结构 5.IPv6的特殊地址 6.EUI-64的基本概念、EUI-64与48位MAC地址关系 7.IPv6与IPv4的比较、IPv4向IPv6的过渡</vt:lpstr>
      <vt:lpstr>IPv6的地址表示形式</vt:lpstr>
      <vt:lpstr> IPv6地址格式</vt:lpstr>
      <vt:lpstr> IPv6的地址表示形式他两种短格式指定</vt:lpstr>
      <vt:lpstr> IPv6的地址表示形式</vt:lpstr>
      <vt:lpstr> IPv6的地址表示形式</vt:lpstr>
      <vt:lpstr>IPv6的地址类型</vt:lpstr>
      <vt:lpstr>分类</vt:lpstr>
      <vt:lpstr>单播</vt:lpstr>
      <vt:lpstr>单播</vt:lpstr>
      <vt:lpstr>单播</vt:lpstr>
      <vt:lpstr>单播</vt:lpstr>
      <vt:lpstr>单播</vt:lpstr>
      <vt:lpstr>IPV6 特殊地址</vt:lpstr>
      <vt:lpstr>PowerPoint 演示文稿</vt:lpstr>
      <vt:lpstr>PowerPoint 演示文稿</vt:lpstr>
      <vt:lpstr>PowerPoint 演示文稿</vt:lpstr>
      <vt:lpstr>组播</vt:lpstr>
      <vt:lpstr>组播</vt:lpstr>
      <vt:lpstr>组播</vt:lpstr>
      <vt:lpstr>组播</vt:lpstr>
      <vt:lpstr>任播</vt:lpstr>
      <vt:lpstr>主机的IPv6地址</vt:lpstr>
      <vt:lpstr>路由器的IPv6地址</vt:lpstr>
      <vt:lpstr>PowerPoint 演示文稿</vt:lpstr>
      <vt:lpstr>IPv6地址空间的分配</vt:lpstr>
      <vt:lpstr>设计者可以将自己的全局或唯一本地前缀的子网ID按照十六进制或者比特位边界划分以满足自己网络架构需要。</vt:lpstr>
      <vt:lpstr>主机分配策略:在该策略下，上层注册机构将地址划分给下层注册机构进行分配与管理；</vt:lpstr>
      <vt:lpstr>Contoso公司通过区域使用类型对网络进行分层的例子(使用十六进制边界划分子网)：</vt:lpstr>
      <vt:lpstr>IPv6的等级结构</vt:lpstr>
      <vt:lpstr>算法地址：https://tools.ietf.org/html/rfc3531</vt:lpstr>
      <vt:lpstr>算法地址：https://tools.ietf.org/html/rfc3531</vt:lpstr>
      <vt:lpstr> </vt:lpstr>
      <vt:lpstr>IPv4 VS IPv6</vt:lpstr>
      <vt:lpstr>PowerPoint 演示文稿</vt:lpstr>
      <vt:lpstr>PowerPoint 演示文稿</vt:lpstr>
      <vt:lpstr>IPv4局限</vt:lpstr>
      <vt:lpstr>IPv6</vt:lpstr>
      <vt:lpstr>IPv4向IPv6过渡技术</vt:lpstr>
      <vt:lpstr>IPv4向IPv6过渡技术</vt:lpstr>
      <vt:lpstr>IPv4向IPv6过渡技术</vt:lpstr>
      <vt:lpstr>EUI-64</vt:lpstr>
      <vt:lpstr>EUI-64的基本概念</vt:lpstr>
      <vt:lpstr>48位MAC地址到EUI-64的转换过程（一）</vt:lpstr>
      <vt:lpstr>48位MAC地址到EUI-64的转换过程（二）</vt:lpstr>
      <vt:lpstr>实例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He Ethan</cp:lastModifiedBy>
  <cp:revision>432</cp:revision>
  <dcterms:created xsi:type="dcterms:W3CDTF">2017-08-03T09:01:00Z</dcterms:created>
  <dcterms:modified xsi:type="dcterms:W3CDTF">2018-10-24T01:39:27Z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