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8" r:id="rId5"/>
    <p:sldId id="257" r:id="rId6"/>
    <p:sldId id="266" r:id="rId7"/>
    <p:sldId id="260" r:id="rId8"/>
    <p:sldId id="263" r:id="rId9"/>
    <p:sldId id="267" r:id="rId10"/>
    <p:sldId id="259" r:id="rId11"/>
    <p:sldId id="271" r:id="rId12"/>
    <p:sldId id="269" r:id="rId13"/>
    <p:sldId id="272" r:id="rId14"/>
    <p:sldId id="274" r:id="rId15"/>
    <p:sldId id="275" r:id="rId16"/>
    <p:sldId id="262" r:id="rId17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2" Type="http://schemas.openxmlformats.org/officeDocument/2006/relationships/image" Target="../media/image3.png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3559209"/>
            <a:ext cx="6858000" cy="164025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IPv6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地址的基本概念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梁瑞鹏 许嘉诚 贺友程 涂远鹏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</a:br>
            <a:endParaRPr lang="zh-CN" altLang="en-US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630" y="2391251"/>
            <a:ext cx="8207216" cy="778193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 dirty="0">
                <a:cs typeface="+mj-lt"/>
              </a:rPr>
              <a:t>主机分配策略</a:t>
            </a:r>
            <a:r>
              <a:rPr lang="en-US" sz="1800" dirty="0">
                <a:cs typeface="+mj-lt"/>
              </a:rPr>
              <a:t>:</a:t>
            </a:r>
            <a:r>
              <a:rPr sz="1800" dirty="0">
                <a:cs typeface="+mj-lt"/>
              </a:rPr>
              <a:t>在该策略下，上层注册机构将地址划分给下层注册机构进行分配与管理；</a:t>
            </a:r>
            <a:endParaRPr sz="1800" dirty="0">
              <a:cs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8154" y="3335179"/>
            <a:ext cx="8207216" cy="4029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 dirty="0">
                <a:cs typeface="+mj-lt"/>
              </a:rPr>
              <a:t>指派策略</a:t>
            </a:r>
            <a:r>
              <a:rPr lang="en-US" sz="1800" dirty="0">
                <a:cs typeface="+mj-lt"/>
              </a:rPr>
              <a:t>: </a:t>
            </a:r>
            <a:r>
              <a:rPr sz="1800" dirty="0">
                <a:cs typeface="+mj-lt"/>
              </a:rPr>
              <a:t>在该策略下，注册机构直接将地址分配给用户使用。</a:t>
            </a:r>
            <a:endParaRPr sz="1800" dirty="0">
              <a:cs typeface="+mj-lt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8154" y="1261586"/>
            <a:ext cx="8207216" cy="7781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cs typeface="+mj-lt"/>
              </a:rPr>
              <a:t>IPv6</a:t>
            </a:r>
            <a:r>
              <a:rPr lang="zh-CN" altLang="en-US" sz="1800" dirty="0">
                <a:cs typeface="+mj-lt"/>
              </a:rPr>
              <a:t>常用地址分配策略</a:t>
            </a:r>
            <a:endParaRPr lang="zh-CN" altLang="en-US" sz="1800" dirty="0">
              <a:cs typeface="+mj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154" y="1977866"/>
            <a:ext cx="8506778" cy="470535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altLang="zh-CN" sz="1800" dirty="0">
                <a:cs typeface="+mj-lt"/>
              </a:rPr>
              <a:t>Contoso</a:t>
            </a:r>
            <a:r>
              <a:rPr lang="zh-CN" altLang="en-US" sz="1800" dirty="0">
                <a:cs typeface="+mj-lt"/>
              </a:rPr>
              <a:t>公司通过区域使用类型对网络进行分层的例子</a:t>
            </a:r>
            <a:r>
              <a:rPr lang="en-US" altLang="zh-CN" sz="1800" dirty="0">
                <a:cs typeface="+mj-lt"/>
              </a:rPr>
              <a:t>(</a:t>
            </a:r>
            <a:r>
              <a:rPr lang="zh-CN" altLang="en-US" sz="1800" dirty="0">
                <a:cs typeface="+mj-lt"/>
              </a:rPr>
              <a:t>使用十六进制边界划分子网</a:t>
            </a:r>
            <a:r>
              <a:rPr lang="en-US" altLang="zh-CN" sz="1800" dirty="0">
                <a:cs typeface="+mj-lt"/>
              </a:rPr>
              <a:t>)</a:t>
            </a:r>
            <a:r>
              <a:rPr lang="zh-CN" altLang="en-US" sz="1800" dirty="0">
                <a:cs typeface="+mj-lt"/>
              </a:rPr>
              <a:t>：</a:t>
            </a:r>
            <a:endParaRPr lang="zh-CN" altLang="en-US" sz="1800" dirty="0">
              <a:cs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8630" y="2531269"/>
            <a:ext cx="8447246" cy="10406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sz="1800" dirty="0">
                <a:cs typeface="+mj-lt"/>
              </a:rPr>
              <a:t>第一个十六进制位表示区域，最多划分</a:t>
            </a:r>
            <a:r>
              <a:rPr lang="en-US" altLang="zh-CN" sz="1800" dirty="0">
                <a:cs typeface="+mj-lt"/>
              </a:rPr>
              <a:t>16</a:t>
            </a:r>
            <a:r>
              <a:rPr lang="zh-CN" altLang="en-US" sz="1800" dirty="0">
                <a:cs typeface="+mj-lt"/>
              </a:rPr>
              <a:t>个区域。</a:t>
            </a:r>
            <a:r>
              <a:rPr lang="en-US" altLang="zh-CN" sz="1800" dirty="0">
                <a:cs typeface="+mj-lt"/>
              </a:rPr>
              <a:t>Contoso</a:t>
            </a:r>
            <a:r>
              <a:rPr lang="zh-CN" altLang="en-US" sz="1800" dirty="0">
                <a:cs typeface="+mj-lt"/>
              </a:rPr>
              <a:t>将其中的</a:t>
            </a:r>
            <a:r>
              <a:rPr lang="en-US" altLang="zh-CN" sz="1800" dirty="0">
                <a:cs typeface="+mj-lt"/>
              </a:rPr>
              <a:t>5</a:t>
            </a:r>
            <a:r>
              <a:rPr lang="zh-CN" altLang="en-US" sz="1800" dirty="0">
                <a:cs typeface="+mj-lt"/>
              </a:rPr>
              <a:t>个分给了现有区域</a:t>
            </a:r>
            <a:r>
              <a:rPr lang="en-US" altLang="zh-CN" sz="1800" dirty="0">
                <a:cs typeface="+mj-lt"/>
              </a:rPr>
              <a:t>(</a:t>
            </a:r>
            <a:r>
              <a:rPr lang="zh-CN" altLang="en-US" sz="1800" dirty="0">
                <a:cs typeface="+mj-lt"/>
              </a:rPr>
              <a:t>北美区、南美区、欧洲区、亚洲区、澳洲区</a:t>
            </a:r>
            <a:r>
              <a:rPr lang="en-US" altLang="zh-CN" sz="1800" dirty="0">
                <a:cs typeface="+mj-lt"/>
              </a:rPr>
              <a:t>)</a:t>
            </a:r>
            <a:r>
              <a:rPr lang="zh-CN" altLang="en-US" sz="1800" dirty="0">
                <a:cs typeface="+mj-lt"/>
              </a:rPr>
              <a:t>，并将剩余的</a:t>
            </a:r>
            <a:r>
              <a:rPr lang="en-US" altLang="zh-CN" sz="1800" dirty="0">
                <a:cs typeface="+mj-lt"/>
              </a:rPr>
              <a:t>11</a:t>
            </a:r>
            <a:r>
              <a:rPr lang="zh-CN" altLang="en-US" sz="1800" dirty="0">
                <a:cs typeface="+mj-lt"/>
              </a:rPr>
              <a:t>个留以备用</a:t>
            </a:r>
            <a:endParaRPr lang="zh-CN" altLang="en-US" sz="1800" dirty="0">
              <a:cs typeface="+mj-lt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8154" y="1261586"/>
            <a:ext cx="8207216" cy="7781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1800" dirty="0">
                <a:cs typeface="+mj-lt"/>
              </a:rPr>
              <a:t>十六进制位边界划分理论</a:t>
            </a:r>
            <a:endParaRPr lang="zh-CN" altLang="en-US" sz="1800" dirty="0">
              <a:cs typeface="+mj-lt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68154" y="3203734"/>
            <a:ext cx="8447246" cy="10406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800" dirty="0">
                <a:cs typeface="+mj-lt"/>
              </a:rPr>
              <a:t>下一个十六进制位表示使用类型，因此最多划分</a:t>
            </a:r>
            <a:r>
              <a:rPr lang="en-US" altLang="zh-CN" sz="1800" dirty="0">
                <a:cs typeface="+mj-lt"/>
              </a:rPr>
              <a:t>16</a:t>
            </a:r>
            <a:r>
              <a:rPr lang="zh-CN" altLang="en-US" sz="1800" dirty="0">
                <a:cs typeface="+mj-lt"/>
              </a:rPr>
              <a:t>种不同类型。</a:t>
            </a:r>
            <a:r>
              <a:rPr lang="en-US" altLang="zh-CN" sz="1800" dirty="0">
                <a:cs typeface="+mj-lt"/>
              </a:rPr>
              <a:t>Contoso</a:t>
            </a:r>
            <a:r>
              <a:rPr lang="zh-CN" altLang="en-US" sz="1800" dirty="0">
                <a:cs typeface="+mj-lt"/>
              </a:rPr>
              <a:t>用了其中四个类型</a:t>
            </a:r>
            <a:r>
              <a:rPr lang="en-US" altLang="zh-CN" sz="1800" dirty="0">
                <a:cs typeface="+mj-lt"/>
              </a:rPr>
              <a:t>(</a:t>
            </a:r>
            <a:r>
              <a:rPr lang="zh-CN" altLang="en-US" sz="1800" dirty="0">
                <a:cs typeface="+mj-lt"/>
              </a:rPr>
              <a:t>分别充当骨干网、网路边缘、数据中心、桌面网络</a:t>
            </a:r>
            <a:r>
              <a:rPr lang="en-US" altLang="zh-CN" sz="1800" dirty="0">
                <a:cs typeface="+mj-lt"/>
              </a:rPr>
              <a:t>),</a:t>
            </a:r>
            <a:r>
              <a:rPr lang="zh-CN" altLang="en-US" sz="1800" dirty="0">
                <a:cs typeface="+mj-lt"/>
              </a:rPr>
              <a:t>保留剩下的</a:t>
            </a:r>
            <a:r>
              <a:rPr lang="en-US" altLang="zh-CN" sz="1800" dirty="0">
                <a:cs typeface="+mj-lt"/>
              </a:rPr>
              <a:t>12</a:t>
            </a:r>
            <a:r>
              <a:rPr lang="zh-CN" altLang="en-US" sz="1800" dirty="0">
                <a:cs typeface="+mj-lt"/>
              </a:rPr>
              <a:t>个。</a:t>
            </a:r>
            <a:endParaRPr lang="zh-CN" altLang="en-US" sz="1800" dirty="0">
              <a:cs typeface="+mj-lt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68154" y="4028599"/>
            <a:ext cx="8447246" cy="10406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n"/>
            </a:pPr>
            <a:r>
              <a:rPr lang="zh-CN" altLang="en-US" sz="1800" dirty="0">
                <a:cs typeface="+mj-lt"/>
              </a:rPr>
              <a:t>最后两个十六进制位用来分配给不同子网，因此每个区域每种类型网络最多划分</a:t>
            </a:r>
            <a:r>
              <a:rPr lang="en-US" altLang="zh-CN" sz="1800" dirty="0">
                <a:cs typeface="+mj-lt"/>
              </a:rPr>
              <a:t>256</a:t>
            </a:r>
            <a:r>
              <a:rPr lang="zh-CN" altLang="en-US" sz="1800" dirty="0">
                <a:cs typeface="+mj-lt"/>
              </a:rPr>
              <a:t>个子网。</a:t>
            </a:r>
            <a:endParaRPr lang="zh-CN" altLang="en-US" sz="1800" dirty="0">
              <a:cs typeface="+mj-lt"/>
            </a:endParaRP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68154" y="4588193"/>
            <a:ext cx="8447246" cy="10406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1800" dirty="0">
                <a:cs typeface="+mj-lt"/>
              </a:rPr>
              <a:t>这个地址的比特位分配规划按照如下：</a:t>
            </a:r>
            <a:r>
              <a:rPr lang="en-US" altLang="zh-CN" sz="1800" dirty="0">
                <a:cs typeface="+mj-lt"/>
              </a:rPr>
              <a:t>RRRR UUUU SSSS SSSS</a:t>
            </a:r>
            <a:endParaRPr lang="en-US" altLang="zh-CN" sz="1800" dirty="0">
              <a:cs typeface="+mj-lt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68630" y="4588193"/>
            <a:ext cx="8447246" cy="104060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1800" dirty="0">
                <a:cs typeface="+mj-lt"/>
              </a:rPr>
              <a:t>如果比特位边界进行进一步子网划分，那就意味着会牺牲地址可读性，以期降低分层体系中对每一层内部最大成分数量的限制。对于每</a:t>
            </a:r>
            <a:r>
              <a:rPr lang="en-US" altLang="zh-CN" sz="1800" dirty="0">
                <a:cs typeface="+mj-lt"/>
              </a:rPr>
              <a:t>n</a:t>
            </a:r>
            <a:r>
              <a:rPr lang="zh-CN" altLang="en-US" sz="1800" dirty="0">
                <a:cs typeface="+mj-lt"/>
              </a:rPr>
              <a:t>个比特位，就有最多</a:t>
            </a:r>
            <a:r>
              <a:rPr lang="en-US" altLang="zh-CN" sz="1800" dirty="0">
                <a:cs typeface="+mj-lt"/>
              </a:rPr>
              <a:t>2^n</a:t>
            </a:r>
            <a:r>
              <a:rPr lang="zh-CN" altLang="en-US" sz="1800" dirty="0">
                <a:cs typeface="+mj-lt"/>
              </a:rPr>
              <a:t>个成份可以独立分配地址。</a:t>
            </a:r>
            <a:endParaRPr lang="zh-CN" altLang="en-US" sz="1800" dirty="0">
              <a:cs typeface="+mj-lt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5" grpId="0"/>
      <p:bldP spid="5" grpId="1"/>
      <p:bldP spid="4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154" y="4622483"/>
            <a:ext cx="8207216" cy="778193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1800" dirty="0">
                <a:cs typeface="+mj-lt"/>
                <a:sym typeface="+mn-ea"/>
              </a:rPr>
              <a:t>算法地址：</a:t>
            </a:r>
            <a:r>
              <a:rPr sz="1800" dirty="0">
                <a:cs typeface="+mj-lt"/>
              </a:rPr>
              <a:t>https://tools.ietf.org/html/rfc3531</a:t>
            </a:r>
            <a:endParaRPr sz="1800" dirty="0">
              <a:cs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8154" y="3335179"/>
            <a:ext cx="8207216" cy="4029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cs typeface="+mj-lt"/>
              </a:rPr>
              <a:t> </a:t>
            </a:r>
            <a:endParaRPr lang="en-US" sz="1800" dirty="0">
              <a:cs typeface="+mj-lt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8154" y="1261586"/>
            <a:ext cx="8207216" cy="7781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cs typeface="+mj-lt"/>
              </a:rPr>
              <a:t>IPv6</a:t>
            </a:r>
            <a:r>
              <a:rPr lang="zh-CN" altLang="en-US" sz="1800" dirty="0">
                <a:cs typeface="+mj-lt"/>
              </a:rPr>
              <a:t>地址分配策略</a:t>
            </a:r>
            <a:r>
              <a:rPr lang="en-US" altLang="zh-CN" sz="1800" dirty="0">
                <a:cs typeface="+mj-lt"/>
              </a:rPr>
              <a:t>(RFC 3531)</a:t>
            </a:r>
            <a:endParaRPr lang="en-US" altLang="zh-CN" sz="1800" dirty="0"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503" y="2126933"/>
            <a:ext cx="7659529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不同IP地址的部分分别为P1，P2，P3，…按顺序排列，因此，IP地址是由这些部分连续地组成的。每个部分之间的边界是基于下一级权限。P1部分是可能被指派的最左边的部分对于注册表，可以将部分P2分配给大型因特网服务。提供者或国家注册处。部分P3可以分配给大客户或小供应商等。每个段可以有不同长度。我们定义L</a:t>
            </a:r>
            <a:r>
              <a:rPr lang="en-US" altLang="zh-CN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US" altLang="zh-CN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段的长度。</a:t>
            </a:r>
            <a:endParaRPr lang="zh-CN" altLang="en-US" sz="15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821" y="3568065"/>
            <a:ext cx="3846195" cy="800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154" y="4622483"/>
            <a:ext cx="8207216" cy="778193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1800" dirty="0">
                <a:cs typeface="+mj-lt"/>
              </a:rPr>
              <a:t>算法地址：</a:t>
            </a:r>
            <a:r>
              <a:rPr sz="1800" dirty="0">
                <a:cs typeface="+mj-lt"/>
              </a:rPr>
              <a:t>https://tools.ietf.org/html/rfc3531</a:t>
            </a:r>
            <a:endParaRPr sz="1800" dirty="0">
              <a:cs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8154" y="3335179"/>
            <a:ext cx="8207216" cy="4029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cs typeface="+mj-lt"/>
              </a:rPr>
              <a:t> </a:t>
            </a:r>
            <a:endParaRPr lang="en-US" sz="1800" dirty="0">
              <a:cs typeface="+mj-lt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8154" y="1261586"/>
            <a:ext cx="8207216" cy="7781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cs typeface="+mj-lt"/>
              </a:rPr>
              <a:t>IPv6</a:t>
            </a:r>
            <a:r>
              <a:rPr lang="zh-CN" altLang="en-US" sz="1800" dirty="0">
                <a:cs typeface="+mj-lt"/>
              </a:rPr>
              <a:t>地址分配策略</a:t>
            </a:r>
            <a:r>
              <a:rPr lang="en-US" altLang="zh-CN" sz="1800" dirty="0">
                <a:cs typeface="+mj-lt"/>
              </a:rPr>
              <a:t>(RFC 3531)</a:t>
            </a:r>
            <a:endParaRPr lang="en-US" altLang="zh-CN" sz="1800" dirty="0"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503" y="2126933"/>
            <a:ext cx="7659529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地址分配算法如下：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a）对于最左边的部分（P1），使用最左边的位分配地址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b)  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对于最右边的部分（PN），使用最右边的地址分配地址。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c)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对于所有其他部件（中心部件），预先定义一个任意边界（前缀），然后使用首先分配部分的中心位。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1503" y="3958114"/>
            <a:ext cx="7659529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</a:rPr>
              <a:t>该算法以保持它的方式增长分配的比特。在部分边界附近未分配的位。这意味着任何两个部分之间的前缀可以向前或向后改变，稍后，到指定的位。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349" y="876776"/>
            <a:ext cx="9300210" cy="518826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65359" y="964406"/>
            <a:ext cx="7360920" cy="3854768"/>
          </a:xfrm>
        </p:spPr>
        <p:txBody>
          <a:bodyPr>
            <a:noAutofit/>
          </a:bodyPr>
          <a:lstStyle/>
          <a:p>
            <a:pPr algn="l" fontAlgn="auto">
              <a:lnSpc>
                <a:spcPct val="130000"/>
              </a:lnSpc>
            </a:pP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的地址表示形式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的地址类型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单播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组播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任播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结点地址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)</a:t>
            </a:r>
            <a:b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地址空间的分配     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地址的等级结构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的特殊地址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6.EUI-64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的基本概念、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EUI-64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48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位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MAC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地址关系</a:t>
            </a:r>
            <a:b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b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7.IPv6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IPv4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的比较、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IPv4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向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的过渡</a:t>
            </a:r>
            <a:endParaRPr lang="zh-CN" altLang="en-US" sz="21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286" y="1183481"/>
            <a:ext cx="170402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latin typeface="等线" panose="02010600030101010101" charset="-122"/>
                <a:ea typeface="等线" panose="02010600030101010101" charset="-122"/>
              </a:rPr>
              <a:t>目录</a:t>
            </a:r>
            <a:endParaRPr lang="zh-CN" altLang="en-US" sz="2100">
              <a:latin typeface="等线" panose="02010600030101010101" charset="-122"/>
              <a:ea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</a:t>
            </a:r>
            <a:endParaRPr lang="zh-CN" altLang="en-US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546" y="981075"/>
            <a:ext cx="3019901" cy="62055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100" dirty="0"/>
              <a:t> 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地址格式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3000" y="1784985"/>
            <a:ext cx="7575233" cy="64865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en-US" sz="1800"/>
              <a:t> </a:t>
            </a:r>
            <a:r>
              <a:rPr sz="1800"/>
              <a:t>IPv6地址的大小和格式使得寻址功能大为增强。</a:t>
            </a:r>
            <a:endParaRPr sz="1800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43000" y="3078480"/>
            <a:ext cx="7575233" cy="8267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/>
              <a:t>IPv6地址范围从	0000:0000:0000:0000:0000:0000:0000:0000	       至	ffff:ffff:ffff:ffff :ffff:ffff:ffff:ffff。</a:t>
            </a:r>
            <a:endParaRPr sz="1800"/>
          </a:p>
        </p:txBody>
      </p:sp>
      <p:sp>
        <p:nvSpPr>
          <p:cNvPr id="7" name="文本框 6"/>
          <p:cNvSpPr txBox="1"/>
          <p:nvPr/>
        </p:nvSpPr>
        <p:spPr>
          <a:xfrm>
            <a:off x="1143000" y="2433638"/>
            <a:ext cx="728853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 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IPv6地址为128位长，但通常写作8组，每组为四个十六进制数的形       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  <a:sym typeface="+mn-ea"/>
            </a:endParaRPr>
          </a:p>
          <a:p>
            <a:pPr indent="0" algn="l" fontAlgn="auto">
              <a:lnSpc>
                <a:spcPct val="130000"/>
              </a:lnSpc>
              <a:buFont typeface="Wingdings" panose="05000000000000000000" charset="0"/>
              <a:buNone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     式例如：2001:0db8:85a3:08d3:1319:8a2e:0370:7344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6335" y="3785711"/>
            <a:ext cx="726186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除此首选格式之外，IPv6 地址还可以用其他两种短格式指定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省略前导零、双冒号格式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)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  <p:pic>
        <p:nvPicPr>
          <p:cNvPr id="9" name="图片 8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" y="3221355"/>
            <a:ext cx="6126480" cy="2286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6693" y="981075"/>
            <a:ext cx="5134928" cy="68818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100" dirty="0"/>
              <a:t> 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的地址表示形式他两种短格式指定</a:t>
            </a:r>
            <a:endParaRPr lang="zh-CN" altLang="en-US" sz="21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43000" y="2420779"/>
            <a:ext cx="7575233" cy="8267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/>
              <a:t>如果</a:t>
            </a:r>
            <a:r>
              <a:rPr lang="zh-CN" sz="1800"/>
              <a:t>地址中</a:t>
            </a:r>
            <a:r>
              <a:rPr sz="1800"/>
              <a:t>四个数字都是零，可以被省略。例如：2001:0db8:85a3:</a:t>
            </a:r>
            <a:r>
              <a:rPr sz="1800">
                <a:solidFill>
                  <a:srgbClr val="FF0000"/>
                </a:solidFill>
              </a:rPr>
              <a:t>0000</a:t>
            </a:r>
            <a:r>
              <a:rPr sz="1800"/>
              <a:t>:1319:8a2e:0370:7344                                      等价于2001:0db8:85a3</a:t>
            </a:r>
            <a:r>
              <a:rPr sz="1800">
                <a:solidFill>
                  <a:srgbClr val="FF0000"/>
                </a:solidFill>
              </a:rPr>
              <a:t>::</a:t>
            </a:r>
            <a:r>
              <a:rPr sz="1800"/>
              <a:t>1319:8a2e:0370:7344</a:t>
            </a:r>
            <a:endParaRPr sz="18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43000" y="3247549"/>
            <a:ext cx="7575233" cy="8267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/>
              <a:t>如果因为省略而出现了两个以上的冒号的话，可以压缩为一个，但这种零压缩在地址中只能出现一次。</a:t>
            </a:r>
            <a:endParaRPr sz="1800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143000" y="4385786"/>
            <a:ext cx="7575233" cy="8267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>
                <a:sym typeface="+mn-ea"/>
              </a:rPr>
              <a:t>前导的零可以省略</a:t>
            </a:r>
            <a:r>
              <a:rPr lang="en-US" sz="1800">
                <a:sym typeface="+mn-ea"/>
              </a:rPr>
              <a:t>,</a:t>
            </a:r>
            <a:r>
              <a:rPr lang="zh-CN" altLang="en-US" sz="1800">
                <a:sym typeface="+mn-ea"/>
              </a:rPr>
              <a:t>如2001:0DB8:02de::0e13等价于2001:DB8:2de::e13</a:t>
            </a:r>
            <a:endParaRPr lang="zh-CN" altLang="en-US" sz="1800"/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43000" y="5090636"/>
            <a:ext cx="7575233" cy="82677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sz="1800">
                <a:sym typeface="+mn-ea"/>
              </a:rPr>
              <a:t>如果这个地址实际上是IPv4的地址，后32位可以用10进制数表示</a:t>
            </a:r>
            <a:r>
              <a:rPr lang="zh-CN" sz="1800">
                <a:sym typeface="+mn-ea"/>
              </a:rPr>
              <a:t>：ffff:192.168.89.9 等价于 ::ffff:c0a8:5909,</a:t>
            </a:r>
            <a:endParaRPr lang="zh-CN" sz="1800"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65296" y="1547336"/>
            <a:ext cx="1607820" cy="56626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100">
                <a:ea typeface="等线" panose="02010600030101010101" charset="-122"/>
                <a:cs typeface="等线" panose="02010600030101010101" charset="-122"/>
                <a:sym typeface="+mn-ea"/>
              </a:rPr>
              <a:t>双冒号格式</a:t>
            </a:r>
            <a:endParaRPr lang="zh-CN" altLang="en-US" sz="2100"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65296" y="3896678"/>
            <a:ext cx="1607820" cy="56626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100">
                <a:ea typeface="等线" panose="02010600030101010101" charset="-122"/>
                <a:cs typeface="等线" panose="02010600030101010101" charset="-122"/>
                <a:sym typeface="+mn-ea"/>
              </a:rPr>
              <a:t>省略前导零</a:t>
            </a:r>
            <a:endParaRPr lang="zh-CN" altLang="en-US" sz="2100"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546" y="981075"/>
            <a:ext cx="3019901" cy="62055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100" dirty="0"/>
              <a:t> </a:t>
            </a:r>
            <a:r>
              <a:rPr lang="en-US" altLang="zh-CN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IPv6</a:t>
            </a:r>
            <a:r>
              <a:rPr lang="zh-CN" altLang="en-US" sz="21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的地址表示形式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0079" y="2931795"/>
            <a:ext cx="5990749" cy="232981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2001:0DB8:0000:0000:0000:0000:1428:57ab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2001:0DB8:0:0:0:0:1428:57ab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2001:0DB8:0::0:1428:57ab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2001::25de::cade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079" y="1601629"/>
            <a:ext cx="7883843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+mn-ea"/>
              </a:rPr>
              <a:t>如果因为省略而出现了两个以上的冒号的话，可以压缩为一个，但这种零压缩在地址中只能出现一次。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30079" y="2931795"/>
            <a:ext cx="5990749" cy="2329815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举例：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2001:0DB8:0000:0000:0000:0000:1428:57ab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2001:0DB8:0000:0000:0000::1428:57ab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2001:0DB8:0:0:0:0:1428:57ab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2001:0DB8:0::0:1428:57ab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2001:0DB8::1428:57ab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indent="-457200" algn="l" fontAlgn="auto">
              <a:lnSpc>
                <a:spcPct val="130000"/>
              </a:lnSpc>
              <a:buFont typeface="Arial" panose="020B0604020202020204" pitchFamily="34" charset="0"/>
              <a:buChar char="×"/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2001::25de::cade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224814" y="4927759"/>
            <a:ext cx="4946333" cy="75676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en-US" altLang="zh-CN" sz="2100" dirty="0"/>
              <a:t> </a:t>
            </a:r>
            <a:r>
              <a:rPr lang="zh-CN" altLang="en-US" sz="2100" dirty="0"/>
              <a:t>这种情况下无法知道压缩之前有几个全为零的分组，可能出现以下情况：</a:t>
            </a:r>
            <a:endParaRPr lang="zh-CN" altLang="en-US" sz="2100" dirty="0"/>
          </a:p>
          <a:p>
            <a:pPr algn="l" fontAlgn="auto">
              <a:lnSpc>
                <a:spcPct val="130000"/>
              </a:lnSpc>
            </a:pPr>
            <a:r>
              <a:rPr lang="en-US" altLang="zh-CN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2001:0000:25de:0000:cade</a:t>
            </a:r>
            <a:endParaRPr lang="en-US" altLang="zh-CN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或</a:t>
            </a:r>
            <a:r>
              <a:rPr lang="en-US" altLang="zh-CN" sz="21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2001:0000:0000:25de:0000:cade</a:t>
            </a:r>
            <a:endParaRPr lang="zh-CN" altLang="en-US" sz="21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9546" y="981075"/>
            <a:ext cx="3019901" cy="62055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100" dirty="0">
                <a:cs typeface="+mj-lt"/>
              </a:rPr>
              <a:t> </a:t>
            </a:r>
            <a:r>
              <a:rPr lang="en-US" altLang="zh-CN" sz="2100">
                <a:ea typeface="等线" panose="02010600030101010101" charset="-122"/>
                <a:cs typeface="+mj-lt"/>
                <a:sym typeface="+mn-ea"/>
              </a:rPr>
              <a:t>IPv6</a:t>
            </a:r>
            <a:r>
              <a:rPr lang="zh-CN" altLang="en-US" sz="2100">
                <a:ea typeface="等线" panose="02010600030101010101" charset="-122"/>
                <a:cs typeface="+mj-lt"/>
                <a:sym typeface="+mn-ea"/>
              </a:rPr>
              <a:t>的地址表示形式</a:t>
            </a:r>
            <a:endParaRPr lang="zh-CN" altLang="en-US" sz="2100" dirty="0">
              <a:ea typeface="等线" panose="02010600030101010101" charset="-122"/>
              <a:cs typeface="+mj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0079" y="1601629"/>
            <a:ext cx="7883843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6地址的替代格式组合了冒号与点分表示法，因此可将IPv4地址嵌入到IPv6地址中。对左边96个位指定十六进制值，对右边32个位指定十进制值，来指示嵌入的IPv4地址。在混合的网络环境中工作时，此格式确保IPv6节点和IPv4节点之间的兼容性</a:t>
            </a:r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。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079" y="3306604"/>
            <a:ext cx="7883843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IPv4映射的IPv6	地址使用此替代格式。此类型的地址用于将IPv4节点表示为IPv6地址。它允许IPv6应用程序直接与IPv4应用程序通信。例如， 0:0:0:0:0:ffff:192.1.56.10和::ffff:192.1.56.10/96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(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短格式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。</a:t>
            </a:r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所有这些格式都是有效的IPv6地址格式。	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IPv6</a:t>
            </a:r>
            <a:r>
              <a:rPr lang="zh-CN" altLang="en-US" dirty="0"/>
              <a:t>地址空间的分配</a:t>
            </a:r>
            <a:endParaRPr lang="zh-CN" altLang="en-US" dirty="0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630" y="3457099"/>
            <a:ext cx="8207216" cy="778193"/>
          </a:xfrm>
        </p:spPr>
        <p:txBody>
          <a:bodyPr>
            <a:noAutofit/>
          </a:bodyPr>
          <a:lstStyle/>
          <a:p>
            <a:pPr marL="0" indent="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设计者可以将自己的全局或唯一本地前缀的子网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按照十六进制或者比特位边界划分以满足自己网络架构需要。</a:t>
            </a:r>
            <a:endParaRPr lang="zh-CN" alt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68154" y="1261586"/>
            <a:ext cx="8207216" cy="77819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auto">
              <a:lnSpc>
                <a:spcPct val="130000"/>
              </a:lnSpc>
              <a:buFont typeface="Wingdings" panose="05000000000000000000" charset="0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IPv6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地址空间分配</a:t>
            </a:r>
            <a:endParaRPr lang="zh-CN" alt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7678" y="2314575"/>
            <a:ext cx="8207693" cy="114252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fontAlgn="auto">
              <a:lnSpc>
                <a:spcPct val="130000"/>
              </a:lnSpc>
              <a:buFont typeface="Wingdings" panose="05000000000000000000" charset="0"/>
              <a:buChar char="«"/>
            </a:pPr>
            <a:r>
              <a:rPr lang="zh-CN" altLang="en-US" sz="1800" dirty="0">
                <a:ea typeface="等线" panose="02010600030101010101" charset="-122"/>
                <a:cs typeface="+mj-lt"/>
              </a:rPr>
              <a:t>由于</a:t>
            </a:r>
            <a:r>
              <a:rPr lang="en-US" altLang="zh-CN" sz="1800" dirty="0">
                <a:ea typeface="等线" panose="02010600030101010101" charset="-122"/>
                <a:cs typeface="+mj-lt"/>
              </a:rPr>
              <a:t>IPv6</a:t>
            </a:r>
            <a:r>
              <a:rPr lang="zh-CN" altLang="en-US" sz="1800" dirty="0">
                <a:ea typeface="等线" panose="02010600030101010101" charset="-122"/>
                <a:cs typeface="+mj-lt"/>
              </a:rPr>
              <a:t>的每个</a:t>
            </a:r>
            <a:r>
              <a:rPr lang="en-US" altLang="zh-CN" sz="1800" dirty="0">
                <a:ea typeface="等线" panose="02010600030101010101" charset="-122"/>
                <a:cs typeface="+mj-lt"/>
              </a:rPr>
              <a:t>48</a:t>
            </a:r>
            <a:r>
              <a:rPr lang="zh-CN" altLang="en-US" sz="1800" dirty="0">
                <a:ea typeface="等线" panose="02010600030101010101" charset="-122"/>
                <a:cs typeface="+mj-lt"/>
              </a:rPr>
              <a:t>位前缀中都可以划分</a:t>
            </a:r>
            <a:r>
              <a:rPr lang="en-US" altLang="zh-CN" sz="1800" dirty="0">
                <a:ea typeface="等线" panose="02010600030101010101" charset="-122"/>
                <a:cs typeface="+mj-lt"/>
              </a:rPr>
              <a:t>16</a:t>
            </a:r>
            <a:r>
              <a:rPr lang="zh-CN" altLang="en-US" sz="1800" dirty="0">
                <a:ea typeface="等线" panose="02010600030101010101" charset="-122"/>
                <a:cs typeface="+mj-lt"/>
              </a:rPr>
              <a:t>位子网，因此</a:t>
            </a:r>
            <a:r>
              <a:rPr lang="en-US" altLang="zh-CN" sz="1800" dirty="0">
                <a:ea typeface="等线" panose="02010600030101010101" charset="-122"/>
                <a:cs typeface="+mj-lt"/>
              </a:rPr>
              <a:t>IPv6</a:t>
            </a:r>
            <a:r>
              <a:rPr lang="zh-CN" altLang="en-US" sz="1800" dirty="0">
                <a:ea typeface="等线" panose="02010600030101010101" charset="-122"/>
                <a:cs typeface="+mj-lt"/>
              </a:rPr>
              <a:t>的地址划分策略相当灵活，设计者可以为每一层分配一个合理的比特数量，最后剩下的那些没有分配比特位会用来划分各个子网。</a:t>
            </a:r>
            <a:endParaRPr lang="zh-CN" altLang="en-US" sz="1800" dirty="0">
              <a:ea typeface="等线" panose="02010600030101010101" charset="-122"/>
              <a:cs typeface="+mj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1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3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1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2627</Words>
  <Application>WPS 演示</Application>
  <PresentationFormat>宽屏</PresentationFormat>
  <Paragraphs>128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等线</vt:lpstr>
      <vt:lpstr>Wingdings</vt:lpstr>
      <vt:lpstr>微软雅黑</vt:lpstr>
      <vt:lpstr>Arial Unicode MS</vt:lpstr>
      <vt:lpstr>Office 主题​​</vt:lpstr>
      <vt:lpstr>IPv6地址的基本概念   梁瑞鹏 许嘉诚 贺友程 涂远鹏 </vt:lpstr>
      <vt:lpstr>1.IPv6的地址表示形式 2.IPv6的地址类型(单播/组播/任播/结点地址) 3.IPv6地址空间的分配      4.IPv6地址的等级结构 5.IPv6的特殊地址 6.EUI-64的基本概念、EUI-64与48位MAC地址关系 7.IPv6与IPv4的比较、IPv4向IPv6的过渡</vt:lpstr>
      <vt:lpstr>IPv6的地址表示形式</vt:lpstr>
      <vt:lpstr> IPv6地址格式</vt:lpstr>
      <vt:lpstr> IPv6的地址表示形式他两种短格式指定</vt:lpstr>
      <vt:lpstr> IPv6的地址表示形式</vt:lpstr>
      <vt:lpstr> IPv6的地址表示形式</vt:lpstr>
      <vt:lpstr>IPv6地址空间的分配</vt:lpstr>
      <vt:lpstr>设计者可以将自己的全局或唯一本地前缀的子网ID按照十六进制或者比特位边界划分以满足自己网络架构需要。</vt:lpstr>
      <vt:lpstr>主机分配策略:在该策略下，上层注册机构将地址划分给下层注册机构进行分配与管理；</vt:lpstr>
      <vt:lpstr>Contoso公司通过区域使用类型对网络进行分层的例子(使用十六进制边界划分子网)：</vt:lpstr>
      <vt:lpstr>算法地址：https://tools.ietf.org/html/rfc3531</vt:lpstr>
      <vt:lpstr>算法地址：https://tools.ietf.org/html/rfc3531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涂远鹏</cp:lastModifiedBy>
  <cp:revision>401</cp:revision>
  <dcterms:created xsi:type="dcterms:W3CDTF">2017-08-03T09:01:00Z</dcterms:created>
  <dcterms:modified xsi:type="dcterms:W3CDTF">2018-10-23T07:01:26Z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