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61" r:id="rId5"/>
    <p:sldId id="262" r:id="rId6"/>
    <p:sldId id="256" r:id="rId7"/>
    <p:sldId id="264" r:id="rId8"/>
    <p:sldId id="265" r:id="rId9"/>
    <p:sldId id="266" r:id="rId10"/>
    <p:sldId id="259" r:id="rId11"/>
    <p:sldId id="263" r:id="rId12"/>
    <p:sldId id="269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032" y="4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C070-8D66-43F3-9182-A6BE622E7BC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095E-6A27-4799-9C86-05C8E0CF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273" y="249382"/>
            <a:ext cx="2033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Group 2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83312" y="1085259"/>
            <a:ext cx="8174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Comparison of disparate simulation models reveals the  sensitive processes and robust patterns with respect to implementation decisions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3312" y="3168072"/>
            <a:ext cx="817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Allen, Mikael, Thiago, Odile, Shan, Oskar, </a:t>
            </a:r>
            <a:r>
              <a:rPr lang="en-US" sz="2800" dirty="0" err="1" smtClean="0"/>
              <a:t>Loic</a:t>
            </a:r>
            <a:r>
              <a:rPr lang="en-US" sz="2800" dirty="0" smtClean="0"/>
              <a:t>, David, Susanne, Juliano, Florian, Pedro, … join us!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43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618" y="5903893"/>
            <a:ext cx="817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Trees from 3 different simulation families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--upload yours to </a:t>
            </a:r>
            <a:r>
              <a:rPr lang="en-US" sz="2800" dirty="0" err="1" smtClean="0"/>
              <a:t>Github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32430"/>
            <a:ext cx="8931564" cy="57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41" y="804868"/>
            <a:ext cx="817418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Collate simulation output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b="1" dirty="0" smtClean="0"/>
              <a:t>trees</a:t>
            </a:r>
            <a:r>
              <a:rPr lang="en-US" sz="2400" dirty="0" smtClean="0"/>
              <a:t>, but also </a:t>
            </a:r>
            <a:r>
              <a:rPr lang="en-US" sz="2400" b="1" dirty="0" smtClean="0"/>
              <a:t>site x species </a:t>
            </a:r>
            <a:r>
              <a:rPr lang="en-US" sz="2400" dirty="0" smtClean="0"/>
              <a:t>&amp; </a:t>
            </a:r>
            <a:r>
              <a:rPr lang="en-US" sz="2400" b="1" dirty="0" smtClean="0"/>
              <a:t>traits </a:t>
            </a:r>
            <a:r>
              <a:rPr lang="en-US" sz="2400" dirty="0" smtClean="0"/>
              <a:t>tables if relevant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Ensure data format standardization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241" y="96982"/>
            <a:ext cx="817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Goals for this week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6039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41" y="804868"/>
            <a:ext cx="8174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Collate simulation output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b="1" dirty="0" smtClean="0"/>
              <a:t>trees</a:t>
            </a:r>
            <a:r>
              <a:rPr lang="en-US" sz="2400" dirty="0" smtClean="0"/>
              <a:t>, but also </a:t>
            </a:r>
            <a:r>
              <a:rPr lang="en-US" sz="2400" b="1" dirty="0" smtClean="0"/>
              <a:t>site x species </a:t>
            </a:r>
            <a:r>
              <a:rPr lang="en-US" sz="2400" dirty="0" smtClean="0"/>
              <a:t>&amp; </a:t>
            </a:r>
            <a:r>
              <a:rPr lang="en-US" sz="2400" b="1" dirty="0" smtClean="0"/>
              <a:t>traits </a:t>
            </a:r>
            <a:r>
              <a:rPr lang="en-US" sz="2400" dirty="0" smtClean="0"/>
              <a:t>tables if relevant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Ensure data format standardization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Identify the big picture processes that may be implemented in different ways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Diversity dependence vs independence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Speciation mode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Others…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5241" y="96982"/>
            <a:ext cx="817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Goals for this week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1949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41" y="804868"/>
            <a:ext cx="81741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Collate simulation output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b="1" dirty="0" smtClean="0"/>
              <a:t>trees</a:t>
            </a:r>
            <a:r>
              <a:rPr lang="en-US" sz="2400" dirty="0" smtClean="0"/>
              <a:t>, but also </a:t>
            </a:r>
            <a:r>
              <a:rPr lang="en-US" sz="2400" b="1" dirty="0" smtClean="0"/>
              <a:t>site x species </a:t>
            </a:r>
            <a:r>
              <a:rPr lang="en-US" sz="2400" dirty="0" smtClean="0"/>
              <a:t>&amp; </a:t>
            </a:r>
            <a:r>
              <a:rPr lang="en-US" sz="2400" b="1" dirty="0" smtClean="0"/>
              <a:t>traits </a:t>
            </a:r>
            <a:r>
              <a:rPr lang="en-US" sz="2400" dirty="0" smtClean="0"/>
              <a:t>tables if relevant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Ensure data format standardization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Identify the big picture processes that may be implemented in different ways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Diversity dependence vs independence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Speciation mode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Others…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Identify how to classify/score simulation models to compare implementations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Modeled unit (individuals, populations, species)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Spatial resolution/extent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presence of environmental gradient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Others…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5241" y="96982"/>
            <a:ext cx="817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Goals for this week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300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241" y="1117600"/>
            <a:ext cx="81741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Identify summary statistics, metrics and patterns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Phylogenetic patterns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Spatial patterns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BAMM, RPANDA, </a:t>
            </a:r>
            <a:r>
              <a:rPr lang="en-US" sz="2400" dirty="0" err="1" smtClean="0"/>
              <a:t>ClaDS</a:t>
            </a:r>
            <a:r>
              <a:rPr lang="en-US" sz="2400" dirty="0" smtClean="0"/>
              <a:t> output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5241" y="226291"/>
            <a:ext cx="817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Goals for this week (continued)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4748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613"/>
            <a:ext cx="7886700" cy="5769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409" y="832413"/>
            <a:ext cx="2623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Hurlbert-Stegen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67487" y="1006230"/>
            <a:ext cx="1428104" cy="51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Pontarp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398693"/>
            <a:ext cx="141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Rangel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318371" y="5627662"/>
            <a:ext cx="370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Hartig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88462" y="2755147"/>
            <a:ext cx="141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Cabral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452461" y="5058260"/>
            <a:ext cx="173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Leidinger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372479" y="460300"/>
            <a:ext cx="173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Hagen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22536" y="5186409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DAISIE</a:t>
            </a:r>
            <a:endParaRPr lang="en-US" sz="2800" dirty="0"/>
          </a:p>
        </p:txBody>
      </p:sp>
      <p:pic>
        <p:nvPicPr>
          <p:cNvPr id="1026" name="Picture 2" descr="https://lh6.googleusercontent.com/WiW--Vm7N1igaONsnSJkMLshD_OLJmR3GXzQzD_Xu7D_WkavGwJtv3pcYbjeXfsNxb1bPzYrW9_qG5SsSv0BZ2MFh_Ep0Qgtxt-MXUPspLwr8IgVfm1K7tFuCxGlMkXkYOJwYoY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61" y="5581480"/>
            <a:ext cx="1677266" cy="111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vQwjtwOtsX4NAFnm6Kty12pPgWYwXy18ahUH-iGEid1zTJqft4gxsNpjTDjvz1nc3T853AhB4ggjjLycwY-YpJF7ZvkyzUjjR5FykN8ZKryE3o7BNfpOCsxzL8Kd-Zd5JNZp0d-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4" y="1529450"/>
            <a:ext cx="2914649" cy="112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TENjI8q8eBhZXPhKdOHJjgxwrpSCrLx8bHDaV4dB57qKUmvmVbBfkbelfrCuFjplsN08zhlFS03p0Yu_kZwYdZtAioM4Ak-8DyVfQyi0pn13UYFFFjd3DNQhJk0F7YhqphaRqr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493" y="1006230"/>
            <a:ext cx="2279863" cy="15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W0c_4uD5xT5YEBt43kEfaZbWHdProjgq7hosHjTOesE-kf98eCpfNFMXJRNcb5E0ZFnMUowvUuAf_IklLZh4_YbXtEBEJvw_0-6JUYXrBZ_xzR7I3tiB1bgm7qCKItsCGC6iYr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09" y="3464923"/>
            <a:ext cx="1793181" cy="14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Slk2tTnpktNW1UIXA3vQXBeDoMtOI7NNIlbUeNFOtVPqthgr_VIdL5OD17vwV5PXYFM5jJ0fLg0mEQ-5wjGnUBLdADvir8GOvMi1eYou8qGTAcRJg_jGXMwm_JYw_T8Qr0EIgFX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86290"/>
            <a:ext cx="1925421" cy="17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47" y="3839172"/>
            <a:ext cx="2395275" cy="1606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05241" y="2926215"/>
            <a:ext cx="141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Hartig</a:t>
            </a:r>
            <a:endParaRPr lang="en-US" sz="2800" dirty="0"/>
          </a:p>
        </p:txBody>
      </p:sp>
      <p:pic>
        <p:nvPicPr>
          <p:cNvPr id="1036" name="Picture 12" descr="urn:x-wiley:1461023X:media:ele12461:ele12461-math-000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64" y="5709629"/>
            <a:ext cx="3075527" cy="108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3054" y="3357211"/>
            <a:ext cx="1482896" cy="15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9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15" y="482140"/>
            <a:ext cx="6024253" cy="4450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273" y="5394036"/>
            <a:ext cx="817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Variation in patterns due to implementation decisions inhibits the inference of process from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741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15" y="482140"/>
            <a:ext cx="6024253" cy="4450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950" y="5061527"/>
            <a:ext cx="8174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1 and Model 2 implement the same process differently</a:t>
            </a:r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1427915" y="1819564"/>
            <a:ext cx="3051721" cy="8682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0044" y="1524077"/>
            <a:ext cx="129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Model 1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1753" y="1524077"/>
            <a:ext cx="129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Model 2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0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15" y="482140"/>
            <a:ext cx="6024253" cy="4450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950" y="5061527"/>
            <a:ext cx="8174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Model 1 and Model 2 implement the same process differently</a:t>
            </a:r>
          </a:p>
          <a:p>
            <a:endParaRPr lang="en-US" sz="2400" dirty="0"/>
          </a:p>
          <a:p>
            <a:r>
              <a:rPr lang="en-US" sz="2400" dirty="0" smtClean="0"/>
              <a:t>Metric 1 based on branch lengths is </a:t>
            </a:r>
            <a:r>
              <a:rPr lang="en-US" sz="2400" b="1" dirty="0" smtClean="0"/>
              <a:t>sensitive to this difference</a:t>
            </a:r>
          </a:p>
          <a:p>
            <a:r>
              <a:rPr lang="en-US" sz="2400" dirty="0" smtClean="0"/>
              <a:t>Metric 2 based on topology is </a:t>
            </a:r>
            <a:r>
              <a:rPr lang="en-US" sz="2400" b="1" dirty="0" smtClean="0"/>
              <a:t>robust to this difference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1427915" y="1819564"/>
            <a:ext cx="3051721" cy="8682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0044" y="1524077"/>
            <a:ext cx="129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Model 1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1753" y="1524077"/>
            <a:ext cx="129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Model 2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12460" y="3323166"/>
            <a:ext cx="3231831" cy="145203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ologies of the phylogenetic trees used to construct the composite phylogeny. (a) Gilbert (1967: fig. 4) based on morphology; (b) Compagno (1988: fig. 21.10c) based on morphology; (c) Lavery (1992: fig. 1) based on isozymes; (d) Naylor (1992: fig. 3c) based on isozymes; (e) Martin (1993: fig. 1) based on mitochondrial DNA sequences.Â 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4"/>
          <a:stretch/>
        </p:blipFill>
        <p:spPr bwMode="auto">
          <a:xfrm>
            <a:off x="250186" y="592410"/>
            <a:ext cx="4094024" cy="24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809383" y="663417"/>
            <a:ext cx="496808" cy="2392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5599" y="554943"/>
            <a:ext cx="709522" cy="2539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3845" y="529420"/>
            <a:ext cx="136667" cy="223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72" y="0"/>
            <a:ext cx="43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Collate simulated phylogenies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010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745078"/>
            <a:ext cx="2570672" cy="2349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28861" y="3056128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shape PCA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317774" y="1828745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shape PCA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4876" y="123678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37276" y="138918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30528" y="224607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0257" y="230214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8551" y="129285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20951" y="1445255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46853" y="934860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8830" y="2078912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53886" y="2621708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13065" y="1669927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1479" y="2703082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505756" y="1937211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458974" y="2733851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15841" y="1978656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116792" y="1523530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19241" y="161385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ologies of the phylogenetic trees used to construct the composite phylogeny. (a) Gilbert (1967: fig. 4) based on morphology; (b) Compagno (1988: fig. 21.10c) based on morphology; (c) Lavery (1992: fig. 1) based on isozymes; (d) Naylor (1992: fig. 3c) based on isozymes; (e) Martin (1993: fig. 1) based on mitochondrial DNA sequences.Â 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4"/>
          <a:stretch/>
        </p:blipFill>
        <p:spPr bwMode="auto">
          <a:xfrm>
            <a:off x="250186" y="592410"/>
            <a:ext cx="4094024" cy="24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809383" y="663417"/>
            <a:ext cx="496808" cy="2392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5599" y="554943"/>
            <a:ext cx="709522" cy="2539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3845" y="529420"/>
            <a:ext cx="136667" cy="223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72" y="0"/>
            <a:ext cx="43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Collate simulated phylogenies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609513" y="-23367"/>
            <a:ext cx="3815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Characterize tree shape, code by simulation attributes</a:t>
            </a:r>
            <a:endParaRPr lang="en-US" sz="2400" dirty="0"/>
          </a:p>
        </p:txBody>
      </p:sp>
      <p:sp>
        <p:nvSpPr>
          <p:cNvPr id="46" name="Right Arrow 45"/>
          <p:cNvSpPr/>
          <p:nvPr/>
        </p:nvSpPr>
        <p:spPr>
          <a:xfrm>
            <a:off x="4306191" y="1126442"/>
            <a:ext cx="709618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660257" y="1360574"/>
            <a:ext cx="397007" cy="56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660257" y="1755355"/>
            <a:ext cx="945654" cy="164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458974" y="1792930"/>
            <a:ext cx="201283" cy="118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237562" y="1919625"/>
            <a:ext cx="448575" cy="284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6443997" y="788412"/>
            <a:ext cx="146649" cy="152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441057" y="1014299"/>
            <a:ext cx="138023" cy="112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34920" y="730459"/>
            <a:ext cx="154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diversity dependent</a:t>
            </a:r>
          </a:p>
          <a:p>
            <a:r>
              <a:rPr lang="en-US" sz="1200" dirty="0" smtClean="0"/>
              <a:t>diversity independent</a:t>
            </a:r>
            <a:endParaRPr lang="en-US" sz="1200" dirty="0"/>
          </a:p>
        </p:txBody>
      </p:sp>
      <p:sp>
        <p:nvSpPr>
          <p:cNvPr id="71" name="Oval 70"/>
          <p:cNvSpPr/>
          <p:nvPr/>
        </p:nvSpPr>
        <p:spPr>
          <a:xfrm>
            <a:off x="6436744" y="1177639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34477" y="1361081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525718" y="1097974"/>
            <a:ext cx="11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mutation</a:t>
            </a:r>
          </a:p>
          <a:p>
            <a:r>
              <a:rPr lang="en-US" sz="1200" dirty="0" smtClean="0"/>
              <a:t>random fission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409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745078"/>
            <a:ext cx="2570672" cy="2349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28861" y="3056128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shape PCA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317774" y="1828745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shape PCA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4876" y="123678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37276" y="138918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30528" y="224607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0257" y="230214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8551" y="129285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20951" y="1445255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46853" y="934860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8830" y="2078912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53886" y="2621708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13065" y="1669927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1479" y="2703082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505756" y="1937211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458974" y="2733851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15841" y="1978656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116792" y="1523530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19241" y="161385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ologies of the phylogenetic trees used to construct the composite phylogeny. (a) Gilbert (1967: fig. 4) based on morphology; (b) Compagno (1988: fig. 21.10c) based on morphology; (c) Lavery (1992: fig. 1) based on isozymes; (d) Naylor (1992: fig. 3c) based on isozymes; (e) Martin (1993: fig. 1) based on mitochondrial DNA sequences.Â 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4"/>
          <a:stretch/>
        </p:blipFill>
        <p:spPr bwMode="auto">
          <a:xfrm>
            <a:off x="250186" y="592410"/>
            <a:ext cx="4094024" cy="24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809383" y="663417"/>
            <a:ext cx="496808" cy="2392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5599" y="554943"/>
            <a:ext cx="709522" cy="2539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3845" y="529420"/>
            <a:ext cx="136667" cy="223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72" y="0"/>
            <a:ext cx="43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Collate simulated phylogenies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609513" y="-23367"/>
            <a:ext cx="3815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Characterize tree shape, code by simulation attributes</a:t>
            </a:r>
            <a:endParaRPr lang="en-US" sz="2400" dirty="0"/>
          </a:p>
        </p:txBody>
      </p:sp>
      <p:sp>
        <p:nvSpPr>
          <p:cNvPr id="46" name="Right Arrow 45"/>
          <p:cNvSpPr/>
          <p:nvPr/>
        </p:nvSpPr>
        <p:spPr>
          <a:xfrm>
            <a:off x="4306191" y="1126442"/>
            <a:ext cx="709618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>
            <a:off x="6506464" y="3173921"/>
            <a:ext cx="743324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21658" y="4090191"/>
            <a:ext cx="3815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3a) Which tree shape metrics are most variable?</a:t>
            </a:r>
          </a:p>
          <a:p>
            <a:endParaRPr lang="en-US" sz="2400" dirty="0"/>
          </a:p>
          <a:p>
            <a:r>
              <a:rPr lang="en-US" sz="2400" dirty="0" smtClean="0"/>
              <a:t>3b) Which simulation attributes best explain that variation?</a:t>
            </a:r>
            <a:endParaRPr lang="en-US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660257" y="1360574"/>
            <a:ext cx="397007" cy="56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660257" y="1755355"/>
            <a:ext cx="945654" cy="164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458974" y="1792930"/>
            <a:ext cx="201283" cy="118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237562" y="1919625"/>
            <a:ext cx="448575" cy="284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6443997" y="788412"/>
            <a:ext cx="146649" cy="152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441057" y="1014299"/>
            <a:ext cx="138023" cy="112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34920" y="730459"/>
            <a:ext cx="154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diversity dependent</a:t>
            </a:r>
          </a:p>
          <a:p>
            <a:r>
              <a:rPr lang="en-US" sz="1200" dirty="0" smtClean="0"/>
              <a:t>diversity independent</a:t>
            </a:r>
            <a:endParaRPr lang="en-US" sz="1200" dirty="0"/>
          </a:p>
        </p:txBody>
      </p:sp>
      <p:sp>
        <p:nvSpPr>
          <p:cNvPr id="71" name="Oval 70"/>
          <p:cNvSpPr/>
          <p:nvPr/>
        </p:nvSpPr>
        <p:spPr>
          <a:xfrm>
            <a:off x="6436744" y="1177639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34477" y="1361081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525718" y="1097974"/>
            <a:ext cx="11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mutation</a:t>
            </a:r>
          </a:p>
          <a:p>
            <a:r>
              <a:rPr lang="en-US" sz="1200" dirty="0" smtClean="0"/>
              <a:t>random fission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072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745078"/>
            <a:ext cx="2570672" cy="2349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28861" y="3056128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shape PCA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5317774" y="1828745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Tree shape PCA 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4876" y="123678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37276" y="138918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30528" y="2246074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0257" y="230214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68551" y="129285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20951" y="1445255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246853" y="934860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08830" y="2078912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53886" y="2621708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13065" y="1669927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1479" y="2703082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6505756" y="1937211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7458974" y="2733851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15841" y="1978656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7116792" y="1523530"/>
            <a:ext cx="146649" cy="15240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19241" y="1613855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ologies of the phylogenetic trees used to construct the composite phylogeny. (a) Gilbert (1967: fig. 4) based on morphology; (b) Compagno (1988: fig. 21.10c) based on morphology; (c) Lavery (1992: fig. 1) based on isozymes; (d) Naylor (1992: fig. 3c) based on isozymes; (e) Martin (1993: fig. 1) based on mitochondrial DNA sequences.Â 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84"/>
          <a:stretch/>
        </p:blipFill>
        <p:spPr bwMode="auto">
          <a:xfrm>
            <a:off x="250186" y="592410"/>
            <a:ext cx="4094024" cy="246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3809383" y="663417"/>
            <a:ext cx="496808" cy="2392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5599" y="554943"/>
            <a:ext cx="709522" cy="2539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3845" y="529420"/>
            <a:ext cx="136667" cy="2230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272" y="0"/>
            <a:ext cx="430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Collate simulated phylogenies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609513" y="-23367"/>
            <a:ext cx="3815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2) Characterize tree shape, code by simulation attributes</a:t>
            </a:r>
            <a:endParaRPr lang="en-US" sz="2400" dirty="0"/>
          </a:p>
        </p:txBody>
      </p:sp>
      <p:sp>
        <p:nvSpPr>
          <p:cNvPr id="46" name="Right Arrow 45"/>
          <p:cNvSpPr/>
          <p:nvPr/>
        </p:nvSpPr>
        <p:spPr>
          <a:xfrm>
            <a:off x="4306191" y="1126442"/>
            <a:ext cx="709618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5400000">
            <a:off x="6506464" y="3173921"/>
            <a:ext cx="743324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721658" y="4090191"/>
            <a:ext cx="3815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3a) Which tree shape metrics are most variable?</a:t>
            </a:r>
          </a:p>
          <a:p>
            <a:endParaRPr lang="en-US" sz="2400" dirty="0"/>
          </a:p>
          <a:p>
            <a:r>
              <a:rPr lang="en-US" sz="2400" dirty="0" smtClean="0"/>
              <a:t>3b) Which simulation attributes best explain that variation?</a:t>
            </a:r>
            <a:endParaRPr lang="en-US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660257" y="1360574"/>
            <a:ext cx="397007" cy="564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660257" y="1755355"/>
            <a:ext cx="945654" cy="164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458974" y="1792930"/>
            <a:ext cx="201283" cy="118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237562" y="1919625"/>
            <a:ext cx="448575" cy="284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6443997" y="788412"/>
            <a:ext cx="146649" cy="152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441057" y="1014299"/>
            <a:ext cx="138023" cy="112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34920" y="730459"/>
            <a:ext cx="154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diversity dependent</a:t>
            </a:r>
          </a:p>
          <a:p>
            <a:r>
              <a:rPr lang="en-US" sz="1200" dirty="0" smtClean="0"/>
              <a:t>diversity independent</a:t>
            </a:r>
            <a:endParaRPr lang="en-US" sz="1200" dirty="0"/>
          </a:p>
        </p:txBody>
      </p:sp>
      <p:sp>
        <p:nvSpPr>
          <p:cNvPr id="65" name="Right Arrow 64"/>
          <p:cNvSpPr/>
          <p:nvPr/>
        </p:nvSpPr>
        <p:spPr>
          <a:xfrm flipH="1">
            <a:off x="4013612" y="4739145"/>
            <a:ext cx="709618" cy="1362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9482" y="3413403"/>
            <a:ext cx="3815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What are the most robust signatures of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Diversity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Speciation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other…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67" name="Group 5"/>
          <p:cNvGrpSpPr>
            <a:grpSpLocks noChangeAspect="1"/>
          </p:cNvGrpSpPr>
          <p:nvPr/>
        </p:nvGrpSpPr>
        <p:grpSpPr bwMode="auto">
          <a:xfrm>
            <a:off x="1334141" y="4726117"/>
            <a:ext cx="2234983" cy="1751744"/>
            <a:chOff x="1662" y="1206"/>
            <a:chExt cx="2442" cy="191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" y="1206"/>
              <a:ext cx="2442" cy="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662" y="1206"/>
              <a:ext cx="2436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6436744" y="1177639"/>
            <a:ext cx="138023" cy="112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34477" y="1361081"/>
            <a:ext cx="138023" cy="11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525718" y="1097974"/>
            <a:ext cx="11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mutation</a:t>
            </a:r>
          </a:p>
          <a:p>
            <a:r>
              <a:rPr lang="en-US" sz="1200" dirty="0" smtClean="0"/>
              <a:t>random fission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618160"/>
      </p:ext>
    </p:extLst>
  </p:cSld>
  <p:clrMapOvr>
    <a:masterClrMapping/>
  </p:clrMapOvr>
</p:sld>
</file>

<file path=ppt/theme/theme1.xml><?xml version="1.0" encoding="utf-8"?>
<a:theme xmlns:a="http://schemas.openxmlformats.org/drawingml/2006/main" name="4-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-3" id="{ED02004B-C93D-4C62-9CDB-DD61687DADB2}" vid="{DE389057-0679-41D5-B1BB-0707AAFB82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1367</TotalTime>
  <Words>439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4-3</vt:lpstr>
      <vt:lpstr>PowerPoint Presentation</vt:lpstr>
      <vt:lpstr>Simulation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Hurlbert, Allen Hartley</dc:creator>
  <cp:lastModifiedBy>Hurlbert, Allen Hartley</cp:lastModifiedBy>
  <cp:revision>16</cp:revision>
  <dcterms:created xsi:type="dcterms:W3CDTF">2019-07-08T19:18:41Z</dcterms:created>
  <dcterms:modified xsi:type="dcterms:W3CDTF">2019-07-21T16:46:02Z</dcterms:modified>
</cp:coreProperties>
</file>