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lay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97E474-0EA8-451B-8576-DE925742D007}">
  <a:tblStyle styleId="{F297E474-0EA8-451B-8576-DE925742D007}" styleName="Table_0">
    <a:wholeTbl>
      <a:tcTxStyle b="off" i="off">
        <a:font>
          <a:latin typeface="Walbaum Display"/>
          <a:ea typeface="Walbaum Display"/>
          <a:cs typeface="Walbaum Display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Walbaum Display"/>
          <a:ea typeface="Walbaum Display"/>
          <a:cs typeface="Walbaum Display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42cdc3db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642cdc3dbf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42cdc3db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642cdc3dbf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42cdc3db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642cdc3dbf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42cdc3db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42cdc3db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42cdc3db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642cdc3dbf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42cdc3db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642cdc3dbf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5318308" y="0"/>
            <a:ext cx="6873692" cy="6858000"/>
          </a:xfrm>
          <a:custGeom>
            <a:rect b="b" l="l" r="r" t="t"/>
            <a:pathLst>
              <a:path extrusionOk="0" h="6858000" w="6873692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81098"/>
            <a:ext cx="8986580" cy="283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5463522"/>
            <a:ext cx="8986580" cy="650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1188357" y="5151666"/>
            <a:ext cx="9822543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4312441" y="-837415"/>
            <a:ext cx="3567118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296149" y="2146976"/>
            <a:ext cx="5029201" cy="247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290864" y="-277238"/>
            <a:ext cx="5029201" cy="7324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2019300" y="1322615"/>
            <a:ext cx="8175171" cy="42127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143000" y="1709738"/>
            <a:ext cx="852095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43000" y="4589466"/>
            <a:ext cx="8520952" cy="813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143000" y="2339501"/>
            <a:ext cx="4798979" cy="355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250020" y="2339501"/>
            <a:ext cx="4798980" cy="3550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143000" y="1133272"/>
            <a:ext cx="9905999" cy="846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142999" y="2067127"/>
            <a:ext cx="4798980" cy="710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1143001" y="2864795"/>
            <a:ext cx="4798978" cy="302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50018" y="2067127"/>
            <a:ext cx="4798981" cy="7101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lay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250019" y="2864795"/>
            <a:ext cx="4798982" cy="3025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143000" y="1600200"/>
            <a:ext cx="3932237" cy="1964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627451" y="987425"/>
            <a:ext cx="542154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  <a:defRPr sz="2800"/>
            </a:lvl2pPr>
            <a:lvl3pPr indent="-3810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/>
            </a:lvl4pPr>
            <a:lvl5pPr indent="-355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1143000" y="3662464"/>
            <a:ext cx="3932237" cy="2206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>
            <p:ph idx="2" type="pic"/>
          </p:nvPr>
        </p:nvSpPr>
        <p:spPr>
          <a:xfrm>
            <a:off x="5513614" y="987425"/>
            <a:ext cx="55353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43000" y="3657601"/>
            <a:ext cx="3932236" cy="2211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1"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1143000" y="1600201"/>
            <a:ext cx="3932236" cy="19594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9749268" y="4070878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" name="Google Shape;7;p1"/>
          <p:cNvSpPr/>
          <p:nvPr/>
        </p:nvSpPr>
        <p:spPr>
          <a:xfrm rot="10800000">
            <a:off x="0" y="0"/>
            <a:ext cx="2442733" cy="2787123"/>
          </a:xfrm>
          <a:custGeom>
            <a:rect b="b" l="l" r="r" t="t"/>
            <a:pathLst>
              <a:path extrusionOk="0" h="2787123" w="244273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1233837" y="6172200"/>
            <a:ext cx="9760638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" name="Google Shape;9;p1"/>
          <p:cNvSpPr txBox="1"/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  <a:defRPr b="0" i="0" sz="4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  <a:defRPr b="0" i="1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None/>
              <a:defRPr b="0" i="1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11" Type="http://schemas.openxmlformats.org/officeDocument/2006/relationships/image" Target="../media/image27.png"/><Relationship Id="rId10" Type="http://schemas.openxmlformats.org/officeDocument/2006/relationships/image" Target="../media/image15.png"/><Relationship Id="rId12" Type="http://schemas.openxmlformats.org/officeDocument/2006/relationships/image" Target="../media/image23.png"/><Relationship Id="rId9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0" name="Google Shape;90;p13"/>
          <p:cNvSpPr/>
          <p:nvPr/>
        </p:nvSpPr>
        <p:spPr>
          <a:xfrm rot="5400000">
            <a:off x="1127553" y="-1127553"/>
            <a:ext cx="6858000" cy="9113106"/>
          </a:xfrm>
          <a:custGeom>
            <a:rect b="b" l="l" r="r" t="t"/>
            <a:pathLst>
              <a:path extrusionOk="0" h="9113106" w="6858000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234482" y="-2"/>
            <a:ext cx="9957519" cy="6858002"/>
          </a:xfrm>
          <a:custGeom>
            <a:rect b="b" l="l" r="r" t="t"/>
            <a:pathLst>
              <a:path extrusionOk="0" h="6858000" w="9957519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829849" y="596550"/>
            <a:ext cx="4953000" cy="161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/>
              <a:t>ROCKBUSTER STEALTH LLC</a:t>
            </a:r>
            <a:endParaRPr/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1143000" y="3100413"/>
            <a:ext cx="4008503" cy="894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A data-driven approach to streaming service launch strategy</a:t>
            </a:r>
            <a:endParaRPr/>
          </a:p>
        </p:txBody>
      </p:sp>
      <p:pic>
        <p:nvPicPr>
          <p:cNvPr descr="Picture" id="94" name="Google Shape;94;p13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7244038" y="2212257"/>
            <a:ext cx="4269466" cy="40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228246" y="6206715"/>
            <a:ext cx="30748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Vasco Fernandes @ Career Foundry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Occupancy Ratio of our Inventory</a:t>
            </a:r>
            <a:endParaRPr/>
          </a:p>
        </p:txBody>
      </p:sp>
      <p:pic>
        <p:nvPicPr>
          <p:cNvPr descr="Picture" id="209" name="Google Shape;209;p22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648930" y="815298"/>
            <a:ext cx="10892387" cy="1523786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much time each film copy is being rented by a customer or standing in our shelves?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help answer this question, we defined a ratio, called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Occupancy Ratio (%)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that is calculated as the 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amount of time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where the copies of films are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out for rental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divided by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18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total timespan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analysis (</a:t>
            </a:r>
            <a:r>
              <a:rPr lang="en-US" sz="1800">
                <a:solidFill>
                  <a:schemeClr val="lt1"/>
                </a:solidFill>
              </a:rPr>
              <a:t>approximately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100 days).</a:t>
            </a:r>
            <a:endParaRPr sz="1800"/>
          </a:p>
        </p:txBody>
      </p:sp>
      <p:sp>
        <p:nvSpPr>
          <p:cNvPr id="211" name="Google Shape;211;p22"/>
          <p:cNvSpPr/>
          <p:nvPr/>
        </p:nvSpPr>
        <p:spPr>
          <a:xfrm>
            <a:off x="644755" y="3890436"/>
            <a:ext cx="10902826" cy="2160525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Each blue dot of the plot above represent the occupancy ratio of a film. We could observe that:</a:t>
            </a:r>
            <a:endParaRPr sz="18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median is 17.3%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while the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values are respectively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32,4%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6,7%</a:t>
            </a:r>
            <a:endParaRPr sz="1800"/>
          </a:p>
          <a:p>
            <a:pPr indent="-330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Half of the films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(inside the middle gray box) are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between 15.0% and 19.5%</a:t>
            </a:r>
            <a:endParaRPr sz="18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Improvements on occupancy ratio is paramount because it's additional revenue without additional cost (or alternatively cost reduction in fewer licenses, to obtain the same revenue)</a:t>
            </a:r>
            <a:endParaRPr sz="1800"/>
          </a:p>
        </p:txBody>
      </p:sp>
      <p:pic>
        <p:nvPicPr>
          <p:cNvPr descr="A blue and white object with black text&#10;&#10;AI-generated content may be incorrect." id="212" name="Google Shape;21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0311" y="2472390"/>
            <a:ext cx="10891379" cy="1276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2131489" y="206113"/>
            <a:ext cx="792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Around the world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our customers</a:t>
            </a:r>
            <a:endParaRPr/>
          </a:p>
        </p:txBody>
      </p:sp>
      <p:pic>
        <p:nvPicPr>
          <p:cNvPr descr="Picture" id="218" name="Google Shape;218;p23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23"/>
          <p:cNvGrpSpPr/>
          <p:nvPr/>
        </p:nvGrpSpPr>
        <p:grpSpPr>
          <a:xfrm>
            <a:off x="775961" y="735643"/>
            <a:ext cx="10640077" cy="5387532"/>
            <a:chOff x="775961" y="735643"/>
            <a:chExt cx="10640077" cy="5387532"/>
          </a:xfrm>
        </p:grpSpPr>
        <p:pic>
          <p:nvPicPr>
            <p:cNvPr descr="Geographical distribution of RockBusters customers" id="220" name="Google Shape;220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961" y="735643"/>
              <a:ext cx="10640077" cy="5386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bar with black text&#10;&#10;AI-generated content may be incorrect." id="221" name="Google Shape;22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03701" y="5351650"/>
              <a:ext cx="1885950" cy="771525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aphicFrame>
        <p:nvGraphicFramePr>
          <p:cNvPr id="222" name="Google Shape;222;p23"/>
          <p:cNvGraphicFramePr/>
          <p:nvPr/>
        </p:nvGraphicFramePr>
        <p:xfrm>
          <a:off x="564897" y="40513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{F297E474-0EA8-451B-8576-DE925742D007}</a:tableStyleId>
              </a:tblPr>
              <a:tblGrid>
                <a:gridCol w="1125325"/>
                <a:gridCol w="1002175"/>
              </a:tblGrid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China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U.S.A.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Japan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Mexico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</a:tbl>
          </a:graphicData>
        </a:graphic>
      </p:graphicFrame>
      <p:pic>
        <p:nvPicPr>
          <p:cNvPr descr="User with solid fill" id="223" name="Google Shape;22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5060" y="4090688"/>
            <a:ext cx="243840" cy="2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" id="228" name="Google Shape;228;p24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4"/>
          <p:cNvGrpSpPr/>
          <p:nvPr/>
        </p:nvGrpSpPr>
        <p:grpSpPr>
          <a:xfrm>
            <a:off x="767546" y="778438"/>
            <a:ext cx="10667346" cy="5395324"/>
            <a:chOff x="767546" y="736557"/>
            <a:chExt cx="10667346" cy="5395324"/>
          </a:xfrm>
        </p:grpSpPr>
        <p:pic>
          <p:nvPicPr>
            <p:cNvPr descr="A map of the world&#10;&#10;AI-generated content may be incorrect." id="230" name="Google Shape;230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7546" y="736557"/>
              <a:ext cx="10667346" cy="539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09381" y="5365315"/>
              <a:ext cx="1885950" cy="762000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aphicFrame>
        <p:nvGraphicFramePr>
          <p:cNvPr id="232" name="Google Shape;232;p24"/>
          <p:cNvGraphicFramePr/>
          <p:nvPr/>
        </p:nvGraphicFramePr>
        <p:xfrm>
          <a:off x="571160" y="41099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{F297E474-0EA8-451B-8576-DE925742D007}</a:tableStyleId>
              </a:tblPr>
              <a:tblGrid>
                <a:gridCol w="1218650"/>
                <a:gridCol w="1218650"/>
              </a:tblGrid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Revenue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$6033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China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$5247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U.S.A.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$3694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Japan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$3122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Mexico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$2985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24"/>
          <p:cNvSpPr txBox="1"/>
          <p:nvPr>
            <p:ph type="title"/>
          </p:nvPr>
        </p:nvSpPr>
        <p:spPr>
          <a:xfrm>
            <a:off x="2131489" y="206113"/>
            <a:ext cx="792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Around the world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our revenue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" id="238" name="Google Shape;238;p25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239;p25"/>
          <p:cNvGrpSpPr/>
          <p:nvPr/>
        </p:nvGrpSpPr>
        <p:grpSpPr>
          <a:xfrm>
            <a:off x="762953" y="780704"/>
            <a:ext cx="10655935" cy="5392419"/>
            <a:chOff x="762953" y="738823"/>
            <a:chExt cx="10655935" cy="5392419"/>
          </a:xfrm>
        </p:grpSpPr>
        <p:pic>
          <p:nvPicPr>
            <p:cNvPr descr="A map of the world&#10;&#10;AI-generated content may be incorrect." id="240" name="Google Shape;24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2953" y="738823"/>
              <a:ext cx="10655935" cy="5390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bar with black text&#10;&#10;AI-generated content may be incorrect." id="241" name="Google Shape;241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10742" y="5359717"/>
              <a:ext cx="1895475" cy="771525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aphicFrame>
        <p:nvGraphicFramePr>
          <p:cNvPr id="242" name="Google Shape;242;p25"/>
          <p:cNvGraphicFramePr/>
          <p:nvPr/>
        </p:nvGraphicFramePr>
        <p:xfrm>
          <a:off x="592100" y="4235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{F297E474-0EA8-451B-8576-DE925742D007}</a:tableStyleId>
              </a:tblPr>
              <a:tblGrid>
                <a:gridCol w="1218650"/>
                <a:gridCol w="1218650"/>
              </a:tblGrid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  $ /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Belarus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$135.7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Thailand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$133.7</a:t>
                      </a:r>
                      <a:endParaRPr sz="1600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Latvia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$124.7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Ecuador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$123.1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Kenya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$122.8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</a:tbl>
          </a:graphicData>
        </a:graphic>
      </p:graphicFrame>
      <p:pic>
        <p:nvPicPr>
          <p:cNvPr descr="User with solid fill" id="243" name="Google Shape;24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5265" y="4274673"/>
            <a:ext cx="243840" cy="28448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5"/>
          <p:cNvSpPr/>
          <p:nvPr/>
        </p:nvSpPr>
        <p:spPr>
          <a:xfrm>
            <a:off x="3182950" y="6257725"/>
            <a:ext cx="8235900" cy="524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countries with one single customer were excluded from this view.</a:t>
            </a:r>
            <a:endParaRPr/>
          </a:p>
        </p:txBody>
      </p:sp>
      <p:sp>
        <p:nvSpPr>
          <p:cNvPr id="245" name="Google Shape;245;p25"/>
          <p:cNvSpPr txBox="1"/>
          <p:nvPr>
            <p:ph type="title"/>
          </p:nvPr>
        </p:nvSpPr>
        <p:spPr>
          <a:xfrm>
            <a:off x="2131489" y="206113"/>
            <a:ext cx="792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Around the world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revenue per customer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" id="250" name="Google Shape;250;p26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26"/>
          <p:cNvGrpSpPr/>
          <p:nvPr/>
        </p:nvGrpSpPr>
        <p:grpSpPr>
          <a:xfrm>
            <a:off x="775961" y="735643"/>
            <a:ext cx="10640077" cy="5387532"/>
            <a:chOff x="775961" y="735643"/>
            <a:chExt cx="10640077" cy="5387532"/>
          </a:xfrm>
        </p:grpSpPr>
        <p:pic>
          <p:nvPicPr>
            <p:cNvPr descr="Geographical distribution of RockBusters customers" id="252" name="Google Shape;25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5961" y="735643"/>
              <a:ext cx="10640077" cy="5386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bar with black text&#10;&#10;AI-generated content may be incorrect." id="253" name="Google Shape;253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03701" y="5351650"/>
              <a:ext cx="1885950" cy="771525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54" name="Google Shape;254;p26"/>
          <p:cNvGrpSpPr/>
          <p:nvPr/>
        </p:nvGrpSpPr>
        <p:grpSpPr>
          <a:xfrm>
            <a:off x="767546" y="736557"/>
            <a:ext cx="10667346" cy="5395324"/>
            <a:chOff x="767546" y="736557"/>
            <a:chExt cx="10667346" cy="5395324"/>
          </a:xfrm>
        </p:grpSpPr>
        <p:pic>
          <p:nvPicPr>
            <p:cNvPr descr="A map of the world&#10;&#10;AI-generated content may be incorrect." id="255" name="Google Shape;255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67546" y="736557"/>
              <a:ext cx="10667346" cy="5395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09381" y="5365315"/>
              <a:ext cx="1885950" cy="762000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57" name="Google Shape;257;p26"/>
          <p:cNvGrpSpPr/>
          <p:nvPr/>
        </p:nvGrpSpPr>
        <p:grpSpPr>
          <a:xfrm>
            <a:off x="762953" y="738823"/>
            <a:ext cx="10655935" cy="5392419"/>
            <a:chOff x="762953" y="738823"/>
            <a:chExt cx="10655935" cy="5392419"/>
          </a:xfrm>
        </p:grpSpPr>
        <p:pic>
          <p:nvPicPr>
            <p:cNvPr descr="A map of the world&#10;&#10;AI-generated content may be incorrect." id="258" name="Google Shape;258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2953" y="738823"/>
              <a:ext cx="10655935" cy="5390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blue bar with black text&#10;&#10;AI-generated content may be incorrect." id="259" name="Google Shape;259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10742" y="5359717"/>
              <a:ext cx="1895475" cy="771525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descr="User with solid fill" id="260" name="Google Shape;260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48560" y="4142169"/>
            <a:ext cx="243840" cy="284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26"/>
          <p:cNvGrpSpPr/>
          <p:nvPr/>
        </p:nvGrpSpPr>
        <p:grpSpPr>
          <a:xfrm>
            <a:off x="768720" y="736165"/>
            <a:ext cx="10654561" cy="5396109"/>
            <a:chOff x="768720" y="736165"/>
            <a:chExt cx="10654561" cy="5396109"/>
          </a:xfrm>
        </p:grpSpPr>
        <p:pic>
          <p:nvPicPr>
            <p:cNvPr descr="A map of the world&#10;&#10;AI-generated content may be incorrect." id="262" name="Google Shape;262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8720" y="736165"/>
              <a:ext cx="10654561" cy="5396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85011" y="5365353"/>
              <a:ext cx="1904388" cy="764218"/>
            </a:xfrm>
            <a:prstGeom prst="rect">
              <a:avLst/>
            </a:prstGeom>
            <a:noFill/>
            <a:ln cap="flat" cmpd="sng" w="9525">
              <a:solidFill>
                <a:srgbClr val="272D4D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aphicFrame>
        <p:nvGraphicFramePr>
          <p:cNvPr id="264" name="Google Shape;264;p26"/>
          <p:cNvGraphicFramePr/>
          <p:nvPr/>
        </p:nvGraphicFramePr>
        <p:xfrm>
          <a:off x="574877" y="4397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{F297E474-0EA8-451B-8576-DE925742D007}</a:tableStyleId>
              </a:tblPr>
              <a:tblGrid>
                <a:gridCol w="1299925"/>
                <a:gridCol w="1602975"/>
              </a:tblGrid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  # Top 5% 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Philipines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Russia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China</a:t>
                      </a:r>
                      <a:endParaRPr sz="1600" u="none" strike="noStrike">
                        <a:solidFill>
                          <a:srgbClr val="C8E1F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  <a:tr h="36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U.S.A.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8E1F4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>
                          <a:solidFill>
                            <a:srgbClr val="C8E1F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72D4D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26"/>
          <p:cNvSpPr/>
          <p:nvPr/>
        </p:nvSpPr>
        <p:spPr>
          <a:xfrm>
            <a:off x="3689554" y="6268154"/>
            <a:ext cx="7214700" cy="524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Additionally, other 17 countries have 1 customer each in our top 5%</a:t>
            </a:r>
            <a:endParaRPr sz="1200"/>
          </a:p>
        </p:txBody>
      </p:sp>
      <p:sp>
        <p:nvSpPr>
          <p:cNvPr id="266" name="Google Shape;266;p26"/>
          <p:cNvSpPr txBox="1"/>
          <p:nvPr>
            <p:ph type="title"/>
          </p:nvPr>
        </p:nvSpPr>
        <p:spPr>
          <a:xfrm>
            <a:off x="2131489" y="206113"/>
            <a:ext cx="79290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Around the world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: top 5% customers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Recommendations for video rental service launch</a:t>
            </a:r>
            <a:endParaRPr sz="2600"/>
          </a:p>
        </p:txBody>
      </p:sp>
      <p:pic>
        <p:nvPicPr>
          <p:cNvPr descr="Picture" id="272" name="Google Shape;272;p27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/>
          <p:nvPr/>
        </p:nvSpPr>
        <p:spPr>
          <a:xfrm>
            <a:off x="998642" y="813029"/>
            <a:ext cx="10230633" cy="777138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Remove variable rental duration concept and apply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one single duration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all rentals. 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Recommended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48H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998666" y="1752979"/>
            <a:ext cx="10230600" cy="7770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Focus promotional efforts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 the top 30% of films. 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represent more than half of the revenue. 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1004972" y="3904068"/>
            <a:ext cx="10224300" cy="10485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Monitor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dynamically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occupancy ratio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to: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	• decide when to purchase additional licenses for top requested films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    	• propose discounted rentals on films with lower occupancy ratio</a:t>
            </a:r>
            <a:endParaRPr sz="1800"/>
          </a:p>
        </p:txBody>
      </p:sp>
      <p:sp>
        <p:nvSpPr>
          <p:cNvPr id="276" name="Google Shape;276;p27"/>
          <p:cNvSpPr/>
          <p:nvPr/>
        </p:nvSpPr>
        <p:spPr>
          <a:xfrm>
            <a:off x="983910" y="5115385"/>
            <a:ext cx="10224300" cy="860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Focus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geographical marketing efforts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top revenue countries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well as in the top revenue per customer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1004972" y="2692767"/>
            <a:ext cx="10224300" cy="10485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</a:rPr>
              <a:t>Eliminate </a:t>
            </a:r>
            <a:r>
              <a:rPr lang="en-US" sz="1800">
                <a:solidFill>
                  <a:schemeClr val="lt1"/>
                </a:solidFill>
              </a:rPr>
              <a:t>or review entirely</a:t>
            </a:r>
            <a:r>
              <a:rPr lang="en-US" sz="1800">
                <a:solidFill>
                  <a:schemeClr val="accent6"/>
                </a:solidFill>
              </a:rPr>
              <a:t> penalty policy:</a:t>
            </a:r>
            <a:endParaRPr sz="1800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chemeClr val="lt1"/>
                </a:solidFill>
              </a:rPr>
              <a:t>Physical return will cease to exist. At best, an extension of digital rental could be in place</a:t>
            </a:r>
            <a:endParaRPr sz="1800"/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chemeClr val="lt1"/>
                </a:solidFill>
              </a:rPr>
              <a:t>As demonstrated, it makes us lose money in higher rental rate films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Further investigations</a:t>
            </a:r>
            <a:endParaRPr/>
          </a:p>
        </p:txBody>
      </p:sp>
      <p:pic>
        <p:nvPicPr>
          <p:cNvPr descr="Picture" id="283" name="Google Shape;283;p28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/>
          <p:nvPr/>
        </p:nvSpPr>
        <p:spPr>
          <a:xfrm>
            <a:off x="998642" y="813029"/>
            <a:ext cx="10230633" cy="777138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Having access to real costs of licensing, a deeper study on profitability can be made.</a:t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998650" y="1856399"/>
            <a:ext cx="10230600" cy="8709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a fixed rental period proposed of 48H,  it will make more sense to investigate the habits </a:t>
            </a:r>
            <a:r>
              <a:rPr lang="en-US" sz="2000">
                <a:solidFill>
                  <a:schemeClr val="lt1"/>
                </a:solidFill>
              </a:rPr>
              <a:t>that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customers have in terms of weekdays </a:t>
            </a:r>
            <a:r>
              <a:rPr lang="en-US" sz="2000">
                <a:solidFill>
                  <a:schemeClr val="lt1"/>
                </a:solidFill>
              </a:rPr>
              <a:t>for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their film</a:t>
            </a:r>
            <a:r>
              <a:rPr lang="en-US" sz="2000">
                <a:solidFill>
                  <a:schemeClr val="lt1"/>
                </a:solidFill>
              </a:rPr>
              <a:t> rentals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994466" y="3710255"/>
            <a:ext cx="7767180" cy="2040177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2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any questions, please contact: </a:t>
            </a:r>
            <a:r>
              <a:rPr lang="en-US" sz="2400">
                <a:solidFill>
                  <a:schemeClr val="lt1"/>
                </a:solidFill>
              </a:rPr>
              <a:t>neves.fernandes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2400">
                <a:solidFill>
                  <a:schemeClr val="lt1"/>
                </a:solidFill>
              </a:rPr>
              <a:t>gmail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.com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287" name="Google Shape;287;p28"/>
          <p:cNvCxnSpPr/>
          <p:nvPr/>
        </p:nvCxnSpPr>
        <p:spPr>
          <a:xfrm>
            <a:off x="3893" y="3200962"/>
            <a:ext cx="12186471" cy="35794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Summary of Rockbuster's Film Catalog DB</a:t>
            </a:r>
            <a:endParaRPr/>
          </a:p>
        </p:txBody>
      </p:sp>
      <p:pic>
        <p:nvPicPr>
          <p:cNvPr descr="Picture" id="101" name="Google Shape;101;p14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523075" y="896850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958 films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523075" y="1784563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in English 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523075" y="2671800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599 customers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108 countries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523075" y="3560000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15861 rentals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spread across 100 days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523075" y="4479186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rental rates: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0.99 - 2.99 - 4.99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23075" y="5400275"/>
            <a:ext cx="3741900" cy="641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 rental durations: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3 to 7 days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534800" y="896850"/>
            <a:ext cx="6476100" cy="12078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Spoiler Alert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O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 customers don't follow this, their real rental durations go from 1 to 10 days. More on this later!</a:t>
            </a:r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>
            <a:off x="4534800" y="2351281"/>
            <a:ext cx="6476100" cy="1778100"/>
            <a:chOff x="4534800" y="2468945"/>
            <a:chExt cx="6476100" cy="1778100"/>
          </a:xfrm>
        </p:grpSpPr>
        <p:sp>
          <p:nvSpPr>
            <p:cNvPr id="110" name="Google Shape;110;p14"/>
            <p:cNvSpPr/>
            <p:nvPr/>
          </p:nvSpPr>
          <p:spPr>
            <a:xfrm>
              <a:off x="4534800" y="2468945"/>
              <a:ext cx="6476100" cy="17781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17 film categories</a:t>
              </a:r>
              <a:r>
                <a:rPr lang="en-US" sz="2000">
                  <a:solidFill>
                    <a:schemeClr val="lt1"/>
                  </a:solidFill>
                </a:rPr>
                <a:t>, with balanced spread.</a:t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>
              <a:off x="9816324" y="3264291"/>
              <a:ext cx="1005000" cy="6834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943199" y="3264300"/>
              <a:ext cx="1005000" cy="6834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lay"/>
                <a:ea typeface="Play"/>
                <a:cs typeface="Play"/>
                <a:sym typeface="Play"/>
              </a:endParaRPr>
            </a:p>
          </p:txBody>
        </p:sp>
        <p:grpSp>
          <p:nvGrpSpPr>
            <p:cNvPr id="113" name="Google Shape;113;p14"/>
            <p:cNvGrpSpPr/>
            <p:nvPr/>
          </p:nvGrpSpPr>
          <p:grpSpPr>
            <a:xfrm>
              <a:off x="7465274" y="3661175"/>
              <a:ext cx="2376600" cy="436875"/>
              <a:chOff x="7465274" y="3661175"/>
              <a:chExt cx="2376600" cy="436875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7465274" y="3661175"/>
                <a:ext cx="2376600" cy="429300"/>
              </a:xfrm>
              <a:prstGeom prst="roundRect">
                <a:avLst>
                  <a:gd fmla="val 16667" name="adj"/>
                </a:avLst>
              </a:prstGeom>
              <a:solidFill>
                <a:srgbClr val="252C4D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</a:rPr>
                  <a:t>  Music : 51 films</a:t>
                </a:r>
                <a:endParaRPr/>
              </a:p>
            </p:txBody>
          </p:sp>
          <p:pic>
            <p:nvPicPr>
              <p:cNvPr descr="Public Domain Clip Art Image | Music note icon | ID ..." id="115" name="Google Shape;115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541888" y="3668875"/>
                <a:ext cx="402700" cy="4291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" name="Google Shape;116;p14"/>
            <p:cNvGrpSpPr/>
            <p:nvPr/>
          </p:nvGrpSpPr>
          <p:grpSpPr>
            <a:xfrm>
              <a:off x="5906149" y="3111371"/>
              <a:ext cx="2579100" cy="454989"/>
              <a:chOff x="5906149" y="3111371"/>
              <a:chExt cx="2579100" cy="454989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5906149" y="3111371"/>
                <a:ext cx="2579100" cy="444600"/>
              </a:xfrm>
              <a:prstGeom prst="roundRect">
                <a:avLst>
                  <a:gd fmla="val 16667" name="adj"/>
                </a:avLst>
              </a:prstGeom>
              <a:solidFill>
                <a:srgbClr val="252C4D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00" spcFirstLastPara="1" rIns="91400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99">
                    <a:solidFill>
                      <a:schemeClr val="lt1"/>
                    </a:solidFill>
                  </a:rPr>
                  <a:t>       Sports : 73 films</a:t>
                </a:r>
                <a:endParaRPr sz="1399"/>
              </a:p>
            </p:txBody>
          </p:sp>
          <p:pic>
            <p:nvPicPr>
              <p:cNvPr descr="Football with white hexagons and black pentagons vector graphics ..." id="118" name="Google Shape;118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87702" y="3121849"/>
                <a:ext cx="444511" cy="4445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14"/>
          <p:cNvGrpSpPr/>
          <p:nvPr/>
        </p:nvGrpSpPr>
        <p:grpSpPr>
          <a:xfrm>
            <a:off x="4534800" y="4376000"/>
            <a:ext cx="6476100" cy="1665300"/>
            <a:chOff x="4534800" y="4376000"/>
            <a:chExt cx="6476100" cy="1665300"/>
          </a:xfrm>
        </p:grpSpPr>
        <p:grpSp>
          <p:nvGrpSpPr>
            <p:cNvPr id="120" name="Google Shape;120;p14"/>
            <p:cNvGrpSpPr/>
            <p:nvPr/>
          </p:nvGrpSpPr>
          <p:grpSpPr>
            <a:xfrm>
              <a:off x="4534800" y="4376000"/>
              <a:ext cx="6476100" cy="1665300"/>
              <a:chOff x="4534800" y="4376000"/>
              <a:chExt cx="6476100" cy="1665300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4534800" y="4376000"/>
                <a:ext cx="6476100" cy="1665300"/>
              </a:xfrm>
              <a:prstGeom prst="roundRect">
                <a:avLst>
                  <a:gd fmla="val 16667" name="adj"/>
                </a:avLst>
              </a:prstGeom>
              <a:solidFill>
                <a:srgbClr val="252C4D"/>
              </a:solidFill>
              <a:ln cap="flat" cmpd="sng" w="12700">
                <a:solidFill>
                  <a:srgbClr val="7F7F7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 MPAA ratings</a:t>
                </a:r>
                <a:r>
                  <a:rPr lang="en-US" sz="2000">
                    <a:solidFill>
                      <a:schemeClr val="lt1"/>
                    </a:solidFill>
                  </a:rPr>
                  <a:t>, </a:t>
                </a:r>
                <a:r>
                  <a:rPr lang="en-US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also </a:t>
                </a:r>
                <a:r>
                  <a:rPr lang="en-US" sz="2000">
                    <a:solidFill>
                      <a:schemeClr val="lt1"/>
                    </a:solidFill>
                  </a:rPr>
                  <a:t>with</a:t>
                </a:r>
                <a:r>
                  <a:rPr lang="en-US" sz="20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balanced </a:t>
                </a:r>
                <a:r>
                  <a:rPr lang="en-US" sz="2000">
                    <a:solidFill>
                      <a:schemeClr val="lt1"/>
                    </a:solidFill>
                  </a:rPr>
                  <a:t>spread</a:t>
                </a: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5053738" y="5088875"/>
                <a:ext cx="1005000" cy="6834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lay"/>
                  <a:ea typeface="Play"/>
                  <a:cs typeface="Play"/>
                  <a:sym typeface="Play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10800000">
                <a:off x="9727924" y="5088866"/>
                <a:ext cx="1005000" cy="683400"/>
              </a:xfrm>
              <a:prstGeom prst="upArrow">
                <a:avLst>
                  <a:gd fmla="val 50000" name="adj1"/>
                  <a:gd fmla="val 50000" name="adj2"/>
                </a:avLst>
              </a:prstGeom>
              <a:solidFill>
                <a:srgbClr val="CC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lay"/>
                  <a:ea typeface="Play"/>
                  <a:cs typeface="Play"/>
                  <a:sym typeface="Play"/>
                </a:endParaRPr>
              </a:p>
            </p:txBody>
          </p:sp>
        </p:grpSp>
        <p:sp>
          <p:nvSpPr>
            <p:cNvPr id="124" name="Google Shape;124;p14"/>
            <p:cNvSpPr/>
            <p:nvPr/>
          </p:nvSpPr>
          <p:spPr>
            <a:xfrm>
              <a:off x="6058750" y="4945300"/>
              <a:ext cx="2212800" cy="4446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99">
                  <a:solidFill>
                    <a:schemeClr val="lt1"/>
                  </a:solidFill>
                </a:rPr>
                <a:t>PG-13 : 213 films</a:t>
              </a:r>
              <a:endParaRPr sz="1399"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8030675" y="5453675"/>
              <a:ext cx="1697400" cy="4446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99">
                  <a:solidFill>
                    <a:schemeClr val="lt1"/>
                  </a:solidFill>
                </a:rPr>
                <a:t>G</a:t>
              </a:r>
              <a:r>
                <a:rPr lang="en-US" sz="1999">
                  <a:solidFill>
                    <a:schemeClr val="lt1"/>
                  </a:solidFill>
                </a:rPr>
                <a:t> : 171 films</a:t>
              </a:r>
              <a:endParaRPr sz="1399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Revenue Distribution</a:t>
            </a:r>
            <a:endParaRPr/>
          </a:p>
        </p:txBody>
      </p:sp>
      <p:pic>
        <p:nvPicPr>
          <p:cNvPr descr="Picture" id="131" name="Google Shape;131;p15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-4819"/>
            <a:ext cx="824809" cy="77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 title="revenue_distribu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338" y="924400"/>
            <a:ext cx="11553324" cy="50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How ratings affect revenue</a:t>
            </a:r>
            <a:endParaRPr/>
          </a:p>
        </p:txBody>
      </p:sp>
      <p:pic>
        <p:nvPicPr>
          <p:cNvPr descr="Picture" id="138" name="Google Shape;138;p16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 title="rating_reven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33" y="706300"/>
            <a:ext cx="4120850" cy="537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6"/>
          <p:cNvGrpSpPr/>
          <p:nvPr/>
        </p:nvGrpSpPr>
        <p:grpSpPr>
          <a:xfrm>
            <a:off x="4305904" y="1257474"/>
            <a:ext cx="7167449" cy="2682548"/>
            <a:chOff x="2573137" y="1424488"/>
            <a:chExt cx="7167449" cy="2682548"/>
          </a:xfrm>
        </p:grpSpPr>
        <p:sp>
          <p:nvSpPr>
            <p:cNvPr id="141" name="Google Shape;141;p16"/>
            <p:cNvSpPr/>
            <p:nvPr/>
          </p:nvSpPr>
          <p:spPr>
            <a:xfrm rot="-5400000">
              <a:off x="3265546" y="1027733"/>
              <a:ext cx="642155" cy="2026973"/>
            </a:xfrm>
            <a:prstGeom prst="triangle">
              <a:avLst>
                <a:gd fmla="val 50000" name="adj"/>
              </a:avLst>
            </a:prstGeom>
            <a:solidFill>
              <a:srgbClr val="252C4D"/>
            </a:solidFill>
            <a:ln cap="flat" cmpd="sng" w="12700">
              <a:solidFill>
                <a:srgbClr val="0D35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4467558" y="1424488"/>
              <a:ext cx="5273028" cy="2682548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Comparing ratings measuring revenue per film:</a:t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Best rating is PG with $66.9/film</a:t>
              </a:r>
              <a:endParaRPr/>
            </a:p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-"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Worst rating is G with $61.5/film</a:t>
              </a:r>
              <a:endParaRPr/>
            </a:p>
            <a:p>
              <a:pPr indent="-215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t/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But overall, there is no rating standing out,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with a small spread between ratings</a:t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 title="category_revenu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563" y="806352"/>
            <a:ext cx="9484408" cy="36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>
            <p:ph type="title"/>
          </p:nvPr>
        </p:nvSpPr>
        <p:spPr>
          <a:xfrm>
            <a:off x="2008862" y="205710"/>
            <a:ext cx="817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How categories affect revenue</a:t>
            </a:r>
            <a:endParaRPr/>
          </a:p>
        </p:txBody>
      </p:sp>
      <p:pic>
        <p:nvPicPr>
          <p:cNvPr descr="Picture" id="149" name="Google Shape;149;p17"/>
          <p:cNvPicPr preferRelativeResize="0"/>
          <p:nvPr/>
        </p:nvPicPr>
        <p:blipFill rotWithShape="1">
          <a:blip r:embed="rId4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7"/>
          <p:cNvGrpSpPr/>
          <p:nvPr/>
        </p:nvGrpSpPr>
        <p:grpSpPr>
          <a:xfrm>
            <a:off x="9441575" y="1593867"/>
            <a:ext cx="2649000" cy="3965983"/>
            <a:chOff x="9201493" y="-170215"/>
            <a:chExt cx="2649000" cy="3965983"/>
          </a:xfrm>
        </p:grpSpPr>
        <p:sp>
          <p:nvSpPr>
            <p:cNvPr id="151" name="Google Shape;151;p17"/>
            <p:cNvSpPr/>
            <p:nvPr/>
          </p:nvSpPr>
          <p:spPr>
            <a:xfrm flipH="1" rot="-599569">
              <a:off x="10141730" y="-159409"/>
              <a:ext cx="394180" cy="3080988"/>
            </a:xfrm>
            <a:prstGeom prst="triangle">
              <a:avLst>
                <a:gd fmla="val 50000" name="adj"/>
              </a:avLst>
            </a:prstGeom>
            <a:solidFill>
              <a:srgbClr val="252C4D"/>
            </a:solidFill>
            <a:ln cap="flat" cmpd="sng" w="12700">
              <a:solidFill>
                <a:srgbClr val="0D35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9201493" y="2518368"/>
              <a:ext cx="2649000" cy="12774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Best categories: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Sci-Fi ($73.5/film)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Comedy</a:t>
              </a:r>
              <a:r>
                <a:rPr lang="en-US" sz="2000">
                  <a:solidFill>
                    <a:schemeClr val="lt1"/>
                  </a:solidFill>
                </a:rPr>
                <a:t> </a:t>
              </a: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($71.5/film)</a:t>
              </a:r>
              <a:endParaRPr/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6732400" y="3832964"/>
            <a:ext cx="2649000" cy="2176361"/>
            <a:chOff x="9972466" y="1801660"/>
            <a:chExt cx="2649000" cy="2176361"/>
          </a:xfrm>
        </p:grpSpPr>
        <p:sp>
          <p:nvSpPr>
            <p:cNvPr id="154" name="Google Shape;154;p17"/>
            <p:cNvSpPr/>
            <p:nvPr/>
          </p:nvSpPr>
          <p:spPr>
            <a:xfrm flipH="1" rot="1560541">
              <a:off x="11329467" y="1798764"/>
              <a:ext cx="331803" cy="1494391"/>
            </a:xfrm>
            <a:prstGeom prst="triangle">
              <a:avLst>
                <a:gd fmla="val 50000" name="adj"/>
              </a:avLst>
            </a:prstGeom>
            <a:solidFill>
              <a:srgbClr val="252C4D"/>
            </a:solidFill>
            <a:ln cap="flat" cmpd="sng" w="12700">
              <a:solidFill>
                <a:srgbClr val="0D35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9972466" y="2892621"/>
              <a:ext cx="2649000" cy="10854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Worst categories: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Family ($57.3/film)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Children</a:t>
              </a:r>
              <a:r>
                <a:rPr lang="en-US" sz="2000">
                  <a:solidFill>
                    <a:schemeClr val="lt1"/>
                  </a:solidFill>
                </a:rPr>
                <a:t> </a:t>
              </a: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($57.1/film)</a:t>
              </a:r>
              <a:endParaRPr/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701500" y="4460325"/>
            <a:ext cx="5905200" cy="19473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spread between maximum and minimum </a:t>
            </a:r>
            <a:r>
              <a:rPr lang="en-US" sz="2000">
                <a:solidFill>
                  <a:schemeClr val="lt1"/>
                </a:solidFill>
              </a:rPr>
              <a:t> is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$16.4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</a:rPr>
              <a:t>A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ll categories perform reas</a:t>
            </a:r>
            <a:r>
              <a:rPr lang="en-US" sz="2000">
                <a:solidFill>
                  <a:schemeClr val="lt1"/>
                </a:solidFill>
              </a:rPr>
              <a:t>onably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balanced between each other.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 2 categories may deserve special marketing focus.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Rental rates performance</a:t>
            </a:r>
            <a:endParaRPr/>
          </a:p>
        </p:txBody>
      </p:sp>
      <p:pic>
        <p:nvPicPr>
          <p:cNvPr descr="Picture" id="162" name="Google Shape;162;p18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/>
          <p:nvPr/>
        </p:nvSpPr>
        <p:spPr>
          <a:xfrm>
            <a:off x="906675" y="4659275"/>
            <a:ext cx="7866900" cy="1355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If we “normalize” the average revenue per rental, i.e.: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</a:rPr>
              <a:t>average revenue per rental / value of the rental rate itself</a:t>
            </a:r>
            <a:endParaRPr sz="2000">
              <a:solidFill>
                <a:schemeClr val="accent6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We can quickly see that $0.99 is the one that performs better.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906617" y="3016098"/>
            <a:ext cx="7867002" cy="1433873"/>
            <a:chOff x="8952502" y="2070349"/>
            <a:chExt cx="2067000" cy="2066100"/>
          </a:xfrm>
        </p:grpSpPr>
        <p:sp>
          <p:nvSpPr>
            <p:cNvPr id="165" name="Google Shape;165;p18"/>
            <p:cNvSpPr/>
            <p:nvPr/>
          </p:nvSpPr>
          <p:spPr>
            <a:xfrm>
              <a:off x="8952502" y="2070349"/>
              <a:ext cx="2067000" cy="20661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But ..... Shouldn't we expect that</a:t>
              </a:r>
              <a:r>
                <a:rPr lang="en-US" sz="2000">
                  <a:solidFill>
                    <a:schemeClr val="lt1"/>
                  </a:solidFill>
                </a:rPr>
                <a:t> $</a:t>
              </a:r>
              <a:r>
                <a:rPr lang="en-US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4.99 </a:t>
              </a:r>
              <a:endPara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would be 5 times better than $0.99</a:t>
              </a:r>
              <a:endParaRPr sz="20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</a:endParaRPr>
            </a:p>
          </p:txBody>
        </p:sp>
        <p:pic>
          <p:nvPicPr>
            <p:cNvPr descr="File:Orange question mark.svg - Wikipedia" id="166" name="Google Shape;16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17326" y="3337967"/>
              <a:ext cx="137354" cy="678205"/>
            </a:xfrm>
            <a:prstGeom prst="rect">
              <a:avLst/>
            </a:prstGeom>
            <a:solidFill>
              <a:srgbClr val="252C4D"/>
            </a:solidFill>
            <a:ln>
              <a:noFill/>
            </a:ln>
          </p:spPr>
        </p:pic>
      </p:grpSp>
      <p:pic>
        <p:nvPicPr>
          <p:cNvPr id="167" name="Google Shape;167;p18" title="norm_avg_revenue_renta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79488" y="4080336"/>
            <a:ext cx="2794316" cy="19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title="legen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21300" y="2933698"/>
            <a:ext cx="9525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 title="avg_revenue_rental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41514" y="806235"/>
            <a:ext cx="2421825" cy="19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revenue_distr_rate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6675" y="816835"/>
            <a:ext cx="2438400" cy="196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8"/>
          <p:cNvGrpSpPr/>
          <p:nvPr/>
        </p:nvGrpSpPr>
        <p:grpSpPr>
          <a:xfrm>
            <a:off x="3496181" y="789000"/>
            <a:ext cx="3377700" cy="2017800"/>
            <a:chOff x="3496181" y="789000"/>
            <a:chExt cx="3377700" cy="2017800"/>
          </a:xfrm>
        </p:grpSpPr>
        <p:sp>
          <p:nvSpPr>
            <p:cNvPr id="172" name="Google Shape;172;p18"/>
            <p:cNvSpPr/>
            <p:nvPr/>
          </p:nvSpPr>
          <p:spPr>
            <a:xfrm>
              <a:off x="3496181" y="789000"/>
              <a:ext cx="3377700" cy="2017800"/>
            </a:xfrm>
            <a:prstGeom prst="roundRect">
              <a:avLst>
                <a:gd fmla="val 16667" name="adj"/>
              </a:avLst>
            </a:prstGeom>
            <a:solidFill>
              <a:srgbClr val="252C4D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</a:rPr>
                <a:t>Since the total of rentals 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</a:rPr>
                <a:t>for each rate is similar:</a:t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lt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3" name="Google Shape;173;p18" title="num_rentals_table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744860" y="1705843"/>
              <a:ext cx="2838450" cy="933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18"/>
          <p:cNvSpPr/>
          <p:nvPr/>
        </p:nvSpPr>
        <p:spPr>
          <a:xfrm>
            <a:off x="7107375" y="776100"/>
            <a:ext cx="2215800" cy="2043600"/>
          </a:xfrm>
          <a:prstGeom prst="rightArrow">
            <a:avLst>
              <a:gd fmla="val 78482" name="adj1"/>
              <a:gd fmla="val 20304" name="adj2"/>
            </a:avLst>
          </a:prstGeom>
          <a:solidFill>
            <a:srgbClr val="252C4D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Avg. </a:t>
            </a:r>
            <a:r>
              <a:rPr lang="en-US" sz="2000">
                <a:solidFill>
                  <a:schemeClr val="lt1"/>
                </a:solidFill>
              </a:rPr>
              <a:t>revenue per rental has almost the same distribution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2008862" y="205710"/>
            <a:ext cx="817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Penalty Policy</a:t>
            </a:r>
            <a:endParaRPr/>
          </a:p>
        </p:txBody>
      </p:sp>
      <p:pic>
        <p:nvPicPr>
          <p:cNvPr descr="Picture" id="180" name="Google Shape;180;p19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/>
          <p:nvPr/>
        </p:nvSpPr>
        <p:spPr>
          <a:xfrm>
            <a:off x="550675" y="816825"/>
            <a:ext cx="10956000" cy="776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The previous result was unexpected. Why does it happen?</a:t>
            </a:r>
            <a:endParaRPr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The secret lies in the penalty policy.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82" name="Google Shape;182;p19"/>
          <p:cNvGrpSpPr/>
          <p:nvPr/>
        </p:nvGrpSpPr>
        <p:grpSpPr>
          <a:xfrm>
            <a:off x="1033750" y="1639250"/>
            <a:ext cx="9989850" cy="4841826"/>
            <a:chOff x="1033750" y="1639250"/>
            <a:chExt cx="9989850" cy="4841826"/>
          </a:xfrm>
        </p:grpSpPr>
        <p:pic>
          <p:nvPicPr>
            <p:cNvPr id="183" name="Google Shape;183;p19" title="payments_vs_delays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33750" y="1639250"/>
              <a:ext cx="9989850" cy="4841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9" title="legend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008850" y="1958998"/>
              <a:ext cx="952500" cy="990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19"/>
          <p:cNvSpPr/>
          <p:nvPr/>
        </p:nvSpPr>
        <p:spPr>
          <a:xfrm>
            <a:off x="9058300" y="4313700"/>
            <a:ext cx="2731200" cy="14868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A fixed surcharge of $1/day ends up benefiting more the lowest rate.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2008862" y="205710"/>
            <a:ext cx="8175171" cy="4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Real rental durations - customers behaviour</a:t>
            </a:r>
            <a:endParaRPr/>
          </a:p>
        </p:txBody>
      </p:sp>
      <p:pic>
        <p:nvPicPr>
          <p:cNvPr descr="Picture" id="191" name="Google Shape;191;p20"/>
          <p:cNvPicPr preferRelativeResize="0"/>
          <p:nvPr/>
        </p:nvPicPr>
        <p:blipFill rotWithShape="1">
          <a:blip r:embed="rId3">
            <a:alphaModFix/>
          </a:blip>
          <a:srcRect b="6259" l="0" r="2" t="0"/>
          <a:stretch/>
        </p:blipFill>
        <p:spPr>
          <a:xfrm>
            <a:off x="11370565" y="40005"/>
            <a:ext cx="824809" cy="77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/>
          <p:nvPr/>
        </p:nvSpPr>
        <p:spPr>
          <a:xfrm>
            <a:off x="5680370" y="815298"/>
            <a:ext cx="5827329" cy="5042432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 rental duration was defined as 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[rental return time – rental request time]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rounded up in days.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observe that: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Extreme values (1 and 10 days) have nearly half of rentals compared to all other durations;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other durations are well balanced, ranging from 1543 rentals (3 days) to 1682 rentals (8 days)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rentals&#10;&#10;AI-generated content may be incorrect." id="193" name="Google Shape;19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634" y="828098"/>
            <a:ext cx="4571439" cy="502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2008862" y="205710"/>
            <a:ext cx="817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Real rental durations - Revenue</a:t>
            </a:r>
            <a:endParaRPr/>
          </a:p>
        </p:txBody>
      </p:sp>
      <p:pic>
        <p:nvPicPr>
          <p:cNvPr descr="Picture" id="199" name="Google Shape;199;p21"/>
          <p:cNvPicPr preferRelativeResize="0"/>
          <p:nvPr/>
        </p:nvPicPr>
        <p:blipFill rotWithShape="1">
          <a:blip r:embed="rId3">
            <a:alphaModFix/>
          </a:blip>
          <a:srcRect b="6261" l="0" r="0" t="0"/>
          <a:stretch/>
        </p:blipFill>
        <p:spPr>
          <a:xfrm>
            <a:off x="11370565" y="40005"/>
            <a:ext cx="824808" cy="77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/>
          <p:nvPr/>
        </p:nvSpPr>
        <p:spPr>
          <a:xfrm>
            <a:off x="8002600" y="901249"/>
            <a:ext cx="3987600" cy="20457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revenue per rental remains steady until 4 days length, with a value around $3/rental, growing  consistently after that until reaching $7.1/rental in 10 days rentals.</a:t>
            </a:r>
            <a:endParaRPr/>
          </a:p>
        </p:txBody>
      </p:sp>
      <p:pic>
        <p:nvPicPr>
          <p:cNvPr descr="A graph with blue lines&#10;&#10;AI-generated content may be incorrect." id="201" name="Google Shape;2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446" y="3492543"/>
            <a:ext cx="7128615" cy="2378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/>
          <p:nvPr/>
        </p:nvSpPr>
        <p:spPr>
          <a:xfrm>
            <a:off x="7998425" y="3057299"/>
            <a:ext cx="3987600" cy="2804100"/>
          </a:xfrm>
          <a:prstGeom prst="roundRect">
            <a:avLst>
              <a:gd fmla="val 16667" name="adj"/>
            </a:avLst>
          </a:prstGeom>
          <a:solidFill>
            <a:srgbClr val="252C4D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we analyze together with the length of the rental, we have a totally different scenario.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performing rentals are short duration ones (3 days or less), with 1 day rentals clearly standing out from all other durations.</a:t>
            </a:r>
            <a:endParaRPr/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642" y="896329"/>
            <a:ext cx="7138662" cy="244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gattaVTI">
  <a:themeElements>
    <a:clrScheme name="Regatta Yellow">
      <a:dk1>
        <a:srgbClr val="000000"/>
      </a:dk1>
      <a:lt1>
        <a:srgbClr val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