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ncipios y usos de la automatización robotizada en la producción y el bienestar social" id="{3276BB6E-C512-405A-888A-5B6789B56E39}">
          <p14:sldIdLst>
            <p14:sldId id="2561"/>
            <p14:sldId id="2562"/>
          </p14:sldIdLst>
        </p14:section>
        <p14:section name="Principios fundamentales de la automatización robotizada" id="{CBD95E13-1FB3-4F78-A685-7B221ED76BC5}">
          <p14:sldIdLst>
            <p14:sldId id="2563"/>
            <p14:sldId id="2564"/>
            <p14:sldId id="2565"/>
            <p14:sldId id="2566"/>
          </p14:sldIdLst>
        </p14:section>
        <p14:section name="Aplicaciones en procesos de producción" id="{EF2ED30D-D7D7-48A2-A923-97F99C1111DA}">
          <p14:sldIdLst>
            <p14:sldId id="2567"/>
            <p14:sldId id="2568"/>
            <p14:sldId id="2569"/>
            <p14:sldId id="2570"/>
          </p14:sldIdLst>
        </p14:section>
        <p14:section name="Impacto en el bienestar social" id="{A07DC8F7-7409-46E2-986E-0C52B42C9184}">
          <p14:sldIdLst>
            <p14:sldId id="2571"/>
            <p14:sldId id="2572"/>
            <p14:sldId id="2573"/>
            <p14:sldId id="2574"/>
          </p14:sldIdLst>
        </p14:section>
        <p14:section name="Desafíos y consideraciones éticas" id="{EB780835-A4C0-4412-AA91-0161479A114B}">
          <p14:sldIdLst>
            <p14:sldId id="2575"/>
            <p14:sldId id="2576"/>
            <p14:sldId id="2577"/>
            <p14:sldId id="2578"/>
          </p14:sldIdLst>
        </p14:section>
        <p14:section name="Futuro de la automatización robotizada" id="{C04958CF-C487-42AF-B404-9C5D5F6F79C6}">
          <p14:sldIdLst>
            <p14:sldId id="2579"/>
            <p14:sldId id="2580"/>
            <p14:sldId id="2581"/>
            <p14:sldId id="2582"/>
          </p14:sldIdLst>
        </p14:section>
        <p14:section name="Conclusión" id="{5BEF0C51-3B7D-44B9-AC36-40E910EFFA8B}">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54CB1-605F-4636-BA66-67BA9E3C38DA}"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s-CR"/>
        </a:p>
      </dgm:t>
    </dgm:pt>
    <dgm:pt modelId="{F8BD823A-FF99-4353-9DF3-64B3E712E8F4}">
      <dgm:prSet/>
      <dgm:spPr/>
      <dgm:t>
        <a:bodyPr/>
        <a:lstStyle/>
        <a:p>
          <a:pPr>
            <a:lnSpc>
              <a:spcPct val="100000"/>
            </a:lnSpc>
            <a:defRPr b="1"/>
          </a:pPr>
          <a:r>
            <a:rPr lang="es-CR"/>
            <a:t>Impacto de la Automatización</a:t>
          </a:r>
        </a:p>
      </dgm:t>
    </dgm:pt>
    <dgm:pt modelId="{E85D888A-497A-467C-A324-31CC99410EEB}" type="parTrans" cxnId="{4AAC0C08-7A60-4A2B-9589-D69F29B11B4A}">
      <dgm:prSet/>
      <dgm:spPr/>
      <dgm:t>
        <a:bodyPr/>
        <a:lstStyle/>
        <a:p>
          <a:endParaRPr lang="es-CR"/>
        </a:p>
      </dgm:t>
    </dgm:pt>
    <dgm:pt modelId="{74B6D4DB-5F30-4A22-AEE1-1EA893E5BB7B}" type="sibTrans" cxnId="{4AAC0C08-7A60-4A2B-9589-D69F29B11B4A}">
      <dgm:prSet/>
      <dgm:spPr/>
      <dgm:t>
        <a:bodyPr/>
        <a:lstStyle/>
        <a:p>
          <a:pPr>
            <a:lnSpc>
              <a:spcPct val="100000"/>
            </a:lnSpc>
            <a:defRPr b="1"/>
          </a:pPr>
          <a:endParaRPr lang="es-CR"/>
        </a:p>
      </dgm:t>
    </dgm:pt>
    <dgm:pt modelId="{99A132FE-04BE-4040-8739-1A1694A2D525}">
      <dgm:prSet/>
      <dgm:spPr/>
      <dgm:t>
        <a:bodyPr/>
        <a:lstStyle/>
        <a:p>
          <a:pPr>
            <a:lnSpc>
              <a:spcPct val="100000"/>
            </a:lnSpc>
          </a:pPr>
          <a:r>
            <a:rPr lang="es-CR"/>
            <a:t>La automatización puede desplazar a los trabajadores en varios sectores, llevando a una necesidad urgente de adaptación en la fuerza laboral.</a:t>
          </a:r>
        </a:p>
      </dgm:t>
    </dgm:pt>
    <dgm:pt modelId="{A997FE28-3025-416D-8903-B487951039C1}" type="parTrans" cxnId="{AEB5BF1B-A275-4A34-9B9E-439D1AB0AEF8}">
      <dgm:prSet/>
      <dgm:spPr/>
      <dgm:t>
        <a:bodyPr/>
        <a:lstStyle/>
        <a:p>
          <a:endParaRPr lang="es-CR"/>
        </a:p>
      </dgm:t>
    </dgm:pt>
    <dgm:pt modelId="{4E8FC7CC-093F-43B9-A01E-643F59241D66}" type="sibTrans" cxnId="{AEB5BF1B-A275-4A34-9B9E-439D1AB0AEF8}">
      <dgm:prSet/>
      <dgm:spPr/>
      <dgm:t>
        <a:bodyPr/>
        <a:lstStyle/>
        <a:p>
          <a:endParaRPr lang="es-CR"/>
        </a:p>
      </dgm:t>
    </dgm:pt>
    <dgm:pt modelId="{1EF44ADD-BFF7-47C6-9569-2ABEEC02CE6F}">
      <dgm:prSet/>
      <dgm:spPr/>
      <dgm:t>
        <a:bodyPr/>
        <a:lstStyle/>
        <a:p>
          <a:pPr>
            <a:lnSpc>
              <a:spcPct val="100000"/>
            </a:lnSpc>
            <a:defRPr b="1"/>
          </a:pPr>
          <a:r>
            <a:rPr lang="es-CR"/>
            <a:t>Programas de Reentrenamiento</a:t>
          </a:r>
        </a:p>
      </dgm:t>
    </dgm:pt>
    <dgm:pt modelId="{32A485C9-3FE9-40F9-AA96-4FBA5AC79EDB}" type="parTrans" cxnId="{1B321CD5-C94C-44AA-8D74-EB26087103DA}">
      <dgm:prSet/>
      <dgm:spPr/>
      <dgm:t>
        <a:bodyPr/>
        <a:lstStyle/>
        <a:p>
          <a:endParaRPr lang="es-CR"/>
        </a:p>
      </dgm:t>
    </dgm:pt>
    <dgm:pt modelId="{C6B8F73A-C27F-437E-87E7-1EF7AFE58A00}" type="sibTrans" cxnId="{1B321CD5-C94C-44AA-8D74-EB26087103DA}">
      <dgm:prSet/>
      <dgm:spPr/>
      <dgm:t>
        <a:bodyPr/>
        <a:lstStyle/>
        <a:p>
          <a:pPr>
            <a:lnSpc>
              <a:spcPct val="100000"/>
            </a:lnSpc>
            <a:defRPr b="1"/>
          </a:pPr>
          <a:endParaRPr lang="es-CR"/>
        </a:p>
      </dgm:t>
    </dgm:pt>
    <dgm:pt modelId="{BC6C0DD2-795E-4F4C-9AE8-BB4106BB9B38}">
      <dgm:prSet/>
      <dgm:spPr/>
      <dgm:t>
        <a:bodyPr/>
        <a:lstStyle/>
        <a:p>
          <a:pPr>
            <a:lnSpc>
              <a:spcPct val="100000"/>
            </a:lnSpc>
          </a:pPr>
          <a:r>
            <a:rPr lang="es-CR"/>
            <a:t>Implementar programas de reentrenamiento es vital para ayudar a los trabajadores a adquirir nuevas habilidades y adaptarse al cambio.</a:t>
          </a:r>
        </a:p>
      </dgm:t>
    </dgm:pt>
    <dgm:pt modelId="{CDD52D98-BE6E-4F40-B150-26327207AEAA}" type="parTrans" cxnId="{61A54AC6-A7C1-4ABE-B24F-BD6203BEEBC6}">
      <dgm:prSet/>
      <dgm:spPr/>
      <dgm:t>
        <a:bodyPr/>
        <a:lstStyle/>
        <a:p>
          <a:endParaRPr lang="es-CR"/>
        </a:p>
      </dgm:t>
    </dgm:pt>
    <dgm:pt modelId="{DF19AF77-9529-4D90-82CD-0DBE661613E0}" type="sibTrans" cxnId="{61A54AC6-A7C1-4ABE-B24F-BD6203BEEBC6}">
      <dgm:prSet/>
      <dgm:spPr/>
      <dgm:t>
        <a:bodyPr/>
        <a:lstStyle/>
        <a:p>
          <a:endParaRPr lang="es-CR"/>
        </a:p>
      </dgm:t>
    </dgm:pt>
    <dgm:pt modelId="{C22C4CC8-0CA7-4DBA-81AD-7A575AC62400}">
      <dgm:prSet/>
      <dgm:spPr/>
      <dgm:t>
        <a:bodyPr/>
        <a:lstStyle/>
        <a:p>
          <a:pPr>
            <a:lnSpc>
              <a:spcPct val="100000"/>
            </a:lnSpc>
            <a:defRPr b="1"/>
          </a:pPr>
          <a:r>
            <a:rPr lang="es-CR"/>
            <a:t>Integración en Nuevos Roles</a:t>
          </a:r>
        </a:p>
      </dgm:t>
    </dgm:pt>
    <dgm:pt modelId="{CCD97AC9-033E-488A-8552-CA43CB612290}" type="parTrans" cxnId="{7A18D8B6-D5D7-4A51-B46F-1D80BB234C03}">
      <dgm:prSet/>
      <dgm:spPr/>
      <dgm:t>
        <a:bodyPr/>
        <a:lstStyle/>
        <a:p>
          <a:endParaRPr lang="es-CR"/>
        </a:p>
      </dgm:t>
    </dgm:pt>
    <dgm:pt modelId="{C331EF30-7456-4EB0-987A-29EDC4796344}" type="sibTrans" cxnId="{7A18D8B6-D5D7-4A51-B46F-1D80BB234C03}">
      <dgm:prSet/>
      <dgm:spPr/>
      <dgm:t>
        <a:bodyPr/>
        <a:lstStyle/>
        <a:p>
          <a:endParaRPr lang="es-CR"/>
        </a:p>
      </dgm:t>
    </dgm:pt>
    <dgm:pt modelId="{1C35C05D-977D-4993-9396-B9EFA2B0D626}">
      <dgm:prSet/>
      <dgm:spPr/>
      <dgm:t>
        <a:bodyPr/>
        <a:lstStyle/>
        <a:p>
          <a:pPr>
            <a:lnSpc>
              <a:spcPct val="100000"/>
            </a:lnSpc>
          </a:pPr>
          <a:r>
            <a:rPr lang="es-CR"/>
            <a:t>Es crucial asegurar que la fuerza de trabajo se integre en nuevos roles que surgen con la automatización, promoviendo la resiliencia laboral.</a:t>
          </a:r>
        </a:p>
      </dgm:t>
    </dgm:pt>
    <dgm:pt modelId="{F3F39221-957B-4F82-BB46-EFD668946206}" type="parTrans" cxnId="{F0C1CFE0-A1AB-48AB-87A0-DED876D24417}">
      <dgm:prSet/>
      <dgm:spPr/>
      <dgm:t>
        <a:bodyPr/>
        <a:lstStyle/>
        <a:p>
          <a:endParaRPr lang="es-CR"/>
        </a:p>
      </dgm:t>
    </dgm:pt>
    <dgm:pt modelId="{AC1CE1E6-836B-4554-9D7E-A15AD387C2AF}" type="sibTrans" cxnId="{F0C1CFE0-A1AB-48AB-87A0-DED876D24417}">
      <dgm:prSet/>
      <dgm:spPr/>
      <dgm:t>
        <a:bodyPr/>
        <a:lstStyle/>
        <a:p>
          <a:endParaRPr lang="es-CR"/>
        </a:p>
      </dgm:t>
    </dgm:pt>
    <dgm:pt modelId="{0B949ED5-603B-4C02-965B-7CAFBB71E84A}" type="pres">
      <dgm:prSet presAssocID="{61F54CB1-605F-4636-BA66-67BA9E3C38DA}" presName="Root" presStyleCnt="0">
        <dgm:presLayoutVars>
          <dgm:dir/>
          <dgm:resizeHandles val="exact"/>
        </dgm:presLayoutVars>
      </dgm:prSet>
      <dgm:spPr/>
    </dgm:pt>
    <dgm:pt modelId="{65B25C53-C589-4885-9635-0C178FB2C333}" type="pres">
      <dgm:prSet presAssocID="{F8BD823A-FF99-4353-9DF3-64B3E712E8F4}" presName="Composite" presStyleCnt="0"/>
      <dgm:spPr/>
    </dgm:pt>
    <dgm:pt modelId="{02778A39-FBD7-47B1-8AEC-2D9897B06FB4}" type="pres">
      <dgm:prSet presAssocID="{F8BD823A-FF99-4353-9DF3-64B3E712E8F4}"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t="1810" b="1190"/>
          <a:stretch/>
        </a:blipFill>
      </dgm:spPr>
      <dgm:extLst>
        <a:ext uri="{E40237B7-FDA0-4F09-8148-C483321AD2D9}">
          <dgm14:cNvPr xmlns:dgm14="http://schemas.microsoft.com/office/drawing/2010/diagram" id="0" name="" descr="El equipo instantáneo va a trabajar juntos como una máquina perfecta, podrían ser desconocidos entre sí, pero conocen su papel y su trabajo y trabajan juntos como una máquina bien engrasada. en el que cada miembro es un engranaje esencial"/>
        </a:ext>
      </dgm:extLst>
    </dgm:pt>
    <dgm:pt modelId="{3F20A60A-658C-40DD-B997-FDBE7DF411CE}" type="pres">
      <dgm:prSet presAssocID="{F8BD823A-FF99-4353-9DF3-64B3E712E8F4}" presName="Subtitle" presStyleLbl="revTx" presStyleIdx="0" presStyleCnt="6">
        <dgm:presLayoutVars>
          <dgm:chMax val="0"/>
          <dgm:bulletEnabled/>
        </dgm:presLayoutVars>
      </dgm:prSet>
      <dgm:spPr/>
    </dgm:pt>
    <dgm:pt modelId="{D1E9A43D-B590-452A-99CE-32B6723FFDE1}" type="pres">
      <dgm:prSet presAssocID="{F8BD823A-FF99-4353-9DF3-64B3E712E8F4}" presName="Description" presStyleLbl="revTx" presStyleIdx="1" presStyleCnt="6">
        <dgm:presLayoutVars>
          <dgm:bulletEnabled/>
        </dgm:presLayoutVars>
      </dgm:prSet>
      <dgm:spPr/>
    </dgm:pt>
    <dgm:pt modelId="{A59AFD2E-55B6-4350-8062-A81D1323FCB5}" type="pres">
      <dgm:prSet presAssocID="{74B6D4DB-5F30-4A22-AEE1-1EA893E5BB7B}" presName="sibTrans" presStyleLbl="sibTrans2D1" presStyleIdx="0" presStyleCnt="0"/>
      <dgm:spPr/>
    </dgm:pt>
    <dgm:pt modelId="{DD3792F1-939F-4B7B-B18C-0960D2B8F248}" type="pres">
      <dgm:prSet presAssocID="{1EF44ADD-BFF7-47C6-9569-2ABEEC02CE6F}" presName="Composite" presStyleCnt="0"/>
      <dgm:spPr/>
    </dgm:pt>
    <dgm:pt modelId="{B4163690-618A-4155-AA80-AC13F7C36E42}" type="pres">
      <dgm:prSet presAssocID="{1EF44ADD-BFF7-47C6-9569-2ABEEC02CE6F}"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34649" r="9102" b="1"/>
          <a:stretch/>
        </a:blipFill>
      </dgm:spPr>
      <dgm:extLst>
        <a:ext uri="{E40237B7-FDA0-4F09-8148-C483321AD2D9}">
          <dgm14:cNvPr xmlns:dgm14="http://schemas.microsoft.com/office/drawing/2010/diagram" id="0" name="" descr="Vista trasera de un gerente de la empresa visitando las instalaciones de producción de la fábrica y hablando con dos ingenieros."/>
        </a:ext>
      </dgm:extLst>
    </dgm:pt>
    <dgm:pt modelId="{6593D209-0E27-45F3-A664-7977D08F66A7}" type="pres">
      <dgm:prSet presAssocID="{1EF44ADD-BFF7-47C6-9569-2ABEEC02CE6F}" presName="Subtitle" presStyleLbl="revTx" presStyleIdx="2" presStyleCnt="6">
        <dgm:presLayoutVars>
          <dgm:chMax val="0"/>
          <dgm:bulletEnabled/>
        </dgm:presLayoutVars>
      </dgm:prSet>
      <dgm:spPr/>
    </dgm:pt>
    <dgm:pt modelId="{4492CA92-4213-46BA-96E8-131ABD7BAE6C}" type="pres">
      <dgm:prSet presAssocID="{1EF44ADD-BFF7-47C6-9569-2ABEEC02CE6F}" presName="Description" presStyleLbl="revTx" presStyleIdx="3" presStyleCnt="6">
        <dgm:presLayoutVars>
          <dgm:bulletEnabled/>
        </dgm:presLayoutVars>
      </dgm:prSet>
      <dgm:spPr/>
    </dgm:pt>
    <dgm:pt modelId="{A91DC6C8-5220-48C0-AD92-60DEA5A95F94}" type="pres">
      <dgm:prSet presAssocID="{C6B8F73A-C27F-437E-87E7-1EF7AFE58A00}" presName="sibTrans" presStyleLbl="sibTrans2D1" presStyleIdx="0" presStyleCnt="0"/>
      <dgm:spPr/>
    </dgm:pt>
    <dgm:pt modelId="{2A3D3251-C0FF-406F-B0C8-98EC802B96A2}" type="pres">
      <dgm:prSet presAssocID="{C22C4CC8-0CA7-4DBA-81AD-7A575AC62400}" presName="Composite" presStyleCnt="0"/>
      <dgm:spPr/>
    </dgm:pt>
    <dgm:pt modelId="{B07FDD35-3DB6-4E15-AED5-6C74FDF0DC19}" type="pres">
      <dgm:prSet presAssocID="{C22C4CC8-0CA7-4DBA-81AD-7A575AC62400}"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9002" r="-4" b="-3"/>
          <a:stretch/>
        </a:blipFill>
      </dgm:spPr>
      <dgm:extLst>
        <a:ext uri="{E40237B7-FDA0-4F09-8148-C483321AD2D9}">
          <dgm14:cNvPr xmlns:dgm14="http://schemas.microsoft.com/office/drawing/2010/diagram" id="0" name="" descr="Puente entre los empleados potenciales y los &quot;EMPLEOS&quot;."/>
        </a:ext>
      </dgm:extLst>
    </dgm:pt>
    <dgm:pt modelId="{AA3C6371-8484-4291-936C-9BDFD949F4A6}" type="pres">
      <dgm:prSet presAssocID="{C22C4CC8-0CA7-4DBA-81AD-7A575AC62400}" presName="Subtitle" presStyleLbl="revTx" presStyleIdx="4" presStyleCnt="6">
        <dgm:presLayoutVars>
          <dgm:chMax val="0"/>
          <dgm:bulletEnabled/>
        </dgm:presLayoutVars>
      </dgm:prSet>
      <dgm:spPr/>
    </dgm:pt>
    <dgm:pt modelId="{61CD39EF-E027-426B-843C-E8F788D35B11}" type="pres">
      <dgm:prSet presAssocID="{C22C4CC8-0CA7-4DBA-81AD-7A575AC62400}" presName="Description" presStyleLbl="revTx" presStyleIdx="5" presStyleCnt="6">
        <dgm:presLayoutVars>
          <dgm:bulletEnabled/>
        </dgm:presLayoutVars>
      </dgm:prSet>
      <dgm:spPr/>
    </dgm:pt>
  </dgm:ptLst>
  <dgm:cxnLst>
    <dgm:cxn modelId="{4AAC0C08-7A60-4A2B-9589-D69F29B11B4A}" srcId="{61F54CB1-605F-4636-BA66-67BA9E3C38DA}" destId="{F8BD823A-FF99-4353-9DF3-64B3E712E8F4}" srcOrd="0" destOrd="0" parTransId="{E85D888A-497A-467C-A324-31CC99410EEB}" sibTransId="{74B6D4DB-5F30-4A22-AEE1-1EA893E5BB7B}"/>
    <dgm:cxn modelId="{AEB5BF1B-A275-4A34-9B9E-439D1AB0AEF8}" srcId="{F8BD823A-FF99-4353-9DF3-64B3E712E8F4}" destId="{99A132FE-04BE-4040-8739-1A1694A2D525}" srcOrd="0" destOrd="0" parTransId="{A997FE28-3025-416D-8903-B487951039C1}" sibTransId="{4E8FC7CC-093F-43B9-A01E-643F59241D66}"/>
    <dgm:cxn modelId="{4F277D1F-F1F5-481E-91BF-565520535110}" type="presOf" srcId="{61F54CB1-605F-4636-BA66-67BA9E3C38DA}" destId="{0B949ED5-603B-4C02-965B-7CAFBB71E84A}" srcOrd="0" destOrd="0" presId="urn:microsoft.com/office/officeart/2024/3/layout/verticalVisualTextBlock1"/>
    <dgm:cxn modelId="{112A4F22-92C9-443D-853C-140061DB2DD6}" type="presOf" srcId="{1C35C05D-977D-4993-9396-B9EFA2B0D626}" destId="{61CD39EF-E027-426B-843C-E8F788D35B11}" srcOrd="0" destOrd="0" presId="urn:microsoft.com/office/officeart/2024/3/layout/verticalVisualTextBlock1"/>
    <dgm:cxn modelId="{E9861830-8B2B-4134-9BD8-301D8783F1D5}" type="presOf" srcId="{C6B8F73A-C27F-437E-87E7-1EF7AFE58A00}" destId="{A91DC6C8-5220-48C0-AD92-60DEA5A95F94}" srcOrd="0" destOrd="0" presId="urn:microsoft.com/office/officeart/2024/3/layout/verticalVisualTextBlock1"/>
    <dgm:cxn modelId="{FF775031-6113-486B-B0D9-817A9F27D4AF}" type="presOf" srcId="{99A132FE-04BE-4040-8739-1A1694A2D525}" destId="{D1E9A43D-B590-452A-99CE-32B6723FFDE1}" srcOrd="0" destOrd="0" presId="urn:microsoft.com/office/officeart/2024/3/layout/verticalVisualTextBlock1"/>
    <dgm:cxn modelId="{DBA1B239-FD7F-4D4E-BFC0-89FD0E049A26}" type="presOf" srcId="{74B6D4DB-5F30-4A22-AEE1-1EA893E5BB7B}" destId="{A59AFD2E-55B6-4350-8062-A81D1323FCB5}" srcOrd="0" destOrd="0" presId="urn:microsoft.com/office/officeart/2024/3/layout/verticalVisualTextBlock1"/>
    <dgm:cxn modelId="{30EB2D72-6B89-4825-BC09-4FDFF2580321}" type="presOf" srcId="{F8BD823A-FF99-4353-9DF3-64B3E712E8F4}" destId="{3F20A60A-658C-40DD-B997-FDBE7DF411CE}" srcOrd="0" destOrd="0" presId="urn:microsoft.com/office/officeart/2024/3/layout/verticalVisualTextBlock1"/>
    <dgm:cxn modelId="{533E6958-8C56-4F8B-B476-820464BC61ED}" type="presOf" srcId="{C22C4CC8-0CA7-4DBA-81AD-7A575AC62400}" destId="{AA3C6371-8484-4291-936C-9BDFD949F4A6}" srcOrd="0" destOrd="0" presId="urn:microsoft.com/office/officeart/2024/3/layout/verticalVisualTextBlock1"/>
    <dgm:cxn modelId="{2CCA635A-6C68-40C7-ADA6-995923CAF19F}" type="presOf" srcId="{BC6C0DD2-795E-4F4C-9AE8-BB4106BB9B38}" destId="{4492CA92-4213-46BA-96E8-131ABD7BAE6C}" srcOrd="0" destOrd="0" presId="urn:microsoft.com/office/officeart/2024/3/layout/verticalVisualTextBlock1"/>
    <dgm:cxn modelId="{2614E8A1-C595-40AF-954B-367A4E9FA6AE}" type="presOf" srcId="{1EF44ADD-BFF7-47C6-9569-2ABEEC02CE6F}" destId="{6593D209-0E27-45F3-A664-7977D08F66A7}" srcOrd="0" destOrd="0" presId="urn:microsoft.com/office/officeart/2024/3/layout/verticalVisualTextBlock1"/>
    <dgm:cxn modelId="{7A18D8B6-D5D7-4A51-B46F-1D80BB234C03}" srcId="{61F54CB1-605F-4636-BA66-67BA9E3C38DA}" destId="{C22C4CC8-0CA7-4DBA-81AD-7A575AC62400}" srcOrd="2" destOrd="0" parTransId="{CCD97AC9-033E-488A-8552-CA43CB612290}" sibTransId="{C331EF30-7456-4EB0-987A-29EDC4796344}"/>
    <dgm:cxn modelId="{61A54AC6-A7C1-4ABE-B24F-BD6203BEEBC6}" srcId="{1EF44ADD-BFF7-47C6-9569-2ABEEC02CE6F}" destId="{BC6C0DD2-795E-4F4C-9AE8-BB4106BB9B38}" srcOrd="0" destOrd="0" parTransId="{CDD52D98-BE6E-4F40-B150-26327207AEAA}" sibTransId="{DF19AF77-9529-4D90-82CD-0DBE661613E0}"/>
    <dgm:cxn modelId="{1B321CD5-C94C-44AA-8D74-EB26087103DA}" srcId="{61F54CB1-605F-4636-BA66-67BA9E3C38DA}" destId="{1EF44ADD-BFF7-47C6-9569-2ABEEC02CE6F}" srcOrd="1" destOrd="0" parTransId="{32A485C9-3FE9-40F9-AA96-4FBA5AC79EDB}" sibTransId="{C6B8F73A-C27F-437E-87E7-1EF7AFE58A00}"/>
    <dgm:cxn modelId="{F0C1CFE0-A1AB-48AB-87A0-DED876D24417}" srcId="{C22C4CC8-0CA7-4DBA-81AD-7A575AC62400}" destId="{1C35C05D-977D-4993-9396-B9EFA2B0D626}" srcOrd="0" destOrd="0" parTransId="{F3F39221-957B-4F82-BB46-EFD668946206}" sibTransId="{AC1CE1E6-836B-4554-9D7E-A15AD387C2AF}"/>
    <dgm:cxn modelId="{A5E0BD84-91AB-41C5-9110-12C9DD36E69C}" type="presParOf" srcId="{0B949ED5-603B-4C02-965B-7CAFBB71E84A}" destId="{65B25C53-C589-4885-9635-0C178FB2C333}" srcOrd="0" destOrd="0" presId="urn:microsoft.com/office/officeart/2024/3/layout/verticalVisualTextBlock1"/>
    <dgm:cxn modelId="{C6DD4DE6-9672-4481-9B4D-3370370DADA9}" type="presParOf" srcId="{65B25C53-C589-4885-9635-0C178FB2C333}" destId="{02778A39-FBD7-47B1-8AEC-2D9897B06FB4}" srcOrd="0" destOrd="0" presId="urn:microsoft.com/office/officeart/2024/3/layout/verticalVisualTextBlock1"/>
    <dgm:cxn modelId="{04D1EA9C-318F-4F6D-8165-284A749DB867}" type="presParOf" srcId="{65B25C53-C589-4885-9635-0C178FB2C333}" destId="{3F20A60A-658C-40DD-B997-FDBE7DF411CE}" srcOrd="1" destOrd="0" presId="urn:microsoft.com/office/officeart/2024/3/layout/verticalVisualTextBlock1"/>
    <dgm:cxn modelId="{86C01765-CD38-4D66-9D2B-A5FCE00079C0}" type="presParOf" srcId="{65B25C53-C589-4885-9635-0C178FB2C333}" destId="{D1E9A43D-B590-452A-99CE-32B6723FFDE1}" srcOrd="2" destOrd="0" presId="urn:microsoft.com/office/officeart/2024/3/layout/verticalVisualTextBlock1"/>
    <dgm:cxn modelId="{371336F9-89A7-4238-B495-A2352B6A71C0}" type="presParOf" srcId="{0B949ED5-603B-4C02-965B-7CAFBB71E84A}" destId="{A59AFD2E-55B6-4350-8062-A81D1323FCB5}" srcOrd="1" destOrd="0" presId="urn:microsoft.com/office/officeart/2024/3/layout/verticalVisualTextBlock1"/>
    <dgm:cxn modelId="{2609D5C2-B55C-4B1D-BAF5-0199415DCD6A}" type="presParOf" srcId="{0B949ED5-603B-4C02-965B-7CAFBB71E84A}" destId="{DD3792F1-939F-4B7B-B18C-0960D2B8F248}" srcOrd="2" destOrd="0" presId="urn:microsoft.com/office/officeart/2024/3/layout/verticalVisualTextBlock1"/>
    <dgm:cxn modelId="{74E1E77A-C561-4AF7-BE16-8C01AA5ECDBE}" type="presParOf" srcId="{DD3792F1-939F-4B7B-B18C-0960D2B8F248}" destId="{B4163690-618A-4155-AA80-AC13F7C36E42}" srcOrd="0" destOrd="0" presId="urn:microsoft.com/office/officeart/2024/3/layout/verticalVisualTextBlock1"/>
    <dgm:cxn modelId="{F2AEFA38-A657-40ED-829D-B879558EFAAD}" type="presParOf" srcId="{DD3792F1-939F-4B7B-B18C-0960D2B8F248}" destId="{6593D209-0E27-45F3-A664-7977D08F66A7}" srcOrd="1" destOrd="0" presId="urn:microsoft.com/office/officeart/2024/3/layout/verticalVisualTextBlock1"/>
    <dgm:cxn modelId="{B93F6832-9B8C-43C0-ACEC-2C5CD6B2B16C}" type="presParOf" srcId="{DD3792F1-939F-4B7B-B18C-0960D2B8F248}" destId="{4492CA92-4213-46BA-96E8-131ABD7BAE6C}" srcOrd="2" destOrd="0" presId="urn:microsoft.com/office/officeart/2024/3/layout/verticalVisualTextBlock1"/>
    <dgm:cxn modelId="{01A0ED63-DDA6-44FE-AA00-7DD4503EA2D8}" type="presParOf" srcId="{0B949ED5-603B-4C02-965B-7CAFBB71E84A}" destId="{A91DC6C8-5220-48C0-AD92-60DEA5A95F94}" srcOrd="3" destOrd="0" presId="urn:microsoft.com/office/officeart/2024/3/layout/verticalVisualTextBlock1"/>
    <dgm:cxn modelId="{150BDF18-57BC-40AE-8A0F-772F5537AC7A}" type="presParOf" srcId="{0B949ED5-603B-4C02-965B-7CAFBB71E84A}" destId="{2A3D3251-C0FF-406F-B0C8-98EC802B96A2}" srcOrd="4" destOrd="0" presId="urn:microsoft.com/office/officeart/2024/3/layout/verticalVisualTextBlock1"/>
    <dgm:cxn modelId="{40731D11-7466-49AD-A249-FB090CB5EF9F}" type="presParOf" srcId="{2A3D3251-C0FF-406F-B0C8-98EC802B96A2}" destId="{B07FDD35-3DB6-4E15-AED5-6C74FDF0DC19}" srcOrd="0" destOrd="0" presId="urn:microsoft.com/office/officeart/2024/3/layout/verticalVisualTextBlock1"/>
    <dgm:cxn modelId="{7AB34111-F6C4-4EBF-B185-ED4206BE2EB0}" type="presParOf" srcId="{2A3D3251-C0FF-406F-B0C8-98EC802B96A2}" destId="{AA3C6371-8484-4291-936C-9BDFD949F4A6}" srcOrd="1" destOrd="0" presId="urn:microsoft.com/office/officeart/2024/3/layout/verticalVisualTextBlock1"/>
    <dgm:cxn modelId="{8A320CBC-CB0F-490A-BDA1-97DB97E9B5D7}" type="presParOf" srcId="{2A3D3251-C0FF-406F-B0C8-98EC802B96A2}" destId="{61CD39EF-E027-426B-843C-E8F788D35B11}"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4AD5-BBA5-49CF-AD22-199424396B90}"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1AFC6711-C2B8-4CA0-8286-CE986A7A22C5}">
      <dgm:prSet/>
      <dgm:spPr/>
      <dgm:t>
        <a:bodyPr/>
        <a:lstStyle/>
        <a:p>
          <a:pPr>
            <a:lnSpc>
              <a:spcPct val="100000"/>
            </a:lnSpc>
            <a:defRPr b="1"/>
          </a:pPr>
          <a:r>
            <a:rPr lang="es-ES"/>
            <a:t>Oportunidades en Automatización</a:t>
          </a:r>
          <a:endParaRPr lang="en-US"/>
        </a:p>
      </dgm:t>
    </dgm:pt>
    <dgm:pt modelId="{970C5258-140A-40A6-92BC-AE2F09815874}" type="parTrans" cxnId="{AA206449-0BC6-4C5E-BD5A-5A8F3F48FB4C}">
      <dgm:prSet/>
      <dgm:spPr/>
      <dgm:t>
        <a:bodyPr/>
        <a:lstStyle/>
        <a:p>
          <a:endParaRPr lang="en-US"/>
        </a:p>
      </dgm:t>
    </dgm:pt>
    <dgm:pt modelId="{0608120C-D196-4A58-A63C-C708561ECD02}" type="sibTrans" cxnId="{AA206449-0BC6-4C5E-BD5A-5A8F3F48FB4C}">
      <dgm:prSet/>
      <dgm:spPr/>
      <dgm:t>
        <a:bodyPr/>
        <a:lstStyle/>
        <a:p>
          <a:pPr>
            <a:lnSpc>
              <a:spcPct val="100000"/>
            </a:lnSpc>
            <a:defRPr b="1"/>
          </a:pPr>
          <a:endParaRPr lang="en-US"/>
        </a:p>
      </dgm:t>
    </dgm:pt>
    <dgm:pt modelId="{BAAC7B47-51B7-4DFC-986D-464EC080194E}">
      <dgm:prSet/>
      <dgm:spPr/>
      <dgm:t>
        <a:bodyPr/>
        <a:lstStyle/>
        <a:p>
          <a:pPr>
            <a:lnSpc>
              <a:spcPct val="100000"/>
            </a:lnSpc>
          </a:pPr>
          <a:r>
            <a:rPr lang="es-ES"/>
            <a:t>La automatización robotizada ofrece oportunidades para mejorar la eficiencia y reducir costos en diversas industrias, transformando el trabajo diario.</a:t>
          </a:r>
          <a:endParaRPr lang="en-US"/>
        </a:p>
      </dgm:t>
    </dgm:pt>
    <dgm:pt modelId="{A40062AD-EF49-4E11-9F9D-98DA5FE7B523}" type="parTrans" cxnId="{B9931BD7-9C7E-429A-8528-45F7F9D923A4}">
      <dgm:prSet/>
      <dgm:spPr/>
      <dgm:t>
        <a:bodyPr/>
        <a:lstStyle/>
        <a:p>
          <a:endParaRPr lang="en-US"/>
        </a:p>
      </dgm:t>
    </dgm:pt>
    <dgm:pt modelId="{7480C624-40AD-4271-A378-D4E87F3D5C2C}" type="sibTrans" cxnId="{B9931BD7-9C7E-429A-8528-45F7F9D923A4}">
      <dgm:prSet/>
      <dgm:spPr/>
      <dgm:t>
        <a:bodyPr/>
        <a:lstStyle/>
        <a:p>
          <a:endParaRPr lang="en-US"/>
        </a:p>
      </dgm:t>
    </dgm:pt>
    <dgm:pt modelId="{FC4F310E-E6F7-4420-BC37-80EAB8E79E0C}">
      <dgm:prSet/>
      <dgm:spPr/>
      <dgm:t>
        <a:bodyPr/>
        <a:lstStyle/>
        <a:p>
          <a:pPr>
            <a:lnSpc>
              <a:spcPct val="100000"/>
            </a:lnSpc>
            <a:defRPr b="1"/>
          </a:pPr>
          <a:r>
            <a:rPr lang="es-ES"/>
            <a:t>Desafíos Éticos</a:t>
          </a:r>
          <a:endParaRPr lang="en-US"/>
        </a:p>
      </dgm:t>
    </dgm:pt>
    <dgm:pt modelId="{0609354A-643C-4D30-8910-FF0710BAC605}" type="parTrans" cxnId="{BFFB207F-0B7D-4F57-B070-F7BAE75BC706}">
      <dgm:prSet/>
      <dgm:spPr/>
      <dgm:t>
        <a:bodyPr/>
        <a:lstStyle/>
        <a:p>
          <a:endParaRPr lang="en-US"/>
        </a:p>
      </dgm:t>
    </dgm:pt>
    <dgm:pt modelId="{2D6EAB3C-6780-445A-8562-49D4460D3B60}" type="sibTrans" cxnId="{BFFB207F-0B7D-4F57-B070-F7BAE75BC706}">
      <dgm:prSet/>
      <dgm:spPr/>
      <dgm:t>
        <a:bodyPr/>
        <a:lstStyle/>
        <a:p>
          <a:pPr>
            <a:lnSpc>
              <a:spcPct val="100000"/>
            </a:lnSpc>
            <a:defRPr b="1"/>
          </a:pPr>
          <a:endParaRPr lang="en-US"/>
        </a:p>
      </dgm:t>
    </dgm:pt>
    <dgm:pt modelId="{145CEE8C-BFE5-4BC5-950C-E07FC77CE1C2}">
      <dgm:prSet/>
      <dgm:spPr/>
      <dgm:t>
        <a:bodyPr/>
        <a:lstStyle/>
        <a:p>
          <a:pPr>
            <a:lnSpc>
              <a:spcPct val="100000"/>
            </a:lnSpc>
          </a:pPr>
          <a:r>
            <a:rPr lang="es-ES"/>
            <a:t>Es esencial abordar las cuestiones éticas que surgen con la automatización, asegurando que los avances tecnológicos beneficien a toda la sociedad.</a:t>
          </a:r>
          <a:endParaRPr lang="en-US"/>
        </a:p>
      </dgm:t>
    </dgm:pt>
    <dgm:pt modelId="{A4D2A022-7BFC-4A01-A292-8B691B9A16EA}" type="parTrans" cxnId="{90DF4CA7-D54B-4F15-9F67-888618020463}">
      <dgm:prSet/>
      <dgm:spPr/>
      <dgm:t>
        <a:bodyPr/>
        <a:lstStyle/>
        <a:p>
          <a:endParaRPr lang="en-US"/>
        </a:p>
      </dgm:t>
    </dgm:pt>
    <dgm:pt modelId="{52715F8F-0624-4BC9-8A78-92A30232F356}" type="sibTrans" cxnId="{90DF4CA7-D54B-4F15-9F67-888618020463}">
      <dgm:prSet/>
      <dgm:spPr/>
      <dgm:t>
        <a:bodyPr/>
        <a:lstStyle/>
        <a:p>
          <a:endParaRPr lang="en-US"/>
        </a:p>
      </dgm:t>
    </dgm:pt>
    <dgm:pt modelId="{88532EB8-92B4-40A7-A8BC-376A98E865BD}">
      <dgm:prSet/>
      <dgm:spPr/>
      <dgm:t>
        <a:bodyPr/>
        <a:lstStyle/>
        <a:p>
          <a:pPr>
            <a:lnSpc>
              <a:spcPct val="100000"/>
            </a:lnSpc>
            <a:defRPr b="1"/>
          </a:pPr>
          <a:r>
            <a:rPr lang="es-ES"/>
            <a:t>Colaboración Humano-Robot</a:t>
          </a:r>
          <a:endParaRPr lang="en-US"/>
        </a:p>
      </dgm:t>
    </dgm:pt>
    <dgm:pt modelId="{86CD3F4A-0776-4089-AED6-D923EC69F80A}" type="parTrans" cxnId="{77AC6277-71C3-42F4-A1CD-9E2D40F644FA}">
      <dgm:prSet/>
      <dgm:spPr/>
      <dgm:t>
        <a:bodyPr/>
        <a:lstStyle/>
        <a:p>
          <a:endParaRPr lang="en-US"/>
        </a:p>
      </dgm:t>
    </dgm:pt>
    <dgm:pt modelId="{E173DFFA-47ED-472C-848C-A971D332C40C}" type="sibTrans" cxnId="{77AC6277-71C3-42F4-A1CD-9E2D40F644FA}">
      <dgm:prSet/>
      <dgm:spPr/>
      <dgm:t>
        <a:bodyPr/>
        <a:lstStyle/>
        <a:p>
          <a:endParaRPr lang="en-US"/>
        </a:p>
      </dgm:t>
    </dgm:pt>
    <dgm:pt modelId="{CB7C025B-B47B-4460-ACF8-6CFBC93E144A}">
      <dgm:prSet/>
      <dgm:spPr/>
      <dgm:t>
        <a:bodyPr/>
        <a:lstStyle/>
        <a:p>
          <a:pPr>
            <a:lnSpc>
              <a:spcPct val="100000"/>
            </a:lnSpc>
          </a:pPr>
          <a:r>
            <a:rPr lang="es-ES"/>
            <a:t>La colaboración entre humanos y robots puede ser fundamental para lograr un desarrollo sostenible y equitativo en el futuro automatizado.</a:t>
          </a:r>
          <a:endParaRPr lang="en-US"/>
        </a:p>
      </dgm:t>
    </dgm:pt>
    <dgm:pt modelId="{035CCAAE-EEFF-4774-8C36-87C019845083}" type="parTrans" cxnId="{A926CA65-7C37-43B3-AA44-09AB020BE564}">
      <dgm:prSet/>
      <dgm:spPr/>
      <dgm:t>
        <a:bodyPr/>
        <a:lstStyle/>
        <a:p>
          <a:endParaRPr lang="en-US"/>
        </a:p>
      </dgm:t>
    </dgm:pt>
    <dgm:pt modelId="{FD6CC94E-1F89-43EA-AC7E-99EA7D7B6231}" type="sibTrans" cxnId="{A926CA65-7C37-43B3-AA44-09AB020BE564}">
      <dgm:prSet/>
      <dgm:spPr/>
      <dgm:t>
        <a:bodyPr/>
        <a:lstStyle/>
        <a:p>
          <a:endParaRPr lang="en-US"/>
        </a:p>
      </dgm:t>
    </dgm:pt>
    <dgm:pt modelId="{AC42437C-16CF-4EF3-B4E2-A277FD25AED6}" type="pres">
      <dgm:prSet presAssocID="{7D9C4AD5-BBA5-49CF-AD22-199424396B90}" presName="Name0" presStyleCnt="0">
        <dgm:presLayoutVars>
          <dgm:dir/>
          <dgm:resizeHandles val="exact"/>
        </dgm:presLayoutVars>
      </dgm:prSet>
      <dgm:spPr/>
    </dgm:pt>
    <dgm:pt modelId="{9806818D-B1E4-4F3E-B2C8-54DE50922F22}" type="pres">
      <dgm:prSet presAssocID="{1AFC6711-C2B8-4CA0-8286-CE986A7A22C5}" presName="compNode" presStyleCnt="0"/>
      <dgm:spPr/>
    </dgm:pt>
    <dgm:pt modelId="{8DC36624-3F0D-4F9B-8836-68CA91C276E1}" type="pres">
      <dgm:prSet presAssocID="{1AFC6711-C2B8-4CA0-8286-CE986A7A22C5}" presName="pictRect" presStyleLbl="revTx" presStyleIdx="0" presStyleCnt="6">
        <dgm:presLayoutVars>
          <dgm:chMax val="0"/>
          <dgm:bulletEnabled/>
        </dgm:presLayoutVars>
      </dgm:prSet>
      <dgm:spPr/>
    </dgm:pt>
    <dgm:pt modelId="{02E7A37D-1CEF-4580-AD0F-F3A1B837E4CF}" type="pres">
      <dgm:prSet presAssocID="{1AFC6711-C2B8-4CA0-8286-CE986A7A22C5}" presName="textRect" presStyleLbl="revTx" presStyleIdx="1" presStyleCnt="6">
        <dgm:presLayoutVars>
          <dgm:bulletEnabled/>
        </dgm:presLayoutVars>
      </dgm:prSet>
      <dgm:spPr/>
    </dgm:pt>
    <dgm:pt modelId="{515DB559-7554-4A0F-AC06-1EAAFFEE78D5}" type="pres">
      <dgm:prSet presAssocID="{0608120C-D196-4A58-A63C-C708561ECD02}" presName="sibTrans" presStyleLbl="sibTrans2D1" presStyleIdx="0" presStyleCnt="0"/>
      <dgm:spPr/>
    </dgm:pt>
    <dgm:pt modelId="{99EC2EC2-B4AB-4373-8452-4CB9BF22B781}" type="pres">
      <dgm:prSet presAssocID="{FC4F310E-E6F7-4420-BC37-80EAB8E79E0C}" presName="compNode" presStyleCnt="0"/>
      <dgm:spPr/>
    </dgm:pt>
    <dgm:pt modelId="{1F6B7683-61F5-4FF0-8717-EC04D5F26A5A}" type="pres">
      <dgm:prSet presAssocID="{FC4F310E-E6F7-4420-BC37-80EAB8E79E0C}" presName="pictRect" presStyleLbl="revTx" presStyleIdx="2" presStyleCnt="6">
        <dgm:presLayoutVars>
          <dgm:chMax val="0"/>
          <dgm:bulletEnabled/>
        </dgm:presLayoutVars>
      </dgm:prSet>
      <dgm:spPr/>
    </dgm:pt>
    <dgm:pt modelId="{3BC9471E-9417-4CEC-B71B-ED3C721BAEAC}" type="pres">
      <dgm:prSet presAssocID="{FC4F310E-E6F7-4420-BC37-80EAB8E79E0C}" presName="textRect" presStyleLbl="revTx" presStyleIdx="3" presStyleCnt="6">
        <dgm:presLayoutVars>
          <dgm:bulletEnabled/>
        </dgm:presLayoutVars>
      </dgm:prSet>
      <dgm:spPr/>
    </dgm:pt>
    <dgm:pt modelId="{9B4F35C6-4B21-45C3-972A-1B2AD4A6579B}" type="pres">
      <dgm:prSet presAssocID="{2D6EAB3C-6780-445A-8562-49D4460D3B60}" presName="sibTrans" presStyleLbl="sibTrans2D1" presStyleIdx="0" presStyleCnt="0"/>
      <dgm:spPr/>
    </dgm:pt>
    <dgm:pt modelId="{C30E29C7-4629-4BC0-A435-DDAB5E270372}" type="pres">
      <dgm:prSet presAssocID="{88532EB8-92B4-40A7-A8BC-376A98E865BD}" presName="compNode" presStyleCnt="0"/>
      <dgm:spPr/>
    </dgm:pt>
    <dgm:pt modelId="{70A738A0-A7ED-4407-81F9-029AD51754DB}" type="pres">
      <dgm:prSet presAssocID="{88532EB8-92B4-40A7-A8BC-376A98E865BD}" presName="pictRect" presStyleLbl="revTx" presStyleIdx="4" presStyleCnt="6">
        <dgm:presLayoutVars>
          <dgm:chMax val="0"/>
          <dgm:bulletEnabled/>
        </dgm:presLayoutVars>
      </dgm:prSet>
      <dgm:spPr/>
    </dgm:pt>
    <dgm:pt modelId="{C4E79212-D8CA-4121-9998-68B1ECD053ED}" type="pres">
      <dgm:prSet presAssocID="{88532EB8-92B4-40A7-A8BC-376A98E865BD}" presName="textRect" presStyleLbl="revTx" presStyleIdx="5" presStyleCnt="6">
        <dgm:presLayoutVars>
          <dgm:bulletEnabled/>
        </dgm:presLayoutVars>
      </dgm:prSet>
      <dgm:spPr/>
    </dgm:pt>
  </dgm:ptLst>
  <dgm:cxnLst>
    <dgm:cxn modelId="{00F1451E-82B0-427F-9D5E-854A6C24AD21}" type="presOf" srcId="{BAAC7B47-51B7-4DFC-986D-464EC080194E}" destId="{02E7A37D-1CEF-4580-AD0F-F3A1B837E4CF}" srcOrd="0" destOrd="0" presId="urn:microsoft.com/office/officeart/2024/3/layout/hArchList1"/>
    <dgm:cxn modelId="{1EB86C28-4377-4C06-B039-8CD3E9B5E6A5}" type="presOf" srcId="{FC4F310E-E6F7-4420-BC37-80EAB8E79E0C}" destId="{1F6B7683-61F5-4FF0-8717-EC04D5F26A5A}" srcOrd="0" destOrd="0" presId="urn:microsoft.com/office/officeart/2024/3/layout/hArchList1"/>
    <dgm:cxn modelId="{A926CA65-7C37-43B3-AA44-09AB020BE564}" srcId="{88532EB8-92B4-40A7-A8BC-376A98E865BD}" destId="{CB7C025B-B47B-4460-ACF8-6CFBC93E144A}" srcOrd="0" destOrd="0" parTransId="{035CCAAE-EEFF-4774-8C36-87C019845083}" sibTransId="{FD6CC94E-1F89-43EA-AC7E-99EA7D7B6231}"/>
    <dgm:cxn modelId="{AA206449-0BC6-4C5E-BD5A-5A8F3F48FB4C}" srcId="{7D9C4AD5-BBA5-49CF-AD22-199424396B90}" destId="{1AFC6711-C2B8-4CA0-8286-CE986A7A22C5}" srcOrd="0" destOrd="0" parTransId="{970C5258-140A-40A6-92BC-AE2F09815874}" sibTransId="{0608120C-D196-4A58-A63C-C708561ECD02}"/>
    <dgm:cxn modelId="{77AC6277-71C3-42F4-A1CD-9E2D40F644FA}" srcId="{7D9C4AD5-BBA5-49CF-AD22-199424396B90}" destId="{88532EB8-92B4-40A7-A8BC-376A98E865BD}" srcOrd="2" destOrd="0" parTransId="{86CD3F4A-0776-4089-AED6-D923EC69F80A}" sibTransId="{E173DFFA-47ED-472C-848C-A971D332C40C}"/>
    <dgm:cxn modelId="{BFFB207F-0B7D-4F57-B070-F7BAE75BC706}" srcId="{7D9C4AD5-BBA5-49CF-AD22-199424396B90}" destId="{FC4F310E-E6F7-4420-BC37-80EAB8E79E0C}" srcOrd="1" destOrd="0" parTransId="{0609354A-643C-4D30-8910-FF0710BAC605}" sibTransId="{2D6EAB3C-6780-445A-8562-49D4460D3B60}"/>
    <dgm:cxn modelId="{23D36B87-BAE0-43F5-9B90-5ECE50E3CB6E}" type="presOf" srcId="{0608120C-D196-4A58-A63C-C708561ECD02}" destId="{515DB559-7554-4A0F-AC06-1EAAFFEE78D5}" srcOrd="0" destOrd="0" presId="urn:microsoft.com/office/officeart/2024/3/layout/hArchList1"/>
    <dgm:cxn modelId="{E669DA98-151E-43AB-8F1C-3EF9D35C4AD1}" type="presOf" srcId="{CB7C025B-B47B-4460-ACF8-6CFBC93E144A}" destId="{C4E79212-D8CA-4121-9998-68B1ECD053ED}" srcOrd="0" destOrd="0" presId="urn:microsoft.com/office/officeart/2024/3/layout/hArchList1"/>
    <dgm:cxn modelId="{90DF4CA7-D54B-4F15-9F67-888618020463}" srcId="{FC4F310E-E6F7-4420-BC37-80EAB8E79E0C}" destId="{145CEE8C-BFE5-4BC5-950C-E07FC77CE1C2}" srcOrd="0" destOrd="0" parTransId="{A4D2A022-7BFC-4A01-A292-8B691B9A16EA}" sibTransId="{52715F8F-0624-4BC9-8A78-92A30232F356}"/>
    <dgm:cxn modelId="{8429C7B5-25C2-4EDD-B6C4-2924A5D8D399}" type="presOf" srcId="{1AFC6711-C2B8-4CA0-8286-CE986A7A22C5}" destId="{8DC36624-3F0D-4F9B-8836-68CA91C276E1}" srcOrd="0" destOrd="0" presId="urn:microsoft.com/office/officeart/2024/3/layout/hArchList1"/>
    <dgm:cxn modelId="{247D90C6-24D5-429B-8580-B7E9DF8B3F1E}" type="presOf" srcId="{2D6EAB3C-6780-445A-8562-49D4460D3B60}" destId="{9B4F35C6-4B21-45C3-972A-1B2AD4A6579B}" srcOrd="0" destOrd="0" presId="urn:microsoft.com/office/officeart/2024/3/layout/hArchList1"/>
    <dgm:cxn modelId="{B9931BD7-9C7E-429A-8528-45F7F9D923A4}" srcId="{1AFC6711-C2B8-4CA0-8286-CE986A7A22C5}" destId="{BAAC7B47-51B7-4DFC-986D-464EC080194E}" srcOrd="0" destOrd="0" parTransId="{A40062AD-EF49-4E11-9F9D-98DA5FE7B523}" sibTransId="{7480C624-40AD-4271-A378-D4E87F3D5C2C}"/>
    <dgm:cxn modelId="{E15934F1-D488-4859-8303-D9D41639FA26}" type="presOf" srcId="{88532EB8-92B4-40A7-A8BC-376A98E865BD}" destId="{70A738A0-A7ED-4407-81F9-029AD51754DB}" srcOrd="0" destOrd="0" presId="urn:microsoft.com/office/officeart/2024/3/layout/hArchList1"/>
    <dgm:cxn modelId="{2EE369F2-6828-4E80-915B-527008DC2812}" type="presOf" srcId="{7D9C4AD5-BBA5-49CF-AD22-199424396B90}" destId="{AC42437C-16CF-4EF3-B4E2-A277FD25AED6}" srcOrd="0" destOrd="0" presId="urn:microsoft.com/office/officeart/2024/3/layout/hArchList1"/>
    <dgm:cxn modelId="{D0588DF2-CC9D-4C75-8706-2869080F5B18}" type="presOf" srcId="{145CEE8C-BFE5-4BC5-950C-E07FC77CE1C2}" destId="{3BC9471E-9417-4CEC-B71B-ED3C721BAEAC}" srcOrd="0" destOrd="0" presId="urn:microsoft.com/office/officeart/2024/3/layout/hArchList1"/>
    <dgm:cxn modelId="{5FF72F9D-9C6A-4FB8-80A9-4540E188BE21}" type="presParOf" srcId="{AC42437C-16CF-4EF3-B4E2-A277FD25AED6}" destId="{9806818D-B1E4-4F3E-B2C8-54DE50922F22}" srcOrd="0" destOrd="0" presId="urn:microsoft.com/office/officeart/2024/3/layout/hArchList1"/>
    <dgm:cxn modelId="{C4D95475-5B69-4B3E-AD35-75037A8348F8}" type="presParOf" srcId="{9806818D-B1E4-4F3E-B2C8-54DE50922F22}" destId="{8DC36624-3F0D-4F9B-8836-68CA91C276E1}" srcOrd="0" destOrd="0" presId="urn:microsoft.com/office/officeart/2024/3/layout/hArchList1"/>
    <dgm:cxn modelId="{3D72021C-7CBF-477B-B08C-CBF9722F797C}" type="presParOf" srcId="{9806818D-B1E4-4F3E-B2C8-54DE50922F22}" destId="{02E7A37D-1CEF-4580-AD0F-F3A1B837E4CF}" srcOrd="1" destOrd="0" presId="urn:microsoft.com/office/officeart/2024/3/layout/hArchList1"/>
    <dgm:cxn modelId="{F26A273B-0325-4861-BCDF-76DFC783FE82}" type="presParOf" srcId="{AC42437C-16CF-4EF3-B4E2-A277FD25AED6}" destId="{515DB559-7554-4A0F-AC06-1EAAFFEE78D5}" srcOrd="1" destOrd="0" presId="urn:microsoft.com/office/officeart/2024/3/layout/hArchList1"/>
    <dgm:cxn modelId="{F91056B7-C501-4C7A-B453-8630AA79E9BD}" type="presParOf" srcId="{AC42437C-16CF-4EF3-B4E2-A277FD25AED6}" destId="{99EC2EC2-B4AB-4373-8452-4CB9BF22B781}" srcOrd="2" destOrd="0" presId="urn:microsoft.com/office/officeart/2024/3/layout/hArchList1"/>
    <dgm:cxn modelId="{86FB7C03-FD0D-4C95-95DC-BC850142B850}" type="presParOf" srcId="{99EC2EC2-B4AB-4373-8452-4CB9BF22B781}" destId="{1F6B7683-61F5-4FF0-8717-EC04D5F26A5A}" srcOrd="0" destOrd="0" presId="urn:microsoft.com/office/officeart/2024/3/layout/hArchList1"/>
    <dgm:cxn modelId="{D1D8877E-1A1A-456D-89F7-E07CF23E0F48}" type="presParOf" srcId="{99EC2EC2-B4AB-4373-8452-4CB9BF22B781}" destId="{3BC9471E-9417-4CEC-B71B-ED3C721BAEAC}" srcOrd="1" destOrd="0" presId="urn:microsoft.com/office/officeart/2024/3/layout/hArchList1"/>
    <dgm:cxn modelId="{1189BB0C-134D-4D34-B9E1-2483732A2BEA}" type="presParOf" srcId="{AC42437C-16CF-4EF3-B4E2-A277FD25AED6}" destId="{9B4F35C6-4B21-45C3-972A-1B2AD4A6579B}" srcOrd="3" destOrd="0" presId="urn:microsoft.com/office/officeart/2024/3/layout/hArchList1"/>
    <dgm:cxn modelId="{C5709C42-ED69-49A6-B0DC-7B508B5C08AE}" type="presParOf" srcId="{AC42437C-16CF-4EF3-B4E2-A277FD25AED6}" destId="{C30E29C7-4629-4BC0-A435-DDAB5E270372}" srcOrd="4" destOrd="0" presId="urn:microsoft.com/office/officeart/2024/3/layout/hArchList1"/>
    <dgm:cxn modelId="{56E547C2-B70C-4BB2-AF6B-B03BB211E1E9}" type="presParOf" srcId="{C30E29C7-4629-4BC0-A435-DDAB5E270372}" destId="{70A738A0-A7ED-4407-81F9-029AD51754DB}" srcOrd="0" destOrd="0" presId="urn:microsoft.com/office/officeart/2024/3/layout/hArchList1"/>
    <dgm:cxn modelId="{FEFDFBA2-FE71-4E42-847A-1F0F5BF7C848}" type="presParOf" srcId="{C30E29C7-4629-4BC0-A435-DDAB5E270372}" destId="{C4E79212-D8CA-4121-9998-68B1ECD053ED}"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78A39-FBD7-47B1-8AEC-2D9897B06FB4}">
      <dsp:nvSpPr>
        <dsp:cNvPr id="0" name=""/>
        <dsp:cNvSpPr/>
      </dsp:nvSpPr>
      <dsp:spPr>
        <a:xfrm>
          <a:off x="0" y="0"/>
          <a:ext cx="1610980" cy="16109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t="1810" b="1190"/>
          <a:stretch/>
        </a:blipFill>
        <a:ln>
          <a:noFill/>
        </a:ln>
        <a:effectLst/>
      </dsp:spPr>
      <dsp:style>
        <a:lnRef idx="0">
          <a:scrgbClr r="0" g="0" b="0"/>
        </a:lnRef>
        <a:fillRef idx="3">
          <a:scrgbClr r="0" g="0" b="0"/>
        </a:fillRef>
        <a:effectRef idx="2">
          <a:scrgbClr r="0" g="0" b="0"/>
        </a:effectRef>
        <a:fontRef idx="minor">
          <a:schemeClr val="lt1"/>
        </a:fontRef>
      </dsp:style>
    </dsp:sp>
    <dsp:sp modelId="{3F20A60A-658C-40DD-B997-FDBE7DF411CE}">
      <dsp:nvSpPr>
        <dsp:cNvPr id="0" name=""/>
        <dsp:cNvSpPr/>
      </dsp:nvSpPr>
      <dsp:spPr>
        <a:xfrm>
          <a:off x="1790980" y="0"/>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CR" sz="1800" kern="1200"/>
            <a:t>Impacto de la Automatización</a:t>
          </a:r>
        </a:p>
      </dsp:txBody>
      <dsp:txXfrm>
        <a:off x="1790980" y="0"/>
        <a:ext cx="5800878" cy="363528"/>
      </dsp:txXfrm>
    </dsp:sp>
    <dsp:sp modelId="{D1E9A43D-B590-452A-99CE-32B6723FFDE1}">
      <dsp:nvSpPr>
        <dsp:cNvPr id="0" name=""/>
        <dsp:cNvSpPr/>
      </dsp:nvSpPr>
      <dsp:spPr>
        <a:xfrm>
          <a:off x="1790980" y="363528"/>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s-CR" sz="1400" kern="1200"/>
            <a:t>La automatización puede desplazar a los trabajadores en varios sectores, llevando a una necesidad urgente de adaptación en la fuerza laboral.</a:t>
          </a:r>
        </a:p>
      </dsp:txBody>
      <dsp:txXfrm>
        <a:off x="1790980" y="363528"/>
        <a:ext cx="5800878" cy="1247452"/>
      </dsp:txXfrm>
    </dsp:sp>
    <dsp:sp modelId="{B4163690-618A-4155-AA80-AC13F7C36E42}">
      <dsp:nvSpPr>
        <dsp:cNvPr id="0" name=""/>
        <dsp:cNvSpPr/>
      </dsp:nvSpPr>
      <dsp:spPr>
        <a:xfrm>
          <a:off x="0" y="1739859"/>
          <a:ext cx="1610980" cy="16109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34649" r="9102" b="1"/>
          <a:stretch/>
        </a:blipFill>
        <a:ln>
          <a:noFill/>
        </a:ln>
        <a:effectLst/>
      </dsp:spPr>
      <dsp:style>
        <a:lnRef idx="0">
          <a:scrgbClr r="0" g="0" b="0"/>
        </a:lnRef>
        <a:fillRef idx="3">
          <a:scrgbClr r="0" g="0" b="0"/>
        </a:fillRef>
        <a:effectRef idx="2">
          <a:scrgbClr r="0" g="0" b="0"/>
        </a:effectRef>
        <a:fontRef idx="minor">
          <a:schemeClr val="lt1"/>
        </a:fontRef>
      </dsp:style>
    </dsp:sp>
    <dsp:sp modelId="{6593D209-0E27-45F3-A664-7977D08F66A7}">
      <dsp:nvSpPr>
        <dsp:cNvPr id="0" name=""/>
        <dsp:cNvSpPr/>
      </dsp:nvSpPr>
      <dsp:spPr>
        <a:xfrm>
          <a:off x="1790980" y="1739859"/>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CR" sz="1800" kern="1200"/>
            <a:t>Programas de Reentrenamiento</a:t>
          </a:r>
        </a:p>
      </dsp:txBody>
      <dsp:txXfrm>
        <a:off x="1790980" y="1739859"/>
        <a:ext cx="5800878" cy="363528"/>
      </dsp:txXfrm>
    </dsp:sp>
    <dsp:sp modelId="{4492CA92-4213-46BA-96E8-131ABD7BAE6C}">
      <dsp:nvSpPr>
        <dsp:cNvPr id="0" name=""/>
        <dsp:cNvSpPr/>
      </dsp:nvSpPr>
      <dsp:spPr>
        <a:xfrm>
          <a:off x="1790980" y="2103387"/>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s-CR" sz="1400" kern="1200"/>
            <a:t>Implementar programas de reentrenamiento es vital para ayudar a los trabajadores a adquirir nuevas habilidades y adaptarse al cambio.</a:t>
          </a:r>
        </a:p>
      </dsp:txBody>
      <dsp:txXfrm>
        <a:off x="1790980" y="2103387"/>
        <a:ext cx="5800878" cy="1247452"/>
      </dsp:txXfrm>
    </dsp:sp>
    <dsp:sp modelId="{B07FDD35-3DB6-4E15-AED5-6C74FDF0DC19}">
      <dsp:nvSpPr>
        <dsp:cNvPr id="0" name=""/>
        <dsp:cNvSpPr/>
      </dsp:nvSpPr>
      <dsp:spPr>
        <a:xfrm>
          <a:off x="0" y="3479718"/>
          <a:ext cx="1610980" cy="161098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9002" r="-4" b="-3"/>
          <a:stretch/>
        </a:blipFill>
        <a:ln>
          <a:noFill/>
        </a:ln>
        <a:effectLst/>
      </dsp:spPr>
      <dsp:style>
        <a:lnRef idx="0">
          <a:scrgbClr r="0" g="0" b="0"/>
        </a:lnRef>
        <a:fillRef idx="3">
          <a:scrgbClr r="0" g="0" b="0"/>
        </a:fillRef>
        <a:effectRef idx="2">
          <a:scrgbClr r="0" g="0" b="0"/>
        </a:effectRef>
        <a:fontRef idx="minor">
          <a:schemeClr val="lt1"/>
        </a:fontRef>
      </dsp:style>
    </dsp:sp>
    <dsp:sp modelId="{AA3C6371-8484-4291-936C-9BDFD949F4A6}">
      <dsp:nvSpPr>
        <dsp:cNvPr id="0" name=""/>
        <dsp:cNvSpPr/>
      </dsp:nvSpPr>
      <dsp:spPr>
        <a:xfrm>
          <a:off x="1790980" y="3479718"/>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s-CR" sz="1800" kern="1200"/>
            <a:t>Integración en Nuevos Roles</a:t>
          </a:r>
        </a:p>
      </dsp:txBody>
      <dsp:txXfrm>
        <a:off x="1790980" y="3479718"/>
        <a:ext cx="5800878" cy="363528"/>
      </dsp:txXfrm>
    </dsp:sp>
    <dsp:sp modelId="{61CD39EF-E027-426B-843C-E8F788D35B11}">
      <dsp:nvSpPr>
        <dsp:cNvPr id="0" name=""/>
        <dsp:cNvSpPr/>
      </dsp:nvSpPr>
      <dsp:spPr>
        <a:xfrm>
          <a:off x="1790980" y="3843246"/>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s-CR" sz="1400" kern="1200"/>
            <a:t>Es crucial asegurar que la fuerza de trabajo se integre en nuevos roles que surgen con la automatización, promoviendo la resiliencia laboral.</a:t>
          </a:r>
        </a:p>
      </dsp:txBody>
      <dsp:txXfrm>
        <a:off x="1790980" y="3843246"/>
        <a:ext cx="5800878" cy="1247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C36624-3F0D-4F9B-8836-68CA91C276E1}">
      <dsp:nvSpPr>
        <dsp:cNvPr id="0" name=""/>
        <dsp:cNvSpPr/>
      </dsp:nvSpPr>
      <dsp:spPr>
        <a:xfrm>
          <a:off x="0" y="0"/>
          <a:ext cx="3370557" cy="62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s-ES" sz="1800" kern="1200"/>
            <a:t>Oportunidades en Automatización</a:t>
          </a:r>
          <a:endParaRPr lang="en-US" sz="1800" kern="1200"/>
        </a:p>
      </dsp:txBody>
      <dsp:txXfrm>
        <a:off x="0" y="0"/>
        <a:ext cx="3370557" cy="620873"/>
      </dsp:txXfrm>
    </dsp:sp>
    <dsp:sp modelId="{02E7A37D-1CEF-4580-AD0F-F3A1B837E4CF}">
      <dsp:nvSpPr>
        <dsp:cNvPr id="0" name=""/>
        <dsp:cNvSpPr/>
      </dsp:nvSpPr>
      <dsp:spPr>
        <a:xfrm>
          <a:off x="0" y="620873"/>
          <a:ext cx="3370557" cy="1893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s-ES" sz="1400" kern="1200"/>
            <a:t>La automatización robotizada ofrece oportunidades para mejorar la eficiencia y reducir costos en diversas industrias, transformando el trabajo diario.</a:t>
          </a:r>
          <a:endParaRPr lang="en-US" sz="1400" kern="1200"/>
        </a:p>
      </dsp:txBody>
      <dsp:txXfrm>
        <a:off x="0" y="620873"/>
        <a:ext cx="3370557" cy="1893726"/>
      </dsp:txXfrm>
    </dsp:sp>
    <dsp:sp modelId="{1F6B7683-61F5-4FF0-8717-EC04D5F26A5A}">
      <dsp:nvSpPr>
        <dsp:cNvPr id="0" name=""/>
        <dsp:cNvSpPr/>
      </dsp:nvSpPr>
      <dsp:spPr>
        <a:xfrm>
          <a:off x="3707612" y="0"/>
          <a:ext cx="3370557" cy="62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s-ES" sz="1800" kern="1200"/>
            <a:t>Desafíos Éticos</a:t>
          </a:r>
          <a:endParaRPr lang="en-US" sz="1800" kern="1200"/>
        </a:p>
      </dsp:txBody>
      <dsp:txXfrm>
        <a:off x="3707612" y="0"/>
        <a:ext cx="3370557" cy="620873"/>
      </dsp:txXfrm>
    </dsp:sp>
    <dsp:sp modelId="{3BC9471E-9417-4CEC-B71B-ED3C721BAEAC}">
      <dsp:nvSpPr>
        <dsp:cNvPr id="0" name=""/>
        <dsp:cNvSpPr/>
      </dsp:nvSpPr>
      <dsp:spPr>
        <a:xfrm>
          <a:off x="3707612" y="620873"/>
          <a:ext cx="3370557" cy="1893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s-ES" sz="1400" kern="1200"/>
            <a:t>Es esencial abordar las cuestiones éticas que surgen con la automatización, asegurando que los avances tecnológicos beneficien a toda la sociedad.</a:t>
          </a:r>
          <a:endParaRPr lang="en-US" sz="1400" kern="1200"/>
        </a:p>
      </dsp:txBody>
      <dsp:txXfrm>
        <a:off x="3707612" y="620873"/>
        <a:ext cx="3370557" cy="1893726"/>
      </dsp:txXfrm>
    </dsp:sp>
    <dsp:sp modelId="{70A738A0-A7ED-4407-81F9-029AD51754DB}">
      <dsp:nvSpPr>
        <dsp:cNvPr id="0" name=""/>
        <dsp:cNvSpPr/>
      </dsp:nvSpPr>
      <dsp:spPr>
        <a:xfrm>
          <a:off x="7415225" y="0"/>
          <a:ext cx="3370557" cy="620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s-ES" sz="1800" kern="1200"/>
            <a:t>Colaboración Humano-Robot</a:t>
          </a:r>
          <a:endParaRPr lang="en-US" sz="1800" kern="1200"/>
        </a:p>
      </dsp:txBody>
      <dsp:txXfrm>
        <a:off x="7415225" y="0"/>
        <a:ext cx="3370557" cy="620873"/>
      </dsp:txXfrm>
    </dsp:sp>
    <dsp:sp modelId="{C4E79212-D8CA-4121-9998-68B1ECD053ED}">
      <dsp:nvSpPr>
        <dsp:cNvPr id="0" name=""/>
        <dsp:cNvSpPr/>
      </dsp:nvSpPr>
      <dsp:spPr>
        <a:xfrm>
          <a:off x="7415225" y="620873"/>
          <a:ext cx="3370557" cy="1893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s-ES" sz="1400" kern="1200"/>
            <a:t>La colaboración entre humanos y robots puede ser fundamental para lograr un desarrollo sostenible y equitativo en el futuro automatizado.</a:t>
          </a:r>
          <a:endParaRPr lang="en-US" sz="1400" kern="1200"/>
        </a:p>
      </dsp:txBody>
      <dsp:txXfrm>
        <a:off x="7415225" y="620873"/>
        <a:ext cx="3370557" cy="1893726"/>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857B3E-E20C-472B-95F9-D66161D3CD0F}" type="datetimeFigureOut">
              <a:rPr lang="es-CR" smtClean="0"/>
              <a:t>22/5/2025</a:t>
            </a:fld>
            <a:endParaRPr lang="es-C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36DEB-7392-4DB7-B234-3490C6E87C51}" type="slidenum">
              <a:rPr lang="es-CR" smtClean="0"/>
              <a:t>‹Nº›</a:t>
            </a:fld>
            <a:endParaRPr lang="es-CR"/>
          </a:p>
        </p:txBody>
      </p:sp>
    </p:spTree>
    <p:extLst>
      <p:ext uri="{BB962C8B-B14F-4D97-AF65-F5344CB8AC3E}">
        <p14:creationId xmlns:p14="http://schemas.microsoft.com/office/powerpoint/2010/main" val="373337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El contenido generado por inteligencia artificial puede ser incorrecto.
---
En esta presentación, exploraremos los principios fundamentales y las aplicaciones de la automatización robotizada. Veremos cómo estas tecnologías no solo transforman la producción, sino que también impactan positivamente en el bienestar social. Desde las mejoras en la eficiencia hasta los desafíos éticos, cubriremos todos los aspectos relevantes.
</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a:t>
            </a:fld>
            <a:endParaRPr lang="es-CR"/>
          </a:p>
        </p:txBody>
      </p:sp>
    </p:spTree>
    <p:extLst>
      <p:ext uri="{BB962C8B-B14F-4D97-AF65-F5344CB8AC3E}">
        <p14:creationId xmlns:p14="http://schemas.microsoft.com/office/powerpoint/2010/main" val="2013156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implementación de robots en procesos productivos permite a las empresas reducir costos operativos y aumentar la eficiencia. Esto se traduce en una mayor competitividad en el mercado y en la capacidad de invertir en innovación y desarrollo.</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10</a:t>
            </a:fld>
            <a:endParaRPr lang="es-CR"/>
          </a:p>
        </p:txBody>
      </p:sp>
    </p:spTree>
    <p:extLst>
      <p:ext uri="{BB962C8B-B14F-4D97-AF65-F5344CB8AC3E}">
        <p14:creationId xmlns:p14="http://schemas.microsoft.com/office/powerpoint/2010/main" val="1695838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automatización robotizada no solo mejora la producción, sino que también tiene un impacto significativo en el bienestar social. Desde la mejora de la calidad de vida hasta su aplicación en el sector salud, los robots están cambiando positivamente nuestro entorno.</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11</a:t>
            </a:fld>
            <a:endParaRPr lang="es-CR"/>
          </a:p>
        </p:txBody>
      </p:sp>
    </p:spTree>
    <p:extLst>
      <p:ext uri="{BB962C8B-B14F-4D97-AF65-F5344CB8AC3E}">
        <p14:creationId xmlns:p14="http://schemas.microsoft.com/office/powerpoint/2010/main" val="388967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Los robots pueden realizar tareas peligrosas o físicamente exigentes, lo que permite a los humanos centrarse en actividades más creativas y satisfactorias. Esto contribuye a una mejor calidad de vida al reducir el estrés físico y mental en el trabajo.</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12</a:t>
            </a:fld>
            <a:endParaRPr lang="es-CR"/>
          </a:p>
        </p:txBody>
      </p:sp>
    </p:spTree>
    <p:extLst>
      <p:ext uri="{BB962C8B-B14F-4D97-AF65-F5344CB8AC3E}">
        <p14:creationId xmlns:p14="http://schemas.microsoft.com/office/powerpoint/2010/main" val="4287443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En la salud, los robots están siendo utilizados para cirugías precisas, administración de medicamentos y asistencia a pacientes. Esto mejora la atención médica y reduce los errores, lo que resulta en mejores resultados para los pacientes.</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13</a:t>
            </a:fld>
            <a:endParaRPr lang="es-CR"/>
          </a:p>
        </p:txBody>
      </p:sp>
    </p:spTree>
    <p:extLst>
      <p:ext uri="{BB962C8B-B14F-4D97-AF65-F5344CB8AC3E}">
        <p14:creationId xmlns:p14="http://schemas.microsoft.com/office/powerpoint/2010/main" val="271347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automatización también puede contribuir a prácticas más sostenibles en la producción y el consumo. Los robots pueden optimizar el uso de recursos, reducir desechos y mejorar la eficiencia energética, apoyando así iniciativas medioambientales.</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14</a:t>
            </a:fld>
            <a:endParaRPr lang="es-CR"/>
          </a:p>
        </p:txBody>
      </p:sp>
    </p:spTree>
    <p:extLst>
      <p:ext uri="{BB962C8B-B14F-4D97-AF65-F5344CB8AC3E}">
        <p14:creationId xmlns:p14="http://schemas.microsoft.com/office/powerpoint/2010/main" val="12527125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A pesar de los beneficios, la automatización robotizada también presenta varios desafíos, incluyendo el desplazamiento laboral y la necesidad de garantizar la seguridad y la privacidad, así como el desarrollo de regulaciones éticas que guíen su uso.</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15</a:t>
            </a:fld>
            <a:endParaRPr lang="es-CR"/>
          </a:p>
        </p:txBody>
      </p:sp>
    </p:spTree>
    <p:extLst>
      <p:ext uri="{BB962C8B-B14F-4D97-AF65-F5344CB8AC3E}">
        <p14:creationId xmlns:p14="http://schemas.microsoft.com/office/powerpoint/2010/main" val="3011949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automatización puede llevar al desplazamiento de trabajadores en ciertos sectores. Es crucial implementar programas de reentrenamiento y adaptación laboral para garantizar que la fuerza de trabajo pueda integrarse en nuevos roles en un entorno automatizado.</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16</a:t>
            </a:fld>
            <a:endParaRPr lang="es-CR"/>
          </a:p>
        </p:txBody>
      </p:sp>
    </p:spTree>
    <p:extLst>
      <p:ext uri="{BB962C8B-B14F-4D97-AF65-F5344CB8AC3E}">
        <p14:creationId xmlns:p14="http://schemas.microsoft.com/office/powerpoint/2010/main" val="4040881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A medida que la automatización se expande, también lo hacen las preocupaciones sobre la seguridad y la privacidad de los datos. Es vital establecer medidas adecuadas para proteger la información y garantizar que los sistemas automáticos sean seguros de operar.</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17</a:t>
            </a:fld>
            <a:endParaRPr lang="es-CR"/>
          </a:p>
        </p:txBody>
      </p:sp>
    </p:spTree>
    <p:extLst>
      <p:ext uri="{BB962C8B-B14F-4D97-AF65-F5344CB8AC3E}">
        <p14:creationId xmlns:p14="http://schemas.microsoft.com/office/powerpoint/2010/main" val="224892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implementación de la automatización debe ir acompañada de un marco ético y regulaciones que aborden las implicaciones sociales y económicas. Es fundamental asegurar que el avance tecnológico beneficie a toda la sociedad de manera equitativa.</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18</a:t>
            </a:fld>
            <a:endParaRPr lang="es-CR"/>
          </a:p>
        </p:txBody>
      </p:sp>
    </p:spTree>
    <p:extLst>
      <p:ext uri="{BB962C8B-B14F-4D97-AF65-F5344CB8AC3E}">
        <p14:creationId xmlns:p14="http://schemas.microsoft.com/office/powerpoint/2010/main" val="2720924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El futuro de la automatización robotizada promete ser emocionante, con tendencias emergentes que incorporan inteligencia artificial y aprendizaje automático. Estas innovaciones tienen el potencial de transformar aún más la producción y la interacción social.</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19</a:t>
            </a:fld>
            <a:endParaRPr lang="es-CR"/>
          </a:p>
        </p:txBody>
      </p:sp>
    </p:spTree>
    <p:extLst>
      <p:ext uri="{BB962C8B-B14F-4D97-AF65-F5344CB8AC3E}">
        <p14:creationId xmlns:p14="http://schemas.microsoft.com/office/powerpoint/2010/main" val="280024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Comenzaremos analizando los principios fundamentales de la automatización robotizada. Luego, nos centraremos en sus aplicaciones en procesos de producción y cómo contribuyen a la eficiencia. A continuación, discutiremos su impacto en el bienestar social y los desafíos éticos que surgen con su implementación. Finalmente, miraremos hacia el futuro de la automatización robotizada.</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2</a:t>
            </a:fld>
            <a:endParaRPr lang="es-CR"/>
          </a:p>
        </p:txBody>
      </p:sp>
    </p:spTree>
    <p:extLst>
      <p:ext uri="{BB962C8B-B14F-4D97-AF65-F5344CB8AC3E}">
        <p14:creationId xmlns:p14="http://schemas.microsoft.com/office/powerpoint/2010/main" val="1404569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Las tendencias actuales incluyen el desarrollo de robots colaborativos, que trabajan junto a humanos, y la mejora de la inteligencia artificial, lo que permite que los robots tomen decisiones más inteligentes y autónomas en tiempo real.</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20</a:t>
            </a:fld>
            <a:endParaRPr lang="es-CR"/>
          </a:p>
        </p:txBody>
      </p:sp>
    </p:spTree>
    <p:extLst>
      <p:ext uri="{BB962C8B-B14F-4D97-AF65-F5344CB8AC3E}">
        <p14:creationId xmlns:p14="http://schemas.microsoft.com/office/powerpoint/2010/main" val="2903352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combinación de automatización robótica con inteligencia artificial está revolucionando la forma en que operan los robots. Esta integración permite sistemas más adaptativos y autónomos, capaces de aprender de su entorno y optimizar su funcionamiento.</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21</a:t>
            </a:fld>
            <a:endParaRPr lang="es-CR"/>
          </a:p>
        </p:txBody>
      </p:sp>
    </p:spTree>
    <p:extLst>
      <p:ext uri="{BB962C8B-B14F-4D97-AF65-F5344CB8AC3E}">
        <p14:creationId xmlns:p14="http://schemas.microsoft.com/office/powerpoint/2010/main" val="1707948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A largo plazo, se anticipa que la automatización robótica continuará evolucionando, expandiéndose a nuevos sectores y aplicaciones. Esto no solo transformará la industria, sino que también tendrá un profundo impacto en la sociedad y la economía global.</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22</a:t>
            </a:fld>
            <a:endParaRPr lang="es-CR"/>
          </a:p>
        </p:txBody>
      </p:sp>
    </p:spTree>
    <p:extLst>
      <p:ext uri="{BB962C8B-B14F-4D97-AF65-F5344CB8AC3E}">
        <p14:creationId xmlns:p14="http://schemas.microsoft.com/office/powerpoint/2010/main" val="745163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automatización robotizada presenta numerosas oportunidades y desafíos. A medida que avanzamos hacia un futuro más automatizado, es crucial abordar las cuestiones éticas y sociales para asegurar que estos avances beneficien a todos. La colaboración entre humanos y robots puede ser la clave para un desarrollo sostenible y equitativo.</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23</a:t>
            </a:fld>
            <a:endParaRPr lang="es-CR"/>
          </a:p>
        </p:txBody>
      </p:sp>
    </p:spTree>
    <p:extLst>
      <p:ext uri="{BB962C8B-B14F-4D97-AF65-F5344CB8AC3E}">
        <p14:creationId xmlns:p14="http://schemas.microsoft.com/office/powerpoint/2010/main" val="63660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automatización robotizada se refiere al uso de robots y sistemas automatizados para realizar tareas físicas y procesos. Es fundamental entender sus componentes clave y principios de funcionamiento para aprovechar su potencial en diversas aplicaciones.</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3</a:t>
            </a:fld>
            <a:endParaRPr lang="es-CR"/>
          </a:p>
        </p:txBody>
      </p:sp>
    </p:spTree>
    <p:extLst>
      <p:ext uri="{BB962C8B-B14F-4D97-AF65-F5344CB8AC3E}">
        <p14:creationId xmlns:p14="http://schemas.microsoft.com/office/powerpoint/2010/main" val="1207913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automatización robotizada implica la utilización de robots para realizar tareas específicas sin intervención humana. Esto abarca desde la fabricación hasta la manipulación de materiales, ofreciendo una solución eficiente y precisa en una variedad de industrias.</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4</a:t>
            </a:fld>
            <a:endParaRPr lang="es-CR"/>
          </a:p>
        </p:txBody>
      </p:sp>
    </p:spTree>
    <p:extLst>
      <p:ext uri="{BB962C8B-B14F-4D97-AF65-F5344CB8AC3E}">
        <p14:creationId xmlns:p14="http://schemas.microsoft.com/office/powerpoint/2010/main" val="14619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Los sistemas robóticos están compuestos por hardware y software. El hardware incluye actuadores, sensores y controladores, mientras que el software permite la programación de tareas y la toma de decisiones. La interacción entre estos componentes permite una automatización efectiva.</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5</a:t>
            </a:fld>
            <a:endParaRPr lang="es-CR"/>
          </a:p>
        </p:txBody>
      </p:sp>
    </p:spTree>
    <p:extLst>
      <p:ext uri="{BB962C8B-B14F-4D97-AF65-F5344CB8AC3E}">
        <p14:creationId xmlns:p14="http://schemas.microsoft.com/office/powerpoint/2010/main" val="2361822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Los robots operan mediante la combinación de sensores para percibir su entorno y actuadores para realizar acciones físicas. Utilizan algoritmos de control para ejecutar tareas de manera autónoma, lo que maximiza su eficiencia y precisión en diversas aplicaciones.</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6</a:t>
            </a:fld>
            <a:endParaRPr lang="es-CR"/>
          </a:p>
        </p:txBody>
      </p:sp>
    </p:spTree>
    <p:extLst>
      <p:ext uri="{BB962C8B-B14F-4D97-AF65-F5344CB8AC3E}">
        <p14:creationId xmlns:p14="http://schemas.microsoft.com/office/powerpoint/2010/main" val="3215685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automatización robotizada ha revolucionado los procesos de producción, mejorando la eficiencia y reduciendo errores. A través de la automatización, las empresas pueden optimizar la manufactura y la logística, lo que impacta directamente en la rentabilidad.</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7</a:t>
            </a:fld>
            <a:endParaRPr lang="es-CR"/>
          </a:p>
        </p:txBody>
      </p:sp>
    </p:spTree>
    <p:extLst>
      <p:ext uri="{BB962C8B-B14F-4D97-AF65-F5344CB8AC3E}">
        <p14:creationId xmlns:p14="http://schemas.microsoft.com/office/powerpoint/2010/main" val="3010679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En el ámbito de la manufactura, los robots son utilizados para tareas repetitivas como soldadura, ensamblaje y pintura. Esto no solo aumenta la velocidad de producción, sino que también mejora la calidad al reducir el margen de error humano.</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8</a:t>
            </a:fld>
            <a:endParaRPr lang="es-CR"/>
          </a:p>
        </p:txBody>
      </p:sp>
    </p:spTree>
    <p:extLst>
      <p:ext uri="{BB962C8B-B14F-4D97-AF65-F5344CB8AC3E}">
        <p14:creationId xmlns:p14="http://schemas.microsoft.com/office/powerpoint/2010/main" val="790858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R"/>
              <a:t>La automatización robótica en la cadena de suministro mejora la gestión de inventarios y la distribución de productos. Los robots pueden realizar tareas de carga y descarga, así como el transporte de mercancías, haciendo que el proceso logístico sea más rápido y eficiente.</a:t>
            </a:r>
          </a:p>
        </p:txBody>
      </p:sp>
      <p:sp>
        <p:nvSpPr>
          <p:cNvPr id="4" name="Marcador de número de diapositiva 3"/>
          <p:cNvSpPr>
            <a:spLocks noGrp="1"/>
          </p:cNvSpPr>
          <p:nvPr>
            <p:ph type="sldNum" sz="quarter" idx="5"/>
          </p:nvPr>
        </p:nvSpPr>
        <p:spPr/>
        <p:txBody>
          <a:bodyPr/>
          <a:lstStyle/>
          <a:p>
            <a:fld id="{E40678F1-F8C3-4CBD-B24E-79149AB073E1}" type="slidenum">
              <a:rPr lang="es-CR" smtClean="0"/>
              <a:t>9</a:t>
            </a:fld>
            <a:endParaRPr lang="es-CR"/>
          </a:p>
        </p:txBody>
      </p:sp>
    </p:spTree>
    <p:extLst>
      <p:ext uri="{BB962C8B-B14F-4D97-AF65-F5344CB8AC3E}">
        <p14:creationId xmlns:p14="http://schemas.microsoft.com/office/powerpoint/2010/main" val="4014550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5/22/2025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184864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5/22/2025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54378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5/22/2025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58681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5/22/2025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7265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5/22/2025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73386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5/22/2025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09427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5/22/2025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0665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5/22/2025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86179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5/22/2025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18363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5/22/2025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55057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5/22/2025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80544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5/22/2025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‹Nº›</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67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Imagen 3" descr="Ingeniero de programación de robots en un centro de investigación robótica">
            <a:extLst>
              <a:ext uri="{FF2B5EF4-FFF2-40B4-BE49-F238E27FC236}">
                <a16:creationId xmlns:a16="http://schemas.microsoft.com/office/drawing/2014/main" id="{3CCDE40E-E531-42FC-9389-E6E5E38DA820}"/>
              </a:ext>
            </a:extLst>
          </p:cNvPr>
          <p:cNvPicPr>
            <a:picLocks noChangeAspect="1"/>
          </p:cNvPicPr>
          <p:nvPr/>
        </p:nvPicPr>
        <p:blipFill>
          <a:blip r:embed="rId3"/>
          <a:srcRect t="18846" r="9091" b="4546"/>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31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ítulo 1">
            <a:extLst>
              <a:ext uri="{FF2B5EF4-FFF2-40B4-BE49-F238E27FC236}">
                <a16:creationId xmlns:a16="http://schemas.microsoft.com/office/drawing/2014/main" id="{69446D33-90AB-6FA5-767B-11DFCE467C64}"/>
              </a:ext>
            </a:extLst>
          </p:cNvPr>
          <p:cNvSpPr>
            <a:spLocks noGrp="1"/>
          </p:cNvSpPr>
          <p:nvPr>
            <p:ph type="ctrTitle"/>
          </p:nvPr>
        </p:nvSpPr>
        <p:spPr>
          <a:xfrm>
            <a:off x="313786" y="908651"/>
            <a:ext cx="5230366" cy="4005454"/>
          </a:xfrm>
        </p:spPr>
        <p:txBody>
          <a:bodyPr anchor="t">
            <a:normAutofit/>
          </a:bodyPr>
          <a:lstStyle/>
          <a:p>
            <a:pPr>
              <a:lnSpc>
                <a:spcPct val="90000"/>
              </a:lnSpc>
            </a:pPr>
            <a:r>
              <a:rPr lang="es-CR" sz="4300"/>
              <a:t>Principios y usos de la automatización robotizada en la producción y el bienestar social</a:t>
            </a:r>
          </a:p>
        </p:txBody>
      </p:sp>
      <p:sp>
        <p:nvSpPr>
          <p:cNvPr id="3" name="Subtítulo 2">
            <a:extLst>
              <a:ext uri="{FF2B5EF4-FFF2-40B4-BE49-F238E27FC236}">
                <a16:creationId xmlns:a16="http://schemas.microsoft.com/office/drawing/2014/main" id="{5322F4C5-1881-46AF-7BC9-82FA87416375}"/>
              </a:ext>
            </a:extLst>
          </p:cNvPr>
          <p:cNvSpPr>
            <a:spLocks noGrp="1"/>
          </p:cNvSpPr>
          <p:nvPr>
            <p:ph type="subTitle" idx="1"/>
          </p:nvPr>
        </p:nvSpPr>
        <p:spPr>
          <a:xfrm>
            <a:off x="313787" y="5050632"/>
            <a:ext cx="3793200" cy="1129888"/>
          </a:xfrm>
        </p:spPr>
        <p:txBody>
          <a:bodyPr anchor="b">
            <a:normAutofit/>
          </a:bodyPr>
          <a:lstStyle/>
          <a:p>
            <a:r>
              <a:rPr lang="es-CR" sz="2200"/>
              <a:t>Impacto de la robótica en la producción y la sociedad</a:t>
            </a:r>
          </a:p>
        </p:txBody>
      </p:sp>
      <p:cxnSp>
        <p:nvCxnSpPr>
          <p:cNvPr id="13" name="Straight Connector 12">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00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8303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BE4E50F-6FF7-9AAD-E3BE-9BB84668E62E}"/>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Mejoras en la eficiencia y reducción de costos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44CEE96E-C878-5B19-97DB-CAF2C22F19C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s-ES" sz="1400" b="1"/>
              <a:t>Reducción de Costos Operativos</a:t>
            </a:r>
          </a:p>
          <a:p>
            <a:pPr marL="0" lvl="1" indent="0">
              <a:buNone/>
            </a:pPr>
            <a:r>
              <a:rPr lang="es-ES" sz="1400"/>
              <a:t>La automatización mediante robots permite a las empresas disminuir significativamente los costos operativos, optimizando recursos y mejorando el margen de beneficio.</a:t>
            </a:r>
          </a:p>
          <a:p>
            <a:pPr marL="0" indent="0">
              <a:spcBef>
                <a:spcPts val="2500"/>
              </a:spcBef>
              <a:buNone/>
            </a:pPr>
            <a:r>
              <a:rPr lang="es-ES" sz="1400" b="1"/>
              <a:t>Aumento de la Eficiencia</a:t>
            </a:r>
          </a:p>
          <a:p>
            <a:pPr marL="0" lvl="1" indent="0">
              <a:buNone/>
            </a:pPr>
            <a:r>
              <a:rPr lang="es-ES" sz="1400"/>
              <a:t>La implementación de robots en la producción incrementa la eficiencia, permitiendo un mayor volumen de producción en menos tiempo.</a:t>
            </a:r>
          </a:p>
          <a:p>
            <a:pPr marL="0" indent="0">
              <a:spcBef>
                <a:spcPts val="2500"/>
              </a:spcBef>
              <a:buNone/>
            </a:pPr>
            <a:r>
              <a:rPr lang="es-ES" sz="1400" b="1"/>
              <a:t>Competitividad en el Mercado</a:t>
            </a:r>
          </a:p>
          <a:p>
            <a:pPr marL="0" lvl="1" indent="0">
              <a:buNone/>
            </a:pPr>
            <a:r>
              <a:rPr lang="es-ES" sz="1400"/>
              <a:t>Al reducir costos y aumentar la eficiencia, las empresas pueden ser más competitivas en el mercado, ofreciendo mejores precios y productos innovadores.</a:t>
            </a:r>
            <a:endParaRPr lang="es-CR"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Foto de un hombre de negocios sosteniendo un montón de globos de criptomonedas en la parte superior de un gráfico sobre un fondo blanco">
            <a:extLst>
              <a:ext uri="{FF2B5EF4-FFF2-40B4-BE49-F238E27FC236}">
                <a16:creationId xmlns:a16="http://schemas.microsoft.com/office/drawing/2014/main" id="{EF817E0E-4207-4396-9F8E-B2041D77AC2A}"/>
              </a:ext>
            </a:extLst>
          </p:cNvPr>
          <p:cNvPicPr>
            <a:picLocks noGrp="1" noChangeAspect="1"/>
          </p:cNvPicPr>
          <p:nvPr>
            <p:ph sz="half" idx="1"/>
          </p:nvPr>
        </p:nvPicPr>
        <p:blipFill>
          <a:blip r:embed="rId3"/>
          <a:srcRect l="43371" r="5655" b="-1"/>
          <a:stretch>
            <a:fillRect/>
          </a:stretch>
        </p:blipFill>
        <p:spPr>
          <a:xfrm>
            <a:off x="8115300" y="10"/>
            <a:ext cx="4076700" cy="6857990"/>
          </a:xfrm>
          <a:prstGeom prst="rect">
            <a:avLst/>
          </a:prstGeom>
        </p:spPr>
      </p:pic>
    </p:spTree>
    <p:extLst>
      <p:ext uri="{BB962C8B-B14F-4D97-AF65-F5344CB8AC3E}">
        <p14:creationId xmlns:p14="http://schemas.microsoft.com/office/powerpoint/2010/main" val="34233798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ítulo 1">
            <a:extLst>
              <a:ext uri="{FF2B5EF4-FFF2-40B4-BE49-F238E27FC236}">
                <a16:creationId xmlns:a16="http://schemas.microsoft.com/office/drawing/2014/main" id="{1AE9417D-68B3-EFAD-B988-F2801E4DC817}"/>
              </a:ext>
            </a:extLst>
          </p:cNvPr>
          <p:cNvSpPr>
            <a:spLocks noGrp="1"/>
          </p:cNvSpPr>
          <p:nvPr>
            <p:ph type="ctrTitle"/>
          </p:nvPr>
        </p:nvSpPr>
        <p:spPr>
          <a:xfrm>
            <a:off x="695324" y="1145308"/>
            <a:ext cx="7600263" cy="4860947"/>
          </a:xfrm>
        </p:spPr>
        <p:txBody>
          <a:bodyPr anchor="b">
            <a:normAutofit/>
          </a:bodyPr>
          <a:lstStyle/>
          <a:p>
            <a:r>
              <a:rPr lang="es-CR" sz="7600"/>
              <a:t>Impacto en el bienestar social</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767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358EC14-6FB1-3B11-D634-F1B1ABDCF734}"/>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Mejora de la calidad de vida</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4795C805-7B4D-B6F6-215F-8815D31777A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s-ES" sz="1400" b="1"/>
              <a:t>Tareas Peligrosas</a:t>
            </a:r>
          </a:p>
          <a:p>
            <a:pPr marL="0" lvl="1" indent="0">
              <a:buNone/>
            </a:pPr>
            <a:r>
              <a:rPr lang="es-ES" sz="1400"/>
              <a:t>Los robots son ideales para realizar tareas peligrosas, lo que reduce el riesgo para los humanos en el trabajo.</a:t>
            </a:r>
          </a:p>
          <a:p>
            <a:pPr marL="0" indent="0">
              <a:spcBef>
                <a:spcPts val="2500"/>
              </a:spcBef>
              <a:buNone/>
            </a:pPr>
            <a:r>
              <a:rPr lang="es-ES" sz="1400" b="1"/>
              <a:t>Actividades Creativas</a:t>
            </a:r>
          </a:p>
          <a:p>
            <a:pPr marL="0" lvl="1" indent="0">
              <a:buNone/>
            </a:pPr>
            <a:r>
              <a:rPr lang="es-ES" sz="1400"/>
              <a:t>Al delegar tareas exigentes a los robots, los humanos pueden enfocarse en actividades más creativas y satisfactorias.</a:t>
            </a:r>
          </a:p>
          <a:p>
            <a:pPr marL="0" indent="0">
              <a:spcBef>
                <a:spcPts val="2500"/>
              </a:spcBef>
              <a:buNone/>
            </a:pPr>
            <a:r>
              <a:rPr lang="es-ES" sz="1400" b="1"/>
              <a:t>Reducción del Estrés</a:t>
            </a:r>
          </a:p>
          <a:p>
            <a:pPr marL="0" lvl="1" indent="0">
              <a:buNone/>
            </a:pPr>
            <a:r>
              <a:rPr lang="es-ES" sz="1400"/>
              <a:t>La automatización de tareas físicas reduce el estrés físico y mental, mejorando la calidad de vida de los trabajadores.</a:t>
            </a:r>
            <a:endParaRPr lang="es-CR"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Android aislado sobre fondo blanco">
            <a:extLst>
              <a:ext uri="{FF2B5EF4-FFF2-40B4-BE49-F238E27FC236}">
                <a16:creationId xmlns:a16="http://schemas.microsoft.com/office/drawing/2014/main" id="{A9F7A272-DC55-4916-B820-E43C433F5139}"/>
              </a:ext>
            </a:extLst>
          </p:cNvPr>
          <p:cNvPicPr>
            <a:picLocks noGrp="1" noChangeAspect="1"/>
          </p:cNvPicPr>
          <p:nvPr>
            <p:ph sz="half" idx="1"/>
          </p:nvPr>
        </p:nvPicPr>
        <p:blipFill>
          <a:blip r:embed="rId3"/>
          <a:srcRect l="36271" r="19146"/>
          <a:stretch>
            <a:fillRect/>
          </a:stretch>
        </p:blipFill>
        <p:spPr>
          <a:xfrm>
            <a:off x="8115300" y="10"/>
            <a:ext cx="4076700" cy="6857990"/>
          </a:xfrm>
          <a:prstGeom prst="rect">
            <a:avLst/>
          </a:prstGeom>
        </p:spPr>
      </p:pic>
    </p:spTree>
    <p:extLst>
      <p:ext uri="{BB962C8B-B14F-4D97-AF65-F5344CB8AC3E}">
        <p14:creationId xmlns:p14="http://schemas.microsoft.com/office/powerpoint/2010/main" val="2052459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9C1DFB-9890-807D-F5F9-16C8BC057606}"/>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Aplicaciones en el sector salud</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225FA969-08FD-A18A-2442-1CBD27571CE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s-ES" sz="1400" b="1"/>
              <a:t>Cirugía asistida por robots</a:t>
            </a:r>
          </a:p>
          <a:p>
            <a:pPr marL="0" lvl="1" indent="0">
              <a:buNone/>
            </a:pPr>
            <a:r>
              <a:rPr lang="es-ES" sz="1400"/>
              <a:t>Los robots están revolucionando la cirugía al permitir procedimientos más precisos y menos invasivos, lo que mejora la recuperación del paciente.</a:t>
            </a:r>
          </a:p>
          <a:p>
            <a:pPr marL="0" indent="0">
              <a:spcBef>
                <a:spcPts val="2500"/>
              </a:spcBef>
              <a:buNone/>
            </a:pPr>
            <a:r>
              <a:rPr lang="es-ES" sz="1400" b="1"/>
              <a:t>Administración de medicamentos</a:t>
            </a:r>
          </a:p>
          <a:p>
            <a:pPr marL="0" lvl="1" indent="0">
              <a:buNone/>
            </a:pPr>
            <a:r>
              <a:rPr lang="es-ES" sz="1400"/>
              <a:t>La automatización en la administración de medicamentos reduce errores y asegura que los pacientes reciban el tratamiento adecuado en el momento correcto.</a:t>
            </a:r>
          </a:p>
          <a:p>
            <a:pPr marL="0" indent="0">
              <a:spcBef>
                <a:spcPts val="2500"/>
              </a:spcBef>
              <a:buNone/>
            </a:pPr>
            <a:r>
              <a:rPr lang="es-ES" sz="1400" b="1"/>
              <a:t>Asistencia a pacientes</a:t>
            </a:r>
          </a:p>
          <a:p>
            <a:pPr marL="0" lvl="1" indent="0">
              <a:buNone/>
            </a:pPr>
            <a:r>
              <a:rPr lang="es-ES" sz="1400"/>
              <a:t>Los robots también asisten a los pacientes proporcionando atención y monitoreo, lo que mejora la calidad del cuidado médico.</a:t>
            </a:r>
            <a:endParaRPr lang="es-CR"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Robot asistente en una habitación de hospital.">
            <a:extLst>
              <a:ext uri="{FF2B5EF4-FFF2-40B4-BE49-F238E27FC236}">
                <a16:creationId xmlns:a16="http://schemas.microsoft.com/office/drawing/2014/main" id="{E16A3D7D-5F8F-46A3-BC52-82464F5265E3}"/>
              </a:ext>
            </a:extLst>
          </p:cNvPr>
          <p:cNvPicPr>
            <a:picLocks noGrp="1" noChangeAspect="1"/>
          </p:cNvPicPr>
          <p:nvPr>
            <p:ph sz="half" idx="1"/>
          </p:nvPr>
        </p:nvPicPr>
        <p:blipFill>
          <a:blip r:embed="rId3"/>
          <a:srcRect l="28834" r="31486" b="-1"/>
          <a:stretch>
            <a:fillRect/>
          </a:stretch>
        </p:blipFill>
        <p:spPr>
          <a:xfrm>
            <a:off x="8115300" y="10"/>
            <a:ext cx="4076700" cy="6857990"/>
          </a:xfrm>
          <a:prstGeom prst="rect">
            <a:avLst/>
          </a:prstGeom>
        </p:spPr>
      </p:pic>
    </p:spTree>
    <p:extLst>
      <p:ext uri="{BB962C8B-B14F-4D97-AF65-F5344CB8AC3E}">
        <p14:creationId xmlns:p14="http://schemas.microsoft.com/office/powerpoint/2010/main" val="6537993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295ABD-5AD7-7645-F6D3-DA4807139A8F}"/>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Contribuciones a la sostenibilidad</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B7CCCFF3-F212-72A4-3807-A3BBEEA1FEA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s-ES" sz="1400" b="1"/>
              <a:t>Optimización de Recursos</a:t>
            </a:r>
          </a:p>
          <a:p>
            <a:pPr marL="0" lvl="1" indent="0">
              <a:buNone/>
            </a:pPr>
            <a:r>
              <a:rPr lang="es-ES" sz="1400"/>
              <a:t>La automatización permite un uso más eficiente de los recursos en la producción, lo que reduce el desperdicio y los costos.</a:t>
            </a:r>
          </a:p>
          <a:p>
            <a:pPr marL="0" indent="0">
              <a:spcBef>
                <a:spcPts val="2500"/>
              </a:spcBef>
              <a:buNone/>
            </a:pPr>
            <a:r>
              <a:rPr lang="es-ES" sz="1400" b="1"/>
              <a:t>Reducción de Desechos</a:t>
            </a:r>
          </a:p>
          <a:p>
            <a:pPr marL="0" lvl="1" indent="0">
              <a:buNone/>
            </a:pPr>
            <a:r>
              <a:rPr lang="es-ES" sz="1400"/>
              <a:t>Los robots pueden ayudar a minimizar desechos durante el proceso de producción, contribuyendo así a una economía más circular.</a:t>
            </a:r>
          </a:p>
          <a:p>
            <a:pPr marL="0" indent="0">
              <a:spcBef>
                <a:spcPts val="2500"/>
              </a:spcBef>
              <a:buNone/>
            </a:pPr>
            <a:r>
              <a:rPr lang="es-ES" sz="1400" b="1"/>
              <a:t>Eficiencia Energética</a:t>
            </a:r>
          </a:p>
          <a:p>
            <a:pPr marL="0" lvl="1" indent="0">
              <a:buNone/>
            </a:pPr>
            <a:r>
              <a:rPr lang="es-ES" sz="1400"/>
              <a:t>La automatización mejora la eficiencia energética en diversas industrias, reduciendo el consumo de energía y las emisiones.</a:t>
            </a:r>
            <a:endParaRPr lang="es-CR"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Línea de montaje robotizada. Modelos 3D abstractos">
            <a:extLst>
              <a:ext uri="{FF2B5EF4-FFF2-40B4-BE49-F238E27FC236}">
                <a16:creationId xmlns:a16="http://schemas.microsoft.com/office/drawing/2014/main" id="{6B061159-F82E-4417-9A83-A7585A17AB1B}"/>
              </a:ext>
            </a:extLst>
          </p:cNvPr>
          <p:cNvPicPr>
            <a:picLocks noGrp="1" noChangeAspect="1"/>
          </p:cNvPicPr>
          <p:nvPr>
            <p:ph sz="half" idx="1"/>
          </p:nvPr>
        </p:nvPicPr>
        <p:blipFill>
          <a:blip r:embed="rId3"/>
          <a:srcRect l="22580" r="43389" b="1"/>
          <a:stretch>
            <a:fillRect/>
          </a:stretch>
        </p:blipFill>
        <p:spPr>
          <a:xfrm>
            <a:off x="8115300" y="10"/>
            <a:ext cx="4076700" cy="6857990"/>
          </a:xfrm>
          <a:prstGeom prst="rect">
            <a:avLst/>
          </a:prstGeom>
        </p:spPr>
      </p:pic>
    </p:spTree>
    <p:extLst>
      <p:ext uri="{BB962C8B-B14F-4D97-AF65-F5344CB8AC3E}">
        <p14:creationId xmlns:p14="http://schemas.microsoft.com/office/powerpoint/2010/main" val="25273122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ítulo 1">
            <a:extLst>
              <a:ext uri="{FF2B5EF4-FFF2-40B4-BE49-F238E27FC236}">
                <a16:creationId xmlns:a16="http://schemas.microsoft.com/office/drawing/2014/main" id="{3BD898AA-6B60-18DD-3EB9-A270818768A0}"/>
              </a:ext>
            </a:extLst>
          </p:cNvPr>
          <p:cNvSpPr>
            <a:spLocks noGrp="1"/>
          </p:cNvSpPr>
          <p:nvPr>
            <p:ph type="ctrTitle"/>
          </p:nvPr>
        </p:nvSpPr>
        <p:spPr>
          <a:xfrm>
            <a:off x="695324" y="1145308"/>
            <a:ext cx="7600263" cy="4860947"/>
          </a:xfrm>
        </p:spPr>
        <p:txBody>
          <a:bodyPr anchor="b">
            <a:normAutofit/>
          </a:bodyPr>
          <a:lstStyle/>
          <a:p>
            <a:r>
              <a:rPr lang="es-CR" sz="7000"/>
              <a:t>Desafíos y consideraciones éticas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4481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0D76A353-7C47-37A8-BEFE-AD7B63A5FC2E}"/>
              </a:ext>
            </a:extLst>
          </p:cNvPr>
          <p:cNvSpPr>
            <a:spLocks noGrp="1"/>
          </p:cNvSpPr>
          <p:nvPr>
            <p:ph type="title"/>
          </p:nvPr>
        </p:nvSpPr>
        <p:spPr>
          <a:xfrm>
            <a:off x="702129" y="914760"/>
            <a:ext cx="2806615" cy="3543764"/>
          </a:xfrm>
        </p:spPr>
        <p:txBody>
          <a:bodyPr>
            <a:normAutofit/>
          </a:bodyPr>
          <a:lstStyle/>
          <a:p>
            <a:r>
              <a:rPr lang="es-CR" sz="2500"/>
              <a:t>Desplazamiento laboral y adaptación de la fuerza de trabajo</a:t>
            </a:r>
          </a:p>
        </p:txBody>
      </p:sp>
      <p:graphicFrame>
        <p:nvGraphicFramePr>
          <p:cNvPr id="4" name="Marcador de contenido 4">
            <a:extLst>
              <a:ext uri="{FF2B5EF4-FFF2-40B4-BE49-F238E27FC236}">
                <a16:creationId xmlns:a16="http://schemas.microsoft.com/office/drawing/2014/main" id="{58D591D8-B473-4C8B-9A41-CF4991719533}"/>
              </a:ext>
            </a:extLst>
          </p:cNvPr>
          <p:cNvGraphicFramePr>
            <a:graphicFrameLocks noGrp="1"/>
          </p:cNvGraphicFramePr>
          <p:nvPr>
            <p:ph idx="1"/>
            <p:extLst>
              <p:ext uri="{D42A27DB-BD31-4B8C-83A1-F6EECF244321}">
                <p14:modId xmlns:p14="http://schemas.microsoft.com/office/powerpoint/2010/main" val="81563603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3902149" y="978558"/>
          <a:ext cx="7591859" cy="5091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13656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05BF22-4067-719D-F629-B03A3DD4906F}"/>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Seguridad y privacidad en la automatización</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906B1544-62A2-7803-CA19-DB21471E1C2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s-ES" sz="1400" b="1"/>
              <a:t>Preocupaciones sobre la seguridad</a:t>
            </a:r>
          </a:p>
          <a:p>
            <a:pPr marL="0" lvl="1" indent="0">
              <a:buNone/>
            </a:pPr>
            <a:r>
              <a:rPr lang="es-ES" sz="1400"/>
              <a:t>A medida que la automatización avanza, surge la necesidad de abordar las preocupaciones de seguridad en los sistemas automáticos.</a:t>
            </a:r>
          </a:p>
          <a:p>
            <a:pPr marL="0" indent="0">
              <a:spcBef>
                <a:spcPts val="2500"/>
              </a:spcBef>
              <a:buNone/>
            </a:pPr>
            <a:r>
              <a:rPr lang="es-ES" sz="1400" b="1"/>
              <a:t>Protección de datos</a:t>
            </a:r>
          </a:p>
          <a:p>
            <a:pPr marL="0" lvl="1" indent="0">
              <a:buNone/>
            </a:pPr>
            <a:r>
              <a:rPr lang="es-ES" sz="1400"/>
              <a:t>Es fundamental establecer medidas adecuadas para proteger la información y garantizar la privacidad de los datos en entornos automatizados.</a:t>
            </a:r>
          </a:p>
          <a:p>
            <a:pPr marL="0" indent="0">
              <a:spcBef>
                <a:spcPts val="2500"/>
              </a:spcBef>
              <a:buNone/>
            </a:pPr>
            <a:r>
              <a:rPr lang="es-ES" sz="1400" b="1"/>
              <a:t>Sistemas seguros</a:t>
            </a:r>
          </a:p>
          <a:p>
            <a:pPr marL="0" lvl="1" indent="0">
              <a:buNone/>
            </a:pPr>
            <a:r>
              <a:rPr lang="es-ES" sz="1400"/>
              <a:t>Los sistemas automáticos deben ser diseñados para ser seguros de operar, minimizando los riesgos de fallos o ataques.</a:t>
            </a:r>
            <a:endParaRPr lang="es-CR"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Arte digital del candado">
            <a:extLst>
              <a:ext uri="{FF2B5EF4-FFF2-40B4-BE49-F238E27FC236}">
                <a16:creationId xmlns:a16="http://schemas.microsoft.com/office/drawing/2014/main" id="{12349C6A-9DA1-4D1C-A9B3-8A910D14D524}"/>
              </a:ext>
            </a:extLst>
          </p:cNvPr>
          <p:cNvPicPr>
            <a:picLocks noGrp="1" noChangeAspect="1"/>
          </p:cNvPicPr>
          <p:nvPr>
            <p:ph sz="half" idx="1"/>
          </p:nvPr>
        </p:nvPicPr>
        <p:blipFill>
          <a:blip r:embed="rId3"/>
          <a:srcRect l="10687" r="45620" b="-2"/>
          <a:stretch>
            <a:fillRect/>
          </a:stretch>
        </p:blipFill>
        <p:spPr>
          <a:xfrm>
            <a:off x="8115300" y="10"/>
            <a:ext cx="4076700" cy="6857990"/>
          </a:xfrm>
          <a:prstGeom prst="rect">
            <a:avLst/>
          </a:prstGeom>
        </p:spPr>
      </p:pic>
    </p:spTree>
    <p:extLst>
      <p:ext uri="{BB962C8B-B14F-4D97-AF65-F5344CB8AC3E}">
        <p14:creationId xmlns:p14="http://schemas.microsoft.com/office/powerpoint/2010/main" val="602280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D57FE55-4B56-8CDB-738E-BF0D34254A27}"/>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sz="3700"/>
              <a:t>Responsabilidad ética y regulaciones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Reglas para el cumplimiento de las políticas empresariales">
            <a:extLst>
              <a:ext uri="{FF2B5EF4-FFF2-40B4-BE49-F238E27FC236}">
                <a16:creationId xmlns:a16="http://schemas.microsoft.com/office/drawing/2014/main" id="{D2FD1BCE-9D11-4EB9-8AF6-FDEACDD294C5}"/>
              </a:ext>
            </a:extLst>
          </p:cNvPr>
          <p:cNvPicPr>
            <a:picLocks noGrp="1" noChangeAspect="1"/>
          </p:cNvPicPr>
          <p:nvPr>
            <p:ph sz="half" idx="1"/>
          </p:nvPr>
        </p:nvPicPr>
        <p:blipFill>
          <a:blip r:embed="rId3"/>
          <a:srcRect r="11477" b="-3"/>
          <a:stretch>
            <a:fillRect/>
          </a:stretch>
        </p:blipFill>
        <p:spPr>
          <a:xfrm>
            <a:off x="804672" y="3044952"/>
            <a:ext cx="3941064" cy="2971800"/>
          </a:xfrm>
          <a:prstGeom prst="rect">
            <a:avLst/>
          </a:prstGeom>
        </p:spPr>
      </p:pic>
      <p:sp>
        <p:nvSpPr>
          <p:cNvPr id="4" name="Marcador de contenido 3">
            <a:extLst>
              <a:ext uri="{FF2B5EF4-FFF2-40B4-BE49-F238E27FC236}">
                <a16:creationId xmlns:a16="http://schemas.microsoft.com/office/drawing/2014/main" id="{285EA0B1-303B-0415-E377-0D15B0F11EA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s-ES" sz="1400" b="1"/>
              <a:t>Marco ético para la automatización</a:t>
            </a:r>
          </a:p>
          <a:p>
            <a:pPr marL="0" lvl="1" indent="0">
              <a:buNone/>
            </a:pPr>
            <a:r>
              <a:rPr lang="es-ES" sz="1400"/>
              <a:t>Es esencial establecer un marco ético que guíe la implementación de la automatización, asegurando que se respeten los valores fundamentales de la sociedad.</a:t>
            </a:r>
          </a:p>
          <a:p>
            <a:pPr marL="0" indent="0">
              <a:spcBef>
                <a:spcPts val="2500"/>
              </a:spcBef>
              <a:buNone/>
            </a:pPr>
            <a:r>
              <a:rPr lang="es-ES" sz="1400" b="1"/>
              <a:t>Regulaciones necesarias</a:t>
            </a:r>
          </a:p>
          <a:p>
            <a:pPr marL="0" lvl="1" indent="0">
              <a:buNone/>
            </a:pPr>
            <a:r>
              <a:rPr lang="es-ES" sz="1400"/>
              <a:t>Las regulaciones adecuadas son cruciales para abordar las implicaciones sociales y económicas de la automatización, protegiendo a los ciudadanos y promoviendo la equidad.</a:t>
            </a:r>
          </a:p>
          <a:p>
            <a:pPr marL="0" indent="0">
              <a:spcBef>
                <a:spcPts val="2500"/>
              </a:spcBef>
              <a:buNone/>
            </a:pPr>
            <a:r>
              <a:rPr lang="es-ES" sz="1400" b="1"/>
              <a:t>Beneficios equitativos</a:t>
            </a:r>
          </a:p>
          <a:p>
            <a:pPr marL="0" lvl="1" indent="0">
              <a:buNone/>
            </a:pPr>
            <a:r>
              <a:rPr lang="es-ES" sz="1400"/>
              <a:t>Es fundamental asegurar que los avances tecnológicos beneficien a toda la sociedad de manera equitativa, evitando desigualdades y exclusiones.</a:t>
            </a:r>
            <a:endParaRPr lang="es-CR"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934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ítulo 1">
            <a:extLst>
              <a:ext uri="{FF2B5EF4-FFF2-40B4-BE49-F238E27FC236}">
                <a16:creationId xmlns:a16="http://schemas.microsoft.com/office/drawing/2014/main" id="{5A05114D-02EC-BF0A-9646-2B92E5CD0DF6}"/>
              </a:ext>
            </a:extLst>
          </p:cNvPr>
          <p:cNvSpPr>
            <a:spLocks noGrp="1"/>
          </p:cNvSpPr>
          <p:nvPr>
            <p:ph type="ctrTitle"/>
          </p:nvPr>
        </p:nvSpPr>
        <p:spPr>
          <a:xfrm>
            <a:off x="695324" y="1145308"/>
            <a:ext cx="7600263" cy="4860947"/>
          </a:xfrm>
        </p:spPr>
        <p:txBody>
          <a:bodyPr anchor="b">
            <a:normAutofit/>
          </a:bodyPr>
          <a:lstStyle/>
          <a:p>
            <a:r>
              <a:rPr lang="es-CR" sz="7000"/>
              <a:t>Futuro de la automatización robotizada</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6299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B036081-6F82-6904-09E9-DA98803DAF7F}"/>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Puntos Clave de la Presentación</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23B6C976-0824-FD87-8929-58CD3AFC789C}"/>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04088" y="2221994"/>
            <a:ext cx="6766560" cy="3739896"/>
          </a:xfrm>
        </p:spPr>
        <p:txBody>
          <a:bodyPr vert="horz" lIns="91440" tIns="45720" rIns="91440" bIns="45720" rtlCol="0">
            <a:normAutofit/>
          </a:bodyPr>
          <a:lstStyle/>
          <a:p>
            <a:r>
              <a:rPr lang="en-US"/>
              <a:t>Principios fundamentales de la automatización robotizada</a:t>
            </a:r>
          </a:p>
          <a:p>
            <a:r>
              <a:rPr lang="en-US"/>
              <a:t>Aplicaciones en procesos de producción</a:t>
            </a:r>
          </a:p>
          <a:p>
            <a:r>
              <a:rPr lang="en-US"/>
              <a:t>Impacto en el bienestar social</a:t>
            </a:r>
          </a:p>
          <a:p>
            <a:r>
              <a:rPr lang="en-US"/>
              <a:t>Desafíos y consideraciones éticas</a:t>
            </a:r>
          </a:p>
          <a:p>
            <a:r>
              <a:rPr lang="en-US"/>
              <a:t>Futuro de la automatización robotizada</a:t>
            </a:r>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Robot de ingeniería biomédica en un laboratorio">
            <a:extLst>
              <a:ext uri="{FF2B5EF4-FFF2-40B4-BE49-F238E27FC236}">
                <a16:creationId xmlns:a16="http://schemas.microsoft.com/office/drawing/2014/main" id="{B9441FE0-282E-4F20-A7CD-F704C2BB0838}"/>
              </a:ext>
            </a:extLst>
          </p:cNvPr>
          <p:cNvPicPr>
            <a:picLocks noGrp="1" noChangeAspect="1"/>
          </p:cNvPicPr>
          <p:nvPr>
            <p:ph sz="half" idx="1"/>
          </p:nvPr>
        </p:nvPicPr>
        <p:blipFill>
          <a:blip r:embed="rId3"/>
          <a:srcRect l="19940" r="40380" b="-1"/>
          <a:stretch>
            <a:fillRect/>
          </a:stretch>
        </p:blipFill>
        <p:spPr>
          <a:xfrm>
            <a:off x="8115300" y="10"/>
            <a:ext cx="4076700" cy="6857990"/>
          </a:xfrm>
          <a:prstGeom prst="rect">
            <a:avLst/>
          </a:prstGeom>
        </p:spPr>
      </p:pic>
    </p:spTree>
    <p:extLst>
      <p:ext uri="{BB962C8B-B14F-4D97-AF65-F5344CB8AC3E}">
        <p14:creationId xmlns:p14="http://schemas.microsoft.com/office/powerpoint/2010/main" val="8515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C3B9E5-B61F-10A9-2ADC-C35C8B428E86}"/>
              </a:ext>
            </a:extLst>
          </p:cNvPr>
          <p:cNvSpPr>
            <a:spLocks noGrp="1"/>
          </p:cNvSpPr>
          <p:nvPr>
            <p:ph type="title"/>
          </p:nvPr>
        </p:nvSpPr>
        <p:spPr>
          <a:xfrm>
            <a:off x="704087" y="909637"/>
            <a:ext cx="4800600" cy="1307592"/>
          </a:xfrm>
        </p:spPr>
        <p:txBody>
          <a:bodyPr vert="horz" lIns="91440" tIns="45720" rIns="91440" bIns="45720" rtlCol="0" anchor="t">
            <a:normAutofit/>
          </a:bodyPr>
          <a:lstStyle/>
          <a:p>
            <a:pPr>
              <a:lnSpc>
                <a:spcPct val="90000"/>
              </a:lnSpc>
            </a:pPr>
            <a:r>
              <a:rPr lang="en-US" sz="3100"/>
              <a:t>Tendencias emergentes en tecnología robótica</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348C3209-4F77-F744-BDE0-74526CABAC7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9" y="2221992"/>
            <a:ext cx="4800600" cy="3739896"/>
          </a:xfrm>
        </p:spPr>
        <p:txBody>
          <a:bodyPr>
            <a:normAutofit/>
          </a:bodyPr>
          <a:lstStyle/>
          <a:p>
            <a:pPr marL="0" indent="0">
              <a:spcBef>
                <a:spcPts val="2500"/>
              </a:spcBef>
              <a:buNone/>
            </a:pPr>
            <a:r>
              <a:rPr lang="es-ES" sz="1400" b="1"/>
              <a:t>Desarrollo de Robots Colaborativos</a:t>
            </a:r>
          </a:p>
          <a:p>
            <a:pPr marL="0" lvl="1" indent="0">
              <a:buNone/>
            </a:pPr>
            <a:r>
              <a:rPr lang="es-ES" sz="1400"/>
              <a:t>Los robots colaborativos están diseñados para trabajar junto a los humanos, mejorando la eficiencia y la seguridad en el lugar de trabajo.</a:t>
            </a:r>
          </a:p>
          <a:p>
            <a:pPr marL="0" indent="0">
              <a:spcBef>
                <a:spcPts val="2500"/>
              </a:spcBef>
              <a:buNone/>
            </a:pPr>
            <a:r>
              <a:rPr lang="es-ES" sz="1400" b="1"/>
              <a:t>Mejora de la Inteligencia Artificial</a:t>
            </a:r>
          </a:p>
          <a:p>
            <a:pPr marL="0" lvl="1" indent="0">
              <a:buNone/>
            </a:pPr>
            <a:r>
              <a:rPr lang="es-ES" sz="1400"/>
              <a:t>El avance en inteligencia artificial permite que los robots tomen decisiones más inteligentes y autónomas, adaptándose a situaciones en tiempo real.</a:t>
            </a:r>
            <a:endParaRPr lang="es-CR" sz="1400"/>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Robot parado en un bloque frente a otros robots">
            <a:extLst>
              <a:ext uri="{FF2B5EF4-FFF2-40B4-BE49-F238E27FC236}">
                <a16:creationId xmlns:a16="http://schemas.microsoft.com/office/drawing/2014/main" id="{2AAEB19D-7DCC-4C68-BDC6-1E188E4F90A0}"/>
              </a:ext>
            </a:extLst>
          </p:cNvPr>
          <p:cNvPicPr>
            <a:picLocks noGrp="1" noChangeAspect="1"/>
          </p:cNvPicPr>
          <p:nvPr>
            <p:ph sz="half" idx="1"/>
          </p:nvPr>
        </p:nvPicPr>
        <p:blipFill>
          <a:blip r:embed="rId3"/>
          <a:srcRect l="15403" r="35022"/>
          <a:stretch>
            <a:fillRect/>
          </a:stretch>
        </p:blipFill>
        <p:spPr>
          <a:xfrm>
            <a:off x="6147816" y="10"/>
            <a:ext cx="6044184" cy="6857990"/>
          </a:xfrm>
          <a:prstGeom prst="rect">
            <a:avLst/>
          </a:prstGeom>
        </p:spPr>
      </p:pic>
    </p:spTree>
    <p:extLst>
      <p:ext uri="{BB962C8B-B14F-4D97-AF65-F5344CB8AC3E}">
        <p14:creationId xmlns:p14="http://schemas.microsoft.com/office/powerpoint/2010/main" val="1791623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ítulo 1">
            <a:extLst>
              <a:ext uri="{FF2B5EF4-FFF2-40B4-BE49-F238E27FC236}">
                <a16:creationId xmlns:a16="http://schemas.microsoft.com/office/drawing/2014/main" id="{FF321008-AE7E-2AB8-9C5F-5617EC4A8759}"/>
              </a:ext>
            </a:extLst>
          </p:cNvPr>
          <p:cNvSpPr>
            <a:spLocks noGrp="1"/>
          </p:cNvSpPr>
          <p:nvPr>
            <p:ph type="title"/>
          </p:nvPr>
        </p:nvSpPr>
        <p:spPr>
          <a:xfrm>
            <a:off x="954823" y="1705460"/>
            <a:ext cx="4265763" cy="1593185"/>
          </a:xfrm>
        </p:spPr>
        <p:txBody>
          <a:bodyPr anchor="t">
            <a:normAutofit/>
          </a:bodyPr>
          <a:lstStyle/>
          <a:p>
            <a:pPr>
              <a:lnSpc>
                <a:spcPct val="90000"/>
              </a:lnSpc>
            </a:pPr>
            <a:r>
              <a:rPr lang="es-CR" sz="3600"/>
              <a:t>Integración con la inteligencia artificial</a:t>
            </a:r>
          </a:p>
        </p:txBody>
      </p:sp>
      <p:sp>
        <p:nvSpPr>
          <p:cNvPr id="3" name="Marcador de contenido 2">
            <a:extLst>
              <a:ext uri="{FF2B5EF4-FFF2-40B4-BE49-F238E27FC236}">
                <a16:creationId xmlns:a16="http://schemas.microsoft.com/office/drawing/2014/main" id="{35C891C6-33ED-DC0B-59D4-00F7E7C72698}"/>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1796458"/>
            <a:ext cx="5483190" cy="4457453"/>
          </a:xfrm>
        </p:spPr>
        <p:txBody>
          <a:bodyPr>
            <a:normAutofit/>
          </a:bodyPr>
          <a:lstStyle/>
          <a:p>
            <a:pPr marL="0" indent="0">
              <a:spcBef>
                <a:spcPts val="2500"/>
              </a:spcBef>
              <a:buNone/>
            </a:pPr>
            <a:r>
              <a:rPr lang="es-ES" sz="1400" b="1"/>
              <a:t>Revolución en la Robótica</a:t>
            </a:r>
          </a:p>
          <a:p>
            <a:pPr marL="0" lvl="1" indent="0">
              <a:buNone/>
            </a:pPr>
            <a:r>
              <a:rPr lang="es-ES" sz="1400"/>
              <a:t>La integración de la automatización robótica y la inteligencia artificial está transformando la manera en que los robots funcionan y aprenden.</a:t>
            </a:r>
          </a:p>
          <a:p>
            <a:pPr marL="0" indent="0">
              <a:spcBef>
                <a:spcPts val="2500"/>
              </a:spcBef>
              <a:buNone/>
            </a:pPr>
            <a:r>
              <a:rPr lang="es-ES" sz="1400" b="1"/>
              <a:t>Sistemas Adaptativos</a:t>
            </a:r>
          </a:p>
          <a:p>
            <a:pPr marL="0" lvl="1" indent="0">
              <a:buNone/>
            </a:pPr>
            <a:r>
              <a:rPr lang="es-ES" sz="1400"/>
              <a:t>Los sistemas robóticos ahora pueden adaptarse a su entorno, mejorando así su eficiencia y efectividad en las tareas.</a:t>
            </a:r>
          </a:p>
          <a:p>
            <a:pPr marL="0" indent="0">
              <a:spcBef>
                <a:spcPts val="2500"/>
              </a:spcBef>
              <a:buNone/>
            </a:pPr>
            <a:r>
              <a:rPr lang="es-ES" sz="1400" b="1"/>
              <a:t>Autonomía Mejorada</a:t>
            </a:r>
          </a:p>
          <a:p>
            <a:pPr marL="0" lvl="1" indent="0">
              <a:buNone/>
            </a:pPr>
            <a:r>
              <a:rPr lang="es-ES" sz="1400"/>
              <a:t>La inteligencia artificial permite que los robots sean más autónomos, optimizando su funcionamiento sin intervención humana constante.</a:t>
            </a:r>
            <a:endParaRPr lang="es-CR" sz="1400"/>
          </a:p>
        </p:txBody>
      </p:sp>
      <p:cxnSp>
        <p:nvCxnSpPr>
          <p:cNvPr id="10" name="Straight Connector 9">
            <a:extLst>
              <a:ext uri="{FF2B5EF4-FFF2-40B4-BE49-F238E27FC236}">
                <a16:creationId xmlns:a16="http://schemas.microsoft.com/office/drawing/2014/main" id="{F6DB4BEA-22D1-9BE0-1F06-BAFE567B5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0816" y="3435170"/>
            <a:ext cx="402336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604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DE5181-B11D-DC30-8987-4B7C4C18115B}"/>
              </a:ext>
            </a:extLst>
          </p:cNvPr>
          <p:cNvSpPr>
            <a:spLocks noGrp="1"/>
          </p:cNvSpPr>
          <p:nvPr>
            <p:ph type="title"/>
          </p:nvPr>
        </p:nvSpPr>
        <p:spPr>
          <a:xfrm>
            <a:off x="704088" y="914401"/>
            <a:ext cx="6766560" cy="1307592"/>
          </a:xfrm>
        </p:spPr>
        <p:txBody>
          <a:bodyPr vert="horz" lIns="91440" tIns="45720" rIns="91440" bIns="45720" rtlCol="0" anchor="t">
            <a:normAutofit/>
          </a:bodyPr>
          <a:lstStyle/>
          <a:p>
            <a:r>
              <a:rPr lang="en-US" sz="3700"/>
              <a:t>Perspectivas a largo plazo y desarrollo potencial</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DB24C865-5670-B3BB-D615-8997876B225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s-ES" sz="1400" b="1"/>
              <a:t>Evolución de la Automatización</a:t>
            </a:r>
          </a:p>
          <a:p>
            <a:pPr marL="0" lvl="1" indent="0">
              <a:buNone/>
            </a:pPr>
            <a:r>
              <a:rPr lang="es-ES" sz="1400"/>
              <a:t>La automatización robótica está en constante evolución, con nuevas tecnologías que cambian la forma en que trabajamos y producimos.</a:t>
            </a:r>
          </a:p>
          <a:p>
            <a:pPr marL="0" indent="0">
              <a:spcBef>
                <a:spcPts val="2500"/>
              </a:spcBef>
              <a:buNone/>
            </a:pPr>
            <a:r>
              <a:rPr lang="es-ES" sz="1400" b="1"/>
              <a:t>Impacto en la Industria</a:t>
            </a:r>
          </a:p>
          <a:p>
            <a:pPr marL="0" lvl="1" indent="0">
              <a:buNone/>
            </a:pPr>
            <a:r>
              <a:rPr lang="es-ES" sz="1400"/>
              <a:t>La expansión de la automatización transformará sectores enteros, aumentando la eficiencia y reduciendo costos operativos.</a:t>
            </a:r>
          </a:p>
          <a:p>
            <a:pPr marL="0" indent="0">
              <a:spcBef>
                <a:spcPts val="2500"/>
              </a:spcBef>
              <a:buNone/>
            </a:pPr>
            <a:r>
              <a:rPr lang="es-ES" sz="1400" b="1"/>
              <a:t>Efectos en la Sociedad</a:t>
            </a:r>
          </a:p>
          <a:p>
            <a:pPr marL="0" lvl="1" indent="0">
              <a:buNone/>
            </a:pPr>
            <a:r>
              <a:rPr lang="es-ES" sz="1400"/>
              <a:t>La automatización tendrá un profundo impacto en la economía global y cambiará la naturaleza del trabajo en la sociedad.</a:t>
            </a:r>
            <a:endParaRPr lang="es-CR"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Un robot usando una computadora portátil sentado en una silla azul">
            <a:extLst>
              <a:ext uri="{FF2B5EF4-FFF2-40B4-BE49-F238E27FC236}">
                <a16:creationId xmlns:a16="http://schemas.microsoft.com/office/drawing/2014/main" id="{E6604CFA-5CE0-4BA5-817F-10594CEF5DAF}"/>
              </a:ext>
            </a:extLst>
          </p:cNvPr>
          <p:cNvPicPr>
            <a:picLocks noGrp="1" noChangeAspect="1"/>
          </p:cNvPicPr>
          <p:nvPr>
            <p:ph sz="half" idx="1"/>
          </p:nvPr>
        </p:nvPicPr>
        <p:blipFill>
          <a:blip r:embed="rId3"/>
          <a:srcRect l="60692" r="5871"/>
          <a:stretch>
            <a:fillRect/>
          </a:stretch>
        </p:blipFill>
        <p:spPr>
          <a:xfrm>
            <a:off x="8115300" y="10"/>
            <a:ext cx="4076700" cy="6857990"/>
          </a:xfrm>
          <a:prstGeom prst="rect">
            <a:avLst/>
          </a:prstGeom>
        </p:spPr>
      </p:pic>
    </p:spTree>
    <p:extLst>
      <p:ext uri="{BB962C8B-B14F-4D97-AF65-F5344CB8AC3E}">
        <p14:creationId xmlns:p14="http://schemas.microsoft.com/office/powerpoint/2010/main" val="1482876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ítulo 1">
            <a:extLst>
              <a:ext uri="{FF2B5EF4-FFF2-40B4-BE49-F238E27FC236}">
                <a16:creationId xmlns:a16="http://schemas.microsoft.com/office/drawing/2014/main" id="{47739BDF-9C7B-7A1E-24AF-50AC9026FB5C}"/>
              </a:ext>
            </a:extLst>
          </p:cNvPr>
          <p:cNvSpPr>
            <a:spLocks noGrp="1"/>
          </p:cNvSpPr>
          <p:nvPr>
            <p:ph type="title"/>
          </p:nvPr>
        </p:nvSpPr>
        <p:spPr>
          <a:xfrm>
            <a:off x="700636" y="1280538"/>
            <a:ext cx="7995130" cy="1408176"/>
          </a:xfrm>
        </p:spPr>
        <p:txBody>
          <a:bodyPr anchor="b">
            <a:normAutofit/>
          </a:bodyPr>
          <a:lstStyle/>
          <a:p>
            <a:r>
              <a:rPr lang="es-CR" sz="6000"/>
              <a:t>Conclusión</a:t>
            </a:r>
          </a:p>
        </p:txBody>
      </p:sp>
      <p:graphicFrame>
        <p:nvGraphicFramePr>
          <p:cNvPr id="11" name="Marcador de contenido 2">
            <a:extLst>
              <a:ext uri="{FF2B5EF4-FFF2-40B4-BE49-F238E27FC236}">
                <a16:creationId xmlns:a16="http://schemas.microsoft.com/office/drawing/2014/main" id="{01282DDD-D783-70DF-50EB-9FFAD0687FDB}"/>
              </a:ext>
            </a:extLst>
          </p:cNvPr>
          <p:cNvGraphicFramePr>
            <a:graphicFrameLocks noGrp="1"/>
          </p:cNvGraphicFramePr>
          <p:nvPr>
            <p:ph idx="1"/>
            <p:extLst>
              <p:ext uri="{D42A27DB-BD31-4B8C-83A1-F6EECF244321}">
                <p14:modId xmlns:p14="http://schemas.microsoft.com/office/powerpoint/2010/main" val="37028985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704087" y="3659393"/>
          <a:ext cx="10785783"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CA8CF56C-58F2-6FFF-1369-D8C85682AD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3077378"/>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29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ítulo 1">
            <a:extLst>
              <a:ext uri="{FF2B5EF4-FFF2-40B4-BE49-F238E27FC236}">
                <a16:creationId xmlns:a16="http://schemas.microsoft.com/office/drawing/2014/main" id="{8B023B8C-5983-1059-7318-F7BA88C30384}"/>
              </a:ext>
            </a:extLst>
          </p:cNvPr>
          <p:cNvSpPr>
            <a:spLocks noGrp="1"/>
          </p:cNvSpPr>
          <p:nvPr>
            <p:ph type="ctrTitle"/>
          </p:nvPr>
        </p:nvSpPr>
        <p:spPr>
          <a:xfrm>
            <a:off x="695324" y="1145308"/>
            <a:ext cx="7600263" cy="4860947"/>
          </a:xfrm>
        </p:spPr>
        <p:txBody>
          <a:bodyPr anchor="b">
            <a:normAutofit/>
          </a:bodyPr>
          <a:lstStyle/>
          <a:p>
            <a:pPr>
              <a:lnSpc>
                <a:spcPct val="90000"/>
              </a:lnSpc>
            </a:pPr>
            <a:r>
              <a:rPr lang="es-CR" sz="6500"/>
              <a:t>Principios fundamentales de la automatización robotizada</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430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7DC7595-DD60-17BD-C398-376E6406EEE2}"/>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sz="3700"/>
              <a:t>Definición de automatización robotizada</a:t>
            </a:r>
          </a:p>
        </p:txBody>
      </p:sp>
      <p:pic>
        <p:nvPicPr>
          <p:cNvPr id="5" name="Marcador de contenido 4" descr="Resolviendo el concepto de problema con dos hombres de negocios. Primero con el símbolo de búsqueda en lugar de la cabeza, segundo con el símbolo de &quot;idea&quot;. Entre ellos se encuentra la nube de datos con símbolos de progreso / pensamiento / crecimiento.">
            <a:extLst>
              <a:ext uri="{FF2B5EF4-FFF2-40B4-BE49-F238E27FC236}">
                <a16:creationId xmlns:a16="http://schemas.microsoft.com/office/drawing/2014/main" id="{9C431CC9-D0BF-48A2-A057-EE3C28CA3A0B}"/>
              </a:ext>
            </a:extLst>
          </p:cNvPr>
          <p:cNvPicPr>
            <a:picLocks noGrp="1" noChangeAspect="1"/>
          </p:cNvPicPr>
          <p:nvPr>
            <p:ph sz="half" idx="1"/>
          </p:nvPr>
        </p:nvPicPr>
        <p:blipFill>
          <a:blip r:embed="rId3"/>
          <a:srcRect l="29608" r="22371" b="1"/>
          <a:stretch>
            <a:fillRect/>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AC26D793-8419-CF5D-E117-8A664A24A91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s-ES" sz="1400" b="1"/>
              <a:t>Uso de Robots en la Industria</a:t>
            </a:r>
          </a:p>
          <a:p>
            <a:pPr marL="0" lvl="1" indent="0">
              <a:buNone/>
            </a:pPr>
            <a:r>
              <a:rPr lang="es-ES" sz="1400"/>
              <a:t>La automatización robotizada se utiliza en varios sectores industriales, mejorando la eficiencia y reduciendo errores humanos.</a:t>
            </a:r>
          </a:p>
          <a:p>
            <a:pPr marL="0" indent="0">
              <a:spcBef>
                <a:spcPts val="2500"/>
              </a:spcBef>
              <a:buNone/>
            </a:pPr>
            <a:r>
              <a:rPr lang="es-ES" sz="1400" b="1"/>
              <a:t>Tareas Específicas</a:t>
            </a:r>
          </a:p>
          <a:p>
            <a:pPr marL="0" lvl="1" indent="0">
              <a:buNone/>
            </a:pPr>
            <a:r>
              <a:rPr lang="es-ES" sz="1400"/>
              <a:t>Estos robots están diseñados para llevar a cabo tareas específicas, como la fabricación y la manipulación de materiales, de manera precisa y rápida.</a:t>
            </a:r>
          </a:p>
          <a:p>
            <a:pPr marL="0" indent="0">
              <a:spcBef>
                <a:spcPts val="2500"/>
              </a:spcBef>
              <a:buNone/>
            </a:pPr>
            <a:r>
              <a:rPr lang="es-ES" sz="1400" b="1"/>
              <a:t>Beneficios de la Automatización</a:t>
            </a:r>
          </a:p>
          <a:p>
            <a:pPr marL="0" lvl="1" indent="0">
              <a:buNone/>
            </a:pPr>
            <a:r>
              <a:rPr lang="es-ES" sz="1400"/>
              <a:t>La automatización robotizada ofrece soluciones eficientes que pueden aumentar la producción y mejorar la calidad del trabajo realizado.</a:t>
            </a:r>
            <a:endParaRPr lang="es-CR"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957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1F426B7-1B54-69A4-6827-2A0B89C98108}"/>
              </a:ext>
            </a:extLst>
          </p:cNvPr>
          <p:cNvSpPr>
            <a:spLocks noGrp="1"/>
          </p:cNvSpPr>
          <p:nvPr>
            <p:ph type="title"/>
          </p:nvPr>
        </p:nvSpPr>
        <p:spPr>
          <a:xfrm>
            <a:off x="704087" y="914400"/>
            <a:ext cx="4041648" cy="1928741"/>
          </a:xfrm>
        </p:spPr>
        <p:txBody>
          <a:bodyPr vert="horz" lIns="91440" tIns="45720" rIns="91440" bIns="45720" rtlCol="0" anchor="t">
            <a:normAutofit/>
          </a:bodyPr>
          <a:lstStyle/>
          <a:p>
            <a:pPr>
              <a:lnSpc>
                <a:spcPct val="90000"/>
              </a:lnSpc>
            </a:pPr>
            <a:r>
              <a:rPr lang="en-US" sz="3100"/>
              <a:t>Componentes clave de los sistemas robóticos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Marcador de contenido 4" descr="Cabeza de robot retro, iluminación de neón, fondo negro.">
            <a:extLst>
              <a:ext uri="{FF2B5EF4-FFF2-40B4-BE49-F238E27FC236}">
                <a16:creationId xmlns:a16="http://schemas.microsoft.com/office/drawing/2014/main" id="{DDEFFAC7-D24D-467F-B97E-2A0BD72D0CE8}"/>
              </a:ext>
            </a:extLst>
          </p:cNvPr>
          <p:cNvPicPr>
            <a:picLocks noGrp="1" noChangeAspect="1"/>
          </p:cNvPicPr>
          <p:nvPr>
            <p:ph sz="half" idx="1"/>
          </p:nvPr>
        </p:nvPicPr>
        <p:blipFill>
          <a:blip r:embed="rId3"/>
          <a:srcRect r="11477" b="-3"/>
          <a:stretch>
            <a:fillRect/>
          </a:stretch>
        </p:blipFill>
        <p:spPr>
          <a:xfrm>
            <a:off x="804672" y="3044952"/>
            <a:ext cx="3941064" cy="2971800"/>
          </a:xfrm>
          <a:prstGeom prst="rect">
            <a:avLst/>
          </a:prstGeom>
        </p:spPr>
      </p:pic>
      <p:sp>
        <p:nvSpPr>
          <p:cNvPr id="4" name="Marcador de contenido 3">
            <a:extLst>
              <a:ext uri="{FF2B5EF4-FFF2-40B4-BE49-F238E27FC236}">
                <a16:creationId xmlns:a16="http://schemas.microsoft.com/office/drawing/2014/main" id="{B8428723-8B35-5FB7-9F9D-283F0F27DCC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s-ES" sz="1400" b="1"/>
              <a:t>Hardware de Robótica</a:t>
            </a:r>
          </a:p>
          <a:p>
            <a:pPr marL="0" lvl="1" indent="0">
              <a:buNone/>
            </a:pPr>
            <a:r>
              <a:rPr lang="es-ES" sz="1400"/>
              <a:t>El hardware incluye componentes físicos como actuadores, sensores y controladores que permiten la función de los robots.</a:t>
            </a:r>
          </a:p>
          <a:p>
            <a:pPr marL="0" indent="0">
              <a:spcBef>
                <a:spcPts val="2500"/>
              </a:spcBef>
              <a:buNone/>
            </a:pPr>
            <a:r>
              <a:rPr lang="es-ES" sz="1400" b="1"/>
              <a:t>Software de Robótica</a:t>
            </a:r>
          </a:p>
          <a:p>
            <a:pPr marL="0" lvl="1" indent="0">
              <a:buNone/>
            </a:pPr>
            <a:r>
              <a:rPr lang="es-ES" sz="1400"/>
              <a:t>El software permite la programación de tareas y la toma de decisiones, crucial para la operación de los sistemas robóticos.</a:t>
            </a:r>
          </a:p>
          <a:p>
            <a:pPr marL="0" indent="0">
              <a:spcBef>
                <a:spcPts val="2500"/>
              </a:spcBef>
              <a:buNone/>
            </a:pPr>
            <a:r>
              <a:rPr lang="es-ES" sz="1400" b="1"/>
              <a:t>Interacción entre Componentes</a:t>
            </a:r>
          </a:p>
          <a:p>
            <a:pPr marL="0" lvl="1" indent="0">
              <a:buNone/>
            </a:pPr>
            <a:r>
              <a:rPr lang="es-ES" sz="1400"/>
              <a:t>La interacción entre hardware y software es esencial para lograr una automatización efectiva y el rendimiento del robot.</a:t>
            </a:r>
            <a:endParaRPr lang="es-CR"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68317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F408E9F-1652-8640-2FE1-B313837C79C4}"/>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Principios de funcionamiento</a:t>
            </a:r>
          </a:p>
        </p:txBody>
      </p:sp>
      <p:pic>
        <p:nvPicPr>
          <p:cNvPr id="5" name="Marcador de contenido 4" descr="Ingeniería de súper robots en un futuro cercano. La mano de Cyborg sosteniendo la tecnología de Internet. Industria de desarrollo de órganos humanos artificiales.">
            <a:extLst>
              <a:ext uri="{FF2B5EF4-FFF2-40B4-BE49-F238E27FC236}">
                <a16:creationId xmlns:a16="http://schemas.microsoft.com/office/drawing/2014/main" id="{CA58617C-1A02-4E25-87E4-A0A96E56F58A}"/>
              </a:ext>
            </a:extLst>
          </p:cNvPr>
          <p:cNvPicPr>
            <a:picLocks noGrp="1" noChangeAspect="1"/>
          </p:cNvPicPr>
          <p:nvPr>
            <p:ph sz="half" idx="1"/>
          </p:nvPr>
        </p:nvPicPr>
        <p:blipFill>
          <a:blip r:embed="rId3"/>
          <a:srcRect l="23364" r="35804" b="2"/>
          <a:stretch>
            <a:fillRect/>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013BA794-41B1-E007-C28D-073EE32707C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s-ES" sz="1400" b="1"/>
              <a:t>Sensores en Robótica</a:t>
            </a:r>
          </a:p>
          <a:p>
            <a:pPr marL="0" lvl="1" indent="0">
              <a:buNone/>
            </a:pPr>
            <a:r>
              <a:rPr lang="es-ES" sz="1400"/>
              <a:t>Los sensores permiten que los robots perciban su entorno y recojan datos sobre condiciones externas, como obstáculos y temperaturas.</a:t>
            </a:r>
          </a:p>
          <a:p>
            <a:pPr marL="0" indent="0">
              <a:spcBef>
                <a:spcPts val="2500"/>
              </a:spcBef>
              <a:buNone/>
            </a:pPr>
            <a:r>
              <a:rPr lang="es-ES" sz="1400" b="1"/>
              <a:t>Actuadores y Movimiento</a:t>
            </a:r>
          </a:p>
          <a:p>
            <a:pPr marL="0" lvl="1" indent="0">
              <a:buNone/>
            </a:pPr>
            <a:r>
              <a:rPr lang="es-ES" sz="1400"/>
              <a:t>Los actuadores son componentes que permiten a los robots realizar acciones físicas, como moverse, levantar o manipular objetos.</a:t>
            </a:r>
          </a:p>
          <a:p>
            <a:pPr marL="0" indent="0">
              <a:spcBef>
                <a:spcPts val="2500"/>
              </a:spcBef>
              <a:buNone/>
            </a:pPr>
            <a:r>
              <a:rPr lang="es-ES" sz="1400" b="1"/>
              <a:t>Algoritmos de Control</a:t>
            </a:r>
          </a:p>
          <a:p>
            <a:pPr marL="0" lvl="1" indent="0">
              <a:buNone/>
            </a:pPr>
            <a:r>
              <a:rPr lang="es-ES" sz="1400"/>
              <a:t>Los algoritmos de control permiten la programación de robots para ejecutar tareas de forma autónoma y eficiente, optimizando su rendimiento.</a:t>
            </a:r>
            <a:endParaRPr lang="es-CR"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106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ítulo 1">
            <a:extLst>
              <a:ext uri="{FF2B5EF4-FFF2-40B4-BE49-F238E27FC236}">
                <a16:creationId xmlns:a16="http://schemas.microsoft.com/office/drawing/2014/main" id="{CB2192C8-5A6E-AE6D-11C6-1B4379D212DE}"/>
              </a:ext>
            </a:extLst>
          </p:cNvPr>
          <p:cNvSpPr>
            <a:spLocks noGrp="1"/>
          </p:cNvSpPr>
          <p:nvPr>
            <p:ph type="ctrTitle"/>
          </p:nvPr>
        </p:nvSpPr>
        <p:spPr>
          <a:xfrm>
            <a:off x="695324" y="1145308"/>
            <a:ext cx="7600263" cy="4860947"/>
          </a:xfrm>
        </p:spPr>
        <p:txBody>
          <a:bodyPr anchor="b">
            <a:normAutofit/>
          </a:bodyPr>
          <a:lstStyle/>
          <a:p>
            <a:r>
              <a:rPr lang="es-CR" sz="7600"/>
              <a:t>Aplicaciones en procesos de producción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791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479A80C-450B-326F-B971-BCAF4BFD05D8}"/>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Automatización en la manufactura</a:t>
            </a:r>
          </a:p>
        </p:txBody>
      </p:sp>
      <p:pic>
        <p:nvPicPr>
          <p:cNvPr id="5" name="Marcador de contenido 4" descr="Máquina en un laboratorio">
            <a:extLst>
              <a:ext uri="{FF2B5EF4-FFF2-40B4-BE49-F238E27FC236}">
                <a16:creationId xmlns:a16="http://schemas.microsoft.com/office/drawing/2014/main" id="{C9D63581-140E-4861-87B7-EDD4B2031E11}"/>
              </a:ext>
            </a:extLst>
          </p:cNvPr>
          <p:cNvPicPr>
            <a:picLocks noGrp="1" noChangeAspect="1"/>
          </p:cNvPicPr>
          <p:nvPr>
            <p:ph sz="half" idx="1"/>
          </p:nvPr>
        </p:nvPicPr>
        <p:blipFill>
          <a:blip r:embed="rId3"/>
          <a:srcRect l="34577" r="24591" b="2"/>
          <a:stretch>
            <a:fillRect/>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arcador de contenido 3">
            <a:extLst>
              <a:ext uri="{FF2B5EF4-FFF2-40B4-BE49-F238E27FC236}">
                <a16:creationId xmlns:a16="http://schemas.microsoft.com/office/drawing/2014/main" id="{CB544FF3-0744-6CDF-B690-0A72FA702A6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s-ES" sz="1400" b="1"/>
              <a:t>Uso de Robots en Manufactura</a:t>
            </a:r>
          </a:p>
          <a:p>
            <a:pPr marL="0" lvl="1" indent="0">
              <a:buNone/>
            </a:pPr>
            <a:r>
              <a:rPr lang="es-ES" sz="1400"/>
              <a:t>Los robots se utilizan en la manufactura para realizar tareas repetitivas que mejoran la eficiencia del proceso productivo.</a:t>
            </a:r>
          </a:p>
          <a:p>
            <a:pPr marL="0" indent="0">
              <a:spcBef>
                <a:spcPts val="2500"/>
              </a:spcBef>
              <a:buNone/>
            </a:pPr>
            <a:r>
              <a:rPr lang="es-ES" sz="1400" b="1"/>
              <a:t>Aumento de la Velocidad de Producción</a:t>
            </a:r>
          </a:p>
          <a:p>
            <a:pPr marL="0" lvl="1" indent="0">
              <a:buNone/>
            </a:pPr>
            <a:r>
              <a:rPr lang="es-ES" sz="1400"/>
              <a:t>La automatización con robots aumenta significativamente la velocidad de producción, permitiendo a las empresas cumplir con la demanda del mercado.</a:t>
            </a:r>
          </a:p>
          <a:p>
            <a:pPr marL="0" indent="0">
              <a:spcBef>
                <a:spcPts val="2500"/>
              </a:spcBef>
              <a:buNone/>
            </a:pPr>
            <a:r>
              <a:rPr lang="es-ES" sz="1400" b="1"/>
              <a:t>Mejora de la Calidad</a:t>
            </a:r>
          </a:p>
          <a:p>
            <a:pPr marL="0" lvl="1" indent="0">
              <a:buNone/>
            </a:pPr>
            <a:r>
              <a:rPr lang="es-ES" sz="1400"/>
              <a:t>La utilización de robots en la manufactura reduce el margen de error humano, mejorando así la calidad del producto final.</a:t>
            </a:r>
            <a:endParaRPr lang="es-CR"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8311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ítulo 1">
            <a:extLst>
              <a:ext uri="{FF2B5EF4-FFF2-40B4-BE49-F238E27FC236}">
                <a16:creationId xmlns:a16="http://schemas.microsoft.com/office/drawing/2014/main" id="{1709254A-1BD1-0824-556F-472E572E24B8}"/>
              </a:ext>
            </a:extLst>
          </p:cNvPr>
          <p:cNvSpPr>
            <a:spLocks noGrp="1"/>
          </p:cNvSpPr>
          <p:nvPr>
            <p:ph type="title"/>
          </p:nvPr>
        </p:nvSpPr>
        <p:spPr>
          <a:xfrm>
            <a:off x="954823" y="1705460"/>
            <a:ext cx="4265763" cy="1593185"/>
          </a:xfrm>
        </p:spPr>
        <p:txBody>
          <a:bodyPr anchor="t">
            <a:normAutofit/>
          </a:bodyPr>
          <a:lstStyle/>
          <a:p>
            <a:pPr>
              <a:lnSpc>
                <a:spcPct val="90000"/>
              </a:lnSpc>
            </a:pPr>
            <a:r>
              <a:rPr lang="es-CR" sz="3600"/>
              <a:t>Uso en la cadena de suministro y logística</a:t>
            </a:r>
          </a:p>
        </p:txBody>
      </p:sp>
      <p:sp>
        <p:nvSpPr>
          <p:cNvPr id="3" name="Marcador de contenido 2">
            <a:extLst>
              <a:ext uri="{FF2B5EF4-FFF2-40B4-BE49-F238E27FC236}">
                <a16:creationId xmlns:a16="http://schemas.microsoft.com/office/drawing/2014/main" id="{B42BE924-B43F-F714-7B44-195CE1A795D9}"/>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71353" y="1796458"/>
            <a:ext cx="5483190" cy="4457453"/>
          </a:xfrm>
        </p:spPr>
        <p:txBody>
          <a:bodyPr>
            <a:normAutofit/>
          </a:bodyPr>
          <a:lstStyle/>
          <a:p>
            <a:pPr marL="0" indent="0">
              <a:spcBef>
                <a:spcPts val="2500"/>
              </a:spcBef>
              <a:buNone/>
            </a:pPr>
            <a:r>
              <a:rPr lang="es-ES" sz="1400" b="1"/>
              <a:t>Mejora de la gestión de inventarios</a:t>
            </a:r>
          </a:p>
          <a:p>
            <a:pPr marL="0" lvl="1" indent="0">
              <a:buNone/>
            </a:pPr>
            <a:r>
              <a:rPr lang="es-ES" sz="1400"/>
              <a:t>La automatización robótica permite una gestión de inventarios más precisa y eficiente, reduciendo errores y optimizando el espacio de almacenamiento.</a:t>
            </a:r>
          </a:p>
          <a:p>
            <a:pPr marL="0" indent="0">
              <a:spcBef>
                <a:spcPts val="2500"/>
              </a:spcBef>
              <a:buNone/>
            </a:pPr>
            <a:r>
              <a:rPr lang="es-ES" sz="1400" b="1"/>
              <a:t>Transporte de mercancías</a:t>
            </a:r>
          </a:p>
          <a:p>
            <a:pPr marL="0" lvl="1" indent="0">
              <a:buNone/>
            </a:pPr>
            <a:r>
              <a:rPr lang="es-ES" sz="1400"/>
              <a:t>Los robots son capaces de transportar mercancías de manera rápida y eficiente, lo que acelera el proceso logístico y reduce el tiempo de entrega.</a:t>
            </a:r>
          </a:p>
          <a:p>
            <a:pPr marL="0" indent="0">
              <a:spcBef>
                <a:spcPts val="2500"/>
              </a:spcBef>
              <a:buNone/>
            </a:pPr>
            <a:r>
              <a:rPr lang="es-ES" sz="1400" b="1"/>
              <a:t>Carga y descarga automatizada</a:t>
            </a:r>
          </a:p>
          <a:p>
            <a:pPr marL="0" lvl="1" indent="0">
              <a:buNone/>
            </a:pPr>
            <a:r>
              <a:rPr lang="es-ES" sz="1400"/>
              <a:t>La automatización en las tareas de carga y descarga mejora la eficiencia operativa y disminuye el riesgo de lesiones laborales.</a:t>
            </a:r>
            <a:endParaRPr lang="es-CR" sz="1400"/>
          </a:p>
        </p:txBody>
      </p:sp>
      <p:cxnSp>
        <p:nvCxnSpPr>
          <p:cNvPr id="10" name="Straight Connector 9">
            <a:extLst>
              <a:ext uri="{FF2B5EF4-FFF2-40B4-BE49-F238E27FC236}">
                <a16:creationId xmlns:a16="http://schemas.microsoft.com/office/drawing/2014/main" id="{F6DB4BEA-22D1-9BE0-1F06-BAFE567B5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50816" y="3435170"/>
            <a:ext cx="402336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54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2355</Words>
  <Application>Microsoft Office PowerPoint</Application>
  <PresentationFormat>Panorámica</PresentationFormat>
  <Paragraphs>169</Paragraphs>
  <Slides>23</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Aptos</vt:lpstr>
      <vt:lpstr>Arial</vt:lpstr>
      <vt:lpstr>Bierstadt</vt:lpstr>
      <vt:lpstr>Calisto MT</vt:lpstr>
      <vt:lpstr>Univers Condensed</vt:lpstr>
      <vt:lpstr>ChronicleVTI</vt:lpstr>
      <vt:lpstr>Principios y usos de la automatización robotizada en la producción y el bienestar social</vt:lpstr>
      <vt:lpstr>Puntos Clave de la Presentación</vt:lpstr>
      <vt:lpstr>Principios fundamentales de la automatización robotizada</vt:lpstr>
      <vt:lpstr>Definición de automatización robotizada</vt:lpstr>
      <vt:lpstr>Componentes clave de los sistemas robóticos</vt:lpstr>
      <vt:lpstr>Principios de funcionamiento</vt:lpstr>
      <vt:lpstr>Aplicaciones en procesos de producción</vt:lpstr>
      <vt:lpstr>Automatización en la manufactura</vt:lpstr>
      <vt:lpstr>Uso en la cadena de suministro y logística</vt:lpstr>
      <vt:lpstr>Mejoras en la eficiencia y reducción de costos</vt:lpstr>
      <vt:lpstr>Impacto en el bienestar social</vt:lpstr>
      <vt:lpstr>Mejora de la calidad de vida</vt:lpstr>
      <vt:lpstr>Aplicaciones en el sector salud</vt:lpstr>
      <vt:lpstr>Contribuciones a la sostenibilidad</vt:lpstr>
      <vt:lpstr>Desafíos y consideraciones éticas</vt:lpstr>
      <vt:lpstr>Desplazamiento laboral y adaptación de la fuerza de trabajo</vt:lpstr>
      <vt:lpstr>Seguridad y privacidad en la automatización</vt:lpstr>
      <vt:lpstr>Responsabilidad ética y regulaciones</vt:lpstr>
      <vt:lpstr>Futuro de la automatización robotizada</vt:lpstr>
      <vt:lpstr>Tendencias emergentes en tecnología robótica</vt:lpstr>
      <vt:lpstr>Integración con la inteligencia artificial</vt:lpstr>
      <vt:lpstr>Perspectivas a largo plazo y desarrollo potencial</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Steven Canales</dc:creator>
  <cp:lastModifiedBy>Steven Canales</cp:lastModifiedBy>
  <cp:revision>1</cp:revision>
  <dcterms:created xsi:type="dcterms:W3CDTF">2025-05-22T14:27:19Z</dcterms:created>
  <dcterms:modified xsi:type="dcterms:W3CDTF">2025-05-22T14:29:43Z</dcterms:modified>
</cp:coreProperties>
</file>