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4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6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4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9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8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1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D42-D6D0-454C-AA75-B79778B3F139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D0BD-1E5A-4F43-AEBD-6D48F7D01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18046"/>
            <a:ext cx="6624736" cy="2349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11511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LOGICAL REASONING</a:t>
            </a:r>
            <a:endParaRPr lang="en-IN" sz="6000" dirty="0"/>
          </a:p>
        </p:txBody>
      </p:sp>
      <p:pic>
        <p:nvPicPr>
          <p:cNvPr id="6" name="Picture 5" descr="IMG-20200501-WA00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2979" y="4572000"/>
            <a:ext cx="274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954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questions are based on the following information. </a:t>
            </a:r>
          </a:p>
          <a:p>
            <a:r>
              <a:rPr lang="en-US" dirty="0"/>
              <a:t>Seven persons A, B, C, D, E, F and G are sitting around a circular table facing either the </a:t>
            </a:r>
            <a:r>
              <a:rPr lang="en-US" dirty="0" err="1"/>
              <a:t>centre</a:t>
            </a:r>
            <a:r>
              <a:rPr lang="en-US" dirty="0"/>
              <a:t> or outside. Each one of them belongs to a different city </a:t>
            </a:r>
            <a:r>
              <a:rPr lang="en-US" dirty="0" err="1"/>
              <a:t>viz</a:t>
            </a:r>
            <a:r>
              <a:rPr lang="en-US" dirty="0"/>
              <a:t>, Hyderabad, Mumbai, Delhi, Pune, </a:t>
            </a:r>
          </a:p>
          <a:p>
            <a:r>
              <a:rPr lang="en-US" dirty="0"/>
              <a:t>Bangalore, Gujarat and Chennai but not necessarily in the same order. G does not belong to Pune. C sits third to the right of G. G faces the </a:t>
            </a:r>
            <a:r>
              <a:rPr lang="en-US" dirty="0" err="1"/>
              <a:t>centre</a:t>
            </a:r>
            <a:r>
              <a:rPr lang="en-US" dirty="0"/>
              <a:t>. Only one person sit between D and F. Both F and D face the </a:t>
            </a:r>
            <a:r>
              <a:rPr lang="en-US" dirty="0" err="1"/>
              <a:t>centre</a:t>
            </a:r>
            <a:r>
              <a:rPr lang="en-US" dirty="0"/>
              <a:t>. Only one person sit between C and the person who belongs to Pune. Immediate </a:t>
            </a:r>
            <a:r>
              <a:rPr lang="en-US" dirty="0" err="1"/>
              <a:t>neighbours</a:t>
            </a:r>
            <a:r>
              <a:rPr lang="en-US" dirty="0"/>
              <a:t> of C face outside. A belongs to Gujarat and faces the </a:t>
            </a:r>
            <a:r>
              <a:rPr lang="en-US" dirty="0" err="1"/>
              <a:t>centre</a:t>
            </a:r>
            <a:r>
              <a:rPr lang="en-US" dirty="0"/>
              <a:t>. The person who belongs to Bangalore sits to the immediate left of E. Two persons sit between the persons who belongs to Gujarat and Mumbai. F faces the same direction as E. The person who belongs to Delhi sits to the immediate left of the person who belongs to Chennai..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08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0" y="0"/>
            <a:ext cx="917170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Study the following information and answer the questions given </a:t>
            </a:r>
            <a:r>
              <a:rPr lang="en-US" dirty="0" smtClean="0"/>
              <a:t>below</a:t>
            </a:r>
            <a:r>
              <a:rPr lang="en-US" dirty="0"/>
              <a:t>. </a:t>
            </a:r>
          </a:p>
          <a:p>
            <a:r>
              <a:rPr lang="en-US" dirty="0"/>
              <a:t>A, B, C, D, E, F, G and H are eight students of a school. They study in </a:t>
            </a:r>
            <a:r>
              <a:rPr lang="en-US" dirty="0" err="1"/>
              <a:t>Std</a:t>
            </a:r>
            <a:r>
              <a:rPr lang="en-US" dirty="0"/>
              <a:t> VI, VII and VIII with not more than three in any Std. Each of them has a </a:t>
            </a:r>
            <a:r>
              <a:rPr lang="en-US" dirty="0" smtClean="0"/>
              <a:t>favorite </a:t>
            </a:r>
            <a:r>
              <a:rPr lang="en-US" dirty="0"/>
              <a:t>subject from Physics, Geography, English, Marathi, Mathematics, Chemistry, Biology and Economics not necessarily in the same order.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 likes Chemistry and studies in </a:t>
            </a:r>
            <a:r>
              <a:rPr lang="en-US" dirty="0" err="1"/>
              <a:t>Std</a:t>
            </a:r>
            <a:r>
              <a:rPr lang="en-US" dirty="0"/>
              <a:t> VIII with only H. B does not study in </a:t>
            </a:r>
            <a:r>
              <a:rPr lang="en-US" dirty="0" err="1"/>
              <a:t>Std</a:t>
            </a:r>
            <a:r>
              <a:rPr lang="en-US" dirty="0"/>
              <a:t> VII. E and A study in the same </a:t>
            </a:r>
            <a:r>
              <a:rPr lang="en-US" dirty="0" err="1"/>
              <a:t>Std</a:t>
            </a:r>
            <a:r>
              <a:rPr lang="en-US" dirty="0"/>
              <a:t> but not with B. C and F study in the same Std. Those who study in </a:t>
            </a:r>
            <a:r>
              <a:rPr lang="en-US" dirty="0" err="1"/>
              <a:t>Std</a:t>
            </a:r>
            <a:r>
              <a:rPr lang="en-US" dirty="0"/>
              <a:t> VI do not like Mathematics or Biology. F likes Physics. The one who studies in </a:t>
            </a:r>
            <a:r>
              <a:rPr lang="en-US" dirty="0" err="1"/>
              <a:t>Std</a:t>
            </a:r>
            <a:r>
              <a:rPr lang="en-US" dirty="0"/>
              <a:t> VIII likes English. C does not like Geography. A’s </a:t>
            </a:r>
            <a:r>
              <a:rPr lang="en-US" dirty="0" smtClean="0"/>
              <a:t>favorite </a:t>
            </a:r>
            <a:r>
              <a:rPr lang="en-US" dirty="0"/>
              <a:t>subject is Marathi and G does not like Biology.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1) Which subject does H like? </a:t>
            </a:r>
          </a:p>
          <a:p>
            <a:pPr marL="342900" indent="-342900">
              <a:buAutoNum type="alphaLcParenR"/>
            </a:pPr>
            <a:r>
              <a:rPr lang="en-US" dirty="0" smtClean="0"/>
              <a:t>English b) Marathi c) Science  d) Data inadequate e) None of these 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 smtClean="0"/>
              <a:t>2) What is G’s </a:t>
            </a:r>
            <a:r>
              <a:rPr lang="en-US" dirty="0" err="1" smtClean="0"/>
              <a:t>favourite</a:t>
            </a:r>
            <a:r>
              <a:rPr lang="en-US" dirty="0" smtClean="0"/>
              <a:t> subject? </a:t>
            </a:r>
          </a:p>
          <a:p>
            <a:pPr marL="342900" indent="-342900">
              <a:buAutoNum type="alphaLcParenR"/>
            </a:pPr>
            <a:r>
              <a:rPr lang="en-US" dirty="0" smtClean="0"/>
              <a:t>Biology b) Physics c) Marathi   d) Data inadequate e) None of these 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 smtClean="0"/>
              <a:t>3) What is C’s favorite subject? </a:t>
            </a:r>
          </a:p>
          <a:p>
            <a:r>
              <a:rPr lang="en-US" dirty="0" smtClean="0"/>
              <a:t>a) Economics b) Biology c) English  </a:t>
            </a:r>
            <a:r>
              <a:rPr lang="pt-BR" dirty="0" smtClean="0"/>
              <a:t>d) Geography e) Data inadequate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4) Which of the following combinations of student-</a:t>
            </a:r>
            <a:r>
              <a:rPr lang="en-US" dirty="0" err="1" smtClean="0"/>
              <a:t>Std</a:t>
            </a:r>
            <a:r>
              <a:rPr lang="en-US" dirty="0" smtClean="0"/>
              <a:t> Subject is correct? </a:t>
            </a:r>
          </a:p>
          <a:p>
            <a:pPr marL="342900" indent="-342900">
              <a:buAutoNum type="alphaLcParenR"/>
            </a:pPr>
            <a:r>
              <a:rPr lang="en-IN" dirty="0" smtClean="0"/>
              <a:t>C-VII-Economics b) D-VI-Chemistry  </a:t>
            </a:r>
            <a:r>
              <a:rPr lang="en-US" dirty="0" smtClean="0"/>
              <a:t>c) G-VII-Physics d) B-VIII-Mathematic e) None of these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5) Which of the following groups of students study in </a:t>
            </a:r>
            <a:r>
              <a:rPr lang="en-US" dirty="0" err="1"/>
              <a:t>Std</a:t>
            </a:r>
            <a:r>
              <a:rPr lang="en-US" dirty="0"/>
              <a:t> VII? </a:t>
            </a:r>
          </a:p>
          <a:p>
            <a:r>
              <a:rPr lang="en-US" dirty="0"/>
              <a:t>a) EAF b) ECG c) EAG </a:t>
            </a:r>
            <a:r>
              <a:rPr lang="en-US" dirty="0" smtClean="0"/>
              <a:t> d</a:t>
            </a:r>
            <a:r>
              <a:rPr lang="en-US" dirty="0"/>
              <a:t>) Data inadequate e) None of these 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18516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619185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likes Chemistry and studies in </a:t>
            </a:r>
            <a:r>
              <a:rPr lang="en-US" dirty="0" err="1" smtClean="0"/>
              <a:t>Std</a:t>
            </a:r>
            <a:r>
              <a:rPr lang="en-US" dirty="0" smtClean="0"/>
              <a:t> VIII with only H. B does not study in </a:t>
            </a:r>
            <a:r>
              <a:rPr lang="en-US" dirty="0" err="1" smtClean="0"/>
              <a:t>Std</a:t>
            </a:r>
            <a:r>
              <a:rPr lang="en-US" dirty="0" smtClean="0"/>
              <a:t> VII. E and A study in the same </a:t>
            </a:r>
            <a:r>
              <a:rPr lang="en-US" dirty="0" err="1" smtClean="0"/>
              <a:t>Std</a:t>
            </a:r>
            <a:r>
              <a:rPr lang="en-US" dirty="0" smtClean="0"/>
              <a:t> but not with B. C and F study in the same Std. Those who study in </a:t>
            </a:r>
            <a:r>
              <a:rPr lang="en-US" dirty="0" err="1" smtClean="0"/>
              <a:t>Std</a:t>
            </a:r>
            <a:r>
              <a:rPr lang="en-US" dirty="0" smtClean="0"/>
              <a:t> VI do not like Mathematics or Biology. F likes Physics. The one who studies in </a:t>
            </a:r>
            <a:r>
              <a:rPr lang="en-US" dirty="0" err="1" smtClean="0"/>
              <a:t>Std</a:t>
            </a:r>
            <a:r>
              <a:rPr lang="en-US" dirty="0" smtClean="0"/>
              <a:t> VIII likes English. C does not like Geography. A’s favorite subject is Marathi and G does not like Biology. </a:t>
            </a:r>
          </a:p>
        </p:txBody>
      </p:sp>
    </p:spTree>
    <p:extLst>
      <p:ext uri="{BB962C8B-B14F-4D97-AF65-F5344CB8AC3E}">
        <p14:creationId xmlns:p14="http://schemas.microsoft.com/office/powerpoint/2010/main" val="1805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1712" y="-4270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likes Chemistry and studies in </a:t>
            </a:r>
            <a:r>
              <a:rPr lang="en-US" dirty="0" err="1" smtClean="0"/>
              <a:t>Std</a:t>
            </a:r>
            <a:r>
              <a:rPr lang="en-US" dirty="0" smtClean="0"/>
              <a:t> VIII with only H. B does not study in </a:t>
            </a:r>
            <a:r>
              <a:rPr lang="en-US" dirty="0" err="1" smtClean="0"/>
              <a:t>Std</a:t>
            </a:r>
            <a:r>
              <a:rPr lang="en-US" dirty="0" smtClean="0"/>
              <a:t> VII. E and A study in the same </a:t>
            </a:r>
            <a:r>
              <a:rPr lang="en-US" dirty="0" err="1" smtClean="0"/>
              <a:t>Std</a:t>
            </a:r>
            <a:r>
              <a:rPr lang="en-US" dirty="0" smtClean="0"/>
              <a:t> but not with B. C and F study in the same Std. Those who study in </a:t>
            </a:r>
            <a:r>
              <a:rPr lang="en-US" dirty="0" err="1" smtClean="0"/>
              <a:t>Std</a:t>
            </a:r>
            <a:r>
              <a:rPr lang="en-US" dirty="0" smtClean="0"/>
              <a:t> VI do not like Mathematics or Biology. F likes Physics. The one who studies in </a:t>
            </a:r>
            <a:r>
              <a:rPr lang="en-US" dirty="0" err="1" smtClean="0"/>
              <a:t>Std</a:t>
            </a:r>
            <a:r>
              <a:rPr lang="en-US" dirty="0" smtClean="0"/>
              <a:t> VIII likes English. C does not like Geography. A’s favorite subject is Marathi and G does not like Biology. </a:t>
            </a:r>
          </a:p>
        </p:txBody>
      </p:sp>
    </p:spTree>
    <p:extLst>
      <p:ext uri="{BB962C8B-B14F-4D97-AF65-F5344CB8AC3E}">
        <p14:creationId xmlns:p14="http://schemas.microsoft.com/office/powerpoint/2010/main" val="15960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95486"/>
            <a:ext cx="903649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Seven people P,Q,R,S,T,U,V lives on a seven </a:t>
            </a:r>
            <a:r>
              <a:rPr lang="en-US" dirty="0" err="1" smtClean="0"/>
              <a:t>storey</a:t>
            </a:r>
            <a:r>
              <a:rPr lang="en-US" dirty="0" smtClean="0"/>
              <a:t> building not necessarily in the same order .</a:t>
            </a:r>
            <a:r>
              <a:rPr lang="en-US" dirty="0"/>
              <a:t> The lower most floor of the building is numbered 1, the one above that is numbered 2 and so on till the topmost floor is numbered 7. </a:t>
            </a:r>
            <a:r>
              <a:rPr lang="en-US" dirty="0" smtClean="0"/>
              <a:t> Each person travels to a different city, namely Mumbai, </a:t>
            </a:r>
            <a:r>
              <a:rPr lang="en-US" dirty="0"/>
              <a:t>D</a:t>
            </a:r>
            <a:r>
              <a:rPr lang="en-US" dirty="0" smtClean="0"/>
              <a:t>elhi, </a:t>
            </a:r>
            <a:r>
              <a:rPr lang="en-US" dirty="0"/>
              <a:t>K</a:t>
            </a:r>
            <a:r>
              <a:rPr lang="en-US" dirty="0" smtClean="0"/>
              <a:t>olkata, </a:t>
            </a:r>
            <a:r>
              <a:rPr lang="en-US" dirty="0"/>
              <a:t>B</a:t>
            </a:r>
            <a:r>
              <a:rPr lang="en-US" dirty="0" smtClean="0"/>
              <a:t>angalore, </a:t>
            </a:r>
            <a:r>
              <a:rPr lang="en-US" dirty="0"/>
              <a:t>H</a:t>
            </a:r>
            <a:r>
              <a:rPr lang="en-US" dirty="0" smtClean="0"/>
              <a:t>yderabad, </a:t>
            </a:r>
            <a:r>
              <a:rPr lang="en-US" dirty="0"/>
              <a:t>C</a:t>
            </a:r>
            <a:r>
              <a:rPr lang="en-US" dirty="0" smtClean="0"/>
              <a:t>hennai &amp; </a:t>
            </a:r>
            <a:r>
              <a:rPr lang="en-US" dirty="0"/>
              <a:t>P</a:t>
            </a:r>
            <a:r>
              <a:rPr lang="en-US" dirty="0" smtClean="0"/>
              <a:t>atna but not necessarily in the same order.</a:t>
            </a:r>
          </a:p>
          <a:p>
            <a:endParaRPr lang="en-US" dirty="0"/>
          </a:p>
          <a:p>
            <a:r>
              <a:rPr lang="en-US" dirty="0" smtClean="0"/>
              <a:t>Only three people live above the floor on which P lives. Only one person lives between P and the one travelling to Bangalore. U lives immediately below the one travelling to Mumbai. The one travelling to </a:t>
            </a:r>
            <a:r>
              <a:rPr lang="en-US" dirty="0" err="1" smtClean="0"/>
              <a:t>mumbai</a:t>
            </a:r>
            <a:r>
              <a:rPr lang="en-US" dirty="0" smtClean="0"/>
              <a:t> lives on an even-numbered floor. Only three people lives between the ones travelling to Bangalore and Patna. T lives immediately above R. T does not travel to Patna. Only two people live between Q and the one travelling to </a:t>
            </a:r>
            <a:r>
              <a:rPr lang="en-US" dirty="0" err="1" smtClean="0"/>
              <a:t>kolkata</a:t>
            </a:r>
            <a:r>
              <a:rPr lang="en-US" dirty="0" smtClean="0"/>
              <a:t>. The one travelling to </a:t>
            </a:r>
            <a:r>
              <a:rPr lang="en-US" dirty="0" err="1" smtClean="0"/>
              <a:t>kolkata</a:t>
            </a:r>
            <a:r>
              <a:rPr lang="en-US" dirty="0" smtClean="0"/>
              <a:t> lives below the floor on which Q lives. The one travelling to Delhi does not live immediately above or below Q. S </a:t>
            </a:r>
            <a:r>
              <a:rPr lang="en-US" dirty="0" err="1" smtClean="0"/>
              <a:t>doesnt</a:t>
            </a:r>
            <a:r>
              <a:rPr lang="en-US" dirty="0" smtClean="0"/>
              <a:t> </a:t>
            </a:r>
            <a:r>
              <a:rPr lang="en-US" dirty="0" smtClean="0"/>
              <a:t>live immediately above or below p. V does not travel to Chennai.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0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2008" y="-34803"/>
            <a:ext cx="92160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6) Which of the following is true with respect to V as per the given information?</a:t>
            </a:r>
          </a:p>
          <a:p>
            <a:r>
              <a:rPr lang="en-IN" dirty="0"/>
              <a:t>a)  The one who lives immediately below V is travelling to Mumbai</a:t>
            </a:r>
          </a:p>
          <a:p>
            <a:r>
              <a:rPr lang="en-IN" dirty="0"/>
              <a:t>b)  V lives on floor no. 7</a:t>
            </a:r>
          </a:p>
          <a:p>
            <a:r>
              <a:rPr lang="en-IN" dirty="0"/>
              <a:t>c)  V lives immediately below T</a:t>
            </a:r>
          </a:p>
          <a:p>
            <a:r>
              <a:rPr lang="en-IN" dirty="0"/>
              <a:t>d)  V lives on the lowermost floor</a:t>
            </a:r>
          </a:p>
          <a:p>
            <a:r>
              <a:rPr lang="en-IN" dirty="0"/>
              <a:t>e)  V is travelling to Bangalore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7) Who among the following lives on floor no number 3?</a:t>
            </a:r>
          </a:p>
          <a:p>
            <a:r>
              <a:rPr lang="en-IN" dirty="0"/>
              <a:t>a)  The one travelling to </a:t>
            </a:r>
            <a:r>
              <a:rPr lang="en-IN" dirty="0" smtClean="0"/>
              <a:t>Chennai  b</a:t>
            </a:r>
            <a:r>
              <a:rPr lang="en-IN" dirty="0"/>
              <a:t>)   The one travelling to </a:t>
            </a:r>
            <a:r>
              <a:rPr lang="en-IN" dirty="0" smtClean="0"/>
              <a:t>Kolkata       c</a:t>
            </a:r>
            <a:r>
              <a:rPr lang="en-IN" dirty="0"/>
              <a:t>)  R	d)  V	e)  </a:t>
            </a:r>
            <a:r>
              <a:rPr lang="en-IN" dirty="0" smtClean="0"/>
              <a:t>T</a:t>
            </a:r>
          </a:p>
          <a:p>
            <a:endParaRPr lang="en-IN" dirty="0" smtClean="0"/>
          </a:p>
          <a:p>
            <a:r>
              <a:rPr lang="en-IN" dirty="0" smtClean="0"/>
              <a:t>8) Who lives on the floor immediately above T?</a:t>
            </a:r>
          </a:p>
          <a:p>
            <a:r>
              <a:rPr lang="en-IN" dirty="0" smtClean="0"/>
              <a:t>a</a:t>
            </a:r>
            <a:r>
              <a:rPr lang="en-IN" dirty="0"/>
              <a:t>)  P	b)  Q	c)  S	d)  V	e)  U</a:t>
            </a:r>
          </a:p>
          <a:p>
            <a:endParaRPr lang="en-IN" dirty="0" smtClean="0"/>
          </a:p>
          <a:p>
            <a:r>
              <a:rPr lang="en-IN" dirty="0" smtClean="0"/>
              <a:t>9) </a:t>
            </a:r>
            <a:r>
              <a:rPr lang="en-IN" dirty="0"/>
              <a:t>To which of the following cities is S travelling?</a:t>
            </a:r>
          </a:p>
          <a:p>
            <a:r>
              <a:rPr lang="en-IN" dirty="0"/>
              <a:t>a)  Mumbai	b)  Bangalore	c)  </a:t>
            </a:r>
            <a:r>
              <a:rPr lang="en-IN" dirty="0" smtClean="0"/>
              <a:t>Patna      d</a:t>
            </a:r>
            <a:r>
              <a:rPr lang="en-IN" dirty="0"/>
              <a:t>)  Kolkata	e)  </a:t>
            </a:r>
            <a:r>
              <a:rPr lang="en-IN" dirty="0" smtClean="0"/>
              <a:t>Chennai</a:t>
            </a:r>
          </a:p>
          <a:p>
            <a:endParaRPr lang="en-IN" dirty="0"/>
          </a:p>
          <a:p>
            <a:r>
              <a:rPr lang="en-IN" dirty="0"/>
              <a:t>10) How many people live between the floors on which S and the one travelling to Mumbai live?</a:t>
            </a:r>
          </a:p>
          <a:p>
            <a:r>
              <a:rPr lang="en-IN" dirty="0"/>
              <a:t>a)  None</a:t>
            </a:r>
            <a:r>
              <a:rPr lang="en-IN" b="1" dirty="0"/>
              <a:t>	</a:t>
            </a:r>
            <a:r>
              <a:rPr lang="en-IN" dirty="0"/>
              <a:t>b)  Two	c) One	d)  More than three       e)  Three</a:t>
            </a:r>
          </a:p>
        </p:txBody>
      </p:sp>
    </p:spTree>
    <p:extLst>
      <p:ext uri="{BB962C8B-B14F-4D97-AF65-F5344CB8AC3E}">
        <p14:creationId xmlns:p14="http://schemas.microsoft.com/office/powerpoint/2010/main" val="29778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176" y="8450"/>
            <a:ext cx="2987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Only three people live above the floor on which P lives. Only one person lives between P and the one travelling to Bangalore. U lives immediately below the one travelling to Mumbai. The one travelling to </a:t>
            </a:r>
            <a:r>
              <a:rPr lang="en-US" sz="1400" dirty="0" err="1" smtClean="0"/>
              <a:t>mumbai</a:t>
            </a:r>
            <a:r>
              <a:rPr lang="en-US" sz="1400" dirty="0" smtClean="0"/>
              <a:t> lives on an even-numbered floor. Only three people lives between the ones travelling to Bangalore and Patna. T lives immediately above R. T does not travel to Patna. Only two people live between Q and the one travelling to </a:t>
            </a:r>
            <a:r>
              <a:rPr lang="en-US" sz="1400" dirty="0" err="1" smtClean="0"/>
              <a:t>kolkata</a:t>
            </a:r>
            <a:r>
              <a:rPr lang="en-US" sz="1400" dirty="0" smtClean="0"/>
              <a:t>. The one travelling to </a:t>
            </a:r>
            <a:r>
              <a:rPr lang="en-US" sz="1400" dirty="0" err="1" smtClean="0"/>
              <a:t>kolkata</a:t>
            </a:r>
            <a:r>
              <a:rPr lang="en-US" sz="1400" dirty="0" smtClean="0"/>
              <a:t> lives below the floor on which Q lives. The one travelling to Delhi does not live immediately above or below Q. S does </a:t>
            </a:r>
            <a:r>
              <a:rPr lang="en-US" sz="1400" dirty="0" err="1" smtClean="0"/>
              <a:t>nt</a:t>
            </a:r>
            <a:r>
              <a:rPr lang="en-US" sz="1400" dirty="0" smtClean="0"/>
              <a:t> live immediately above or below p. V does not travel to Chennai. </a:t>
            </a:r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62936"/>
              </p:ext>
            </p:extLst>
          </p:nvPr>
        </p:nvGraphicFramePr>
        <p:xfrm>
          <a:off x="60176" y="12347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4885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995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347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1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4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1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7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3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9502"/>
            <a:ext cx="864096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‘Study </a:t>
            </a:r>
            <a:r>
              <a:rPr lang="en-US" dirty="0"/>
              <a:t>the following information and answer the questions given bellow. </a:t>
            </a:r>
          </a:p>
          <a:p>
            <a:r>
              <a:rPr lang="en-US" dirty="0"/>
              <a:t>Age and experience of five people - Vinay, </a:t>
            </a:r>
            <a:r>
              <a:rPr lang="en-US" dirty="0" err="1"/>
              <a:t>Palak</a:t>
            </a:r>
            <a:r>
              <a:rPr lang="en-US" dirty="0"/>
              <a:t>, Sunil, </a:t>
            </a:r>
            <a:r>
              <a:rPr lang="en-US" dirty="0" err="1"/>
              <a:t>Bipin</a:t>
            </a:r>
            <a:r>
              <a:rPr lang="en-US" dirty="0"/>
              <a:t> and </a:t>
            </a:r>
            <a:r>
              <a:rPr lang="en-US" dirty="0" err="1"/>
              <a:t>Jayesh</a:t>
            </a:r>
            <a:r>
              <a:rPr lang="en-US" dirty="0"/>
              <a:t> - working for an organization are compared. The following information is known. </a:t>
            </a:r>
          </a:p>
          <a:p>
            <a:r>
              <a:rPr lang="en-US" dirty="0"/>
              <a:t>a) The second oldest person has the least experience and the oldest person is senior most. </a:t>
            </a:r>
          </a:p>
          <a:p>
            <a:r>
              <a:rPr lang="en-US" dirty="0"/>
              <a:t>b) No two people are of the same age or have the same experience. </a:t>
            </a:r>
          </a:p>
          <a:p>
            <a:r>
              <a:rPr lang="en-US" dirty="0"/>
              <a:t>c) The age of Vinay is more than that of </a:t>
            </a:r>
            <a:r>
              <a:rPr lang="en-US" dirty="0" err="1"/>
              <a:t>Jayesh</a:t>
            </a:r>
            <a:r>
              <a:rPr lang="en-US" dirty="0"/>
              <a:t> 's and the experience of Sunil is more than that of </a:t>
            </a:r>
            <a:r>
              <a:rPr lang="en-US" dirty="0" err="1"/>
              <a:t>Bipin</a:t>
            </a:r>
            <a:r>
              <a:rPr lang="en-US" dirty="0"/>
              <a:t> 's </a:t>
            </a:r>
          </a:p>
          <a:p>
            <a:r>
              <a:rPr lang="en-US" dirty="0"/>
              <a:t>d) The age of each person is more than his experience. </a:t>
            </a:r>
          </a:p>
          <a:p>
            <a:r>
              <a:rPr lang="en-US" dirty="0"/>
              <a:t>e) The age and experience of </a:t>
            </a:r>
            <a:r>
              <a:rPr lang="en-US" dirty="0" err="1"/>
              <a:t>Bipin</a:t>
            </a:r>
            <a:r>
              <a:rPr lang="en-US" dirty="0"/>
              <a:t> 's is more than age and experience of </a:t>
            </a:r>
            <a:r>
              <a:rPr lang="en-US" dirty="0" err="1"/>
              <a:t>Jayesh</a:t>
            </a:r>
            <a:r>
              <a:rPr lang="en-US" dirty="0"/>
              <a:t>. </a:t>
            </a:r>
          </a:p>
          <a:p>
            <a:r>
              <a:rPr lang="en-US" dirty="0" smtClean="0"/>
              <a:t>f) The age of </a:t>
            </a:r>
            <a:r>
              <a:rPr lang="en-US" dirty="0" err="1" smtClean="0"/>
              <a:t>Palak</a:t>
            </a:r>
            <a:r>
              <a:rPr lang="en-US" dirty="0" smtClean="0"/>
              <a:t> is less than experience of </a:t>
            </a:r>
            <a:r>
              <a:rPr lang="en-US" dirty="0" err="1" smtClean="0"/>
              <a:t>Jayesh</a:t>
            </a:r>
            <a:r>
              <a:rPr lang="en-US" dirty="0" smtClean="0"/>
              <a:t>. </a:t>
            </a:r>
          </a:p>
          <a:p>
            <a:endParaRPr lang="en-US" sz="1600" dirty="0" smtClean="0"/>
          </a:p>
          <a:p>
            <a:r>
              <a:rPr lang="en-US" sz="1600" dirty="0" smtClean="0"/>
              <a:t>21) Who is older than exactly two other people? </a:t>
            </a:r>
          </a:p>
          <a:p>
            <a:r>
              <a:rPr lang="en-IN" sz="1600" dirty="0" smtClean="0"/>
              <a:t>a) Sunil b) Vinay c) </a:t>
            </a:r>
            <a:r>
              <a:rPr lang="en-IN" sz="1600" dirty="0" err="1" smtClean="0"/>
              <a:t>Bipin</a:t>
            </a:r>
            <a:r>
              <a:rPr lang="en-IN" sz="1600" dirty="0" smtClean="0"/>
              <a:t> d) </a:t>
            </a:r>
            <a:r>
              <a:rPr lang="en-IN" sz="1600" dirty="0" err="1" smtClean="0"/>
              <a:t>Jayesh</a:t>
            </a:r>
            <a:r>
              <a:rPr lang="en-IN" sz="1600" dirty="0" smtClean="0"/>
              <a:t> </a:t>
            </a:r>
          </a:p>
          <a:p>
            <a:r>
              <a:rPr lang="en-US" sz="1600" dirty="0" smtClean="0"/>
              <a:t>22) Who is the most experienced? </a:t>
            </a:r>
          </a:p>
          <a:p>
            <a:r>
              <a:rPr lang="en-IN" sz="1600" dirty="0" smtClean="0"/>
              <a:t>a) Sunil b) </a:t>
            </a:r>
            <a:r>
              <a:rPr lang="en-IN" sz="1600" dirty="0" err="1" smtClean="0"/>
              <a:t>Palak</a:t>
            </a:r>
            <a:r>
              <a:rPr lang="en-IN" sz="1600" dirty="0" smtClean="0"/>
              <a:t> c) Vinay d) </a:t>
            </a:r>
            <a:r>
              <a:rPr lang="en-IN" sz="1600" dirty="0" err="1" smtClean="0"/>
              <a:t>Bipin</a:t>
            </a:r>
            <a:r>
              <a:rPr lang="en-IN" sz="1600" dirty="0" smtClean="0"/>
              <a:t> </a:t>
            </a:r>
          </a:p>
          <a:p>
            <a:r>
              <a:rPr lang="en-US" sz="1600" dirty="0" smtClean="0"/>
              <a:t>23) Who is the youngest? </a:t>
            </a:r>
          </a:p>
          <a:p>
            <a:r>
              <a:rPr lang="fi-FI" sz="1600" dirty="0" smtClean="0"/>
              <a:t>a) Palak b) Vinay c) Bipin d) Jayesh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629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-34618"/>
            <a:ext cx="94330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Directions: Study the following information to answer the given questions: </a:t>
            </a:r>
          </a:p>
          <a:p>
            <a:r>
              <a:rPr lang="en-US" dirty="0"/>
              <a:t>Eight people are sitting in two parallel rows containing four people each, in such a way that there is an equal distance between adjacent persons. In row- 1, Asha, </a:t>
            </a:r>
            <a:r>
              <a:rPr lang="en-US" dirty="0" err="1"/>
              <a:t>Bheem</a:t>
            </a:r>
            <a:r>
              <a:rPr lang="en-US" dirty="0"/>
              <a:t>, Chelsi and Deep are seated (but not necessarily in the same order) and all of them are facing South. In row-2, </a:t>
            </a:r>
            <a:r>
              <a:rPr lang="en-US" dirty="0" err="1"/>
              <a:t>Preet</a:t>
            </a:r>
            <a:r>
              <a:rPr lang="en-US" dirty="0"/>
              <a:t>, Qureshi, </a:t>
            </a:r>
            <a:r>
              <a:rPr lang="en-US" dirty="0" err="1"/>
              <a:t>Raunit</a:t>
            </a:r>
            <a:r>
              <a:rPr lang="en-US" dirty="0"/>
              <a:t> and Sana are seated (but not necessarily in the same order) and all of them are facing North. Therefore, in the given seating arrangement each member seated in a row faces another member of the other row. </a:t>
            </a:r>
          </a:p>
          <a:p>
            <a:r>
              <a:rPr lang="en-US" dirty="0" err="1"/>
              <a:t>Raunit</a:t>
            </a:r>
            <a:r>
              <a:rPr lang="en-US" dirty="0"/>
              <a:t> sits second to left of the person who faces Asha. Sana is an immediate </a:t>
            </a:r>
            <a:r>
              <a:rPr lang="en-US" dirty="0" err="1"/>
              <a:t>neighbour</a:t>
            </a:r>
            <a:r>
              <a:rPr lang="en-US" dirty="0"/>
              <a:t> of </a:t>
            </a:r>
            <a:r>
              <a:rPr lang="en-US" dirty="0" err="1"/>
              <a:t>Raunit</a:t>
            </a:r>
            <a:r>
              <a:rPr lang="en-US" dirty="0"/>
              <a:t>. </a:t>
            </a:r>
          </a:p>
          <a:p>
            <a:r>
              <a:rPr lang="en-US" dirty="0"/>
              <a:t>Only one person sits between Asha and Deep. One of the immediate </a:t>
            </a:r>
            <a:r>
              <a:rPr lang="en-US" dirty="0" err="1"/>
              <a:t>neighbours</a:t>
            </a:r>
            <a:r>
              <a:rPr lang="en-US" dirty="0"/>
              <a:t> of Chelsi faces </a:t>
            </a:r>
          </a:p>
          <a:p>
            <a:r>
              <a:rPr lang="en-US" dirty="0"/>
              <a:t>Qureshi. </a:t>
            </a:r>
            <a:r>
              <a:rPr lang="en-US" dirty="0" err="1"/>
              <a:t>Bheem</a:t>
            </a:r>
            <a:r>
              <a:rPr lang="en-US" dirty="0"/>
              <a:t> does not sit at any of the extreme ends of the line. </a:t>
            </a:r>
          </a:p>
          <a:p>
            <a:r>
              <a:rPr lang="en-US" sz="1500" dirty="0"/>
              <a:t>1) Who amongst the following faces </a:t>
            </a:r>
            <a:r>
              <a:rPr lang="en-US" sz="1500" dirty="0" err="1"/>
              <a:t>Bheem</a:t>
            </a:r>
            <a:r>
              <a:rPr lang="en-US" sz="1500" dirty="0"/>
              <a:t>? </a:t>
            </a:r>
          </a:p>
          <a:p>
            <a:r>
              <a:rPr lang="en-IN" sz="1500" dirty="0"/>
              <a:t>a) </a:t>
            </a:r>
            <a:r>
              <a:rPr lang="en-IN" sz="1500" dirty="0" err="1"/>
              <a:t>Preet</a:t>
            </a:r>
            <a:r>
              <a:rPr lang="en-IN" sz="1500" dirty="0"/>
              <a:t> b) Qureshi c) </a:t>
            </a:r>
            <a:r>
              <a:rPr lang="en-IN" sz="1500" dirty="0" err="1"/>
              <a:t>Raunit</a:t>
            </a:r>
            <a:r>
              <a:rPr lang="en-IN" sz="1500" dirty="0"/>
              <a:t> d) Sana e) Cannot be determine </a:t>
            </a:r>
          </a:p>
          <a:p>
            <a:r>
              <a:rPr lang="en-US" sz="1500" dirty="0"/>
              <a:t>2) Who amongst the following faces </a:t>
            </a:r>
            <a:r>
              <a:rPr lang="en-US" sz="1500" dirty="0" err="1"/>
              <a:t>Raunit</a:t>
            </a:r>
            <a:r>
              <a:rPr lang="en-US" sz="1500" dirty="0"/>
              <a:t>? </a:t>
            </a:r>
          </a:p>
          <a:p>
            <a:r>
              <a:rPr lang="en-IN" sz="1500" dirty="0"/>
              <a:t>a) Asha b) </a:t>
            </a:r>
            <a:r>
              <a:rPr lang="en-IN" sz="1500" dirty="0" err="1"/>
              <a:t>Bheem</a:t>
            </a:r>
            <a:r>
              <a:rPr lang="en-IN" sz="1500" dirty="0"/>
              <a:t> c) Chelsi d) Deep e) Cannot be determine </a:t>
            </a:r>
          </a:p>
          <a:p>
            <a:r>
              <a:rPr lang="en-US" sz="1500" dirty="0"/>
              <a:t>3) Which of the following is true regarding Chelsi? </a:t>
            </a:r>
          </a:p>
          <a:p>
            <a:r>
              <a:rPr lang="en-US" sz="1500" dirty="0"/>
              <a:t>a) Chelsi sits second to right of Deep </a:t>
            </a:r>
          </a:p>
          <a:p>
            <a:r>
              <a:rPr lang="en-US" sz="1500" dirty="0"/>
              <a:t>b) Asha sit immediate right of Chelsi </a:t>
            </a:r>
          </a:p>
          <a:p>
            <a:r>
              <a:rPr lang="en-IN" sz="1500" dirty="0"/>
              <a:t>c) Sana faces Chelsi </a:t>
            </a:r>
          </a:p>
          <a:p>
            <a:r>
              <a:rPr lang="en-US" sz="1500" dirty="0"/>
              <a:t>d) Deep is an immediate </a:t>
            </a:r>
            <a:r>
              <a:rPr lang="en-US" sz="1500" dirty="0" err="1"/>
              <a:t>neighbour</a:t>
            </a:r>
            <a:r>
              <a:rPr lang="en-US" sz="1500" dirty="0"/>
              <a:t> of Chelsi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75556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1726</Words>
  <Application>Microsoft Office PowerPoint</Application>
  <PresentationFormat>On-screen Show (16:9)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2020-06-01T17:33:28Z</dcterms:created>
  <dcterms:modified xsi:type="dcterms:W3CDTF">2021-01-30T04:14:23Z</dcterms:modified>
</cp:coreProperties>
</file>