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9" r:id="rId17"/>
    <p:sldId id="273" r:id="rId18"/>
    <p:sldId id="280" r:id="rId19"/>
    <p:sldId id="276" r:id="rId20"/>
    <p:sldId id="277" r:id="rId21"/>
    <p:sldId id="278" r:id="rId22"/>
    <p:sldId id="281" r:id="rId23"/>
    <p:sldId id="282" r:id="rId24"/>
    <p:sldId id="288" r:id="rId25"/>
    <p:sldId id="289" r:id="rId26"/>
    <p:sldId id="291" r:id="rId27"/>
    <p:sldId id="293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3"/>
    <p:restoredTop sz="94694"/>
  </p:normalViewPr>
  <p:slideViewPr>
    <p:cSldViewPr snapToGrid="0" snapToObjects="1">
      <p:cViewPr>
        <p:scale>
          <a:sx n="147" d="100"/>
          <a:sy n="147" d="100"/>
        </p:scale>
        <p:origin x="25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7324-BF4F-2346-9C77-86435A69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B5D9-F0CC-A041-A874-9BCBD7C98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B8A86-7FF1-5F45-B7CF-58AA25C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22C5F-3A30-1C46-8251-72CDD093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1304-4B39-854A-96DE-F2197B8A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AB80-B18E-5C4C-A029-FFE8878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FC3D9-2DFF-2648-8FA9-05B421093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58E26-FF77-AD4D-A515-E02A2CA9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EB3BE-818D-A04C-BF3F-3DD870E3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7E503-F004-5645-B8D1-36BB2203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F1878-C6FD-A646-BE3F-8A7F2B077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7E2A4-DB79-6D41-8126-EF2AC90F5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F462-FA3E-D945-96D5-FFEAA6CA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26E9-26CE-8B43-B478-A645EBA1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57651-A0A6-4B44-8E14-D4912491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1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75FF-8028-BE45-BF0D-41066D5A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0A916-03E3-BA48-9995-E4BA6BE9F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F4D1-15CC-6C4D-A997-09AD3B3E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C9DD5-F661-3749-84B8-7C90B845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3F6F-4613-DA4D-B897-24145F9D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6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C825-FC00-A04F-87DE-2E01B2BE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51E71-0189-C442-88CF-A42189E9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4A3F-5421-2B43-9B5D-C5F5AF18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C556-5244-634B-A057-6A461DBB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9AE4-245F-8644-B299-0E6A747D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7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D807-988F-B543-8889-2A616047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3513-EABB-5D48-B05D-364385013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45040-D04C-5D4D-B60E-F2B5FD1C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51A89-481D-EF4B-A27E-74A8C29C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C6B1E-0A9E-9348-9DAE-142773C0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A278-6EF8-3A47-AA2F-AA3235EA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2645-3634-7B4A-80E1-76C8DC9B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D4BF0-FEFA-A34A-A3C2-BCB34397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F85F8-6FA2-514E-9123-83D9B00D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F5B34-CE75-814D-9056-BB47E4287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EEA22-8395-154D-BF3E-821C7F356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2067-5ACC-1F49-AB45-8A4B89E0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D629AB-A11D-464A-A4B2-15AE1CF5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2EF97-CA33-EA4C-B536-CE20E3A8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7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3412-CC98-0449-B26E-081154F7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6D1A2-F682-FF46-8AB2-DCFE04F3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CBB3E-14FA-D64E-9872-4BFB8491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72956-D550-6E4E-8E11-A1B8C7D2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8BDAA-31CE-E849-B9B5-85FA6B9E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7028F-F6DF-4E40-85D2-9C8A9EC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0391-AB6C-8D4B-B7E8-C84DBF22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5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9ECC-022A-8840-AB25-80A3BA637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ED48-9B7A-5949-86A6-9A90F262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47529-536B-374B-8006-72CEFC69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5F62A-8952-8D4D-8B96-E5456A4A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948D8-FCBA-B14F-BBEA-7F47A356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8FF4D-E7D3-A644-8983-B494C261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3D43-048C-9749-BCE8-FFC8B328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2E2F7-F0B6-9A4B-A2A1-A1CE30456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3DFB9-D4F3-7742-8553-757C1EDB0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2D53F-8E41-A642-8A0E-37C111C2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2F8B-7DAD-2D47-993F-B8D06197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361B0-F8E2-EB4A-A3CE-11F30515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72644-139C-694E-925F-938814F0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B1A52-B047-264E-9420-3E76E1C37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9B62-21D0-CC4C-9C32-0BE494E1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353E-1F52-2A41-91F2-77976AB695E0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B0F3-7F48-CB4A-9A8D-946A26168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964A-F785-7549-B5CF-66CAB599A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A3F3B-8301-0348-BF24-44016E0FD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5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13.png"/><Relationship Id="rId5" Type="http://schemas.openxmlformats.org/officeDocument/2006/relationships/image" Target="../media/image2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0.png"/><Relationship Id="rId21" Type="http://schemas.openxmlformats.org/officeDocument/2006/relationships/image" Target="../media/image29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13.png"/><Relationship Id="rId5" Type="http://schemas.openxmlformats.org/officeDocument/2006/relationships/image" Target="../media/image2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13.png"/><Relationship Id="rId5" Type="http://schemas.openxmlformats.org/officeDocument/2006/relationships/image" Target="../media/image2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13.png"/><Relationship Id="rId5" Type="http://schemas.openxmlformats.org/officeDocument/2006/relationships/image" Target="../media/image2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110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10A5E-0120-B245-9AFA-6C939D12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9F11A-37D1-444F-AA64-B7482521E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and Data Analysis for Modern Neuroscience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57611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What’s the simplest relation you can think of?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7">
            <a:extLst>
              <a:ext uri="{FF2B5EF4-FFF2-40B4-BE49-F238E27FC236}">
                <a16:creationId xmlns:a16="http://schemas.microsoft.com/office/drawing/2014/main" id="{FD57EF9D-1EEB-8D40-A39D-03734DB00384}"/>
              </a:ext>
            </a:extLst>
          </p:cNvPr>
          <p:cNvSpPr txBox="1">
            <a:spLocks/>
          </p:cNvSpPr>
          <p:nvPr/>
        </p:nvSpPr>
        <p:spPr>
          <a:xfrm>
            <a:off x="838200" y="975793"/>
            <a:ext cx="10515600" cy="532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2"/>
                </a:solidFill>
              </a:rPr>
              <a:t>How about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198505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simple linear model of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454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454582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67B7E9-36EE-8D44-A7DC-AD65F3F7A9C7}"/>
              </a:ext>
            </a:extLst>
          </p:cNvPr>
          <p:cNvCxnSpPr>
            <a:cxnSpLocks/>
          </p:cNvCxnSpPr>
          <p:nvPr/>
        </p:nvCxnSpPr>
        <p:spPr>
          <a:xfrm flipV="1">
            <a:off x="7953555" y="1908366"/>
            <a:ext cx="405442" cy="77303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056BB-546D-C141-8027-D7BB4FA44BFD}"/>
              </a:ext>
            </a:extLst>
          </p:cNvPr>
          <p:cNvCxnSpPr>
            <a:cxnSpLocks/>
          </p:cNvCxnSpPr>
          <p:nvPr/>
        </p:nvCxnSpPr>
        <p:spPr>
          <a:xfrm flipV="1">
            <a:off x="9093161" y="1908366"/>
            <a:ext cx="0" cy="83483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E4F380-8D5E-DD41-BCAA-EC7C3D6C6AFC}"/>
              </a:ext>
            </a:extLst>
          </p:cNvPr>
          <p:cNvSpPr txBox="1"/>
          <p:nvPr/>
        </p:nvSpPr>
        <p:spPr>
          <a:xfrm>
            <a:off x="7357590" y="2743200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 intercept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A44C3-8ABC-294C-9D10-6FA859233DAC}"/>
              </a:ext>
            </a:extLst>
          </p:cNvPr>
          <p:cNvSpPr txBox="1"/>
          <p:nvPr/>
        </p:nvSpPr>
        <p:spPr>
          <a:xfrm>
            <a:off x="8749958" y="27432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C6A4A5-8BE7-5942-945C-EE4D9CB6CCA5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C6A4A5-8BE7-5942-945C-EE4D9CB6C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99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simple linear model of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67B7E9-36EE-8D44-A7DC-AD65F3F7A9C7}"/>
              </a:ext>
            </a:extLst>
          </p:cNvPr>
          <p:cNvCxnSpPr>
            <a:cxnSpLocks/>
          </p:cNvCxnSpPr>
          <p:nvPr/>
        </p:nvCxnSpPr>
        <p:spPr>
          <a:xfrm flipV="1">
            <a:off x="7953555" y="1908366"/>
            <a:ext cx="405442" cy="77303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056BB-546D-C141-8027-D7BB4FA44BFD}"/>
              </a:ext>
            </a:extLst>
          </p:cNvPr>
          <p:cNvCxnSpPr>
            <a:cxnSpLocks/>
          </p:cNvCxnSpPr>
          <p:nvPr/>
        </p:nvCxnSpPr>
        <p:spPr>
          <a:xfrm flipV="1">
            <a:off x="9093161" y="1908366"/>
            <a:ext cx="0" cy="83483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F58B99-D22A-E24A-8D08-C42F2A422DB8}"/>
              </a:ext>
            </a:extLst>
          </p:cNvPr>
          <p:cNvCxnSpPr>
            <a:cxnSpLocks/>
          </p:cNvCxnSpPr>
          <p:nvPr/>
        </p:nvCxnSpPr>
        <p:spPr>
          <a:xfrm flipH="1" flipV="1">
            <a:off x="9962901" y="1908366"/>
            <a:ext cx="311159" cy="77303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E4F380-8D5E-DD41-BCAA-EC7C3D6C6AFC}"/>
              </a:ext>
            </a:extLst>
          </p:cNvPr>
          <p:cNvSpPr txBox="1"/>
          <p:nvPr/>
        </p:nvSpPr>
        <p:spPr>
          <a:xfrm>
            <a:off x="7357590" y="2743200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 intercept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4A44C3-8ABC-294C-9D10-6FA859233DAC}"/>
              </a:ext>
            </a:extLst>
          </p:cNvPr>
          <p:cNvSpPr txBox="1"/>
          <p:nvPr/>
        </p:nvSpPr>
        <p:spPr>
          <a:xfrm>
            <a:off x="8749958" y="2743200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slope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3E35D0-E8CB-704A-A85B-030B5D24F63D}"/>
              </a:ext>
            </a:extLst>
          </p:cNvPr>
          <p:cNvSpPr txBox="1"/>
          <p:nvPr/>
        </p:nvSpPr>
        <p:spPr>
          <a:xfrm>
            <a:off x="9765651" y="2743200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511391-FF75-D048-901E-28F82CFD362E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E3FD4-4BE9-494B-8345-6D59885C96E7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D80C4D-C4B2-7A4F-934C-07DAEE8A65C4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6AC356-1776-A649-8B95-33B8EF78A4D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00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simple linear model of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FBFA64-1E5F-E246-89F8-D6F66B8A39F1}"/>
                  </a:ext>
                </a:extLst>
              </p:cNvPr>
              <p:cNvSpPr txBox="1"/>
              <p:nvPr/>
            </p:nvSpPr>
            <p:spPr>
              <a:xfrm>
                <a:off x="9793884" y="363653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FBFA64-1E5F-E246-89F8-D6F66B8A3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84" y="3636539"/>
                <a:ext cx="4106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A5F5538-2040-2242-B4A2-95B7B7B6D2F8}"/>
              </a:ext>
            </a:extLst>
          </p:cNvPr>
          <p:cNvGrpSpPr/>
          <p:nvPr/>
        </p:nvGrpSpPr>
        <p:grpSpPr>
          <a:xfrm>
            <a:off x="7364254" y="2157616"/>
            <a:ext cx="476028" cy="3335200"/>
            <a:chOff x="7303291" y="2157616"/>
            <a:chExt cx="476028" cy="3335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2F621B-A3AD-AB45-B193-46244DECEF59}"/>
                </a:ext>
              </a:extLst>
            </p:cNvPr>
            <p:cNvGrpSpPr/>
            <p:nvPr/>
          </p:nvGrpSpPr>
          <p:grpSpPr>
            <a:xfrm>
              <a:off x="7303291" y="2157616"/>
              <a:ext cx="476028" cy="3335200"/>
              <a:chOff x="7463417" y="1981530"/>
              <a:chExt cx="476028" cy="33352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1499080-78CE-6840-83B1-4C5757CB5DBC}"/>
                  </a:ext>
                </a:extLst>
              </p:cNvPr>
              <p:cNvSpPr/>
              <p:nvPr/>
            </p:nvSpPr>
            <p:spPr>
              <a:xfrm>
                <a:off x="7463417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FB768A7-6AED-8948-B833-14EC926C152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13B86DB-4CDF-4147-A03A-046369410C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78F7E43-DE9D-9743-9E11-3836D7069F8C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26DBCCA-9FA1-9943-8E16-8C77A01A5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97123F5-F565-1F4A-BB29-D9317CC79A76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7434AC4-BD67-8947-A9AC-01006AE81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336CE1-B025-4045-B2BC-A3C69D1E2AC6}"/>
                </a:ext>
              </a:extLst>
            </p:cNvPr>
            <p:cNvSpPr txBox="1"/>
            <p:nvPr/>
          </p:nvSpPr>
          <p:spPr>
            <a:xfrm>
              <a:off x="7395061" y="338701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85A015-691C-764F-897B-73C3F4478C0E}"/>
              </a:ext>
            </a:extLst>
          </p:cNvPr>
          <p:cNvGrpSpPr/>
          <p:nvPr/>
        </p:nvGrpSpPr>
        <p:grpSpPr>
          <a:xfrm>
            <a:off x="9295948" y="2157616"/>
            <a:ext cx="476028" cy="3335200"/>
            <a:chOff x="9069334" y="2217094"/>
            <a:chExt cx="476028" cy="333520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65CA706-2E48-3A49-B56A-429226A884D1}"/>
                </a:ext>
              </a:extLst>
            </p:cNvPr>
            <p:cNvGrpSpPr/>
            <p:nvPr/>
          </p:nvGrpSpPr>
          <p:grpSpPr>
            <a:xfrm>
              <a:off x="9069334" y="2217094"/>
              <a:ext cx="476028" cy="3335200"/>
              <a:chOff x="7463417" y="1981530"/>
              <a:chExt cx="476028" cy="33352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014D5A-A895-ED4D-8440-0413B003E3B6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8B499414-EAB4-BC40-977F-4F287DD8DA51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B5C0D0A-F170-B741-9BC9-88D94752A3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A8BE323-F21F-9E44-AF2A-BF5F6D5B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EE3A99-552C-C648-894D-0A36D86E6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EAC3EBB-B6E5-7046-BC77-4F657BD795F2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D5FDE2-0DE7-7749-BC18-B58900AEDC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BF2813-4E04-F641-8251-CD2775718F13}"/>
                </a:ext>
              </a:extLst>
            </p:cNvPr>
            <p:cNvSpPr txBox="1"/>
            <p:nvPr/>
          </p:nvSpPr>
          <p:spPr>
            <a:xfrm>
              <a:off x="9153409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940E28-3F43-F14A-8828-56C1FF247097}"/>
              </a:ext>
            </a:extLst>
          </p:cNvPr>
          <p:cNvGrpSpPr/>
          <p:nvPr/>
        </p:nvGrpSpPr>
        <p:grpSpPr>
          <a:xfrm>
            <a:off x="10278740" y="2157616"/>
            <a:ext cx="466410" cy="3335200"/>
            <a:chOff x="9782349" y="2217094"/>
            <a:chExt cx="466410" cy="33352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6614605-CA5A-444F-9BFA-AD88FD4705B2}"/>
                </a:ext>
              </a:extLst>
            </p:cNvPr>
            <p:cNvGrpSpPr/>
            <p:nvPr/>
          </p:nvGrpSpPr>
          <p:grpSpPr>
            <a:xfrm>
              <a:off x="9782349" y="2217094"/>
              <a:ext cx="466410" cy="3335200"/>
              <a:chOff x="7463417" y="1981530"/>
              <a:chExt cx="466410" cy="33352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F118803-EF35-EA49-A8A5-7195FC7F5285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7D52542-4BE5-3241-919E-60C592CADAFB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7DE159E-AFF2-9F41-816B-D19B66CF8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11B0022-A9F3-AC4F-8C95-3D977E01498F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4870C59-8414-974B-A22D-8CD79E43F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AFDD8AD-6009-7A4B-9CF2-A66828840916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1000931-4CD2-E942-9095-E5DB7DF40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C464CA-3338-CC4A-868A-BB3BBED10FA2}"/>
                </a:ext>
              </a:extLst>
            </p:cNvPr>
            <p:cNvSpPr txBox="1"/>
            <p:nvPr/>
          </p:nvSpPr>
          <p:spPr>
            <a:xfrm>
              <a:off x="9902031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983829-6F1B-A24F-95DA-C561218C22CB}"/>
                  </a:ext>
                </a:extLst>
              </p:cNvPr>
              <p:cNvSpPr txBox="1"/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983829-6F1B-A24F-95DA-C561218C2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CD4F6A-30C5-9A42-AF48-F70CA1DCA3AD}"/>
                  </a:ext>
                </a:extLst>
              </p:cNvPr>
              <p:cNvSpPr/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6CD4F6A-30C5-9A42-AF48-F70CA1DCA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7A0554C-CF57-F94B-9DDA-0C84204EA425}"/>
                  </a:ext>
                </a:extLst>
              </p:cNvPr>
              <p:cNvSpPr/>
              <p:nvPr/>
            </p:nvSpPr>
            <p:spPr>
              <a:xfrm>
                <a:off x="8498998" y="363653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7A0554C-CF57-F94B-9DDA-0C84204EA4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98" y="3636539"/>
                <a:ext cx="41069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C1E1A9-9A8B-824D-A162-F5A56885CF84}"/>
                  </a:ext>
                </a:extLst>
              </p:cNvPr>
              <p:cNvSpPr/>
              <p:nvPr/>
            </p:nvSpPr>
            <p:spPr>
              <a:xfrm>
                <a:off x="8827098" y="3636539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C1E1A9-9A8B-824D-A162-F5A56885C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098" y="3636539"/>
                <a:ext cx="464358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0C2686-7007-3944-83B9-C8A9F517E593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09C057-A8D9-CA41-8095-4A4484112CF4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730B27-D258-CC42-8AD7-133748400996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6C6854D-905C-FA4B-9968-CFD6911C602A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98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simple linear model of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DBBC2F4-C2D3-0D44-883C-132A66A56DCC}"/>
              </a:ext>
            </a:extLst>
          </p:cNvPr>
          <p:cNvGrpSpPr/>
          <p:nvPr/>
        </p:nvGrpSpPr>
        <p:grpSpPr>
          <a:xfrm>
            <a:off x="8592538" y="2157616"/>
            <a:ext cx="424925" cy="3335200"/>
            <a:chOff x="8446042" y="2157616"/>
            <a:chExt cx="424925" cy="33352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385564-6C2A-F94B-B51F-C88CDB093985}"/>
                </a:ext>
              </a:extLst>
            </p:cNvPr>
            <p:cNvGrpSpPr/>
            <p:nvPr/>
          </p:nvGrpSpPr>
          <p:grpSpPr>
            <a:xfrm>
              <a:off x="8446042" y="2157616"/>
              <a:ext cx="424925" cy="3335200"/>
              <a:chOff x="7471843" y="1981530"/>
              <a:chExt cx="424925" cy="33352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3D55EB-2CD7-A94E-A481-2F5DC7F43383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3A807DF-E580-4D45-A7C4-9233F0A9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574" y="2369121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3A807DF-E580-4D45-A7C4-9233F0A92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574" y="2369121"/>
                    <a:ext cx="36580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059148-29F6-784C-983B-7FE6FD9E01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8253" y="198153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059148-29F6-784C-983B-7FE6FD9E0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253" y="1981530"/>
                    <a:ext cx="36580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F4F2BED-285E-5F4F-B42C-5ABAE3DD50CD}"/>
                      </a:ext>
                    </a:extLst>
                  </p:cNvPr>
                  <p:cNvSpPr txBox="1"/>
                  <p:nvPr/>
                </p:nvSpPr>
                <p:spPr>
                  <a:xfrm>
                    <a:off x="7498253" y="4832306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F4F2BED-285E-5F4F-B42C-5ABAE3DD50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253" y="4832306"/>
                    <a:ext cx="36580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39F2C3-4B90-5342-A685-8EA533143333}"/>
                </a:ext>
              </a:extLst>
            </p:cNvPr>
            <p:cNvSpPr txBox="1"/>
            <p:nvPr/>
          </p:nvSpPr>
          <p:spPr>
            <a:xfrm>
              <a:off x="8541627" y="333231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9C99B7-FADB-B34E-A8D3-E0832C3D8A14}"/>
                  </a:ext>
                </a:extLst>
              </p:cNvPr>
              <p:cNvSpPr txBox="1"/>
              <p:nvPr/>
            </p:nvSpPr>
            <p:spPr>
              <a:xfrm>
                <a:off x="10375463" y="363653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9C99B7-FADB-B34E-A8D3-E0832C3D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463" y="3636539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9C7F660F-F5B4-3F43-8497-EE8882A8164C}"/>
              </a:ext>
            </a:extLst>
          </p:cNvPr>
          <p:cNvGrpSpPr/>
          <p:nvPr/>
        </p:nvGrpSpPr>
        <p:grpSpPr>
          <a:xfrm>
            <a:off x="7364254" y="2157616"/>
            <a:ext cx="476028" cy="3335200"/>
            <a:chOff x="7303291" y="2157616"/>
            <a:chExt cx="476028" cy="333520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55B849-126D-6D48-8493-A6E560D7BBB2}"/>
                </a:ext>
              </a:extLst>
            </p:cNvPr>
            <p:cNvGrpSpPr/>
            <p:nvPr/>
          </p:nvGrpSpPr>
          <p:grpSpPr>
            <a:xfrm>
              <a:off x="7303291" y="2157616"/>
              <a:ext cx="476028" cy="3335200"/>
              <a:chOff x="7463417" y="1981530"/>
              <a:chExt cx="476028" cy="33352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D832924-62E1-3843-B889-FE11AC998653}"/>
                  </a:ext>
                </a:extLst>
              </p:cNvPr>
              <p:cNvSpPr/>
              <p:nvPr/>
            </p:nvSpPr>
            <p:spPr>
              <a:xfrm>
                <a:off x="7463417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9C4DE27-97D0-154B-B5D7-D7800E7F8E85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13B86DB-4CDF-4147-A03A-046369410C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2B1BBBA-5C4B-2C49-8A4B-696528E1C8A9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26DBCCA-9FA1-9943-8E16-8C77A01A5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6EA895D-DDDF-8342-8257-12857AA3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7434AC4-BD67-8947-A9AC-01006AE81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B24948-E534-AD4C-8562-7A7DDEA4EB0A}"/>
                </a:ext>
              </a:extLst>
            </p:cNvPr>
            <p:cNvSpPr txBox="1"/>
            <p:nvPr/>
          </p:nvSpPr>
          <p:spPr>
            <a:xfrm>
              <a:off x="7395061" y="338701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4A088F-A0A7-514F-B2C1-69DEC98ED9A5}"/>
              </a:ext>
            </a:extLst>
          </p:cNvPr>
          <p:cNvGrpSpPr/>
          <p:nvPr/>
        </p:nvGrpSpPr>
        <p:grpSpPr>
          <a:xfrm>
            <a:off x="9877527" y="2157616"/>
            <a:ext cx="476028" cy="3335200"/>
            <a:chOff x="9069334" y="2217094"/>
            <a:chExt cx="476028" cy="33352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563E592-A08A-964F-8A03-CE7757E47F05}"/>
                </a:ext>
              </a:extLst>
            </p:cNvPr>
            <p:cNvGrpSpPr/>
            <p:nvPr/>
          </p:nvGrpSpPr>
          <p:grpSpPr>
            <a:xfrm>
              <a:off x="9069334" y="2217094"/>
              <a:ext cx="476028" cy="3335200"/>
              <a:chOff x="7463417" y="1981530"/>
              <a:chExt cx="476028" cy="333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84D426-872D-834C-A220-5EF3A54DFE82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F1D4D00D-4BEE-A94E-9E35-3FEFEE373E51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B5C0D0A-F170-B741-9BC9-88D94752A3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FA7181E3-48B7-484F-8665-8201B7A1DB27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EE3A99-552C-C648-894D-0A36D86E6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BCE16A5-2590-8C4A-8B67-36F3F0181876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D5FDE2-0DE7-7749-BC18-B58900AEDC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528AE7C-4EDD-0E4A-B4C4-A26DC713C602}"/>
                </a:ext>
              </a:extLst>
            </p:cNvPr>
            <p:cNvSpPr txBox="1"/>
            <p:nvPr/>
          </p:nvSpPr>
          <p:spPr>
            <a:xfrm>
              <a:off x="9153409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0578B8-D74F-8944-B14E-0D549C66DDF0}"/>
              </a:ext>
            </a:extLst>
          </p:cNvPr>
          <p:cNvGrpSpPr/>
          <p:nvPr/>
        </p:nvGrpSpPr>
        <p:grpSpPr>
          <a:xfrm>
            <a:off x="10860319" y="2157616"/>
            <a:ext cx="466410" cy="3335200"/>
            <a:chOff x="9782349" y="2217094"/>
            <a:chExt cx="466410" cy="33352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2325D55-71DD-D240-956A-15298E6995F4}"/>
                </a:ext>
              </a:extLst>
            </p:cNvPr>
            <p:cNvGrpSpPr/>
            <p:nvPr/>
          </p:nvGrpSpPr>
          <p:grpSpPr>
            <a:xfrm>
              <a:off x="9782349" y="2217094"/>
              <a:ext cx="466410" cy="3335200"/>
              <a:chOff x="7463417" y="1981530"/>
              <a:chExt cx="466410" cy="33352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2FB51AD-E274-3F42-9EDF-2E1AD1916FFD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3FA3DC-3F03-BD40-8A06-7EE7004422AB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7DE159E-AFF2-9F41-816B-D19B66CF8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02148C59-6FC5-B341-9274-EFC5E454F98F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4870C59-8414-974B-A22D-8CD79E43F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C7CFC1E-30E0-7D44-BC5C-D00DDE3D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1000931-4CD2-E942-9095-E5DB7DF40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E929F18-1349-C749-99F5-DAC9A538ED13}"/>
                </a:ext>
              </a:extLst>
            </p:cNvPr>
            <p:cNvSpPr txBox="1"/>
            <p:nvPr/>
          </p:nvSpPr>
          <p:spPr>
            <a:xfrm>
              <a:off x="9902031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D1E07-8A23-1D40-9664-FB82229315B7}"/>
                  </a:ext>
                </a:extLst>
              </p:cNvPr>
              <p:cNvSpPr txBox="1"/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D1E07-8A23-1D40-9664-FB822293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1175977-0B88-844B-899F-5A4C66AE08AD}"/>
                  </a:ext>
                </a:extLst>
              </p:cNvPr>
              <p:cNvSpPr/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1175977-0B88-844B-899F-5A4C66AE0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7D1DC8F-6159-2A4F-8E0E-49CBD26CBA74}"/>
                  </a:ext>
                </a:extLst>
              </p:cNvPr>
              <p:cNvSpPr/>
              <p:nvPr/>
            </p:nvSpPr>
            <p:spPr>
              <a:xfrm>
                <a:off x="9080577" y="363653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7D1DC8F-6159-2A4F-8E0E-49CBD26CB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77" y="3636539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AECD7C-94A7-4745-BD13-BD684EE4BE1F}"/>
                  </a:ext>
                </a:extLst>
              </p:cNvPr>
              <p:cNvSpPr/>
              <p:nvPr/>
            </p:nvSpPr>
            <p:spPr>
              <a:xfrm>
                <a:off x="9408677" y="3636539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AECD7C-94A7-4745-BD13-BD684EE4B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677" y="3636539"/>
                <a:ext cx="46435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0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simple linear model of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DBBC2F4-C2D3-0D44-883C-132A66A56DCC}"/>
              </a:ext>
            </a:extLst>
          </p:cNvPr>
          <p:cNvGrpSpPr/>
          <p:nvPr/>
        </p:nvGrpSpPr>
        <p:grpSpPr>
          <a:xfrm>
            <a:off x="8592538" y="2157616"/>
            <a:ext cx="424925" cy="3335200"/>
            <a:chOff x="8446042" y="2157616"/>
            <a:chExt cx="424925" cy="33352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385564-6C2A-F94B-B51F-C88CDB093985}"/>
                </a:ext>
              </a:extLst>
            </p:cNvPr>
            <p:cNvGrpSpPr/>
            <p:nvPr/>
          </p:nvGrpSpPr>
          <p:grpSpPr>
            <a:xfrm>
              <a:off x="8446042" y="2157616"/>
              <a:ext cx="424925" cy="3335200"/>
              <a:chOff x="7471843" y="1981530"/>
              <a:chExt cx="424925" cy="33352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3D55EB-2CD7-A94E-A481-2F5DC7F43383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3A807DF-E580-4D45-A7C4-9233F0A9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574" y="2369121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3A807DF-E580-4D45-A7C4-9233F0A92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574" y="2369121"/>
                    <a:ext cx="36580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059148-29F6-784C-983B-7FE6FD9E01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8253" y="198153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059148-29F6-784C-983B-7FE6FD9E0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253" y="1981530"/>
                    <a:ext cx="36580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F4F2BED-285E-5F4F-B42C-5ABAE3DD50CD}"/>
                      </a:ext>
                    </a:extLst>
                  </p:cNvPr>
                  <p:cNvSpPr txBox="1"/>
                  <p:nvPr/>
                </p:nvSpPr>
                <p:spPr>
                  <a:xfrm>
                    <a:off x="7498253" y="4832306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F4F2BED-285E-5F4F-B42C-5ABAE3DD50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253" y="4832306"/>
                    <a:ext cx="36580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39F2C3-4B90-5342-A685-8EA533143333}"/>
                </a:ext>
              </a:extLst>
            </p:cNvPr>
            <p:cNvSpPr txBox="1"/>
            <p:nvPr/>
          </p:nvSpPr>
          <p:spPr>
            <a:xfrm>
              <a:off x="8541627" y="333231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9C99B7-FADB-B34E-A8D3-E0832C3D8A14}"/>
                  </a:ext>
                </a:extLst>
              </p:cNvPr>
              <p:cNvSpPr txBox="1"/>
              <p:nvPr/>
            </p:nvSpPr>
            <p:spPr>
              <a:xfrm>
                <a:off x="10375463" y="363653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9C99B7-FADB-B34E-A8D3-E0832C3D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463" y="3636539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9C7F660F-F5B4-3F43-8497-EE8882A8164C}"/>
              </a:ext>
            </a:extLst>
          </p:cNvPr>
          <p:cNvGrpSpPr/>
          <p:nvPr/>
        </p:nvGrpSpPr>
        <p:grpSpPr>
          <a:xfrm>
            <a:off x="7364254" y="2157616"/>
            <a:ext cx="476028" cy="3335200"/>
            <a:chOff x="7303291" y="2157616"/>
            <a:chExt cx="476028" cy="333520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55B849-126D-6D48-8493-A6E560D7BBB2}"/>
                </a:ext>
              </a:extLst>
            </p:cNvPr>
            <p:cNvGrpSpPr/>
            <p:nvPr/>
          </p:nvGrpSpPr>
          <p:grpSpPr>
            <a:xfrm>
              <a:off x="7303291" y="2157616"/>
              <a:ext cx="476028" cy="3335200"/>
              <a:chOff x="7463417" y="1981530"/>
              <a:chExt cx="476028" cy="33352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D832924-62E1-3843-B889-FE11AC998653}"/>
                  </a:ext>
                </a:extLst>
              </p:cNvPr>
              <p:cNvSpPr/>
              <p:nvPr/>
            </p:nvSpPr>
            <p:spPr>
              <a:xfrm>
                <a:off x="7463417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9C4DE27-97D0-154B-B5D7-D7800E7F8E85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13B86DB-4CDF-4147-A03A-046369410C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2B1BBBA-5C4B-2C49-8A4B-696528E1C8A9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26DBCCA-9FA1-9943-8E16-8C77A01A5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6EA895D-DDDF-8342-8257-12857AA3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7434AC4-BD67-8947-A9AC-01006AE81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B24948-E534-AD4C-8562-7A7DDEA4EB0A}"/>
                </a:ext>
              </a:extLst>
            </p:cNvPr>
            <p:cNvSpPr txBox="1"/>
            <p:nvPr/>
          </p:nvSpPr>
          <p:spPr>
            <a:xfrm>
              <a:off x="7395061" y="338701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4A088F-A0A7-514F-B2C1-69DEC98ED9A5}"/>
              </a:ext>
            </a:extLst>
          </p:cNvPr>
          <p:cNvGrpSpPr/>
          <p:nvPr/>
        </p:nvGrpSpPr>
        <p:grpSpPr>
          <a:xfrm>
            <a:off x="9877527" y="2157616"/>
            <a:ext cx="476028" cy="3335200"/>
            <a:chOff x="9069334" y="2217094"/>
            <a:chExt cx="476028" cy="33352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563E592-A08A-964F-8A03-CE7757E47F05}"/>
                </a:ext>
              </a:extLst>
            </p:cNvPr>
            <p:cNvGrpSpPr/>
            <p:nvPr/>
          </p:nvGrpSpPr>
          <p:grpSpPr>
            <a:xfrm>
              <a:off x="9069334" y="2217094"/>
              <a:ext cx="476028" cy="3335200"/>
              <a:chOff x="7463417" y="1981530"/>
              <a:chExt cx="476028" cy="333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84D426-872D-834C-A220-5EF3A54DFE82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F1D4D00D-4BEE-A94E-9E35-3FEFEE373E51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B5C0D0A-F170-B741-9BC9-88D94752A3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FA7181E3-48B7-484F-8665-8201B7A1DB27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EE3A99-552C-C648-894D-0A36D86E6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BCE16A5-2590-8C4A-8B67-36F3F0181876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D5FDE2-0DE7-7749-BC18-B58900AEDC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528AE7C-4EDD-0E4A-B4C4-A26DC713C602}"/>
                </a:ext>
              </a:extLst>
            </p:cNvPr>
            <p:cNvSpPr txBox="1"/>
            <p:nvPr/>
          </p:nvSpPr>
          <p:spPr>
            <a:xfrm>
              <a:off x="9153409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0578B8-D74F-8944-B14E-0D549C66DDF0}"/>
              </a:ext>
            </a:extLst>
          </p:cNvPr>
          <p:cNvGrpSpPr/>
          <p:nvPr/>
        </p:nvGrpSpPr>
        <p:grpSpPr>
          <a:xfrm>
            <a:off x="10860319" y="2157616"/>
            <a:ext cx="466410" cy="3335200"/>
            <a:chOff x="9782349" y="2217094"/>
            <a:chExt cx="466410" cy="33352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2325D55-71DD-D240-956A-15298E6995F4}"/>
                </a:ext>
              </a:extLst>
            </p:cNvPr>
            <p:cNvGrpSpPr/>
            <p:nvPr/>
          </p:nvGrpSpPr>
          <p:grpSpPr>
            <a:xfrm>
              <a:off x="9782349" y="2217094"/>
              <a:ext cx="466410" cy="3335200"/>
              <a:chOff x="7463417" y="1981530"/>
              <a:chExt cx="466410" cy="33352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2FB51AD-E274-3F42-9EDF-2E1AD1916FFD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3FA3DC-3F03-BD40-8A06-7EE7004422AB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7DE159E-AFF2-9F41-816B-D19B66CF8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02148C59-6FC5-B341-9274-EFC5E454F98F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4870C59-8414-974B-A22D-8CD79E43F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C7CFC1E-30E0-7D44-BC5C-D00DDE3D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1000931-4CD2-E942-9095-E5DB7DF40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E929F18-1349-C749-99F5-DAC9A538ED13}"/>
                </a:ext>
              </a:extLst>
            </p:cNvPr>
            <p:cNvSpPr txBox="1"/>
            <p:nvPr/>
          </p:nvSpPr>
          <p:spPr>
            <a:xfrm>
              <a:off x="9902031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D1E07-8A23-1D40-9664-FB82229315B7}"/>
                  </a:ext>
                </a:extLst>
              </p:cNvPr>
              <p:cNvSpPr txBox="1"/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D1E07-8A23-1D40-9664-FB822293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1175977-0B88-844B-899F-5A4C66AE08AD}"/>
                  </a:ext>
                </a:extLst>
              </p:cNvPr>
              <p:cNvSpPr/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1175977-0B88-844B-899F-5A4C66AE0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7D1DC8F-6159-2A4F-8E0E-49CBD26CBA74}"/>
                  </a:ext>
                </a:extLst>
              </p:cNvPr>
              <p:cNvSpPr/>
              <p:nvPr/>
            </p:nvSpPr>
            <p:spPr>
              <a:xfrm>
                <a:off x="9080577" y="363653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7D1DC8F-6159-2A4F-8E0E-49CBD26CB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77" y="3636539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AECD7C-94A7-4745-BD13-BD684EE4BE1F}"/>
                  </a:ext>
                </a:extLst>
              </p:cNvPr>
              <p:cNvSpPr/>
              <p:nvPr/>
            </p:nvSpPr>
            <p:spPr>
              <a:xfrm>
                <a:off x="9408677" y="3636539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AECD7C-94A7-4745-BD13-BD684EE4B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677" y="3636539"/>
                <a:ext cx="46435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379985-0AA4-CC4A-B123-080CE3654B9F}"/>
                  </a:ext>
                </a:extLst>
              </p:cNvPr>
              <p:cNvSpPr txBox="1"/>
              <p:nvPr/>
            </p:nvSpPr>
            <p:spPr>
              <a:xfrm>
                <a:off x="576145" y="5634567"/>
                <a:ext cx="63964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Goal is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 given the data (x, y).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379985-0AA4-CC4A-B123-080CE365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5" y="5634567"/>
                <a:ext cx="6396495" cy="461665"/>
              </a:xfrm>
              <a:prstGeom prst="rect">
                <a:avLst/>
              </a:prstGeom>
              <a:blipFill>
                <a:blip r:embed="rId21"/>
                <a:stretch>
                  <a:fillRect l="-1386" t="-11111" r="-396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90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simple linear model of the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DBBC2F4-C2D3-0D44-883C-132A66A56DCC}"/>
              </a:ext>
            </a:extLst>
          </p:cNvPr>
          <p:cNvGrpSpPr/>
          <p:nvPr/>
        </p:nvGrpSpPr>
        <p:grpSpPr>
          <a:xfrm>
            <a:off x="8592538" y="2157616"/>
            <a:ext cx="424925" cy="3335200"/>
            <a:chOff x="8446042" y="2157616"/>
            <a:chExt cx="424925" cy="33352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385564-6C2A-F94B-B51F-C88CDB093985}"/>
                </a:ext>
              </a:extLst>
            </p:cNvPr>
            <p:cNvGrpSpPr/>
            <p:nvPr/>
          </p:nvGrpSpPr>
          <p:grpSpPr>
            <a:xfrm>
              <a:off x="8446042" y="2157616"/>
              <a:ext cx="424925" cy="3335200"/>
              <a:chOff x="7471843" y="1981530"/>
              <a:chExt cx="424925" cy="33352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3D55EB-2CD7-A94E-A481-2F5DC7F43383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3A807DF-E580-4D45-A7C4-9233F0A9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574" y="2369121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3A807DF-E580-4D45-A7C4-9233F0A92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574" y="2369121"/>
                    <a:ext cx="36580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059148-29F6-784C-983B-7FE6FD9E01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8253" y="198153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059148-29F6-784C-983B-7FE6FD9E0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253" y="1981530"/>
                    <a:ext cx="36580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F4F2BED-285E-5F4F-B42C-5ABAE3DD50CD}"/>
                      </a:ext>
                    </a:extLst>
                  </p:cNvPr>
                  <p:cNvSpPr txBox="1"/>
                  <p:nvPr/>
                </p:nvSpPr>
                <p:spPr>
                  <a:xfrm>
                    <a:off x="7498253" y="4832306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F4F2BED-285E-5F4F-B42C-5ABAE3DD50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253" y="4832306"/>
                    <a:ext cx="36580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39F2C3-4B90-5342-A685-8EA533143333}"/>
                </a:ext>
              </a:extLst>
            </p:cNvPr>
            <p:cNvSpPr txBox="1"/>
            <p:nvPr/>
          </p:nvSpPr>
          <p:spPr>
            <a:xfrm>
              <a:off x="8541627" y="333231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9C99B7-FADB-B34E-A8D3-E0832C3D8A14}"/>
                  </a:ext>
                </a:extLst>
              </p:cNvPr>
              <p:cNvSpPr txBox="1"/>
              <p:nvPr/>
            </p:nvSpPr>
            <p:spPr>
              <a:xfrm>
                <a:off x="10375463" y="363653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9C99B7-FADB-B34E-A8D3-E0832C3D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463" y="3636539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9C7F660F-F5B4-3F43-8497-EE8882A8164C}"/>
              </a:ext>
            </a:extLst>
          </p:cNvPr>
          <p:cNvGrpSpPr/>
          <p:nvPr/>
        </p:nvGrpSpPr>
        <p:grpSpPr>
          <a:xfrm>
            <a:off x="7364254" y="2157616"/>
            <a:ext cx="476028" cy="3335200"/>
            <a:chOff x="7303291" y="2157616"/>
            <a:chExt cx="476028" cy="333520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55B849-126D-6D48-8493-A6E560D7BBB2}"/>
                </a:ext>
              </a:extLst>
            </p:cNvPr>
            <p:cNvGrpSpPr/>
            <p:nvPr/>
          </p:nvGrpSpPr>
          <p:grpSpPr>
            <a:xfrm>
              <a:off x="7303291" y="2157616"/>
              <a:ext cx="476028" cy="3335200"/>
              <a:chOff x="7463417" y="1981530"/>
              <a:chExt cx="476028" cy="33352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D832924-62E1-3843-B889-FE11AC998653}"/>
                  </a:ext>
                </a:extLst>
              </p:cNvPr>
              <p:cNvSpPr/>
              <p:nvPr/>
            </p:nvSpPr>
            <p:spPr>
              <a:xfrm>
                <a:off x="7463417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9C4DE27-97D0-154B-B5D7-D7800E7F8E85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13B86DB-4CDF-4147-A03A-046369410C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2B1BBBA-5C4B-2C49-8A4B-696528E1C8A9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26DBCCA-9FA1-9943-8E16-8C77A01A5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6EA895D-DDDF-8342-8257-12857AA3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7434AC4-BD67-8947-A9AC-01006AE81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B24948-E534-AD4C-8562-7A7DDEA4EB0A}"/>
                </a:ext>
              </a:extLst>
            </p:cNvPr>
            <p:cNvSpPr txBox="1"/>
            <p:nvPr/>
          </p:nvSpPr>
          <p:spPr>
            <a:xfrm>
              <a:off x="7395061" y="338701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4A088F-A0A7-514F-B2C1-69DEC98ED9A5}"/>
              </a:ext>
            </a:extLst>
          </p:cNvPr>
          <p:cNvGrpSpPr/>
          <p:nvPr/>
        </p:nvGrpSpPr>
        <p:grpSpPr>
          <a:xfrm>
            <a:off x="9877527" y="2157616"/>
            <a:ext cx="476028" cy="3335200"/>
            <a:chOff x="9069334" y="2217094"/>
            <a:chExt cx="476028" cy="33352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563E592-A08A-964F-8A03-CE7757E47F05}"/>
                </a:ext>
              </a:extLst>
            </p:cNvPr>
            <p:cNvGrpSpPr/>
            <p:nvPr/>
          </p:nvGrpSpPr>
          <p:grpSpPr>
            <a:xfrm>
              <a:off x="9069334" y="2217094"/>
              <a:ext cx="476028" cy="3335200"/>
              <a:chOff x="7463417" y="1981530"/>
              <a:chExt cx="476028" cy="333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84D426-872D-834C-A220-5EF3A54DFE82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F1D4D00D-4BEE-A94E-9E35-3FEFEE373E51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B5C0D0A-F170-B741-9BC9-88D94752A3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FA7181E3-48B7-484F-8665-8201B7A1DB27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EE3A99-552C-C648-894D-0A36D86E6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BCE16A5-2590-8C4A-8B67-36F3F0181876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D5FDE2-0DE7-7749-BC18-B58900AEDC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528AE7C-4EDD-0E4A-B4C4-A26DC713C602}"/>
                </a:ext>
              </a:extLst>
            </p:cNvPr>
            <p:cNvSpPr txBox="1"/>
            <p:nvPr/>
          </p:nvSpPr>
          <p:spPr>
            <a:xfrm>
              <a:off x="9153409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0578B8-D74F-8944-B14E-0D549C66DDF0}"/>
              </a:ext>
            </a:extLst>
          </p:cNvPr>
          <p:cNvGrpSpPr/>
          <p:nvPr/>
        </p:nvGrpSpPr>
        <p:grpSpPr>
          <a:xfrm>
            <a:off x="10860319" y="2157616"/>
            <a:ext cx="466410" cy="3335200"/>
            <a:chOff x="9782349" y="2217094"/>
            <a:chExt cx="466410" cy="33352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2325D55-71DD-D240-956A-15298E6995F4}"/>
                </a:ext>
              </a:extLst>
            </p:cNvPr>
            <p:cNvGrpSpPr/>
            <p:nvPr/>
          </p:nvGrpSpPr>
          <p:grpSpPr>
            <a:xfrm>
              <a:off x="9782349" y="2217094"/>
              <a:ext cx="466410" cy="3335200"/>
              <a:chOff x="7463417" y="1981530"/>
              <a:chExt cx="466410" cy="33352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2FB51AD-E274-3F42-9EDF-2E1AD1916FFD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3FA3DC-3F03-BD40-8A06-7EE7004422AB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7DE159E-AFF2-9F41-816B-D19B66CF8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02148C59-6FC5-B341-9274-EFC5E454F98F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4870C59-8414-974B-A22D-8CD79E43F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C7CFC1E-30E0-7D44-BC5C-D00DDE3D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1000931-4CD2-E942-9095-E5DB7DF40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E929F18-1349-C749-99F5-DAC9A538ED13}"/>
                </a:ext>
              </a:extLst>
            </p:cNvPr>
            <p:cNvSpPr txBox="1"/>
            <p:nvPr/>
          </p:nvSpPr>
          <p:spPr>
            <a:xfrm>
              <a:off x="9902031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D1E07-8A23-1D40-9664-FB82229315B7}"/>
                  </a:ext>
                </a:extLst>
              </p:cNvPr>
              <p:cNvSpPr txBox="1"/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D1E07-8A23-1D40-9664-FB822293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1175977-0B88-844B-899F-5A4C66AE08AD}"/>
                  </a:ext>
                </a:extLst>
              </p:cNvPr>
              <p:cNvSpPr/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1175977-0B88-844B-899F-5A4C66AE0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7D1DC8F-6159-2A4F-8E0E-49CBD26CBA74}"/>
                  </a:ext>
                </a:extLst>
              </p:cNvPr>
              <p:cNvSpPr/>
              <p:nvPr/>
            </p:nvSpPr>
            <p:spPr>
              <a:xfrm>
                <a:off x="9080577" y="363653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7D1DC8F-6159-2A4F-8E0E-49CBD26CB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77" y="3636539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AECD7C-94A7-4745-BD13-BD684EE4BE1F}"/>
                  </a:ext>
                </a:extLst>
              </p:cNvPr>
              <p:cNvSpPr/>
              <p:nvPr/>
            </p:nvSpPr>
            <p:spPr>
              <a:xfrm>
                <a:off x="9408677" y="3636539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AECD7C-94A7-4745-BD13-BD684EE4B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677" y="3636539"/>
                <a:ext cx="46435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D379985-0AA4-CC4A-B123-080CE3654B9F}"/>
              </a:ext>
            </a:extLst>
          </p:cNvPr>
          <p:cNvSpPr txBox="1"/>
          <p:nvPr/>
        </p:nvSpPr>
        <p:spPr>
          <a:xfrm>
            <a:off x="576145" y="5634567"/>
            <a:ext cx="10841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!!! The residuals are assumed to be normally distributed uncorrelated random values.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e.g. noise</a:t>
            </a:r>
          </a:p>
        </p:txBody>
      </p:sp>
    </p:spTree>
    <p:extLst>
      <p:ext uri="{BB962C8B-B14F-4D97-AF65-F5344CB8AC3E}">
        <p14:creationId xmlns:p14="http://schemas.microsoft.com/office/powerpoint/2010/main" val="128102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Ordinary Least Squares (OLS) Linear Regression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DBBC2F4-C2D3-0D44-883C-132A66A56DCC}"/>
              </a:ext>
            </a:extLst>
          </p:cNvPr>
          <p:cNvGrpSpPr/>
          <p:nvPr/>
        </p:nvGrpSpPr>
        <p:grpSpPr>
          <a:xfrm>
            <a:off x="8592538" y="2157616"/>
            <a:ext cx="424925" cy="3335200"/>
            <a:chOff x="8446042" y="2157616"/>
            <a:chExt cx="424925" cy="33352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385564-6C2A-F94B-B51F-C88CDB093985}"/>
                </a:ext>
              </a:extLst>
            </p:cNvPr>
            <p:cNvGrpSpPr/>
            <p:nvPr/>
          </p:nvGrpSpPr>
          <p:grpSpPr>
            <a:xfrm>
              <a:off x="8446042" y="2157616"/>
              <a:ext cx="424925" cy="3335200"/>
              <a:chOff x="7471843" y="1981530"/>
              <a:chExt cx="424925" cy="33352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C3D55EB-2CD7-A94E-A481-2F5DC7F43383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3A807DF-E580-4D45-A7C4-9233F0A92F4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574" y="2369121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E3A807DF-E580-4D45-A7C4-9233F0A92F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574" y="2369121"/>
                    <a:ext cx="36580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059148-29F6-784C-983B-7FE6FD9E01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8253" y="198153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EF059148-29F6-784C-983B-7FE6FD9E0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253" y="1981530"/>
                    <a:ext cx="36580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F4F2BED-285E-5F4F-B42C-5ABAE3DD50CD}"/>
                      </a:ext>
                    </a:extLst>
                  </p:cNvPr>
                  <p:cNvSpPr txBox="1"/>
                  <p:nvPr/>
                </p:nvSpPr>
                <p:spPr>
                  <a:xfrm>
                    <a:off x="7498253" y="4832306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F4F2BED-285E-5F4F-B42C-5ABAE3DD50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8253" y="4832306"/>
                    <a:ext cx="36580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639F2C3-4B90-5342-A685-8EA533143333}"/>
                </a:ext>
              </a:extLst>
            </p:cNvPr>
            <p:cNvSpPr txBox="1"/>
            <p:nvPr/>
          </p:nvSpPr>
          <p:spPr>
            <a:xfrm>
              <a:off x="8541627" y="3332316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9C99B7-FADB-B34E-A8D3-E0832C3D8A14}"/>
                  </a:ext>
                </a:extLst>
              </p:cNvPr>
              <p:cNvSpPr txBox="1"/>
              <p:nvPr/>
            </p:nvSpPr>
            <p:spPr>
              <a:xfrm>
                <a:off x="10375463" y="363653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19C99B7-FADB-B34E-A8D3-E0832C3D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463" y="3636539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9C7F660F-F5B4-3F43-8497-EE8882A8164C}"/>
              </a:ext>
            </a:extLst>
          </p:cNvPr>
          <p:cNvGrpSpPr/>
          <p:nvPr/>
        </p:nvGrpSpPr>
        <p:grpSpPr>
          <a:xfrm>
            <a:off x="7364254" y="2157616"/>
            <a:ext cx="476028" cy="3335200"/>
            <a:chOff x="7303291" y="2157616"/>
            <a:chExt cx="476028" cy="333520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C55B849-126D-6D48-8493-A6E560D7BBB2}"/>
                </a:ext>
              </a:extLst>
            </p:cNvPr>
            <p:cNvGrpSpPr/>
            <p:nvPr/>
          </p:nvGrpSpPr>
          <p:grpSpPr>
            <a:xfrm>
              <a:off x="7303291" y="2157616"/>
              <a:ext cx="476028" cy="3335200"/>
              <a:chOff x="7463417" y="1981530"/>
              <a:chExt cx="476028" cy="333520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D832924-62E1-3843-B889-FE11AC998653}"/>
                  </a:ext>
                </a:extLst>
              </p:cNvPr>
              <p:cNvSpPr/>
              <p:nvPr/>
            </p:nvSpPr>
            <p:spPr>
              <a:xfrm>
                <a:off x="7463417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49C4DE27-97D0-154B-B5D7-D7800E7F8E85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13B86DB-4CDF-4147-A03A-046369410C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82B1BBBA-5C4B-2C49-8A4B-696528E1C8A9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26DBCCA-9FA1-9943-8E16-8C77A01A5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6EA895D-DDDF-8342-8257-12857AA3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7434AC4-BD67-8947-A9AC-01006AE81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EB24948-E534-AD4C-8562-7A7DDEA4EB0A}"/>
                </a:ext>
              </a:extLst>
            </p:cNvPr>
            <p:cNvSpPr txBox="1"/>
            <p:nvPr/>
          </p:nvSpPr>
          <p:spPr>
            <a:xfrm>
              <a:off x="7395061" y="338701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94A088F-A0A7-514F-B2C1-69DEC98ED9A5}"/>
              </a:ext>
            </a:extLst>
          </p:cNvPr>
          <p:cNvGrpSpPr/>
          <p:nvPr/>
        </p:nvGrpSpPr>
        <p:grpSpPr>
          <a:xfrm>
            <a:off x="9877527" y="2157616"/>
            <a:ext cx="476028" cy="3335200"/>
            <a:chOff x="9069334" y="2217094"/>
            <a:chExt cx="476028" cy="333520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563E592-A08A-964F-8A03-CE7757E47F05}"/>
                </a:ext>
              </a:extLst>
            </p:cNvPr>
            <p:cNvGrpSpPr/>
            <p:nvPr/>
          </p:nvGrpSpPr>
          <p:grpSpPr>
            <a:xfrm>
              <a:off x="9069334" y="2217094"/>
              <a:ext cx="476028" cy="3335200"/>
              <a:chOff x="7463417" y="1981530"/>
              <a:chExt cx="476028" cy="333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84D426-872D-834C-A220-5EF3A54DFE82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F1D4D00D-4BEE-A94E-9E35-3FEFEE373E51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B5C0D0A-F170-B741-9BC9-88D94752A3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566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FA7181E3-48B7-484F-8665-8201B7A1DB27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EE3A99-552C-C648-894D-0A36D86E6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6192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BCE16A5-2590-8C4A-8B67-36F3F0181876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D5FDE2-0DE7-7749-BC18-B58900AEDC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7602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528AE7C-4EDD-0E4A-B4C4-A26DC713C602}"/>
                </a:ext>
              </a:extLst>
            </p:cNvPr>
            <p:cNvSpPr txBox="1"/>
            <p:nvPr/>
          </p:nvSpPr>
          <p:spPr>
            <a:xfrm>
              <a:off x="9153409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0578B8-D74F-8944-B14E-0D549C66DDF0}"/>
              </a:ext>
            </a:extLst>
          </p:cNvPr>
          <p:cNvGrpSpPr/>
          <p:nvPr/>
        </p:nvGrpSpPr>
        <p:grpSpPr>
          <a:xfrm>
            <a:off x="10860319" y="2157616"/>
            <a:ext cx="466410" cy="3335200"/>
            <a:chOff x="9782349" y="2217094"/>
            <a:chExt cx="466410" cy="333520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2325D55-71DD-D240-956A-15298E6995F4}"/>
                </a:ext>
              </a:extLst>
            </p:cNvPr>
            <p:cNvGrpSpPr/>
            <p:nvPr/>
          </p:nvGrpSpPr>
          <p:grpSpPr>
            <a:xfrm>
              <a:off x="9782349" y="2217094"/>
              <a:ext cx="466410" cy="3335200"/>
              <a:chOff x="7463417" y="1981530"/>
              <a:chExt cx="466410" cy="3335200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92FB51AD-E274-3F42-9EDF-2E1AD1916FFD}"/>
                  </a:ext>
                </a:extLst>
              </p:cNvPr>
              <p:cNvSpPr/>
              <p:nvPr/>
            </p:nvSpPr>
            <p:spPr>
              <a:xfrm>
                <a:off x="7471843" y="2008754"/>
                <a:ext cx="424925" cy="33079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B53FA3DC-3F03-BD40-8A06-7EE7004422AB}"/>
                      </a:ext>
                    </a:extLst>
                  </p:cNvPr>
                  <p:cNvSpPr txBox="1"/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7DE159E-AFF2-9F41-816B-D19B66CF8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8738" y="2369121"/>
                    <a:ext cx="446981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02148C59-6FC5-B341-9274-EFC5E454F98F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A4870C59-8414-974B-A22D-8CD79E43F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1981530"/>
                    <a:ext cx="452303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C7CFC1E-30E0-7D44-BC5C-D00DDE3DB3EA}"/>
                      </a:ext>
                    </a:extLst>
                  </p:cNvPr>
                  <p:cNvSpPr txBox="1"/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71000931-4CD2-E942-9095-E5DB7DF405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417" y="4832306"/>
                    <a:ext cx="46641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E929F18-1349-C749-99F5-DAC9A538ED13}"/>
                </a:ext>
              </a:extLst>
            </p:cNvPr>
            <p:cNvSpPr txBox="1"/>
            <p:nvPr/>
          </p:nvSpPr>
          <p:spPr>
            <a:xfrm>
              <a:off x="9902031" y="3404281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D1E07-8A23-1D40-9664-FB82229315B7}"/>
                  </a:ext>
                </a:extLst>
              </p:cNvPr>
              <p:cNvSpPr txBox="1"/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5D1E07-8A23-1D40-9664-FB822293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944" y="3636539"/>
                <a:ext cx="4106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1175977-0B88-844B-899F-5A4C66AE08AD}"/>
                  </a:ext>
                </a:extLst>
              </p:cNvPr>
              <p:cNvSpPr/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1175977-0B88-844B-899F-5A4C66AE0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622" y="3636539"/>
                <a:ext cx="469680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7D1DC8F-6159-2A4F-8E0E-49CBD26CBA74}"/>
                  </a:ext>
                </a:extLst>
              </p:cNvPr>
              <p:cNvSpPr/>
              <p:nvPr/>
            </p:nvSpPr>
            <p:spPr>
              <a:xfrm>
                <a:off x="9080577" y="3636539"/>
                <a:ext cx="4106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7D1DC8F-6159-2A4F-8E0E-49CBD26CB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77" y="3636539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AECD7C-94A7-4745-BD13-BD684EE4BE1F}"/>
                  </a:ext>
                </a:extLst>
              </p:cNvPr>
              <p:cNvSpPr/>
              <p:nvPr/>
            </p:nvSpPr>
            <p:spPr>
              <a:xfrm>
                <a:off x="9408677" y="3636539"/>
                <a:ext cx="4643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0AECD7C-94A7-4745-BD13-BD684EE4B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677" y="3636539"/>
                <a:ext cx="464358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62FF8D-6BB6-EB43-879A-9F776CF02393}"/>
              </a:ext>
            </a:extLst>
          </p:cNvPr>
          <p:cNvSpPr txBox="1"/>
          <p:nvPr/>
        </p:nvSpPr>
        <p:spPr>
          <a:xfrm>
            <a:off x="576145" y="5620685"/>
            <a:ext cx="10062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One way to get best estimate is to minimize the sum of squared residuals (RSS).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This is ordinary least squares (OLS)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79924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4F258A-2662-5F4F-B84C-161C2815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49" y="1138517"/>
            <a:ext cx="9816501" cy="5083735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D39939A3-C158-D145-A797-242E9C3D1F3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20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OLS minimizes the sum of squared residuals (RSS)</a:t>
            </a:r>
          </a:p>
        </p:txBody>
      </p:sp>
    </p:spTree>
    <p:extLst>
      <p:ext uri="{BB962C8B-B14F-4D97-AF65-F5344CB8AC3E}">
        <p14:creationId xmlns:p14="http://schemas.microsoft.com/office/powerpoint/2010/main" val="183506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OLS has an analytical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D491FD-6C12-144B-BC85-8743864CCD99}"/>
                  </a:ext>
                </a:extLst>
              </p:cNvPr>
              <p:cNvSpPr txBox="1"/>
              <p:nvPr/>
            </p:nvSpPr>
            <p:spPr>
              <a:xfrm>
                <a:off x="6882317" y="3284299"/>
                <a:ext cx="1687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D491FD-6C12-144B-BC85-8743864CC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3284299"/>
                <a:ext cx="1687962" cy="40011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A35C8-F181-C04E-813F-2E5A5839248E}"/>
                  </a:ext>
                </a:extLst>
              </p:cNvPr>
              <p:cNvSpPr/>
              <p:nvPr/>
            </p:nvSpPr>
            <p:spPr>
              <a:xfrm>
                <a:off x="6882317" y="2196181"/>
                <a:ext cx="4230261" cy="760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A35C8-F181-C04E-813F-2E5A58392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2196181"/>
                <a:ext cx="4230261" cy="760401"/>
              </a:xfrm>
              <a:prstGeom prst="rect">
                <a:avLst/>
              </a:prstGeom>
              <a:blipFill>
                <a:blip r:embed="rId6"/>
                <a:stretch>
                  <a:fillRect t="-62295" b="-9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17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relation between two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886627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OLS has an analytical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D491FD-6C12-144B-BC85-8743864CCD99}"/>
                  </a:ext>
                </a:extLst>
              </p:cNvPr>
              <p:cNvSpPr txBox="1"/>
              <p:nvPr/>
            </p:nvSpPr>
            <p:spPr>
              <a:xfrm>
                <a:off x="6882317" y="3284299"/>
                <a:ext cx="1687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D491FD-6C12-144B-BC85-8743864CC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3284299"/>
                <a:ext cx="1687962" cy="40011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A35C8-F181-C04E-813F-2E5A5839248E}"/>
                  </a:ext>
                </a:extLst>
              </p:cNvPr>
              <p:cNvSpPr/>
              <p:nvPr/>
            </p:nvSpPr>
            <p:spPr>
              <a:xfrm>
                <a:off x="6882317" y="2196181"/>
                <a:ext cx="4230261" cy="760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A35C8-F181-C04E-813F-2E5A58392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2196181"/>
                <a:ext cx="4230261" cy="760401"/>
              </a:xfrm>
              <a:prstGeom prst="rect">
                <a:avLst/>
              </a:prstGeom>
              <a:blipFill>
                <a:blip r:embed="rId6"/>
                <a:stretch>
                  <a:fillRect t="-62295" b="-9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A506B-1AF9-5540-92CE-338059D10DAF}"/>
                  </a:ext>
                </a:extLst>
              </p:cNvPr>
              <p:cNvSpPr txBox="1"/>
              <p:nvPr/>
            </p:nvSpPr>
            <p:spPr>
              <a:xfrm>
                <a:off x="6882317" y="5528177"/>
                <a:ext cx="4022127" cy="78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BA506B-1AF9-5540-92CE-338059D10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5528177"/>
                <a:ext cx="4022127" cy="786690"/>
              </a:xfrm>
              <a:prstGeom prst="rect">
                <a:avLst/>
              </a:prstGeom>
              <a:blipFill>
                <a:blip r:embed="rId7"/>
                <a:stretch>
                  <a:fillRect t="-11111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EA956-889B-CA4D-96D0-F17C7B98F967}"/>
                  </a:ext>
                </a:extLst>
              </p:cNvPr>
              <p:cNvSpPr/>
              <p:nvPr/>
            </p:nvSpPr>
            <p:spPr>
              <a:xfrm>
                <a:off x="6882317" y="4424496"/>
                <a:ext cx="2569100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4EA956-889B-CA4D-96D0-F17C7B98F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4424496"/>
                <a:ext cx="2569100" cy="780663"/>
              </a:xfrm>
              <a:prstGeom prst="rect">
                <a:avLst/>
              </a:prstGeom>
              <a:blipFill>
                <a:blip r:embed="rId8"/>
                <a:stretch>
                  <a:fillRect t="-16129" b="-8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63B5F94-74B7-0148-AB72-96CE215A8380}"/>
              </a:ext>
            </a:extLst>
          </p:cNvPr>
          <p:cNvSpPr txBox="1"/>
          <p:nvPr/>
        </p:nvSpPr>
        <p:spPr>
          <a:xfrm>
            <a:off x="6593034" y="4055164"/>
            <a:ext cx="418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Error (SE) in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308300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OLS has an analytical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D491FD-6C12-144B-BC85-8743864CCD99}"/>
                  </a:ext>
                </a:extLst>
              </p:cNvPr>
              <p:cNvSpPr txBox="1"/>
              <p:nvPr/>
            </p:nvSpPr>
            <p:spPr>
              <a:xfrm>
                <a:off x="6882317" y="3284299"/>
                <a:ext cx="1687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2D491FD-6C12-144B-BC85-8743864CC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3284299"/>
                <a:ext cx="1687962" cy="40011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A35C8-F181-C04E-813F-2E5A5839248E}"/>
                  </a:ext>
                </a:extLst>
              </p:cNvPr>
              <p:cNvSpPr/>
              <p:nvPr/>
            </p:nvSpPr>
            <p:spPr>
              <a:xfrm>
                <a:off x="6882317" y="2196181"/>
                <a:ext cx="4230261" cy="7604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A35C8-F181-C04E-813F-2E5A58392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2196181"/>
                <a:ext cx="4230261" cy="760401"/>
              </a:xfrm>
              <a:prstGeom prst="rect">
                <a:avLst/>
              </a:prstGeom>
              <a:blipFill>
                <a:blip r:embed="rId6"/>
                <a:stretch>
                  <a:fillRect t="-62295" b="-9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63B5F94-74B7-0148-AB72-96CE215A8380}"/>
              </a:ext>
            </a:extLst>
          </p:cNvPr>
          <p:cNvSpPr txBox="1"/>
          <p:nvPr/>
        </p:nvSpPr>
        <p:spPr>
          <a:xfrm>
            <a:off x="6593034" y="4055164"/>
            <a:ext cx="432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Confidence interval for parameter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182C52-CB4F-A84E-8F29-6FC231C32CF7}"/>
                  </a:ext>
                </a:extLst>
              </p:cNvPr>
              <p:cNvSpPr/>
              <p:nvPr/>
            </p:nvSpPr>
            <p:spPr>
              <a:xfrm>
                <a:off x="6882317" y="4602461"/>
                <a:ext cx="2387898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182C52-CB4F-A84E-8F29-6FC231C32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4602461"/>
                <a:ext cx="2387898" cy="427618"/>
              </a:xfrm>
              <a:prstGeom prst="rect">
                <a:avLst/>
              </a:prstGeom>
              <a:blipFill>
                <a:blip r:embed="rId7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9EEA77-7D0A-1E40-8D30-BD6A3BBCFF4B}"/>
                  </a:ext>
                </a:extLst>
              </p:cNvPr>
              <p:cNvSpPr/>
              <p:nvPr/>
            </p:nvSpPr>
            <p:spPr>
              <a:xfrm>
                <a:off x="6882317" y="5395647"/>
                <a:ext cx="2399824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9EEA77-7D0A-1E40-8D30-BD6A3BBCF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5395647"/>
                <a:ext cx="2399824" cy="427618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35CA46C-88F6-0447-B48B-139D52DCBC5C}"/>
                  </a:ext>
                </a:extLst>
              </p:cNvPr>
              <p:cNvSpPr/>
              <p:nvPr/>
            </p:nvSpPr>
            <p:spPr>
              <a:xfrm>
                <a:off x="6882317" y="5944993"/>
                <a:ext cx="4742196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𝑠𝑐𝑖𝑝𝑦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𝑝𝑝𝑓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/2,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35CA46C-88F6-0447-B48B-139D52DCB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5944993"/>
                <a:ext cx="4742196" cy="427618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470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Hypothesis Test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3B5F94-74B7-0148-AB72-96CE215A8380}"/>
              </a:ext>
            </a:extLst>
          </p:cNvPr>
          <p:cNvSpPr txBox="1"/>
          <p:nvPr/>
        </p:nvSpPr>
        <p:spPr>
          <a:xfrm>
            <a:off x="6593034" y="4055164"/>
            <a:ext cx="432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Confidence interval for parameter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182C52-CB4F-A84E-8F29-6FC231C32CF7}"/>
                  </a:ext>
                </a:extLst>
              </p:cNvPr>
              <p:cNvSpPr/>
              <p:nvPr/>
            </p:nvSpPr>
            <p:spPr>
              <a:xfrm>
                <a:off x="6882317" y="4602461"/>
                <a:ext cx="2378793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7182C52-CB4F-A84E-8F29-6FC231C32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317" y="4602461"/>
                <a:ext cx="2378793" cy="427618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B47F908-00B2-9D45-9171-B5AC7C737A0D}"/>
              </a:ext>
            </a:extLst>
          </p:cNvPr>
          <p:cNvSpPr txBox="1"/>
          <p:nvPr/>
        </p:nvSpPr>
        <p:spPr>
          <a:xfrm>
            <a:off x="6593034" y="2849566"/>
            <a:ext cx="50324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No relation between x and 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a</a:t>
            </a:r>
            <a:r>
              <a:rPr lang="en-US" sz="2400" dirty="0"/>
              <a:t>: x and y are related to each other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A02CE9-9C86-7745-9526-67AD4475469B}"/>
              </a:ext>
            </a:extLst>
          </p:cNvPr>
          <p:cNvSpPr txBox="1"/>
          <p:nvPr/>
        </p:nvSpPr>
        <p:spPr>
          <a:xfrm>
            <a:off x="6593034" y="5309936"/>
            <a:ext cx="51896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the confidence interval for the slope contains zero, then don’t reject H</a:t>
            </a:r>
            <a:r>
              <a:rPr lang="en-US" sz="2000" baseline="-25000" dirty="0"/>
              <a:t>0</a:t>
            </a:r>
            <a:r>
              <a:rPr lang="en-US" sz="2000" dirty="0"/>
              <a:t> (i.e. no relation is plausible). Otherwise reject H</a:t>
            </a:r>
            <a:r>
              <a:rPr lang="en-US" sz="2000" baseline="-25000" dirty="0"/>
              <a:t>0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55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Explained Variance (R</a:t>
            </a:r>
            <a:r>
              <a:rPr lang="en-US" sz="3200" baseline="30000" dirty="0"/>
              <a:t>2</a:t>
            </a:r>
            <a:r>
              <a:rPr lang="en-US" sz="3200" dirty="0"/>
              <a:t>)</a:t>
            </a:r>
            <a:endParaRPr lang="en-US" sz="3200" baseline="30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A08C75-B28D-1940-ACBA-E5C984216CC5}"/>
              </a:ext>
            </a:extLst>
          </p:cNvPr>
          <p:cNvCxnSpPr>
            <a:cxnSpLocks/>
          </p:cNvCxnSpPr>
          <p:nvPr/>
        </p:nvCxnSpPr>
        <p:spPr>
          <a:xfrm flipV="1">
            <a:off x="1760064" y="2202673"/>
            <a:ext cx="3847106" cy="23779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/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EA9468-7AA9-8240-9E03-D32FC787B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65" y="1365184"/>
                <a:ext cx="297305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/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2CCD9-E9ED-424E-94DB-06FD2F83B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53" y="1971840"/>
                <a:ext cx="97828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1D888B3-BA3D-904E-A108-A33BBBDE5AD6}"/>
              </a:ext>
            </a:extLst>
          </p:cNvPr>
          <p:cNvCxnSpPr>
            <a:cxnSpLocks/>
          </p:cNvCxnSpPr>
          <p:nvPr/>
        </p:nvCxnSpPr>
        <p:spPr>
          <a:xfrm flipV="1">
            <a:off x="4229751" y="2433505"/>
            <a:ext cx="0" cy="61381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8ACBF29-34D9-9743-A00D-597E369AE932}"/>
              </a:ext>
            </a:extLst>
          </p:cNvPr>
          <p:cNvCxnSpPr>
            <a:cxnSpLocks/>
          </p:cNvCxnSpPr>
          <p:nvPr/>
        </p:nvCxnSpPr>
        <p:spPr>
          <a:xfrm>
            <a:off x="3506391" y="3509554"/>
            <a:ext cx="0" cy="2608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C3AB107-0B3A-FF41-8C07-EA37DD619657}"/>
              </a:ext>
            </a:extLst>
          </p:cNvPr>
          <p:cNvSpPr txBox="1"/>
          <p:nvPr/>
        </p:nvSpPr>
        <p:spPr>
          <a:xfrm>
            <a:off x="1702949" y="2294885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B9821AA-9F6C-BC4B-8A82-992EDBD82239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2719766" y="2479551"/>
            <a:ext cx="1462930" cy="12776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22685-A84E-354C-BD41-C293D47C2D99}"/>
                  </a:ext>
                </a:extLst>
              </p:cNvPr>
              <p:cNvSpPr txBox="1"/>
              <p:nvPr/>
            </p:nvSpPr>
            <p:spPr>
              <a:xfrm>
                <a:off x="6394070" y="3202040"/>
                <a:ext cx="4257448" cy="78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22685-A84E-354C-BD41-C293D47C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70" y="3202040"/>
                <a:ext cx="4257448" cy="784189"/>
              </a:xfrm>
              <a:prstGeom prst="rect">
                <a:avLst/>
              </a:prstGeom>
              <a:blipFill>
                <a:blip r:embed="rId5"/>
                <a:stretch>
                  <a:fillRect t="-59677" b="-90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D15BB9-D8BF-8542-B4FB-3D02B28449B4}"/>
                  </a:ext>
                </a:extLst>
              </p:cNvPr>
              <p:cNvSpPr txBox="1"/>
              <p:nvPr/>
            </p:nvSpPr>
            <p:spPr>
              <a:xfrm>
                <a:off x="6394070" y="4524052"/>
                <a:ext cx="5232906" cy="730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𝑁𝑂𝑇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D15BB9-D8BF-8542-B4FB-3D02B2844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70" y="4524052"/>
                <a:ext cx="5232906" cy="730649"/>
              </a:xfrm>
              <a:prstGeom prst="rect">
                <a:avLst/>
              </a:prstGeom>
              <a:blipFill>
                <a:blip r:embed="rId6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70169AB-D1D2-D944-B51E-FF33F34BFBD6}"/>
              </a:ext>
            </a:extLst>
          </p:cNvPr>
          <p:cNvSpPr/>
          <p:nvPr/>
        </p:nvSpPr>
        <p:spPr>
          <a:xfrm>
            <a:off x="8500279" y="3219458"/>
            <a:ext cx="213650" cy="39033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72CCE-22EA-7E4D-8897-D7BEDA324976}"/>
              </a:ext>
            </a:extLst>
          </p:cNvPr>
          <p:cNvCxnSpPr>
            <a:cxnSpLocks/>
          </p:cNvCxnSpPr>
          <p:nvPr/>
        </p:nvCxnSpPr>
        <p:spPr>
          <a:xfrm flipH="1">
            <a:off x="8607104" y="2644662"/>
            <a:ext cx="225475" cy="55212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7F2D20-E178-014F-89CC-AE56DA6342FE}"/>
              </a:ext>
            </a:extLst>
          </p:cNvPr>
          <p:cNvSpPr txBox="1"/>
          <p:nvPr/>
        </p:nvSpPr>
        <p:spPr>
          <a:xfrm>
            <a:off x="7878076" y="2294885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Linear model (i.e. fit line)</a:t>
            </a:r>
          </a:p>
        </p:txBody>
      </p:sp>
    </p:spTree>
    <p:extLst>
      <p:ext uri="{BB962C8B-B14F-4D97-AF65-F5344CB8AC3E}">
        <p14:creationId xmlns:p14="http://schemas.microsoft.com/office/powerpoint/2010/main" val="319962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7E7FE5-4ABF-EC4C-89C8-93E07AA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94" y="1625901"/>
            <a:ext cx="4126582" cy="398115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7FA81C6-1857-B04C-B661-5E0BE53F162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20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graphical depiction of the model’s confidence interval</a:t>
            </a:r>
            <a:endParaRPr lang="en-US" sz="32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986D69-C42A-364F-BA59-C12B6952F412}"/>
                  </a:ext>
                </a:extLst>
              </p:cNvPr>
              <p:cNvSpPr/>
              <p:nvPr/>
            </p:nvSpPr>
            <p:spPr>
              <a:xfrm>
                <a:off x="5870642" y="2792470"/>
                <a:ext cx="5836598" cy="100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)±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986D69-C42A-364F-BA59-C12B6952F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42" y="2792470"/>
                <a:ext cx="5836598" cy="1001684"/>
              </a:xfrm>
              <a:prstGeom prst="rect">
                <a:avLst/>
              </a:prstGeom>
              <a:blipFill>
                <a:blip r:embed="rId3"/>
                <a:stretch>
                  <a:fillRect t="-32500" b="-6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A7272208-36F7-5749-9A06-10DD352FF7E8}"/>
              </a:ext>
            </a:extLst>
          </p:cNvPr>
          <p:cNvSpPr/>
          <p:nvPr/>
        </p:nvSpPr>
        <p:spPr>
          <a:xfrm>
            <a:off x="6041711" y="3135380"/>
            <a:ext cx="213650" cy="390331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97337-0FED-DB45-99A5-0F5707DB5A73}"/>
              </a:ext>
            </a:extLst>
          </p:cNvPr>
          <p:cNvCxnSpPr>
            <a:cxnSpLocks/>
          </p:cNvCxnSpPr>
          <p:nvPr/>
        </p:nvCxnSpPr>
        <p:spPr>
          <a:xfrm flipH="1">
            <a:off x="6148536" y="2560584"/>
            <a:ext cx="225475" cy="552122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A0E9C6-7FB3-FB4C-8C44-7B885EAB120F}"/>
              </a:ext>
            </a:extLst>
          </p:cNvPr>
          <p:cNvSpPr txBox="1"/>
          <p:nvPr/>
        </p:nvSpPr>
        <p:spPr>
          <a:xfrm>
            <a:off x="5419508" y="221080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Linear model (i.e. fit line)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09513-1E6D-954E-8911-C50FE38B6EC8}"/>
                  </a:ext>
                </a:extLst>
              </p:cNvPr>
              <p:cNvSpPr/>
              <p:nvPr/>
            </p:nvSpPr>
            <p:spPr>
              <a:xfrm>
                <a:off x="5870642" y="4261652"/>
                <a:ext cx="4778809" cy="427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𝑠𝑐𝑖𝑝𝑦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𝑝𝑝𝑓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/2,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09513-1E6D-954E-8911-C50FE38B6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42" y="4261652"/>
                <a:ext cx="4778809" cy="427618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141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0621C-6C61-184F-AB33-3493EF48E4AD}"/>
              </a:ext>
            </a:extLst>
          </p:cNvPr>
          <p:cNvSpPr txBox="1"/>
          <p:nvPr/>
        </p:nvSpPr>
        <p:spPr>
          <a:xfrm>
            <a:off x="770965" y="537883"/>
            <a:ext cx="805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 residuals to visually assess whether linear fit is appropriate.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B7BC7-B2A5-124F-904B-2B26DD78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171354"/>
            <a:ext cx="10076329" cy="492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91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B7DC86-7073-D64B-8F75-7CB632DDB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58" y="1602234"/>
            <a:ext cx="9569584" cy="46372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B8AE81-34C9-B44E-A1A0-B541D4B33BD9}"/>
              </a:ext>
            </a:extLst>
          </p:cNvPr>
          <p:cNvSpPr txBox="1"/>
          <p:nvPr/>
        </p:nvSpPr>
        <p:spPr>
          <a:xfrm>
            <a:off x="770965" y="537883"/>
            <a:ext cx="7707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Variance should be normally distributed equally throughout.</a:t>
            </a:r>
          </a:p>
          <a:p>
            <a:r>
              <a:rPr lang="en-US" sz="2400" dirty="0"/>
              <a:t>If not, can we transform data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353819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7B300-0BB4-034C-9106-782A18010D8B}"/>
              </a:ext>
            </a:extLst>
          </p:cNvPr>
          <p:cNvSpPr txBox="1"/>
          <p:nvPr/>
        </p:nvSpPr>
        <p:spPr>
          <a:xfrm>
            <a:off x="770965" y="537883"/>
            <a:ext cx="2913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Outliers and leverage.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0F7C0-F128-8845-9DD2-8824B00B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65" y="1147317"/>
            <a:ext cx="8483038" cy="2630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658D1E-8CF1-5E4D-973C-5A9E6FFC7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65" y="3777974"/>
            <a:ext cx="8483037" cy="26306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6DD973-881F-E841-B6FF-8093ADEE0F42}"/>
                  </a:ext>
                </a:extLst>
              </p:cNvPr>
              <p:cNvSpPr txBox="1"/>
              <p:nvPr/>
            </p:nvSpPr>
            <p:spPr>
              <a:xfrm>
                <a:off x="9106609" y="4394353"/>
                <a:ext cx="2412263" cy="1248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𝑙𝑒𝑣𝑒𝑟𝑎𝑔𝑒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6DD973-881F-E841-B6FF-8093ADEE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609" y="4394353"/>
                <a:ext cx="2412263" cy="1248355"/>
              </a:xfrm>
              <a:prstGeom prst="rect">
                <a:avLst/>
              </a:prstGeom>
              <a:blipFill>
                <a:blip r:embed="rId4"/>
                <a:stretch>
                  <a:fillRect b="-4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56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6295B1-D3BD-0847-9561-5282413F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35" y="1228165"/>
            <a:ext cx="6502530" cy="5208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18685A-B964-8C46-83D8-6202D0F8BD09}"/>
              </a:ext>
            </a:extLst>
          </p:cNvPr>
          <p:cNvSpPr txBox="1"/>
          <p:nvPr/>
        </p:nvSpPr>
        <p:spPr>
          <a:xfrm>
            <a:off x="770965" y="537883"/>
            <a:ext cx="550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!!! OLS assumes errors are NOT correlated.</a:t>
            </a:r>
          </a:p>
        </p:txBody>
      </p:sp>
    </p:spTree>
    <p:extLst>
      <p:ext uri="{BB962C8B-B14F-4D97-AF65-F5344CB8AC3E}">
        <p14:creationId xmlns:p14="http://schemas.microsoft.com/office/powerpoint/2010/main" val="21821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relation between two random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5E2C-9072-4348-8B7A-E07B1FB50831}"/>
              </a:ext>
            </a:extLst>
          </p:cNvPr>
          <p:cNvSpPr txBox="1"/>
          <p:nvPr/>
        </p:nvSpPr>
        <p:spPr>
          <a:xfrm>
            <a:off x="3165896" y="499998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0E56B-91F7-0945-88C8-EAAC818EE4AD}"/>
              </a:ext>
            </a:extLst>
          </p:cNvPr>
          <p:cNvSpPr txBox="1"/>
          <p:nvPr/>
        </p:nvSpPr>
        <p:spPr>
          <a:xfrm rot="16200000">
            <a:off x="235544" y="3102634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Conductance</a:t>
            </a:r>
          </a:p>
        </p:txBody>
      </p:sp>
    </p:spTree>
    <p:extLst>
      <p:ext uri="{BB962C8B-B14F-4D97-AF65-F5344CB8AC3E}">
        <p14:creationId xmlns:p14="http://schemas.microsoft.com/office/powerpoint/2010/main" val="230230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relation between two random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5E2C-9072-4348-8B7A-E07B1FB50831}"/>
              </a:ext>
            </a:extLst>
          </p:cNvPr>
          <p:cNvSpPr txBox="1"/>
          <p:nvPr/>
        </p:nvSpPr>
        <p:spPr>
          <a:xfrm>
            <a:off x="3165896" y="499998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0E56B-91F7-0945-88C8-EAAC818EE4AD}"/>
              </a:ext>
            </a:extLst>
          </p:cNvPr>
          <p:cNvSpPr txBox="1"/>
          <p:nvPr/>
        </p:nvSpPr>
        <p:spPr>
          <a:xfrm rot="16200000">
            <a:off x="235544" y="3102634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Conductance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9E831-A16F-D140-92DC-57F83E157ECF}"/>
              </a:ext>
            </a:extLst>
          </p:cNvPr>
          <p:cNvSpPr txBox="1"/>
          <p:nvPr/>
        </p:nvSpPr>
        <p:spPr>
          <a:xfrm>
            <a:off x="3275637" y="5369315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FA458-0EAA-B242-857E-DC50B69CBEC9}"/>
              </a:ext>
            </a:extLst>
          </p:cNvPr>
          <p:cNvSpPr txBox="1"/>
          <p:nvPr/>
        </p:nvSpPr>
        <p:spPr>
          <a:xfrm rot="16200000">
            <a:off x="-123241" y="310263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19752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relation between two random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5E2C-9072-4348-8B7A-E07B1FB50831}"/>
              </a:ext>
            </a:extLst>
          </p:cNvPr>
          <p:cNvSpPr txBox="1"/>
          <p:nvPr/>
        </p:nvSpPr>
        <p:spPr>
          <a:xfrm>
            <a:off x="3165896" y="499998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0E56B-91F7-0945-88C8-EAAC818EE4AD}"/>
              </a:ext>
            </a:extLst>
          </p:cNvPr>
          <p:cNvSpPr txBox="1"/>
          <p:nvPr/>
        </p:nvSpPr>
        <p:spPr>
          <a:xfrm rot="16200000">
            <a:off x="235544" y="3102634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Conductance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9E831-A16F-D140-92DC-57F83E157ECF}"/>
              </a:ext>
            </a:extLst>
          </p:cNvPr>
          <p:cNvSpPr txBox="1"/>
          <p:nvPr/>
        </p:nvSpPr>
        <p:spPr>
          <a:xfrm>
            <a:off x="3275637" y="5369315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FA458-0EAA-B242-857E-DC50B69CBEC9}"/>
              </a:ext>
            </a:extLst>
          </p:cNvPr>
          <p:cNvSpPr txBox="1"/>
          <p:nvPr/>
        </p:nvSpPr>
        <p:spPr>
          <a:xfrm rot="16200000">
            <a:off x="-123241" y="310263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6C401-8061-4C4B-B37B-B5BAD4C12DCD}"/>
                  </a:ext>
                </a:extLst>
              </p:cNvPr>
              <p:cNvSpPr txBox="1"/>
              <p:nvPr/>
            </p:nvSpPr>
            <p:spPr>
              <a:xfrm>
                <a:off x="5947964" y="1574681"/>
                <a:ext cx="2596993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6C401-8061-4C4B-B37B-B5BAD4C1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64" y="1574681"/>
                <a:ext cx="2596993" cy="709938"/>
              </a:xfrm>
              <a:prstGeom prst="rect">
                <a:avLst/>
              </a:prstGeom>
              <a:blipFill>
                <a:blip r:embed="rId3"/>
                <a:stretch>
                  <a:fillRect t="-63158" b="-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EBBE7-1E85-F247-A955-648AA1F58EC4}"/>
                  </a:ext>
                </a:extLst>
              </p:cNvPr>
              <p:cNvSpPr txBox="1"/>
              <p:nvPr/>
            </p:nvSpPr>
            <p:spPr>
              <a:xfrm>
                <a:off x="8906911" y="1576147"/>
                <a:ext cx="2608983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EBBE7-1E85-F247-A955-648AA1F58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11" y="1576147"/>
                <a:ext cx="2608983" cy="709938"/>
              </a:xfrm>
              <a:prstGeom prst="rect">
                <a:avLst/>
              </a:prstGeom>
              <a:blipFill>
                <a:blip r:embed="rId4"/>
                <a:stretch>
                  <a:fillRect t="-63158" b="-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1A36C21-365B-E34E-AA9E-4BCAC2B85F43}"/>
              </a:ext>
            </a:extLst>
          </p:cNvPr>
          <p:cNvSpPr txBox="1"/>
          <p:nvPr/>
        </p:nvSpPr>
        <p:spPr>
          <a:xfrm>
            <a:off x="5870330" y="12117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9447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relation between two random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5E2C-9072-4348-8B7A-E07B1FB50831}"/>
              </a:ext>
            </a:extLst>
          </p:cNvPr>
          <p:cNvSpPr txBox="1"/>
          <p:nvPr/>
        </p:nvSpPr>
        <p:spPr>
          <a:xfrm>
            <a:off x="3165896" y="499998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0E56B-91F7-0945-88C8-EAAC818EE4AD}"/>
              </a:ext>
            </a:extLst>
          </p:cNvPr>
          <p:cNvSpPr txBox="1"/>
          <p:nvPr/>
        </p:nvSpPr>
        <p:spPr>
          <a:xfrm rot="16200000">
            <a:off x="235544" y="3102634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Conductance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9E831-A16F-D140-92DC-57F83E157ECF}"/>
              </a:ext>
            </a:extLst>
          </p:cNvPr>
          <p:cNvSpPr txBox="1"/>
          <p:nvPr/>
        </p:nvSpPr>
        <p:spPr>
          <a:xfrm>
            <a:off x="3275637" y="5369315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FA458-0EAA-B242-857E-DC50B69CBEC9}"/>
              </a:ext>
            </a:extLst>
          </p:cNvPr>
          <p:cNvSpPr txBox="1"/>
          <p:nvPr/>
        </p:nvSpPr>
        <p:spPr>
          <a:xfrm rot="16200000">
            <a:off x="-123241" y="310263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6C401-8061-4C4B-B37B-B5BAD4C12DCD}"/>
                  </a:ext>
                </a:extLst>
              </p:cNvPr>
              <p:cNvSpPr txBox="1"/>
              <p:nvPr/>
            </p:nvSpPr>
            <p:spPr>
              <a:xfrm>
                <a:off x="5947964" y="1574681"/>
                <a:ext cx="2596993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6C401-8061-4C4B-B37B-B5BAD4C1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64" y="1574681"/>
                <a:ext cx="2596993" cy="709938"/>
              </a:xfrm>
              <a:prstGeom prst="rect">
                <a:avLst/>
              </a:prstGeom>
              <a:blipFill>
                <a:blip r:embed="rId3"/>
                <a:stretch>
                  <a:fillRect t="-63158" b="-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1C0947-B54E-EC4B-9C61-A4C082C4BF8E}"/>
                  </a:ext>
                </a:extLst>
              </p:cNvPr>
              <p:cNvSpPr txBox="1"/>
              <p:nvPr/>
            </p:nvSpPr>
            <p:spPr>
              <a:xfrm>
                <a:off x="5947964" y="3028991"/>
                <a:ext cx="3643818" cy="689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1C0947-B54E-EC4B-9C61-A4C082C4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64" y="3028991"/>
                <a:ext cx="3643818" cy="689676"/>
              </a:xfrm>
              <a:prstGeom prst="rect">
                <a:avLst/>
              </a:prstGeom>
              <a:blipFill>
                <a:blip r:embed="rId4"/>
                <a:stretch>
                  <a:fillRect t="-70909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EBBE7-1E85-F247-A955-648AA1F58EC4}"/>
                  </a:ext>
                </a:extLst>
              </p:cNvPr>
              <p:cNvSpPr txBox="1"/>
              <p:nvPr/>
            </p:nvSpPr>
            <p:spPr>
              <a:xfrm>
                <a:off x="8906911" y="1576147"/>
                <a:ext cx="2608983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EBBE7-1E85-F247-A955-648AA1F58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11" y="1576147"/>
                <a:ext cx="2608983" cy="709938"/>
              </a:xfrm>
              <a:prstGeom prst="rect">
                <a:avLst/>
              </a:prstGeom>
              <a:blipFill>
                <a:blip r:embed="rId5"/>
                <a:stretch>
                  <a:fillRect t="-63158" b="-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1A36C21-365B-E34E-AA9E-4BCAC2B85F43}"/>
              </a:ext>
            </a:extLst>
          </p:cNvPr>
          <p:cNvSpPr txBox="1"/>
          <p:nvPr/>
        </p:nvSpPr>
        <p:spPr>
          <a:xfrm>
            <a:off x="5870330" y="12117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A6FA1-DA32-9248-82D3-7D085B5C8891}"/>
              </a:ext>
            </a:extLst>
          </p:cNvPr>
          <p:cNvSpPr txBox="1"/>
          <p:nvPr/>
        </p:nvSpPr>
        <p:spPr>
          <a:xfrm>
            <a:off x="5870330" y="2658193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Covariance</a:t>
            </a:r>
          </a:p>
        </p:txBody>
      </p:sp>
    </p:spTree>
    <p:extLst>
      <p:ext uri="{BB962C8B-B14F-4D97-AF65-F5344CB8AC3E}">
        <p14:creationId xmlns:p14="http://schemas.microsoft.com/office/powerpoint/2010/main" val="139425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A relation between two random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105E2C-9072-4348-8B7A-E07B1FB50831}"/>
              </a:ext>
            </a:extLst>
          </p:cNvPr>
          <p:cNvSpPr txBox="1"/>
          <p:nvPr/>
        </p:nvSpPr>
        <p:spPr>
          <a:xfrm>
            <a:off x="3165896" y="4999983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0E56B-91F7-0945-88C8-EAAC818EE4AD}"/>
              </a:ext>
            </a:extLst>
          </p:cNvPr>
          <p:cNvSpPr txBox="1"/>
          <p:nvPr/>
        </p:nvSpPr>
        <p:spPr>
          <a:xfrm rot="16200000">
            <a:off x="235544" y="3102634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Conductance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9E831-A16F-D140-92DC-57F83E157ECF}"/>
              </a:ext>
            </a:extLst>
          </p:cNvPr>
          <p:cNvSpPr txBox="1"/>
          <p:nvPr/>
        </p:nvSpPr>
        <p:spPr>
          <a:xfrm>
            <a:off x="3275637" y="5369315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FA458-0EAA-B242-857E-DC50B69CBEC9}"/>
              </a:ext>
            </a:extLst>
          </p:cNvPr>
          <p:cNvSpPr txBox="1"/>
          <p:nvPr/>
        </p:nvSpPr>
        <p:spPr>
          <a:xfrm rot="16200000">
            <a:off x="-123241" y="3102634"/>
            <a:ext cx="1391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6C401-8061-4C4B-B37B-B5BAD4C12DCD}"/>
                  </a:ext>
                </a:extLst>
              </p:cNvPr>
              <p:cNvSpPr txBox="1"/>
              <p:nvPr/>
            </p:nvSpPr>
            <p:spPr>
              <a:xfrm>
                <a:off x="5947964" y="1574681"/>
                <a:ext cx="2596993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6C401-8061-4C4B-B37B-B5BAD4C12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64" y="1574681"/>
                <a:ext cx="2596993" cy="709938"/>
              </a:xfrm>
              <a:prstGeom prst="rect">
                <a:avLst/>
              </a:prstGeom>
              <a:blipFill>
                <a:blip r:embed="rId3"/>
                <a:stretch>
                  <a:fillRect t="-63158" b="-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1C0947-B54E-EC4B-9C61-A4C082C4BF8E}"/>
                  </a:ext>
                </a:extLst>
              </p:cNvPr>
              <p:cNvSpPr txBox="1"/>
              <p:nvPr/>
            </p:nvSpPr>
            <p:spPr>
              <a:xfrm>
                <a:off x="5947964" y="3028991"/>
                <a:ext cx="3643818" cy="689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1C0947-B54E-EC4B-9C61-A4C082C4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64" y="3028991"/>
                <a:ext cx="3643818" cy="689676"/>
              </a:xfrm>
              <a:prstGeom prst="rect">
                <a:avLst/>
              </a:prstGeom>
              <a:blipFill>
                <a:blip r:embed="rId4"/>
                <a:stretch>
                  <a:fillRect t="-70909" b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E4D55-E053-2043-942E-23DFB20BD5D4}"/>
                  </a:ext>
                </a:extLst>
              </p:cNvPr>
              <p:cNvSpPr txBox="1"/>
              <p:nvPr/>
            </p:nvSpPr>
            <p:spPr>
              <a:xfrm>
                <a:off x="5947964" y="4463039"/>
                <a:ext cx="4498475" cy="818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E4D55-E053-2043-942E-23DFB20BD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64" y="4463039"/>
                <a:ext cx="4498475" cy="818814"/>
              </a:xfrm>
              <a:prstGeom prst="rect">
                <a:avLst/>
              </a:prstGeom>
              <a:blipFill>
                <a:blip r:embed="rId5"/>
                <a:stretch>
                  <a:fillRect t="-57576" b="-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820C-886C-A54C-BC6A-F0071DF35627}"/>
                  </a:ext>
                </a:extLst>
              </p:cNvPr>
              <p:cNvSpPr txBox="1"/>
              <p:nvPr/>
            </p:nvSpPr>
            <p:spPr>
              <a:xfrm>
                <a:off x="7131307" y="5582110"/>
                <a:ext cx="2424574" cy="823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820C-886C-A54C-BC6A-F0071DF3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307" y="5582110"/>
                <a:ext cx="2424574" cy="823367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EBBE7-1E85-F247-A955-648AA1F58EC4}"/>
                  </a:ext>
                </a:extLst>
              </p:cNvPr>
              <p:cNvSpPr txBox="1"/>
              <p:nvPr/>
            </p:nvSpPr>
            <p:spPr>
              <a:xfrm>
                <a:off x="8906911" y="1576147"/>
                <a:ext cx="2608983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EBBE7-1E85-F247-A955-648AA1F58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911" y="1576147"/>
                <a:ext cx="2608983" cy="709938"/>
              </a:xfrm>
              <a:prstGeom prst="rect">
                <a:avLst/>
              </a:prstGeom>
              <a:blipFill>
                <a:blip r:embed="rId7"/>
                <a:stretch>
                  <a:fillRect t="-63158" b="-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1A36C21-365B-E34E-AA9E-4BCAC2B85F43}"/>
              </a:ext>
            </a:extLst>
          </p:cNvPr>
          <p:cNvSpPr txBox="1"/>
          <p:nvPr/>
        </p:nvSpPr>
        <p:spPr>
          <a:xfrm>
            <a:off x="5870330" y="121173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9A6FA1-DA32-9248-82D3-7D085B5C8891}"/>
              </a:ext>
            </a:extLst>
          </p:cNvPr>
          <p:cNvSpPr txBox="1"/>
          <p:nvPr/>
        </p:nvSpPr>
        <p:spPr>
          <a:xfrm>
            <a:off x="5870330" y="2658193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Covariance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52B48B-6077-8345-8148-AF5D04A43923}"/>
              </a:ext>
            </a:extLst>
          </p:cNvPr>
          <p:cNvSpPr txBox="1"/>
          <p:nvPr/>
        </p:nvSpPr>
        <p:spPr>
          <a:xfrm>
            <a:off x="5870330" y="4098990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78075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69FA0-DDA5-6144-8682-DA253B5C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5585"/>
            <a:ext cx="12192000" cy="17668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A9005A-AA49-D644-9500-6E0C2014F056}"/>
                  </a:ext>
                </a:extLst>
              </p:cNvPr>
              <p:cNvSpPr txBox="1"/>
              <p:nvPr/>
            </p:nvSpPr>
            <p:spPr>
              <a:xfrm>
                <a:off x="277902" y="1849565"/>
                <a:ext cx="1429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A9005A-AA49-D644-9500-6E0C2014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2" y="1849565"/>
                <a:ext cx="142962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7">
            <a:extLst>
              <a:ext uri="{FF2B5EF4-FFF2-40B4-BE49-F238E27FC236}">
                <a16:creationId xmlns:a16="http://schemas.microsoft.com/office/drawing/2014/main" id="{78CA9B3C-8A3B-3945-AC47-1A2F73881BFA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320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 range of correlations</a:t>
            </a:r>
          </a:p>
        </p:txBody>
      </p:sp>
    </p:spTree>
    <p:extLst>
      <p:ext uri="{BB962C8B-B14F-4D97-AF65-F5344CB8AC3E}">
        <p14:creationId xmlns:p14="http://schemas.microsoft.com/office/powerpoint/2010/main" val="190189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258BB4-5133-CC40-B028-B534496E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5" y="1858017"/>
            <a:ext cx="4634006" cy="31419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9ACAF9-45CC-474E-81DE-05CE494A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/>
          </a:bodyPr>
          <a:lstStyle/>
          <a:p>
            <a:r>
              <a:rPr lang="en-US" sz="3200" dirty="0"/>
              <a:t>What’s the simplest relation you can think of?</a:t>
            </a:r>
          </a:p>
        </p:txBody>
      </p:sp>
    </p:spTree>
    <p:extLst>
      <p:ext uri="{BB962C8B-B14F-4D97-AF65-F5344CB8AC3E}">
        <p14:creationId xmlns:p14="http://schemas.microsoft.com/office/powerpoint/2010/main" val="340939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846</Words>
  <Application>Microsoft Macintosh PowerPoint</Application>
  <PresentationFormat>Widescreen</PresentationFormat>
  <Paragraphs>278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Simple Linear Regression</vt:lpstr>
      <vt:lpstr>A relation between two random variables</vt:lpstr>
      <vt:lpstr>A relation between two random variables</vt:lpstr>
      <vt:lpstr>A relation between two random variables</vt:lpstr>
      <vt:lpstr>A relation between two random variables</vt:lpstr>
      <vt:lpstr>A relation between two random variables</vt:lpstr>
      <vt:lpstr>A relation between two random variables</vt:lpstr>
      <vt:lpstr>PowerPoint Presentation</vt:lpstr>
      <vt:lpstr>What’s the simplest relation you can think of?</vt:lpstr>
      <vt:lpstr>What’s the simplest relation you can think of? </vt:lpstr>
      <vt:lpstr>A simple linear model of the data</vt:lpstr>
      <vt:lpstr>A simple linear model of the data</vt:lpstr>
      <vt:lpstr>A simple linear model of the data</vt:lpstr>
      <vt:lpstr>A simple linear model of the data</vt:lpstr>
      <vt:lpstr>A simple linear model of the data</vt:lpstr>
      <vt:lpstr>A simple linear model of the data</vt:lpstr>
      <vt:lpstr>Ordinary Least Squares (OLS) Linear Regression</vt:lpstr>
      <vt:lpstr>PowerPoint Presentation</vt:lpstr>
      <vt:lpstr>OLS has an analytical solution</vt:lpstr>
      <vt:lpstr>OLS has an analytical solution</vt:lpstr>
      <vt:lpstr>OLS has an analytical solution</vt:lpstr>
      <vt:lpstr>Hypothesis Test</vt:lpstr>
      <vt:lpstr>Explained Variance (R2)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dc:creator>Goldschen, Marcel</dc:creator>
  <cp:lastModifiedBy>Goldschen, Marcel</cp:lastModifiedBy>
  <cp:revision>27</cp:revision>
  <dcterms:created xsi:type="dcterms:W3CDTF">2020-04-09T11:55:28Z</dcterms:created>
  <dcterms:modified xsi:type="dcterms:W3CDTF">2020-04-09T17:27:44Z</dcterms:modified>
</cp:coreProperties>
</file>