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7" r:id="rId4"/>
    <p:sldId id="268" r:id="rId5"/>
    <p:sldId id="275" r:id="rId6"/>
    <p:sldId id="269" r:id="rId7"/>
    <p:sldId id="270" r:id="rId8"/>
    <p:sldId id="271" r:id="rId9"/>
    <p:sldId id="274" r:id="rId10"/>
    <p:sldId id="276" r:id="rId11"/>
    <p:sldId id="273" r:id="rId12"/>
    <p:sldId id="277" r:id="rId13"/>
    <p:sldId id="278" r:id="rId14"/>
    <p:sldId id="272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0" r:id="rId24"/>
    <p:sldId id="289" r:id="rId25"/>
    <p:sldId id="29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1A3C-90C4-0C41-A28B-6B8E24F52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22CFF-B272-F644-BF37-10CCCC354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AC8F7-BAF0-6144-9C93-337758D4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1B9B-5F71-4B48-9CD4-81EF06F782A7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2269C-E2C6-794D-B58F-45CA22CF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AA5D0-4A8B-8F41-BC75-0835A84C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188-CBA0-9D4C-BA8C-733257058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3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2F71-F052-E445-BECF-F150D809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282C4-911C-DF42-883B-F11591FBE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E920-FEB0-CD44-8CBB-E93905BB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1B9B-5F71-4B48-9CD4-81EF06F782A7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D3392-0FC3-924B-B11B-FAB23680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62F4B-801C-DC4A-AC90-C097AC8E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188-CBA0-9D4C-BA8C-733257058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6D79AA-097A-6F41-BA2F-CB9DFE018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AC2BD-1739-454F-A70F-C3220ED22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BC905-E2E7-744F-A8D5-7E01058F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1B9B-5F71-4B48-9CD4-81EF06F782A7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9180C-40BF-3641-918C-6D8733F1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C1202-D3D5-584E-8A5F-2AD91E84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188-CBA0-9D4C-BA8C-733257058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0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1807-FCC5-864F-929B-552F8016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CC3CE-0D61-9D47-8B24-3E6EEE624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48044-7153-6F4B-88CF-F0ECC42A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1B9B-5F71-4B48-9CD4-81EF06F782A7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BF279-649A-FF46-8BAD-A402B775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CA27-99EA-0148-8FC0-18E49E10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188-CBA0-9D4C-BA8C-733257058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5C64-3E42-E043-A1C2-556597F17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61759-600D-6146-B837-67517A069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84EAF-62DE-0D4A-B9D1-E13766D2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1B9B-5F71-4B48-9CD4-81EF06F782A7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69C7F-10B6-884A-A02A-EAD0E7DC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B2F9D-C330-DF41-AC26-2B5F2914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188-CBA0-9D4C-BA8C-733257058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3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6006-01A7-E84D-9E7A-AB21EB7C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0964-2793-B84E-80F7-73C0FE0AE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F115F-4E15-CB4D-BEF3-B5D7D196E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460F9-5FAA-634E-BC06-1FD30A8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1B9B-5F71-4B48-9CD4-81EF06F782A7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6A89D-3C5E-BB42-AC25-125C9C86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810F0-A5B5-6D46-ADC6-25238050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188-CBA0-9D4C-BA8C-733257058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8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5952-A8E6-CC41-BFF3-6C54B009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F9F24-A084-7C47-95D9-FDD01803E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148A4-EBC9-684A-AB86-CB697CF4D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232A4-F650-6A44-AD87-784B448F6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894C8-2EB8-8947-88CA-F474CEBC7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E7001-14A0-504C-8E69-E13D91EA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1B9B-5F71-4B48-9CD4-81EF06F782A7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FC022-B032-C541-91B2-A6969E03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DDF7F-3722-E04B-BC18-6DB6CC67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188-CBA0-9D4C-BA8C-733257058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1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5B24-CC5E-8940-8A4E-DA16E168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5F4B1-2AF9-E642-8F32-2A5223BC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1B9B-5F71-4B48-9CD4-81EF06F782A7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77D18-F515-CB4F-BE2D-10076244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83098-2699-0D43-84FE-C1C385BA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188-CBA0-9D4C-BA8C-733257058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4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27E48-4EAA-2240-B3E1-D908CE30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1B9B-5F71-4B48-9CD4-81EF06F782A7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B95AC-F3AB-414C-BFC2-8AF697E0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085A1-E744-E44A-AAFB-DDA3990D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188-CBA0-9D4C-BA8C-733257058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1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010D-5986-8A47-AE33-912B32E9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BF896-050B-3749-87CD-9F926FAAA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BD20B-9702-6243-A7A4-1750585CB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E917C-C89F-DE4E-B3C1-45FE3293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1B9B-5F71-4B48-9CD4-81EF06F782A7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AB2E-D9C9-664B-9A55-316ADC61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516C9-FE95-9946-B1E2-0243723F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188-CBA0-9D4C-BA8C-733257058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2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18DA-F00C-4E49-AE61-EE4EF774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238C0-A1E7-D440-BF96-44165E599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59336-D054-7944-BE1B-B8FBEB11E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5B2E3-8F79-A34E-B3B1-94842C9A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1B9B-5F71-4B48-9CD4-81EF06F782A7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90EDE-FE50-F44E-BD33-78491B2B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2663F-4517-7848-A94A-27243CC6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C188-CBA0-9D4C-BA8C-733257058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3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220D1-E4DC-B94D-8C8B-8602EE6B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F42CD-CAD6-7343-AD88-BD6FC9836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44279-5A52-1247-8C16-4F9D6CA25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31B9B-5F71-4B48-9CD4-81EF06F782A7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D5122-B2C4-DA46-9754-50A2B50B5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D20AC-228B-334C-A0D1-226F75635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188-CBA0-9D4C-BA8C-733257058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2342-9D4F-7841-92C0-6D5F60DE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3F4D5-469A-A548-BC15-BDA550330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and Data Analysis for Modern Neuroscience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328779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DEDB1C-402F-B347-A526-10F1A19CB353}"/>
              </a:ext>
            </a:extLst>
          </p:cNvPr>
          <p:cNvSpPr txBox="1"/>
          <p:nvPr/>
        </p:nvSpPr>
        <p:spPr>
          <a:xfrm>
            <a:off x="975431" y="2644170"/>
            <a:ext cx="102411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Train/Fit the model to a subset of our data…</a:t>
            </a:r>
          </a:p>
          <a:p>
            <a:endParaRPr lang="en-US" sz="3200" dirty="0"/>
          </a:p>
          <a:p>
            <a:r>
              <a:rPr lang="en-US" sz="3200" dirty="0"/>
              <a:t>Test the model on the remaining data it was </a:t>
            </a:r>
            <a:r>
              <a:rPr lang="en-US" sz="3200" b="1" dirty="0"/>
              <a:t>NOT</a:t>
            </a:r>
            <a:r>
              <a:rPr lang="en-US" sz="3200" dirty="0"/>
              <a:t> trained on.</a:t>
            </a:r>
          </a:p>
        </p:txBody>
      </p:sp>
    </p:spTree>
    <p:extLst>
      <p:ext uri="{BB962C8B-B14F-4D97-AF65-F5344CB8AC3E}">
        <p14:creationId xmlns:p14="http://schemas.microsoft.com/office/powerpoint/2010/main" val="2540835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6EAF45-8212-BC40-88F6-0080F58B16EC}"/>
              </a:ext>
            </a:extLst>
          </p:cNvPr>
          <p:cNvSpPr/>
          <p:nvPr/>
        </p:nvSpPr>
        <p:spPr>
          <a:xfrm>
            <a:off x="2648465" y="679621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074C77-0781-AA4F-B77F-B934572D199B}"/>
              </a:ext>
            </a:extLst>
          </p:cNvPr>
          <p:cNvSpPr/>
          <p:nvPr/>
        </p:nvSpPr>
        <p:spPr>
          <a:xfrm>
            <a:off x="2648465" y="2897659"/>
            <a:ext cx="3447535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03667-21F8-7843-9B89-1CDB2323EF89}"/>
              </a:ext>
            </a:extLst>
          </p:cNvPr>
          <p:cNvSpPr/>
          <p:nvPr/>
        </p:nvSpPr>
        <p:spPr>
          <a:xfrm>
            <a:off x="6096000" y="2897658"/>
            <a:ext cx="3447535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EAE8A993-828A-EA48-9D59-117C583772F1}"/>
              </a:ext>
            </a:extLst>
          </p:cNvPr>
          <p:cNvSpPr/>
          <p:nvPr/>
        </p:nvSpPr>
        <p:spPr>
          <a:xfrm>
            <a:off x="5958016" y="1998704"/>
            <a:ext cx="275968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5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6EAF45-8212-BC40-88F6-0080F58B16EC}"/>
              </a:ext>
            </a:extLst>
          </p:cNvPr>
          <p:cNvSpPr/>
          <p:nvPr/>
        </p:nvSpPr>
        <p:spPr>
          <a:xfrm>
            <a:off x="2648465" y="679621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074C77-0781-AA4F-B77F-B934572D199B}"/>
              </a:ext>
            </a:extLst>
          </p:cNvPr>
          <p:cNvSpPr/>
          <p:nvPr/>
        </p:nvSpPr>
        <p:spPr>
          <a:xfrm>
            <a:off x="2648465" y="2897659"/>
            <a:ext cx="3447535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03667-21F8-7843-9B89-1CDB2323EF89}"/>
              </a:ext>
            </a:extLst>
          </p:cNvPr>
          <p:cNvSpPr/>
          <p:nvPr/>
        </p:nvSpPr>
        <p:spPr>
          <a:xfrm>
            <a:off x="6096000" y="2897658"/>
            <a:ext cx="3447535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EAE8A993-828A-EA48-9D59-117C583772F1}"/>
              </a:ext>
            </a:extLst>
          </p:cNvPr>
          <p:cNvSpPr/>
          <p:nvPr/>
        </p:nvSpPr>
        <p:spPr>
          <a:xfrm>
            <a:off x="5958016" y="1998704"/>
            <a:ext cx="275968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7FC954E-B5A7-044B-96EF-CE5E90F25B4C}"/>
              </a:ext>
            </a:extLst>
          </p:cNvPr>
          <p:cNvSpPr/>
          <p:nvPr/>
        </p:nvSpPr>
        <p:spPr>
          <a:xfrm rot="5400000">
            <a:off x="7685589" y="2627152"/>
            <a:ext cx="268356" cy="3447535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B7F8E-692F-634C-A0B6-A7D8C3F1543E}"/>
              </a:ext>
            </a:extLst>
          </p:cNvPr>
          <p:cNvSpPr txBox="1"/>
          <p:nvPr/>
        </p:nvSpPr>
        <p:spPr>
          <a:xfrm>
            <a:off x="6095999" y="4741499"/>
            <a:ext cx="4638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represents new data that we want the model to be able to predict!</a:t>
            </a:r>
          </a:p>
        </p:txBody>
      </p:sp>
    </p:spTree>
    <p:extLst>
      <p:ext uri="{BB962C8B-B14F-4D97-AF65-F5344CB8AC3E}">
        <p14:creationId xmlns:p14="http://schemas.microsoft.com/office/powerpoint/2010/main" val="11560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6EAF45-8212-BC40-88F6-0080F58B16EC}"/>
              </a:ext>
            </a:extLst>
          </p:cNvPr>
          <p:cNvSpPr/>
          <p:nvPr/>
        </p:nvSpPr>
        <p:spPr>
          <a:xfrm>
            <a:off x="2648465" y="679621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074C77-0781-AA4F-B77F-B934572D199B}"/>
              </a:ext>
            </a:extLst>
          </p:cNvPr>
          <p:cNvSpPr/>
          <p:nvPr/>
        </p:nvSpPr>
        <p:spPr>
          <a:xfrm>
            <a:off x="2648465" y="2897659"/>
            <a:ext cx="3447535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03667-21F8-7843-9B89-1CDB2323EF89}"/>
              </a:ext>
            </a:extLst>
          </p:cNvPr>
          <p:cNvSpPr/>
          <p:nvPr/>
        </p:nvSpPr>
        <p:spPr>
          <a:xfrm>
            <a:off x="6096000" y="2897658"/>
            <a:ext cx="3447535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EAE8A993-828A-EA48-9D59-117C583772F1}"/>
              </a:ext>
            </a:extLst>
          </p:cNvPr>
          <p:cNvSpPr/>
          <p:nvPr/>
        </p:nvSpPr>
        <p:spPr>
          <a:xfrm>
            <a:off x="5958016" y="1998704"/>
            <a:ext cx="275968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7FC954E-B5A7-044B-96EF-CE5E90F25B4C}"/>
              </a:ext>
            </a:extLst>
          </p:cNvPr>
          <p:cNvSpPr/>
          <p:nvPr/>
        </p:nvSpPr>
        <p:spPr>
          <a:xfrm rot="5400000">
            <a:off x="7685589" y="2627152"/>
            <a:ext cx="268356" cy="3447535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B7F8E-692F-634C-A0B6-A7D8C3F1543E}"/>
              </a:ext>
            </a:extLst>
          </p:cNvPr>
          <p:cNvSpPr txBox="1"/>
          <p:nvPr/>
        </p:nvSpPr>
        <p:spPr>
          <a:xfrm>
            <a:off x="6095999" y="4741499"/>
            <a:ext cx="4638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represents new data that we want the model to be able to predict!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49EEC-B92A-9A45-B79A-57C24EE85F36}"/>
              </a:ext>
            </a:extLst>
          </p:cNvPr>
          <p:cNvSpPr txBox="1"/>
          <p:nvPr/>
        </p:nvSpPr>
        <p:spPr>
          <a:xfrm>
            <a:off x="526108" y="5716714"/>
            <a:ext cx="11139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 good model should not only fit the training data, but also be able to predict new data!</a:t>
            </a:r>
          </a:p>
        </p:txBody>
      </p:sp>
    </p:spTree>
    <p:extLst>
      <p:ext uri="{BB962C8B-B14F-4D97-AF65-F5344CB8AC3E}">
        <p14:creationId xmlns:p14="http://schemas.microsoft.com/office/powerpoint/2010/main" val="234442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6EAF45-8212-BC40-88F6-0080F58B16EC}"/>
              </a:ext>
            </a:extLst>
          </p:cNvPr>
          <p:cNvSpPr/>
          <p:nvPr/>
        </p:nvSpPr>
        <p:spPr>
          <a:xfrm>
            <a:off x="2648465" y="679621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074C77-0781-AA4F-B77F-B934572D199B}"/>
              </a:ext>
            </a:extLst>
          </p:cNvPr>
          <p:cNvSpPr/>
          <p:nvPr/>
        </p:nvSpPr>
        <p:spPr>
          <a:xfrm>
            <a:off x="2648465" y="2897659"/>
            <a:ext cx="3447535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03667-21F8-7843-9B89-1CDB2323EF89}"/>
              </a:ext>
            </a:extLst>
          </p:cNvPr>
          <p:cNvSpPr/>
          <p:nvPr/>
        </p:nvSpPr>
        <p:spPr>
          <a:xfrm>
            <a:off x="6096000" y="2897658"/>
            <a:ext cx="3447535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EAE8A993-828A-EA48-9D59-117C583772F1}"/>
              </a:ext>
            </a:extLst>
          </p:cNvPr>
          <p:cNvSpPr/>
          <p:nvPr/>
        </p:nvSpPr>
        <p:spPr>
          <a:xfrm>
            <a:off x="5958016" y="1998704"/>
            <a:ext cx="275968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668A6-39AF-DA46-A827-02EE3EBE9249}"/>
              </a:ext>
            </a:extLst>
          </p:cNvPr>
          <p:cNvSpPr/>
          <p:nvPr/>
        </p:nvSpPr>
        <p:spPr>
          <a:xfrm>
            <a:off x="2648465" y="4074628"/>
            <a:ext cx="4901513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999AA6-6052-C049-9098-F2FF1383333A}"/>
              </a:ext>
            </a:extLst>
          </p:cNvPr>
          <p:cNvSpPr/>
          <p:nvPr/>
        </p:nvSpPr>
        <p:spPr>
          <a:xfrm>
            <a:off x="7549978" y="4074627"/>
            <a:ext cx="1993557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159AB9-A0C8-3248-B57B-97E759BD884B}"/>
              </a:ext>
            </a:extLst>
          </p:cNvPr>
          <p:cNvSpPr/>
          <p:nvPr/>
        </p:nvSpPr>
        <p:spPr>
          <a:xfrm>
            <a:off x="2648466" y="5251596"/>
            <a:ext cx="2491946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B85DDD-6A8B-714C-99B3-4C8568D70AE2}"/>
              </a:ext>
            </a:extLst>
          </p:cNvPr>
          <p:cNvSpPr/>
          <p:nvPr/>
        </p:nvSpPr>
        <p:spPr>
          <a:xfrm>
            <a:off x="5140412" y="5251595"/>
            <a:ext cx="4403123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C0B9E-A8D5-6B44-B90A-65B70330D3DC}"/>
              </a:ext>
            </a:extLst>
          </p:cNvPr>
          <p:cNvSpPr txBox="1"/>
          <p:nvPr/>
        </p:nvSpPr>
        <p:spPr>
          <a:xfrm>
            <a:off x="447261" y="3328694"/>
            <a:ext cx="20974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How you split the data is up to you. </a:t>
            </a: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Although it may matter, there is no </a:t>
            </a:r>
            <a:r>
              <a:rPr lang="en-US" sz="2000" i="1" dirty="0">
                <a:solidFill>
                  <a:srgbClr val="C00000"/>
                </a:solidFill>
              </a:rPr>
              <a:t>a priori </a:t>
            </a:r>
            <a:r>
              <a:rPr lang="en-US" sz="2000" dirty="0">
                <a:solidFill>
                  <a:srgbClr val="C00000"/>
                </a:solidFill>
              </a:rPr>
              <a:t>single right way to do it.</a:t>
            </a:r>
          </a:p>
        </p:txBody>
      </p:sp>
    </p:spTree>
    <p:extLst>
      <p:ext uri="{BB962C8B-B14F-4D97-AF65-F5344CB8AC3E}">
        <p14:creationId xmlns:p14="http://schemas.microsoft.com/office/powerpoint/2010/main" val="1885584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6EAF45-8212-BC40-88F6-0080F58B16EC}"/>
              </a:ext>
            </a:extLst>
          </p:cNvPr>
          <p:cNvSpPr/>
          <p:nvPr/>
        </p:nvSpPr>
        <p:spPr>
          <a:xfrm>
            <a:off x="2648465" y="679621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074C77-0781-AA4F-B77F-B934572D199B}"/>
              </a:ext>
            </a:extLst>
          </p:cNvPr>
          <p:cNvSpPr/>
          <p:nvPr/>
        </p:nvSpPr>
        <p:spPr>
          <a:xfrm>
            <a:off x="2648465" y="2897659"/>
            <a:ext cx="3447535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03667-21F8-7843-9B89-1CDB2323EF89}"/>
              </a:ext>
            </a:extLst>
          </p:cNvPr>
          <p:cNvSpPr/>
          <p:nvPr/>
        </p:nvSpPr>
        <p:spPr>
          <a:xfrm>
            <a:off x="6096000" y="2897658"/>
            <a:ext cx="3447535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EAE8A993-828A-EA48-9D59-117C583772F1}"/>
              </a:ext>
            </a:extLst>
          </p:cNvPr>
          <p:cNvSpPr/>
          <p:nvPr/>
        </p:nvSpPr>
        <p:spPr>
          <a:xfrm>
            <a:off x="5958016" y="1998704"/>
            <a:ext cx="275968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C0B9E-A8D5-6B44-B90A-65B70330D3DC}"/>
              </a:ext>
            </a:extLst>
          </p:cNvPr>
          <p:cNvSpPr txBox="1"/>
          <p:nvPr/>
        </p:nvSpPr>
        <p:spPr>
          <a:xfrm>
            <a:off x="2984706" y="4284698"/>
            <a:ext cx="5946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However, certain aspects of the data set can make how you do this splitting very important.</a:t>
            </a:r>
          </a:p>
        </p:txBody>
      </p:sp>
    </p:spTree>
    <p:extLst>
      <p:ext uri="{BB962C8B-B14F-4D97-AF65-F5344CB8AC3E}">
        <p14:creationId xmlns:p14="http://schemas.microsoft.com/office/powerpoint/2010/main" val="164121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6EAF45-8212-BC40-88F6-0080F58B16EC}"/>
              </a:ext>
            </a:extLst>
          </p:cNvPr>
          <p:cNvSpPr/>
          <p:nvPr/>
        </p:nvSpPr>
        <p:spPr>
          <a:xfrm>
            <a:off x="2648465" y="679621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074C77-0781-AA4F-B77F-B934572D199B}"/>
              </a:ext>
            </a:extLst>
          </p:cNvPr>
          <p:cNvSpPr/>
          <p:nvPr/>
        </p:nvSpPr>
        <p:spPr>
          <a:xfrm>
            <a:off x="2648465" y="2897659"/>
            <a:ext cx="3447535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03667-21F8-7843-9B89-1CDB2323EF89}"/>
              </a:ext>
            </a:extLst>
          </p:cNvPr>
          <p:cNvSpPr/>
          <p:nvPr/>
        </p:nvSpPr>
        <p:spPr>
          <a:xfrm>
            <a:off x="6096000" y="2897658"/>
            <a:ext cx="3447535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EAE8A993-828A-EA48-9D59-117C583772F1}"/>
              </a:ext>
            </a:extLst>
          </p:cNvPr>
          <p:cNvSpPr/>
          <p:nvPr/>
        </p:nvSpPr>
        <p:spPr>
          <a:xfrm>
            <a:off x="5958016" y="1998704"/>
            <a:ext cx="275968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C0B9E-A8D5-6B44-B90A-65B70330D3DC}"/>
              </a:ext>
            </a:extLst>
          </p:cNvPr>
          <p:cNvSpPr txBox="1"/>
          <p:nvPr/>
        </p:nvSpPr>
        <p:spPr>
          <a:xfrm>
            <a:off x="3122690" y="4752591"/>
            <a:ext cx="59466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Imagine you are observing a monkey perform a visual task in order to receive a reward.</a:t>
            </a:r>
          </a:p>
          <a:p>
            <a:endParaRPr lang="en-US" sz="2000" dirty="0"/>
          </a:p>
          <a:p>
            <a:r>
              <a:rPr lang="en-US" sz="2000" dirty="0"/>
              <a:t>And that your data set is organized in time from the start to the end of the task.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550792-5675-C045-866A-1947D3E4B930}"/>
              </a:ext>
            </a:extLst>
          </p:cNvPr>
          <p:cNvCxnSpPr/>
          <p:nvPr/>
        </p:nvCxnSpPr>
        <p:spPr>
          <a:xfrm>
            <a:off x="2648465" y="4542183"/>
            <a:ext cx="68950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C02441-7822-F448-BCE2-C6DA3EAA1839}"/>
              </a:ext>
            </a:extLst>
          </p:cNvPr>
          <p:cNvSpPr txBox="1"/>
          <p:nvPr/>
        </p:nvSpPr>
        <p:spPr>
          <a:xfrm>
            <a:off x="1302026" y="4343503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3FE7D-29D4-D145-83A1-60C7F617ACEC}"/>
              </a:ext>
            </a:extLst>
          </p:cNvPr>
          <p:cNvSpPr txBox="1"/>
          <p:nvPr/>
        </p:nvSpPr>
        <p:spPr>
          <a:xfrm>
            <a:off x="9806023" y="4343503"/>
            <a:ext cx="99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End</a:t>
            </a:r>
          </a:p>
        </p:txBody>
      </p:sp>
    </p:spTree>
    <p:extLst>
      <p:ext uri="{BB962C8B-B14F-4D97-AF65-F5344CB8AC3E}">
        <p14:creationId xmlns:p14="http://schemas.microsoft.com/office/powerpoint/2010/main" val="570466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6EAF45-8212-BC40-88F6-0080F58B16EC}"/>
              </a:ext>
            </a:extLst>
          </p:cNvPr>
          <p:cNvSpPr/>
          <p:nvPr/>
        </p:nvSpPr>
        <p:spPr>
          <a:xfrm>
            <a:off x="2648465" y="679621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074C77-0781-AA4F-B77F-B934572D199B}"/>
              </a:ext>
            </a:extLst>
          </p:cNvPr>
          <p:cNvSpPr/>
          <p:nvPr/>
        </p:nvSpPr>
        <p:spPr>
          <a:xfrm>
            <a:off x="2648465" y="2897659"/>
            <a:ext cx="3447535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03667-21F8-7843-9B89-1CDB2323EF89}"/>
              </a:ext>
            </a:extLst>
          </p:cNvPr>
          <p:cNvSpPr/>
          <p:nvPr/>
        </p:nvSpPr>
        <p:spPr>
          <a:xfrm>
            <a:off x="6096000" y="2897658"/>
            <a:ext cx="3447535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EAE8A993-828A-EA48-9D59-117C583772F1}"/>
              </a:ext>
            </a:extLst>
          </p:cNvPr>
          <p:cNvSpPr/>
          <p:nvPr/>
        </p:nvSpPr>
        <p:spPr>
          <a:xfrm>
            <a:off x="5958016" y="1998704"/>
            <a:ext cx="275968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C0B9E-A8D5-6B44-B90A-65B70330D3DC}"/>
              </a:ext>
            </a:extLst>
          </p:cNvPr>
          <p:cNvSpPr txBox="1"/>
          <p:nvPr/>
        </p:nvSpPr>
        <p:spPr>
          <a:xfrm>
            <a:off x="3122690" y="4752591"/>
            <a:ext cx="5946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if the monkey got tired towards the end of the task and its performance dropped momentarily?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550792-5675-C045-866A-1947D3E4B930}"/>
              </a:ext>
            </a:extLst>
          </p:cNvPr>
          <p:cNvCxnSpPr/>
          <p:nvPr/>
        </p:nvCxnSpPr>
        <p:spPr>
          <a:xfrm>
            <a:off x="2648465" y="4542183"/>
            <a:ext cx="68950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C02441-7822-F448-BCE2-C6DA3EAA1839}"/>
              </a:ext>
            </a:extLst>
          </p:cNvPr>
          <p:cNvSpPr txBox="1"/>
          <p:nvPr/>
        </p:nvSpPr>
        <p:spPr>
          <a:xfrm>
            <a:off x="1302026" y="4343503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3FE7D-29D4-D145-83A1-60C7F617ACEC}"/>
              </a:ext>
            </a:extLst>
          </p:cNvPr>
          <p:cNvSpPr txBox="1"/>
          <p:nvPr/>
        </p:nvSpPr>
        <p:spPr>
          <a:xfrm>
            <a:off x="9806023" y="4343503"/>
            <a:ext cx="99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E9134B-8A39-654A-A479-B27EB494E55A}"/>
              </a:ext>
            </a:extLst>
          </p:cNvPr>
          <p:cNvSpPr/>
          <p:nvPr/>
        </p:nvSpPr>
        <p:spPr>
          <a:xfrm>
            <a:off x="9069310" y="2897658"/>
            <a:ext cx="258418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967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6EAF45-8212-BC40-88F6-0080F58B16EC}"/>
              </a:ext>
            </a:extLst>
          </p:cNvPr>
          <p:cNvSpPr/>
          <p:nvPr/>
        </p:nvSpPr>
        <p:spPr>
          <a:xfrm>
            <a:off x="2648465" y="679621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074C77-0781-AA4F-B77F-B934572D199B}"/>
              </a:ext>
            </a:extLst>
          </p:cNvPr>
          <p:cNvSpPr/>
          <p:nvPr/>
        </p:nvSpPr>
        <p:spPr>
          <a:xfrm>
            <a:off x="2648465" y="2897659"/>
            <a:ext cx="3447535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03667-21F8-7843-9B89-1CDB2323EF89}"/>
              </a:ext>
            </a:extLst>
          </p:cNvPr>
          <p:cNvSpPr/>
          <p:nvPr/>
        </p:nvSpPr>
        <p:spPr>
          <a:xfrm>
            <a:off x="6096000" y="2897658"/>
            <a:ext cx="3447535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EAE8A993-828A-EA48-9D59-117C583772F1}"/>
              </a:ext>
            </a:extLst>
          </p:cNvPr>
          <p:cNvSpPr/>
          <p:nvPr/>
        </p:nvSpPr>
        <p:spPr>
          <a:xfrm>
            <a:off x="5958016" y="1998704"/>
            <a:ext cx="275968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C0B9E-A8D5-6B44-B90A-65B70330D3DC}"/>
              </a:ext>
            </a:extLst>
          </p:cNvPr>
          <p:cNvSpPr txBox="1"/>
          <p:nvPr/>
        </p:nvSpPr>
        <p:spPr>
          <a:xfrm>
            <a:off x="3122690" y="4752591"/>
            <a:ext cx="5946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if it took a while for the monkey to decide it really cared about doing the task?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550792-5675-C045-866A-1947D3E4B930}"/>
              </a:ext>
            </a:extLst>
          </p:cNvPr>
          <p:cNvCxnSpPr/>
          <p:nvPr/>
        </p:nvCxnSpPr>
        <p:spPr>
          <a:xfrm>
            <a:off x="2648465" y="4542183"/>
            <a:ext cx="68950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C02441-7822-F448-BCE2-C6DA3EAA1839}"/>
              </a:ext>
            </a:extLst>
          </p:cNvPr>
          <p:cNvSpPr txBox="1"/>
          <p:nvPr/>
        </p:nvSpPr>
        <p:spPr>
          <a:xfrm>
            <a:off x="1302026" y="4343503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3FE7D-29D4-D145-83A1-60C7F617ACEC}"/>
              </a:ext>
            </a:extLst>
          </p:cNvPr>
          <p:cNvSpPr txBox="1"/>
          <p:nvPr/>
        </p:nvSpPr>
        <p:spPr>
          <a:xfrm>
            <a:off x="9806023" y="4343503"/>
            <a:ext cx="99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E9134B-8A39-654A-A479-B27EB494E55A}"/>
              </a:ext>
            </a:extLst>
          </p:cNvPr>
          <p:cNvSpPr/>
          <p:nvPr/>
        </p:nvSpPr>
        <p:spPr>
          <a:xfrm>
            <a:off x="2648464" y="2897658"/>
            <a:ext cx="571813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97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6EAF45-8212-BC40-88F6-0080F58B16EC}"/>
              </a:ext>
            </a:extLst>
          </p:cNvPr>
          <p:cNvSpPr/>
          <p:nvPr/>
        </p:nvSpPr>
        <p:spPr>
          <a:xfrm>
            <a:off x="2648465" y="679621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074C77-0781-AA4F-B77F-B934572D199B}"/>
              </a:ext>
            </a:extLst>
          </p:cNvPr>
          <p:cNvSpPr/>
          <p:nvPr/>
        </p:nvSpPr>
        <p:spPr>
          <a:xfrm>
            <a:off x="2648465" y="2897659"/>
            <a:ext cx="3447535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03667-21F8-7843-9B89-1CDB2323EF89}"/>
              </a:ext>
            </a:extLst>
          </p:cNvPr>
          <p:cNvSpPr/>
          <p:nvPr/>
        </p:nvSpPr>
        <p:spPr>
          <a:xfrm>
            <a:off x="6096000" y="2897658"/>
            <a:ext cx="3447535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EAE8A993-828A-EA48-9D59-117C583772F1}"/>
              </a:ext>
            </a:extLst>
          </p:cNvPr>
          <p:cNvSpPr/>
          <p:nvPr/>
        </p:nvSpPr>
        <p:spPr>
          <a:xfrm>
            <a:off x="5958016" y="1998704"/>
            <a:ext cx="275968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C0B9E-A8D5-6B44-B90A-65B70330D3DC}"/>
              </a:ext>
            </a:extLst>
          </p:cNvPr>
          <p:cNvSpPr txBox="1"/>
          <p:nvPr/>
        </p:nvSpPr>
        <p:spPr>
          <a:xfrm>
            <a:off x="3122690" y="4752591"/>
            <a:ext cx="5946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if the monkey became distracted for some unknown reason in the middle of the task?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550792-5675-C045-866A-1947D3E4B930}"/>
              </a:ext>
            </a:extLst>
          </p:cNvPr>
          <p:cNvCxnSpPr/>
          <p:nvPr/>
        </p:nvCxnSpPr>
        <p:spPr>
          <a:xfrm>
            <a:off x="2648465" y="4542183"/>
            <a:ext cx="68950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C02441-7822-F448-BCE2-C6DA3EAA1839}"/>
              </a:ext>
            </a:extLst>
          </p:cNvPr>
          <p:cNvSpPr txBox="1"/>
          <p:nvPr/>
        </p:nvSpPr>
        <p:spPr>
          <a:xfrm>
            <a:off x="1302026" y="4343503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3FE7D-29D4-D145-83A1-60C7F617ACEC}"/>
              </a:ext>
            </a:extLst>
          </p:cNvPr>
          <p:cNvSpPr txBox="1"/>
          <p:nvPr/>
        </p:nvSpPr>
        <p:spPr>
          <a:xfrm>
            <a:off x="9806023" y="4343503"/>
            <a:ext cx="99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E9134B-8A39-654A-A479-B27EB494E55A}"/>
              </a:ext>
            </a:extLst>
          </p:cNvPr>
          <p:cNvSpPr/>
          <p:nvPr/>
        </p:nvSpPr>
        <p:spPr>
          <a:xfrm>
            <a:off x="5475476" y="2897658"/>
            <a:ext cx="965080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12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C983A2-88D7-F746-BA60-D625A2926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59" y="874993"/>
            <a:ext cx="9837682" cy="55055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8D97C9-F5B5-1A45-A107-A9F7210D0440}"/>
              </a:ext>
            </a:extLst>
          </p:cNvPr>
          <p:cNvSpPr txBox="1"/>
          <p:nvPr/>
        </p:nvSpPr>
        <p:spPr>
          <a:xfrm>
            <a:off x="2301765" y="1081649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simulated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6FB70-9C45-B14E-9CED-3E56B1E8D2E5}"/>
              </a:ext>
            </a:extLst>
          </p:cNvPr>
          <p:cNvSpPr txBox="1"/>
          <p:nvPr/>
        </p:nvSpPr>
        <p:spPr>
          <a:xfrm>
            <a:off x="2301764" y="137740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Linear fit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0C038-FE7D-DB41-8B25-7175B6229403}"/>
              </a:ext>
            </a:extLst>
          </p:cNvPr>
          <p:cNvSpPr txBox="1"/>
          <p:nvPr/>
        </p:nvSpPr>
        <p:spPr>
          <a:xfrm>
            <a:off x="2301763" y="1657637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Smooth 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BCF04-066E-5142-B83F-56592ABD2C5A}"/>
              </a:ext>
            </a:extLst>
          </p:cNvPr>
          <p:cNvSpPr txBox="1"/>
          <p:nvPr/>
        </p:nvSpPr>
        <p:spPr>
          <a:xfrm>
            <a:off x="2309393" y="1953397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Rough fit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4877D2-DCE9-F14A-945C-5D88E774704D}"/>
              </a:ext>
            </a:extLst>
          </p:cNvPr>
          <p:cNvSpPr txBox="1"/>
          <p:nvPr/>
        </p:nvSpPr>
        <p:spPr>
          <a:xfrm>
            <a:off x="8990053" y="4781291"/>
            <a:ext cx="14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training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55052-564F-6E46-A8FC-FD61B598EED7}"/>
              </a:ext>
            </a:extLst>
          </p:cNvPr>
          <p:cNvSpPr txBox="1"/>
          <p:nvPr/>
        </p:nvSpPr>
        <p:spPr>
          <a:xfrm>
            <a:off x="9373454" y="1081649"/>
            <a:ext cx="106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test error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3A9F10D-D1EE-CB4C-88A4-05114B036E10}"/>
              </a:ext>
            </a:extLst>
          </p:cNvPr>
          <p:cNvSpPr/>
          <p:nvPr/>
        </p:nvSpPr>
        <p:spPr>
          <a:xfrm>
            <a:off x="7346731" y="1071139"/>
            <a:ext cx="3478924" cy="2375338"/>
          </a:xfrm>
          <a:custGeom>
            <a:avLst/>
            <a:gdLst>
              <a:gd name="connsiteX0" fmla="*/ 0 w 3478924"/>
              <a:gd name="connsiteY0" fmla="*/ 472965 h 2375338"/>
              <a:gd name="connsiteX1" fmla="*/ 10510 w 3478924"/>
              <a:gd name="connsiteY1" fmla="*/ 1061544 h 2375338"/>
              <a:gd name="connsiteX2" fmla="*/ 294290 w 3478924"/>
              <a:gd name="connsiteY2" fmla="*/ 1376855 h 2375338"/>
              <a:gd name="connsiteX3" fmla="*/ 567559 w 3478924"/>
              <a:gd name="connsiteY3" fmla="*/ 1954924 h 2375338"/>
              <a:gd name="connsiteX4" fmla="*/ 809297 w 3478924"/>
              <a:gd name="connsiteY4" fmla="*/ 2259724 h 2375338"/>
              <a:gd name="connsiteX5" fmla="*/ 1156138 w 3478924"/>
              <a:gd name="connsiteY5" fmla="*/ 2375338 h 2375338"/>
              <a:gd name="connsiteX6" fmla="*/ 1765738 w 3478924"/>
              <a:gd name="connsiteY6" fmla="*/ 2375338 h 2375338"/>
              <a:gd name="connsiteX7" fmla="*/ 2995448 w 3478924"/>
              <a:gd name="connsiteY7" fmla="*/ 1860331 h 2375338"/>
              <a:gd name="connsiteX8" fmla="*/ 3394841 w 3478924"/>
              <a:gd name="connsiteY8" fmla="*/ 1187669 h 2375338"/>
              <a:gd name="connsiteX9" fmla="*/ 3478924 w 3478924"/>
              <a:gd name="connsiteY9" fmla="*/ 210207 h 2375338"/>
              <a:gd name="connsiteX10" fmla="*/ 3447393 w 3478924"/>
              <a:gd name="connsiteY10" fmla="*/ 0 h 2375338"/>
              <a:gd name="connsiteX11" fmla="*/ 0 w 3478924"/>
              <a:gd name="connsiteY11" fmla="*/ 10510 h 237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8924" h="2375338">
                <a:moveTo>
                  <a:pt x="0" y="472965"/>
                </a:moveTo>
                <a:lnTo>
                  <a:pt x="10510" y="1061544"/>
                </a:lnTo>
                <a:lnTo>
                  <a:pt x="294290" y="1376855"/>
                </a:lnTo>
                <a:lnTo>
                  <a:pt x="567559" y="1954924"/>
                </a:lnTo>
                <a:lnTo>
                  <a:pt x="809297" y="2259724"/>
                </a:lnTo>
                <a:lnTo>
                  <a:pt x="1156138" y="2375338"/>
                </a:lnTo>
                <a:lnTo>
                  <a:pt x="1765738" y="2375338"/>
                </a:lnTo>
                <a:lnTo>
                  <a:pt x="2995448" y="1860331"/>
                </a:lnTo>
                <a:lnTo>
                  <a:pt x="3394841" y="1187669"/>
                </a:lnTo>
                <a:lnTo>
                  <a:pt x="3478924" y="210207"/>
                </a:lnTo>
                <a:lnTo>
                  <a:pt x="3447393" y="0"/>
                </a:lnTo>
                <a:lnTo>
                  <a:pt x="0" y="10510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D00C05-3FE3-764E-9795-65B6487162C8}"/>
              </a:ext>
            </a:extLst>
          </p:cNvPr>
          <p:cNvSpPr txBox="1"/>
          <p:nvPr/>
        </p:nvSpPr>
        <p:spPr>
          <a:xfrm>
            <a:off x="8717716" y="6581001"/>
            <a:ext cx="347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“An Introduction to Statistical Learning”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5A3584-90CA-444C-B456-F4ACC696E376}"/>
              </a:ext>
            </a:extLst>
          </p:cNvPr>
          <p:cNvSpPr txBox="1"/>
          <p:nvPr/>
        </p:nvSpPr>
        <p:spPr>
          <a:xfrm>
            <a:off x="347870" y="290218"/>
            <a:ext cx="7807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Training and Testing Error vs. Model Flexibility</a:t>
            </a:r>
          </a:p>
        </p:txBody>
      </p:sp>
    </p:spTree>
    <p:extLst>
      <p:ext uri="{BB962C8B-B14F-4D97-AF65-F5344CB8AC3E}">
        <p14:creationId xmlns:p14="http://schemas.microsoft.com/office/powerpoint/2010/main" val="2277509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6EAF45-8212-BC40-88F6-0080F58B16EC}"/>
              </a:ext>
            </a:extLst>
          </p:cNvPr>
          <p:cNvSpPr/>
          <p:nvPr/>
        </p:nvSpPr>
        <p:spPr>
          <a:xfrm>
            <a:off x="2648465" y="679621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EAE8A993-828A-EA48-9D59-117C583772F1}"/>
              </a:ext>
            </a:extLst>
          </p:cNvPr>
          <p:cNvSpPr/>
          <p:nvPr/>
        </p:nvSpPr>
        <p:spPr>
          <a:xfrm>
            <a:off x="5958016" y="1998704"/>
            <a:ext cx="275968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A04DB-CC3E-E349-A2F6-043B04A32A04}"/>
              </a:ext>
            </a:extLst>
          </p:cNvPr>
          <p:cNvSpPr/>
          <p:nvPr/>
        </p:nvSpPr>
        <p:spPr>
          <a:xfrm>
            <a:off x="2648464" y="679620"/>
            <a:ext cx="571813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AFBF39-6FEE-6B44-A624-B30020BE6946}"/>
              </a:ext>
            </a:extLst>
          </p:cNvPr>
          <p:cNvSpPr/>
          <p:nvPr/>
        </p:nvSpPr>
        <p:spPr>
          <a:xfrm>
            <a:off x="2648464" y="5115696"/>
            <a:ext cx="3447535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EDEF97-6183-8947-9BCF-1863C6DB8B23}"/>
              </a:ext>
            </a:extLst>
          </p:cNvPr>
          <p:cNvSpPr/>
          <p:nvPr/>
        </p:nvSpPr>
        <p:spPr>
          <a:xfrm>
            <a:off x="6095999" y="5115695"/>
            <a:ext cx="3447535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F6FD96B7-9070-F540-981D-67DBB7F5D85C}"/>
              </a:ext>
            </a:extLst>
          </p:cNvPr>
          <p:cNvSpPr/>
          <p:nvPr/>
        </p:nvSpPr>
        <p:spPr>
          <a:xfrm>
            <a:off x="5958015" y="4216741"/>
            <a:ext cx="275968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C911C0-F365-BE46-870A-F68F5D0BF809}"/>
              </a:ext>
            </a:extLst>
          </p:cNvPr>
          <p:cNvSpPr/>
          <p:nvPr/>
        </p:nvSpPr>
        <p:spPr>
          <a:xfrm>
            <a:off x="2648464" y="2897656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randomly shuffled data set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B0CED9-9A53-8A45-BFE3-23E6C45FB173}"/>
              </a:ext>
            </a:extLst>
          </p:cNvPr>
          <p:cNvSpPr/>
          <p:nvPr/>
        </p:nvSpPr>
        <p:spPr>
          <a:xfrm>
            <a:off x="5738616" y="2897651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AD74E5-531E-5042-A13A-2E95BBAC7CCE}"/>
              </a:ext>
            </a:extLst>
          </p:cNvPr>
          <p:cNvSpPr/>
          <p:nvPr/>
        </p:nvSpPr>
        <p:spPr>
          <a:xfrm>
            <a:off x="6537060" y="2897651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72F120-AF79-0441-BB1B-2430AF2456F9}"/>
              </a:ext>
            </a:extLst>
          </p:cNvPr>
          <p:cNvSpPr/>
          <p:nvPr/>
        </p:nvSpPr>
        <p:spPr>
          <a:xfrm>
            <a:off x="7650242" y="2897651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FBCF61-9FC9-9F4E-8BD8-469F36BFFF97}"/>
              </a:ext>
            </a:extLst>
          </p:cNvPr>
          <p:cNvSpPr/>
          <p:nvPr/>
        </p:nvSpPr>
        <p:spPr>
          <a:xfrm>
            <a:off x="4666627" y="2897651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99520D-F4D3-BF46-BAE5-8D3A5B6F1D70}"/>
              </a:ext>
            </a:extLst>
          </p:cNvPr>
          <p:cNvSpPr/>
          <p:nvPr/>
        </p:nvSpPr>
        <p:spPr>
          <a:xfrm>
            <a:off x="3018607" y="2897650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E37943-6666-664F-A283-D2A8E0205415}"/>
              </a:ext>
            </a:extLst>
          </p:cNvPr>
          <p:cNvSpPr/>
          <p:nvPr/>
        </p:nvSpPr>
        <p:spPr>
          <a:xfrm>
            <a:off x="3805625" y="2897649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B61DB5-77AD-0D48-A787-7B7CF00C2CDD}"/>
              </a:ext>
            </a:extLst>
          </p:cNvPr>
          <p:cNvSpPr/>
          <p:nvPr/>
        </p:nvSpPr>
        <p:spPr>
          <a:xfrm>
            <a:off x="9431838" y="2897648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927B24-A137-274E-A1A2-7A89A725AF24}"/>
              </a:ext>
            </a:extLst>
          </p:cNvPr>
          <p:cNvSpPr/>
          <p:nvPr/>
        </p:nvSpPr>
        <p:spPr>
          <a:xfrm>
            <a:off x="7867806" y="2897647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117296-D44F-C540-B49D-1D34043E1071}"/>
              </a:ext>
            </a:extLst>
          </p:cNvPr>
          <p:cNvSpPr/>
          <p:nvPr/>
        </p:nvSpPr>
        <p:spPr>
          <a:xfrm>
            <a:off x="5738616" y="5115695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935C80-B346-8445-81BD-B3C870756795}"/>
              </a:ext>
            </a:extLst>
          </p:cNvPr>
          <p:cNvSpPr/>
          <p:nvPr/>
        </p:nvSpPr>
        <p:spPr>
          <a:xfrm>
            <a:off x="6537060" y="5115695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E76BF0-C253-9742-8C12-EC106A494A53}"/>
              </a:ext>
            </a:extLst>
          </p:cNvPr>
          <p:cNvSpPr/>
          <p:nvPr/>
        </p:nvSpPr>
        <p:spPr>
          <a:xfrm>
            <a:off x="7650242" y="5115695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B2F4FC-890A-0542-A848-CC76C2B1300A}"/>
              </a:ext>
            </a:extLst>
          </p:cNvPr>
          <p:cNvSpPr/>
          <p:nvPr/>
        </p:nvSpPr>
        <p:spPr>
          <a:xfrm>
            <a:off x="4666627" y="5115695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0D889CE-5F39-B849-9A45-F08A18521068}"/>
              </a:ext>
            </a:extLst>
          </p:cNvPr>
          <p:cNvSpPr/>
          <p:nvPr/>
        </p:nvSpPr>
        <p:spPr>
          <a:xfrm>
            <a:off x="3018607" y="5115694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FE58B7-C408-9445-BCC4-B0EF43E6A438}"/>
              </a:ext>
            </a:extLst>
          </p:cNvPr>
          <p:cNvSpPr/>
          <p:nvPr/>
        </p:nvSpPr>
        <p:spPr>
          <a:xfrm>
            <a:off x="3805625" y="5115693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4A3B0C-AA03-8040-9264-10EF99F65DAC}"/>
              </a:ext>
            </a:extLst>
          </p:cNvPr>
          <p:cNvSpPr/>
          <p:nvPr/>
        </p:nvSpPr>
        <p:spPr>
          <a:xfrm>
            <a:off x="9431838" y="5115692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91EAC7-0064-5E4A-8179-75F1606DCBC5}"/>
              </a:ext>
            </a:extLst>
          </p:cNvPr>
          <p:cNvSpPr/>
          <p:nvPr/>
        </p:nvSpPr>
        <p:spPr>
          <a:xfrm>
            <a:off x="7867806" y="5115691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301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6EAF45-8212-BC40-88F6-0080F58B16EC}"/>
              </a:ext>
            </a:extLst>
          </p:cNvPr>
          <p:cNvSpPr/>
          <p:nvPr/>
        </p:nvSpPr>
        <p:spPr>
          <a:xfrm>
            <a:off x="2648465" y="679621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EAE8A993-828A-EA48-9D59-117C583772F1}"/>
              </a:ext>
            </a:extLst>
          </p:cNvPr>
          <p:cNvSpPr/>
          <p:nvPr/>
        </p:nvSpPr>
        <p:spPr>
          <a:xfrm>
            <a:off x="5958016" y="1998704"/>
            <a:ext cx="275968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AFBF39-6FEE-6B44-A624-B30020BE6946}"/>
              </a:ext>
            </a:extLst>
          </p:cNvPr>
          <p:cNvSpPr/>
          <p:nvPr/>
        </p:nvSpPr>
        <p:spPr>
          <a:xfrm>
            <a:off x="2648464" y="5115696"/>
            <a:ext cx="3447535" cy="1062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EDEF97-6183-8947-9BCF-1863C6DB8B23}"/>
              </a:ext>
            </a:extLst>
          </p:cNvPr>
          <p:cNvSpPr/>
          <p:nvPr/>
        </p:nvSpPr>
        <p:spPr>
          <a:xfrm>
            <a:off x="6095999" y="5115695"/>
            <a:ext cx="3447535" cy="1062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F6FD96B7-9070-F540-981D-67DBB7F5D85C}"/>
              </a:ext>
            </a:extLst>
          </p:cNvPr>
          <p:cNvSpPr/>
          <p:nvPr/>
        </p:nvSpPr>
        <p:spPr>
          <a:xfrm>
            <a:off x="5958015" y="4216741"/>
            <a:ext cx="275968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C911C0-F365-BE46-870A-F68F5D0BF809}"/>
              </a:ext>
            </a:extLst>
          </p:cNvPr>
          <p:cNvSpPr/>
          <p:nvPr/>
        </p:nvSpPr>
        <p:spPr>
          <a:xfrm>
            <a:off x="2648464" y="2897656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randomly shuffled data set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99520D-F4D3-BF46-BAE5-8D3A5B6F1D70}"/>
              </a:ext>
            </a:extLst>
          </p:cNvPr>
          <p:cNvSpPr/>
          <p:nvPr/>
        </p:nvSpPr>
        <p:spPr>
          <a:xfrm>
            <a:off x="4618019" y="679619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927B24-A137-274E-A1A2-7A89A725AF24}"/>
              </a:ext>
            </a:extLst>
          </p:cNvPr>
          <p:cNvSpPr/>
          <p:nvPr/>
        </p:nvSpPr>
        <p:spPr>
          <a:xfrm>
            <a:off x="7867806" y="2897647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91EAC7-0064-5E4A-8179-75F1606DCBC5}"/>
              </a:ext>
            </a:extLst>
          </p:cNvPr>
          <p:cNvSpPr/>
          <p:nvPr/>
        </p:nvSpPr>
        <p:spPr>
          <a:xfrm>
            <a:off x="7867806" y="5115691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452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6EAF45-8212-BC40-88F6-0080F58B16EC}"/>
              </a:ext>
            </a:extLst>
          </p:cNvPr>
          <p:cNvSpPr/>
          <p:nvPr/>
        </p:nvSpPr>
        <p:spPr>
          <a:xfrm>
            <a:off x="2648465" y="679621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set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EAE8A993-828A-EA48-9D59-117C583772F1}"/>
              </a:ext>
            </a:extLst>
          </p:cNvPr>
          <p:cNvSpPr/>
          <p:nvPr/>
        </p:nvSpPr>
        <p:spPr>
          <a:xfrm>
            <a:off x="5958016" y="1998704"/>
            <a:ext cx="275968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AFBF39-6FEE-6B44-A624-B30020BE6946}"/>
              </a:ext>
            </a:extLst>
          </p:cNvPr>
          <p:cNvSpPr/>
          <p:nvPr/>
        </p:nvSpPr>
        <p:spPr>
          <a:xfrm>
            <a:off x="2648464" y="5115697"/>
            <a:ext cx="3447535" cy="48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EDEF97-6183-8947-9BCF-1863C6DB8B23}"/>
              </a:ext>
            </a:extLst>
          </p:cNvPr>
          <p:cNvSpPr/>
          <p:nvPr/>
        </p:nvSpPr>
        <p:spPr>
          <a:xfrm>
            <a:off x="6095999" y="5115696"/>
            <a:ext cx="3447535" cy="48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F6FD96B7-9070-F540-981D-67DBB7F5D85C}"/>
              </a:ext>
            </a:extLst>
          </p:cNvPr>
          <p:cNvSpPr/>
          <p:nvPr/>
        </p:nvSpPr>
        <p:spPr>
          <a:xfrm>
            <a:off x="5958015" y="4216741"/>
            <a:ext cx="275968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C911C0-F365-BE46-870A-F68F5D0BF809}"/>
              </a:ext>
            </a:extLst>
          </p:cNvPr>
          <p:cNvSpPr/>
          <p:nvPr/>
        </p:nvSpPr>
        <p:spPr>
          <a:xfrm>
            <a:off x="2648464" y="2897656"/>
            <a:ext cx="6895070" cy="1062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randomly shuffled data set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99520D-F4D3-BF46-BAE5-8D3A5B6F1D70}"/>
              </a:ext>
            </a:extLst>
          </p:cNvPr>
          <p:cNvSpPr/>
          <p:nvPr/>
        </p:nvSpPr>
        <p:spPr>
          <a:xfrm>
            <a:off x="4618019" y="679619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927B24-A137-274E-A1A2-7A89A725AF24}"/>
              </a:ext>
            </a:extLst>
          </p:cNvPr>
          <p:cNvSpPr/>
          <p:nvPr/>
        </p:nvSpPr>
        <p:spPr>
          <a:xfrm>
            <a:off x="7867806" y="2897647"/>
            <a:ext cx="45719" cy="10626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91EAC7-0064-5E4A-8179-75F1606DCBC5}"/>
              </a:ext>
            </a:extLst>
          </p:cNvPr>
          <p:cNvSpPr/>
          <p:nvPr/>
        </p:nvSpPr>
        <p:spPr>
          <a:xfrm>
            <a:off x="7867806" y="5115692"/>
            <a:ext cx="45719" cy="4800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645D66-A85C-0349-9D06-1E6F631FF12E}"/>
              </a:ext>
            </a:extLst>
          </p:cNvPr>
          <p:cNvSpPr/>
          <p:nvPr/>
        </p:nvSpPr>
        <p:spPr>
          <a:xfrm>
            <a:off x="6095999" y="5698345"/>
            <a:ext cx="3447535" cy="48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B35F6D-E53C-6440-A85B-5970095D23DB}"/>
              </a:ext>
            </a:extLst>
          </p:cNvPr>
          <p:cNvSpPr/>
          <p:nvPr/>
        </p:nvSpPr>
        <p:spPr>
          <a:xfrm>
            <a:off x="2648463" y="5698344"/>
            <a:ext cx="3447535" cy="48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1056F0-2ED9-8341-9930-30C0DE8CE621}"/>
              </a:ext>
            </a:extLst>
          </p:cNvPr>
          <p:cNvSpPr/>
          <p:nvPr/>
        </p:nvSpPr>
        <p:spPr>
          <a:xfrm>
            <a:off x="7867806" y="5698340"/>
            <a:ext cx="45719" cy="4800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4E6A1A2-D41D-DE4E-8BC8-4986267782B6}"/>
              </a:ext>
            </a:extLst>
          </p:cNvPr>
          <p:cNvSpPr/>
          <p:nvPr/>
        </p:nvSpPr>
        <p:spPr>
          <a:xfrm>
            <a:off x="9760226" y="5115692"/>
            <a:ext cx="238539" cy="106268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7BE57-6D7E-134E-A9AD-1ED2EF65407C}"/>
              </a:ext>
            </a:extLst>
          </p:cNvPr>
          <p:cNvSpPr txBox="1"/>
          <p:nvPr/>
        </p:nvSpPr>
        <p:spPr>
          <a:xfrm>
            <a:off x="10215457" y="5462367"/>
            <a:ext cx="93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</a:p>
        </p:txBody>
      </p:sp>
    </p:spTree>
    <p:extLst>
      <p:ext uri="{BB962C8B-B14F-4D97-AF65-F5344CB8AC3E}">
        <p14:creationId xmlns:p14="http://schemas.microsoft.com/office/powerpoint/2010/main" val="2616132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1904-6D19-6A4D-8811-BF588786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9640"/>
          </a:xfrm>
        </p:spPr>
        <p:txBody>
          <a:bodyPr>
            <a:normAutofit fontScale="90000"/>
          </a:bodyPr>
          <a:lstStyle/>
          <a:p>
            <a:r>
              <a:rPr lang="en-US" dirty="0"/>
              <a:t>K-fold Cross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620FB-67E3-7140-9045-078750D4B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519" y="1408131"/>
            <a:ext cx="6428962" cy="4538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B5B12A-47BB-064A-82D2-DB45785ED6EC}"/>
              </a:ext>
            </a:extLst>
          </p:cNvPr>
          <p:cNvSpPr txBox="1"/>
          <p:nvPr/>
        </p:nvSpPr>
        <p:spPr>
          <a:xfrm>
            <a:off x="1633331" y="2276062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 = 5</a:t>
            </a:r>
          </a:p>
        </p:txBody>
      </p:sp>
    </p:spTree>
    <p:extLst>
      <p:ext uri="{BB962C8B-B14F-4D97-AF65-F5344CB8AC3E}">
        <p14:creationId xmlns:p14="http://schemas.microsoft.com/office/powerpoint/2010/main" val="3307762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1904-6D19-6A4D-8811-BF588786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9640"/>
          </a:xfrm>
        </p:spPr>
        <p:txBody>
          <a:bodyPr>
            <a:normAutofit fontScale="90000"/>
          </a:bodyPr>
          <a:lstStyle/>
          <a:p>
            <a:r>
              <a:rPr lang="en-US" dirty="0"/>
              <a:t>Leave-One-Out Cross Validation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DF54E-5793-9F45-A95D-94C1B7B3F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417" y="1124817"/>
            <a:ext cx="7357165" cy="4972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654BEE-152F-D64A-B3F7-4CFE06EFDB90}"/>
              </a:ext>
            </a:extLst>
          </p:cNvPr>
          <p:cNvSpPr txBox="1"/>
          <p:nvPr/>
        </p:nvSpPr>
        <p:spPr>
          <a:xfrm>
            <a:off x="838200" y="6096967"/>
            <a:ext cx="485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just K-fold with K = the number of data points!</a:t>
            </a:r>
          </a:p>
        </p:txBody>
      </p:sp>
    </p:spTree>
    <p:extLst>
      <p:ext uri="{BB962C8B-B14F-4D97-AF65-F5344CB8AC3E}">
        <p14:creationId xmlns:p14="http://schemas.microsoft.com/office/powerpoint/2010/main" val="2103796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1904-6D19-6A4D-8811-BF588786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9640"/>
          </a:xfrm>
        </p:spPr>
        <p:txBody>
          <a:bodyPr>
            <a:normAutofit fontScale="90000"/>
          </a:bodyPr>
          <a:lstStyle/>
          <a:p>
            <a:r>
              <a:rPr lang="en-US" dirty="0"/>
              <a:t>Train - Validate -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10B336-B042-3F4B-B31A-3C851C7C5247}"/>
              </a:ext>
            </a:extLst>
          </p:cNvPr>
          <p:cNvSpPr/>
          <p:nvPr/>
        </p:nvSpPr>
        <p:spPr>
          <a:xfrm>
            <a:off x="2320473" y="1196457"/>
            <a:ext cx="6895070" cy="4896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4994D8-B7A1-8E47-8920-229B0483EA6B}"/>
              </a:ext>
            </a:extLst>
          </p:cNvPr>
          <p:cNvSpPr/>
          <p:nvPr/>
        </p:nvSpPr>
        <p:spPr>
          <a:xfrm>
            <a:off x="2320473" y="1686096"/>
            <a:ext cx="5044423" cy="489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B1041B-6D34-CA40-ABB1-2452829BD6C9}"/>
              </a:ext>
            </a:extLst>
          </p:cNvPr>
          <p:cNvSpPr/>
          <p:nvPr/>
        </p:nvSpPr>
        <p:spPr>
          <a:xfrm>
            <a:off x="7364896" y="1686095"/>
            <a:ext cx="1850647" cy="4896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BE4ABE-D931-8B4F-85C2-B08A2169E070}"/>
              </a:ext>
            </a:extLst>
          </p:cNvPr>
          <p:cNvSpPr/>
          <p:nvPr/>
        </p:nvSpPr>
        <p:spPr>
          <a:xfrm>
            <a:off x="2320474" y="2939361"/>
            <a:ext cx="3384587" cy="489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8C554-A275-5449-85BB-192DBDD3D30D}"/>
              </a:ext>
            </a:extLst>
          </p:cNvPr>
          <p:cNvSpPr/>
          <p:nvPr/>
        </p:nvSpPr>
        <p:spPr>
          <a:xfrm>
            <a:off x="5705061" y="2939358"/>
            <a:ext cx="1659835" cy="4896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94839-32DF-F241-BBA5-381B7AE9F8C3}"/>
              </a:ext>
            </a:extLst>
          </p:cNvPr>
          <p:cNvSpPr txBox="1"/>
          <p:nvPr/>
        </p:nvSpPr>
        <p:spPr>
          <a:xfrm>
            <a:off x="427382" y="3073645"/>
            <a:ext cx="1789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K-fold cross validation to find optimal hyperparameters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E83738-B82F-AA45-8EFE-19F49D45E366}"/>
              </a:ext>
            </a:extLst>
          </p:cNvPr>
          <p:cNvSpPr/>
          <p:nvPr/>
        </p:nvSpPr>
        <p:spPr>
          <a:xfrm>
            <a:off x="4045226" y="3428994"/>
            <a:ext cx="1659835" cy="4896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8D3C24-BA70-7446-8D9E-6E19A3028967}"/>
              </a:ext>
            </a:extLst>
          </p:cNvPr>
          <p:cNvSpPr/>
          <p:nvPr/>
        </p:nvSpPr>
        <p:spPr>
          <a:xfrm>
            <a:off x="2320473" y="3918633"/>
            <a:ext cx="1711499" cy="4896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DE4A67-10D9-8541-BAE3-C2B32684AA40}"/>
              </a:ext>
            </a:extLst>
          </p:cNvPr>
          <p:cNvSpPr/>
          <p:nvPr/>
        </p:nvSpPr>
        <p:spPr>
          <a:xfrm>
            <a:off x="2320473" y="3428994"/>
            <a:ext cx="1711499" cy="489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7443CE-A512-9C45-AE9B-A8D02CDA25AE}"/>
              </a:ext>
            </a:extLst>
          </p:cNvPr>
          <p:cNvSpPr/>
          <p:nvPr/>
        </p:nvSpPr>
        <p:spPr>
          <a:xfrm>
            <a:off x="5705061" y="3428991"/>
            <a:ext cx="1659835" cy="489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A3B7A6-A210-0A44-8329-F0B1C320D583}"/>
              </a:ext>
            </a:extLst>
          </p:cNvPr>
          <p:cNvSpPr/>
          <p:nvPr/>
        </p:nvSpPr>
        <p:spPr>
          <a:xfrm>
            <a:off x="4045227" y="3918632"/>
            <a:ext cx="3319670" cy="489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0D0C94-5F13-654D-BEC0-E809A325AFED}"/>
              </a:ext>
            </a:extLst>
          </p:cNvPr>
          <p:cNvSpPr/>
          <p:nvPr/>
        </p:nvSpPr>
        <p:spPr>
          <a:xfrm>
            <a:off x="2320473" y="5416723"/>
            <a:ext cx="5044423" cy="489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A537-F0DD-F046-8473-0EE807803740}"/>
              </a:ext>
            </a:extLst>
          </p:cNvPr>
          <p:cNvSpPr/>
          <p:nvPr/>
        </p:nvSpPr>
        <p:spPr>
          <a:xfrm>
            <a:off x="7364896" y="5416722"/>
            <a:ext cx="1850647" cy="4896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DC4B9-BD87-394F-B2F0-5B9103CAC6EA}"/>
              </a:ext>
            </a:extLst>
          </p:cNvPr>
          <p:cNvSpPr txBox="1"/>
          <p:nvPr/>
        </p:nvSpPr>
        <p:spPr>
          <a:xfrm>
            <a:off x="365778" y="5199876"/>
            <a:ext cx="1850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optimal hyperparameters from above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45C7CB-4FD1-9B47-8154-152A6D3645D4}"/>
              </a:ext>
            </a:extLst>
          </p:cNvPr>
          <p:cNvCxnSpPr/>
          <p:nvPr/>
        </p:nvCxnSpPr>
        <p:spPr>
          <a:xfrm>
            <a:off x="7364896" y="2175734"/>
            <a:ext cx="0" cy="32409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4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C983A2-88D7-F746-BA60-D625A2926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59" y="874993"/>
            <a:ext cx="9837682" cy="55055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8D97C9-F5B5-1A45-A107-A9F7210D0440}"/>
              </a:ext>
            </a:extLst>
          </p:cNvPr>
          <p:cNvSpPr txBox="1"/>
          <p:nvPr/>
        </p:nvSpPr>
        <p:spPr>
          <a:xfrm>
            <a:off x="2301765" y="1081649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simulated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6FB70-9C45-B14E-9CED-3E56B1E8D2E5}"/>
              </a:ext>
            </a:extLst>
          </p:cNvPr>
          <p:cNvSpPr txBox="1"/>
          <p:nvPr/>
        </p:nvSpPr>
        <p:spPr>
          <a:xfrm>
            <a:off x="2301764" y="137740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Linear fit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0C038-FE7D-DB41-8B25-7175B6229403}"/>
              </a:ext>
            </a:extLst>
          </p:cNvPr>
          <p:cNvSpPr txBox="1"/>
          <p:nvPr/>
        </p:nvSpPr>
        <p:spPr>
          <a:xfrm>
            <a:off x="2301763" y="1657637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Smooth 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BCF04-066E-5142-B83F-56592ABD2C5A}"/>
              </a:ext>
            </a:extLst>
          </p:cNvPr>
          <p:cNvSpPr txBox="1"/>
          <p:nvPr/>
        </p:nvSpPr>
        <p:spPr>
          <a:xfrm>
            <a:off x="2309393" y="1953397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Rough fit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4877D2-DCE9-F14A-945C-5D88E774704D}"/>
              </a:ext>
            </a:extLst>
          </p:cNvPr>
          <p:cNvSpPr txBox="1"/>
          <p:nvPr/>
        </p:nvSpPr>
        <p:spPr>
          <a:xfrm>
            <a:off x="8990053" y="4781291"/>
            <a:ext cx="14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training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55052-564F-6E46-A8FC-FD61B598EED7}"/>
              </a:ext>
            </a:extLst>
          </p:cNvPr>
          <p:cNvSpPr txBox="1"/>
          <p:nvPr/>
        </p:nvSpPr>
        <p:spPr>
          <a:xfrm>
            <a:off x="9373454" y="1081649"/>
            <a:ext cx="106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test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AC8934-770E-7143-AE97-C17C518BA687}"/>
              </a:ext>
            </a:extLst>
          </p:cNvPr>
          <p:cNvSpPr txBox="1"/>
          <p:nvPr/>
        </p:nvSpPr>
        <p:spPr>
          <a:xfrm>
            <a:off x="8717716" y="6581001"/>
            <a:ext cx="347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“An Introduction to Statistical Learning”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A5363-1A11-254A-92DF-331E1CD38884}"/>
              </a:ext>
            </a:extLst>
          </p:cNvPr>
          <p:cNvSpPr txBox="1"/>
          <p:nvPr/>
        </p:nvSpPr>
        <p:spPr>
          <a:xfrm>
            <a:off x="347870" y="290218"/>
            <a:ext cx="7807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Training and Testing Error vs. Model Flexibility</a:t>
            </a:r>
          </a:p>
        </p:txBody>
      </p:sp>
    </p:spTree>
    <p:extLst>
      <p:ext uri="{BB962C8B-B14F-4D97-AF65-F5344CB8AC3E}">
        <p14:creationId xmlns:p14="http://schemas.microsoft.com/office/powerpoint/2010/main" val="236723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C983A2-88D7-F746-BA60-D625A2926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59" y="874993"/>
            <a:ext cx="9837682" cy="55055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8D97C9-F5B5-1A45-A107-A9F7210D0440}"/>
              </a:ext>
            </a:extLst>
          </p:cNvPr>
          <p:cNvSpPr txBox="1"/>
          <p:nvPr/>
        </p:nvSpPr>
        <p:spPr>
          <a:xfrm>
            <a:off x="2301765" y="1081649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simulated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6FB70-9C45-B14E-9CED-3E56B1E8D2E5}"/>
              </a:ext>
            </a:extLst>
          </p:cNvPr>
          <p:cNvSpPr txBox="1"/>
          <p:nvPr/>
        </p:nvSpPr>
        <p:spPr>
          <a:xfrm>
            <a:off x="2301764" y="137740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Linear fit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0C038-FE7D-DB41-8B25-7175B6229403}"/>
              </a:ext>
            </a:extLst>
          </p:cNvPr>
          <p:cNvSpPr txBox="1"/>
          <p:nvPr/>
        </p:nvSpPr>
        <p:spPr>
          <a:xfrm>
            <a:off x="2301763" y="1657637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Smooth 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BCF04-066E-5142-B83F-56592ABD2C5A}"/>
              </a:ext>
            </a:extLst>
          </p:cNvPr>
          <p:cNvSpPr txBox="1"/>
          <p:nvPr/>
        </p:nvSpPr>
        <p:spPr>
          <a:xfrm>
            <a:off x="2309393" y="1953397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Rough fit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4877D2-DCE9-F14A-945C-5D88E774704D}"/>
              </a:ext>
            </a:extLst>
          </p:cNvPr>
          <p:cNvSpPr txBox="1"/>
          <p:nvPr/>
        </p:nvSpPr>
        <p:spPr>
          <a:xfrm>
            <a:off x="8990053" y="4781291"/>
            <a:ext cx="14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training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55052-564F-6E46-A8FC-FD61B598EED7}"/>
              </a:ext>
            </a:extLst>
          </p:cNvPr>
          <p:cNvSpPr txBox="1"/>
          <p:nvPr/>
        </p:nvSpPr>
        <p:spPr>
          <a:xfrm>
            <a:off x="9373454" y="1081649"/>
            <a:ext cx="106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test 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43BC7-84E2-6A4D-868E-34129103C382}"/>
              </a:ext>
            </a:extLst>
          </p:cNvPr>
          <p:cNvSpPr txBox="1"/>
          <p:nvPr/>
        </p:nvSpPr>
        <p:spPr>
          <a:xfrm>
            <a:off x="7267902" y="1008079"/>
            <a:ext cx="1356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under fitting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(high bias)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AF2CB7-1906-2541-B1BB-C09AE9A4B448}"/>
              </a:ext>
            </a:extLst>
          </p:cNvPr>
          <p:cNvSpPr txBox="1"/>
          <p:nvPr/>
        </p:nvSpPr>
        <p:spPr>
          <a:xfrm>
            <a:off x="9304492" y="3199484"/>
            <a:ext cx="1574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</a:rPr>
              <a:t>over fitting</a:t>
            </a:r>
          </a:p>
          <a:p>
            <a:pPr algn="r"/>
            <a:r>
              <a:rPr lang="en-US" dirty="0">
                <a:solidFill>
                  <a:srgbClr val="00B050"/>
                </a:solidFill>
              </a:rPr>
              <a:t>(high variance)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D251B-0492-034A-896E-1F739524F71B}"/>
              </a:ext>
            </a:extLst>
          </p:cNvPr>
          <p:cNvSpPr txBox="1"/>
          <p:nvPr/>
        </p:nvSpPr>
        <p:spPr>
          <a:xfrm>
            <a:off x="8294671" y="2832660"/>
            <a:ext cx="5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best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79D37-A240-664B-B5C5-A1E3336F6B32}"/>
              </a:ext>
            </a:extLst>
          </p:cNvPr>
          <p:cNvSpPr txBox="1"/>
          <p:nvPr/>
        </p:nvSpPr>
        <p:spPr>
          <a:xfrm>
            <a:off x="8717716" y="6581001"/>
            <a:ext cx="347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“An Introduction to Statistical Learning”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38D13A-59E9-C943-ACE5-19659018EDC5}"/>
              </a:ext>
            </a:extLst>
          </p:cNvPr>
          <p:cNvSpPr txBox="1"/>
          <p:nvPr/>
        </p:nvSpPr>
        <p:spPr>
          <a:xfrm>
            <a:off x="347870" y="290218"/>
            <a:ext cx="7807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Training and Testing Error vs. Model Flexibility</a:t>
            </a:r>
          </a:p>
        </p:txBody>
      </p:sp>
    </p:spTree>
    <p:extLst>
      <p:ext uri="{BB962C8B-B14F-4D97-AF65-F5344CB8AC3E}">
        <p14:creationId xmlns:p14="http://schemas.microsoft.com/office/powerpoint/2010/main" val="117064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B313D6-0F03-4E49-A416-F0792C50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0" y="1214675"/>
            <a:ext cx="5486400" cy="4411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9B5813-56EB-D04C-8EFD-CEB35AE3CF0D}"/>
              </a:ext>
            </a:extLst>
          </p:cNvPr>
          <p:cNvSpPr txBox="1"/>
          <p:nvPr/>
        </p:nvSpPr>
        <p:spPr>
          <a:xfrm>
            <a:off x="8717716" y="6581001"/>
            <a:ext cx="347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“An Introduction to Statistical Learning”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20ED5-1EF5-D442-8AFE-3E16496F91D9}"/>
              </a:ext>
            </a:extLst>
          </p:cNvPr>
          <p:cNvSpPr txBox="1"/>
          <p:nvPr/>
        </p:nvSpPr>
        <p:spPr>
          <a:xfrm>
            <a:off x="556054" y="345989"/>
            <a:ext cx="4556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is true simulated model.</a:t>
            </a:r>
          </a:p>
          <a:p>
            <a:r>
              <a:rPr lang="en-US" dirty="0"/>
              <a:t>Points are randomly simulated data plus noise.</a:t>
            </a:r>
          </a:p>
        </p:txBody>
      </p:sp>
    </p:spTree>
    <p:extLst>
      <p:ext uri="{BB962C8B-B14F-4D97-AF65-F5344CB8AC3E}">
        <p14:creationId xmlns:p14="http://schemas.microsoft.com/office/powerpoint/2010/main" val="266787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B313D6-0F03-4E49-A416-F0792C50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0" y="1214675"/>
            <a:ext cx="5486400" cy="4411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9B5813-56EB-D04C-8EFD-CEB35AE3CF0D}"/>
              </a:ext>
            </a:extLst>
          </p:cNvPr>
          <p:cNvSpPr txBox="1"/>
          <p:nvPr/>
        </p:nvSpPr>
        <p:spPr>
          <a:xfrm>
            <a:off x="8717716" y="6581001"/>
            <a:ext cx="347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“An Introduction to Statistical Learning”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20ED5-1EF5-D442-8AFE-3E16496F91D9}"/>
              </a:ext>
            </a:extLst>
          </p:cNvPr>
          <p:cNvSpPr txBox="1"/>
          <p:nvPr/>
        </p:nvSpPr>
        <p:spPr>
          <a:xfrm>
            <a:off x="556054" y="345989"/>
            <a:ext cx="4556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is true simulated model.</a:t>
            </a:r>
          </a:p>
          <a:p>
            <a:r>
              <a:rPr lang="en-US" dirty="0"/>
              <a:t>Points are randomly simulated data plus noise.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D203F-19D9-544C-A8C6-1D0C95435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62" y="1231581"/>
            <a:ext cx="5468192" cy="4397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FD076-B5A7-4F45-99B9-4E5972F6120B}"/>
              </a:ext>
            </a:extLst>
          </p:cNvPr>
          <p:cNvSpPr txBox="1"/>
          <p:nvPr/>
        </p:nvSpPr>
        <p:spPr>
          <a:xfrm>
            <a:off x="8231083" y="34598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model fit.</a:t>
            </a:r>
          </a:p>
        </p:txBody>
      </p:sp>
    </p:spTree>
    <p:extLst>
      <p:ext uri="{BB962C8B-B14F-4D97-AF65-F5344CB8AC3E}">
        <p14:creationId xmlns:p14="http://schemas.microsoft.com/office/powerpoint/2010/main" val="158706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B313D6-0F03-4E49-A416-F0792C50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0" y="1214675"/>
            <a:ext cx="5486400" cy="4411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9B5813-56EB-D04C-8EFD-CEB35AE3CF0D}"/>
              </a:ext>
            </a:extLst>
          </p:cNvPr>
          <p:cNvSpPr txBox="1"/>
          <p:nvPr/>
        </p:nvSpPr>
        <p:spPr>
          <a:xfrm>
            <a:off x="8717716" y="6581001"/>
            <a:ext cx="347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“An Introduction to Statistical Learning”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20ED5-1EF5-D442-8AFE-3E16496F91D9}"/>
              </a:ext>
            </a:extLst>
          </p:cNvPr>
          <p:cNvSpPr txBox="1"/>
          <p:nvPr/>
        </p:nvSpPr>
        <p:spPr>
          <a:xfrm>
            <a:off x="556054" y="345989"/>
            <a:ext cx="4556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is true simulated model.</a:t>
            </a:r>
          </a:p>
          <a:p>
            <a:r>
              <a:rPr lang="en-US" dirty="0"/>
              <a:t>Points are randomly simulated data plus noise.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FD076-B5A7-4F45-99B9-4E5972F6120B}"/>
              </a:ext>
            </a:extLst>
          </p:cNvPr>
          <p:cNvSpPr txBox="1"/>
          <p:nvPr/>
        </p:nvSpPr>
        <p:spPr>
          <a:xfrm>
            <a:off x="7567031" y="345989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Smooth spline model fit.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A278BA-1975-D040-A1F2-537878F80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62" y="1458288"/>
            <a:ext cx="4901514" cy="394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8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B313D6-0F03-4E49-A416-F0792C50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0" y="1214675"/>
            <a:ext cx="5486400" cy="4411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9B5813-56EB-D04C-8EFD-CEB35AE3CF0D}"/>
              </a:ext>
            </a:extLst>
          </p:cNvPr>
          <p:cNvSpPr txBox="1"/>
          <p:nvPr/>
        </p:nvSpPr>
        <p:spPr>
          <a:xfrm>
            <a:off x="8717716" y="6581001"/>
            <a:ext cx="3474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“An Introduction to Statistical Learning”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20ED5-1EF5-D442-8AFE-3E16496F91D9}"/>
              </a:ext>
            </a:extLst>
          </p:cNvPr>
          <p:cNvSpPr txBox="1"/>
          <p:nvPr/>
        </p:nvSpPr>
        <p:spPr>
          <a:xfrm>
            <a:off x="556054" y="345989"/>
            <a:ext cx="4556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is true simulated model.</a:t>
            </a:r>
          </a:p>
          <a:p>
            <a:r>
              <a:rPr lang="en-US" dirty="0"/>
              <a:t>Points are randomly simulated data plus noise.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FD076-B5A7-4F45-99B9-4E5972F6120B}"/>
              </a:ext>
            </a:extLst>
          </p:cNvPr>
          <p:cNvSpPr txBox="1"/>
          <p:nvPr/>
        </p:nvSpPr>
        <p:spPr>
          <a:xfrm>
            <a:off x="6935878" y="345989"/>
            <a:ext cx="377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Rough spline model fits data perfectly!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3AABC6-F6C3-9D4B-B978-1B27FEBBB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62" y="1448352"/>
            <a:ext cx="4926228" cy="396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2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DEDB1C-402F-B347-A526-10F1A19CB353}"/>
              </a:ext>
            </a:extLst>
          </p:cNvPr>
          <p:cNvSpPr txBox="1"/>
          <p:nvPr/>
        </p:nvSpPr>
        <p:spPr>
          <a:xfrm>
            <a:off x="734500" y="2151727"/>
            <a:ext cx="107230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So we have a data set…</a:t>
            </a:r>
          </a:p>
          <a:p>
            <a:endParaRPr lang="en-US" sz="3200" dirty="0"/>
          </a:p>
          <a:p>
            <a:r>
              <a:rPr lang="en-US" sz="3200" dirty="0"/>
              <a:t>And a model we want to use to describe it…</a:t>
            </a:r>
          </a:p>
          <a:p>
            <a:endParaRPr lang="en-US" sz="3200" dirty="0"/>
          </a:p>
          <a:p>
            <a:r>
              <a:rPr lang="en-US" sz="3200" dirty="0"/>
              <a:t>How do we keep that model from overfitting (i.e. fitting noise)?</a:t>
            </a:r>
          </a:p>
        </p:txBody>
      </p:sp>
    </p:spTree>
    <p:extLst>
      <p:ext uri="{BB962C8B-B14F-4D97-AF65-F5344CB8AC3E}">
        <p14:creationId xmlns:p14="http://schemas.microsoft.com/office/powerpoint/2010/main" val="385762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633</Words>
  <Application>Microsoft Macintosh PowerPoint</Application>
  <PresentationFormat>Widescreen</PresentationFormat>
  <Paragraphs>141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Cross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K-fold Cross Validation</vt:lpstr>
      <vt:lpstr>Leave-One-Out Cross Validation</vt:lpstr>
      <vt:lpstr>Train - Validate -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Validation</dc:title>
  <dc:creator>Goldschen, Marcel</dc:creator>
  <cp:lastModifiedBy>Goldschen, Marcel</cp:lastModifiedBy>
  <cp:revision>10</cp:revision>
  <dcterms:created xsi:type="dcterms:W3CDTF">2020-04-20T23:29:43Z</dcterms:created>
  <dcterms:modified xsi:type="dcterms:W3CDTF">2020-04-21T18:25:07Z</dcterms:modified>
</cp:coreProperties>
</file>