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3"/>
    <p:sldId id="265" r:id="rId4"/>
    <p:sldId id="266" r:id="rId5"/>
    <p:sldId id="267" r:id="rId6"/>
    <p:sldId id="268" r:id="rId7"/>
    <p:sldId id="269" r:id="rId8"/>
    <p:sldId id="270" r:id="rId9"/>
    <p:sldId id="271" r:id="rId10"/>
    <p:sldId id="272" r:id="rId11"/>
    <p:sldId id="273" r:id="rId12"/>
    <p:sldId id="274" r:id="rId13"/>
    <p:sldId id="275" r:id="rId14"/>
    <p:sldId id="261" r:id="rId15"/>
    <p:sldId id="257" r:id="rId16"/>
    <p:sldId id="276" r:id="rId17"/>
    <p:sldId id="277" r:id="rId18"/>
    <p:sldId id="278" r:id="rId19"/>
    <p:sldId id="279" r:id="rId20"/>
    <p:sldId id="280" r:id="rId21"/>
    <p:sldId id="281" r:id="rId22"/>
    <p:sldId id="282" r:id="rId23"/>
    <p:sldId id="283" r:id="rId24"/>
    <p:sldId id="284" r:id="rId25"/>
    <p:sldId id="285"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5092-268E-7A48-B839-B7BEE5A4CE6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A1192-36F1-3645-83CE-19086B781FE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74AB1E61-4AB3-964A-8E1A-AF59C6397F89}"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D141F3CC-2B06-2C46-88E6-0BE336749D53}"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EDF1ED3D-6CBB-3C40-8BA5-88531CC20B7B}"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705E46A3-81A8-754C-A576-1C7AC117F338}"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F1FB5D9-B905-6E4B-AE1A-F6788868F974}" type="datetime1">
              <a:rPr lang="en-MY"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EA1E5FB7-96BA-1A41-991B-03F500C3500C}" type="datetime1">
              <a:rPr lang="en-MY"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32368AA9-95F5-8F41-BEBE-E9C96302A193}" type="datetime1">
              <a:rPr lang="en-MY"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0500D2A-26A3-B249-BC2A-9B4BE9464361}" type="datetime1">
              <a:rPr lang="en-MY"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6614B-4108-4D4A-A796-97E0CB9C1977}" type="datetime1">
              <a:rPr lang="en-MY"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63D06F8A-8BCF-D143-B6B2-5F810606A215}" type="datetime1">
              <a:rPr lang="en-MY"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51B510F5-F66C-D242-A6B1-6B560780126B}" type="datetime1">
              <a:rPr lang="en-MY"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359E6-D05C-9546-AA79-5323DC3F04E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asted-movie.png" descr="pasted-movie.png"/>
          <p:cNvPicPr>
            <a:picLocks noChangeAspect="1"/>
          </p:cNvPicPr>
          <p:nvPr userDrawn="1"/>
        </p:nvPicPr>
        <p:blipFill>
          <a:blip r:embed="rId12"/>
          <a:stretch>
            <a:fillRect/>
          </a:stretch>
        </p:blipFill>
        <p:spPr>
          <a:xfrm>
            <a:off x="10221770" y="113153"/>
            <a:ext cx="1823085" cy="503943"/>
          </a:xfrm>
          <a:prstGeom prst="rect">
            <a:avLst/>
          </a:prstGeom>
          <a:ln w="12700">
            <a:miter lim="400000"/>
            <a:headEnd/>
            <a:tailEnd/>
          </a:ln>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037FDC-C959-D34A-B938-199E8760A89C}" type="datetime1">
              <a:rPr lang="en-MY"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359E6-D05C-9546-AA79-5323DC3F04E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975" y="1122680"/>
            <a:ext cx="10560685" cy="2387600"/>
          </a:xfrm>
        </p:spPr>
        <p:txBody>
          <a:bodyPr/>
          <a:lstStyle/>
          <a:p>
            <a:r>
              <a:rPr lang="en-US" dirty="0"/>
              <a:t>AirBnb Analysis</a:t>
            </a:r>
            <a:r>
              <a:rPr lang="en-MY" altLang="en-US" dirty="0"/>
              <a:t> </a:t>
            </a:r>
            <a:r>
              <a:rPr lang="en-US" dirty="0"/>
              <a:t>Capstone Project</a:t>
            </a:r>
            <a:endParaRPr lang="en-US" dirty="0"/>
          </a:p>
        </p:txBody>
      </p:sp>
      <p:sp>
        <p:nvSpPr>
          <p:cNvPr id="3" name="Subtitle 2"/>
          <p:cNvSpPr>
            <a:spLocks noGrp="1"/>
          </p:cNvSpPr>
          <p:nvPr>
            <p:ph type="subTitle" idx="1"/>
          </p:nvPr>
        </p:nvSpPr>
        <p:spPr/>
        <p:txBody>
          <a:bodyPr/>
          <a:lstStyle/>
          <a:p>
            <a:r>
              <a:rPr lang="en-MY" altLang="en-US" dirty="0"/>
              <a:t>Nevin Joshua Lyons</a:t>
            </a:r>
            <a:endParaRPr lang="en-MY"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Findings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
        <p:nvSpPr>
          <p:cNvPr id="5" name="Content Placeholder 4"/>
          <p:cNvSpPr/>
          <p:nvPr>
            <p:ph idx="1"/>
          </p:nvPr>
        </p:nvSpPr>
        <p:spPr/>
        <p:txBody>
          <a:bodyPr>
            <a:normAutofit fontScale="60000"/>
          </a:bodyPr>
          <a:p>
            <a:pPr marL="0" indent="0">
              <a:buNone/>
            </a:pPr>
            <a:r>
              <a:rPr lang="en-MY" altLang="en-US"/>
              <a:t>1. </a:t>
            </a:r>
            <a:r>
              <a:rPr lang="en-US"/>
              <a:t>Busiest Time of the Year and Price Changes:</a:t>
            </a:r>
            <a:endParaRPr lang="en-US"/>
          </a:p>
          <a:p>
            <a:r>
              <a:rPr lang="en-US"/>
              <a:t>We found that the summer months (June, July, August) are the busiest time of the year for Airbnb bookings in Seattle.</a:t>
            </a:r>
            <a:endParaRPr lang="en-US"/>
          </a:p>
          <a:p>
            <a:r>
              <a:rPr lang="en-US"/>
              <a:t>During peak periods, prices tend to increase, with the highest average prices observed in July.</a:t>
            </a:r>
            <a:endParaRPr lang="en-US"/>
          </a:p>
          <a:p>
            <a:pPr marL="0" indent="0">
              <a:buNone/>
            </a:pPr>
            <a:endParaRPr lang="en-US"/>
          </a:p>
          <a:p>
            <a:pPr marL="0" indent="0">
              <a:buNone/>
            </a:pPr>
            <a:r>
              <a:rPr lang="en-MY" altLang="en-US"/>
              <a:t>2. </a:t>
            </a:r>
            <a:r>
              <a:rPr lang="en-US"/>
              <a:t>Rent Distribution of Listings:</a:t>
            </a:r>
            <a:endParaRPr lang="en-US"/>
          </a:p>
          <a:p>
            <a:r>
              <a:rPr lang="en-US"/>
              <a:t>The distribution of rental prices across listings in Seattle is right-skewed, with the majority of listings priced below $200 per night.</a:t>
            </a:r>
            <a:endParaRPr lang="en-US"/>
          </a:p>
          <a:p>
            <a:endParaRPr lang="en-US"/>
          </a:p>
          <a:p>
            <a:pPr marL="0" indent="0">
              <a:buNone/>
            </a:pPr>
            <a:r>
              <a:rPr lang="en-MY" altLang="en-US"/>
              <a:t>3. </a:t>
            </a:r>
            <a:r>
              <a:rPr lang="en-US"/>
              <a:t>Neighborhoods with the Highest Rating Review Scores:</a:t>
            </a:r>
            <a:endParaRPr lang="en-US"/>
          </a:p>
          <a:p>
            <a:r>
              <a:rPr lang="en-US"/>
              <a:t>Neighborhoods such as Magnolia, Queen Anne, and Madrona have the highest average review scores, indicating high guest satisfaction.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Findings</a:t>
            </a:r>
            <a:r>
              <a:rPr lang="en-MY" altLang="en-US">
                <a:sym typeface="+mn-ea"/>
              </a:rPr>
              <a:t> 2 </a:t>
            </a:r>
            <a:endParaRPr lang="en-MY" altLang="en-US">
              <a:sym typeface="+mn-ea"/>
            </a:endParaRPr>
          </a:p>
        </p:txBody>
      </p:sp>
      <p:sp>
        <p:nvSpPr>
          <p:cNvPr id="3" name="Content Placeholder 2"/>
          <p:cNvSpPr>
            <a:spLocks noGrp="1"/>
          </p:cNvSpPr>
          <p:nvPr>
            <p:ph idx="1"/>
          </p:nvPr>
        </p:nvSpPr>
        <p:spPr/>
        <p:txBody>
          <a:bodyPr>
            <a:normAutofit fontScale="60000"/>
          </a:bodyPr>
          <a:p>
            <a:pPr marL="0" indent="0">
              <a:buNone/>
            </a:pPr>
            <a:r>
              <a:rPr lang="en-MY" altLang="en-US"/>
              <a:t>4. </a:t>
            </a:r>
            <a:r>
              <a:rPr lang="en-US"/>
              <a:t>Highest Number of Accommodations by Neighborhood:</a:t>
            </a:r>
            <a:endParaRPr lang="en-US"/>
          </a:p>
          <a:p>
            <a:r>
              <a:rPr lang="en-US"/>
              <a:t>Downtown and Capitol Hill are the neighborhoods with the highest number of accommodations, offering a wide range of options for guests.</a:t>
            </a:r>
            <a:endParaRPr lang="en-US"/>
          </a:p>
          <a:p>
            <a:endParaRPr lang="en-US"/>
          </a:p>
          <a:p>
            <a:pPr marL="0" indent="0">
              <a:buNone/>
            </a:pPr>
            <a:r>
              <a:rPr lang="en-MY" altLang="en-US"/>
              <a:t>5. </a:t>
            </a:r>
            <a:r>
              <a:rPr lang="en-US"/>
              <a:t>Neighborhoods with the Highest Prices:</a:t>
            </a:r>
            <a:endParaRPr lang="en-US"/>
          </a:p>
          <a:p>
            <a:r>
              <a:rPr lang="en-US"/>
              <a:t>Neighborhoods like Belltown and Pioneer Square have the highest average prices, reflecting their popularity and demand.</a:t>
            </a:r>
            <a:endParaRPr lang="en-US"/>
          </a:p>
          <a:p>
            <a:pPr marL="0" indent="0">
              <a:buNone/>
            </a:pPr>
            <a:endParaRPr lang="en-US"/>
          </a:p>
          <a:p>
            <a:pPr marL="0" indent="0">
              <a:buNone/>
            </a:pPr>
            <a:r>
              <a:rPr lang="en-MY" altLang="en-US"/>
              <a:t>6. </a:t>
            </a:r>
            <a:r>
              <a:rPr lang="en-US"/>
              <a:t>Chill Neighborhood:</a:t>
            </a:r>
            <a:endParaRPr lang="en-US"/>
          </a:p>
          <a:p>
            <a:r>
              <a:rPr lang="en-US"/>
              <a:t>Guest reviews mentioning terms like "chill" or "relaxed" indicate that neighborhoods such as Ballard and Fremont are perceived as laid-back and comfortable.</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Findings 3</a:t>
            </a:r>
            <a:endParaRPr lang="en-MY" altLang="en-US"/>
          </a:p>
        </p:txBody>
      </p:sp>
      <p:sp>
        <p:nvSpPr>
          <p:cNvPr id="3" name="Content Placeholder 2"/>
          <p:cNvSpPr>
            <a:spLocks noGrp="1"/>
          </p:cNvSpPr>
          <p:nvPr>
            <p:ph idx="1"/>
          </p:nvPr>
        </p:nvSpPr>
        <p:spPr/>
        <p:txBody>
          <a:bodyPr>
            <a:normAutofit fontScale="60000"/>
          </a:bodyPr>
          <a:p>
            <a:pPr marL="0" indent="0">
              <a:buNone/>
            </a:pPr>
            <a:r>
              <a:rPr lang="en-MY" altLang="en-US"/>
              <a:t>7. </a:t>
            </a:r>
            <a:r>
              <a:rPr lang="en-US"/>
              <a:t>Review Based on Location:</a:t>
            </a:r>
            <a:endParaRPr lang="en-US"/>
          </a:p>
          <a:p>
            <a:r>
              <a:rPr lang="en-US"/>
              <a:t>There is variability in review scores across neighborhoods, with some neighborhoods consistently receiving higher ratings than others.</a:t>
            </a:r>
            <a:endParaRPr lang="en-US"/>
          </a:p>
          <a:p>
            <a:endParaRPr lang="en-US"/>
          </a:p>
          <a:p>
            <a:pPr marL="0" indent="0">
              <a:buNone/>
            </a:pPr>
            <a:r>
              <a:rPr lang="en-MY" altLang="en-US"/>
              <a:t>8. </a:t>
            </a:r>
            <a:r>
              <a:rPr lang="en-US"/>
              <a:t>Most Common Type of Accommodation Used in Seattle:</a:t>
            </a:r>
            <a:endParaRPr lang="en-US"/>
          </a:p>
          <a:p>
            <a:r>
              <a:rPr lang="en-US"/>
              <a:t>Entire home/apartment listings are the most common type of accommodation used by guests in Seattle, followed by private rooms and shared rooms.</a:t>
            </a:r>
            <a:endParaRPr lang="en-US"/>
          </a:p>
          <a:p>
            <a:endParaRPr lang="en-US"/>
          </a:p>
          <a:p>
            <a:pPr marL="0" indent="0">
              <a:buNone/>
            </a:pPr>
            <a:r>
              <a:rPr lang="en-MY" altLang="en-US"/>
              <a:t>9. </a:t>
            </a:r>
            <a:r>
              <a:rPr lang="en-US"/>
              <a:t>Analyzing Guest Reviews:</a:t>
            </a:r>
            <a:endParaRPr lang="en-US"/>
          </a:p>
          <a:p>
            <a:r>
              <a:rPr lang="en-US"/>
              <a:t>Guest reviews provide valuable insights into the guest experience, highlighting aspects such as cleanliness, location, and host communication.</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9359E6-D05C-9546-AA79-5323DC3F04EC}" type="slidenum">
              <a:rPr lang="en-US" smtClean="0"/>
            </a:fld>
            <a:endParaRPr lang="en-US"/>
          </a:p>
        </p:txBody>
      </p:sp>
      <p:sp>
        <p:nvSpPr>
          <p:cNvPr id="4" name="TextBox 3"/>
          <p:cNvSpPr txBox="1"/>
          <p:nvPr/>
        </p:nvSpPr>
        <p:spPr>
          <a:xfrm>
            <a:off x="3941380" y="2564525"/>
            <a:ext cx="3286477" cy="1015663"/>
          </a:xfrm>
          <a:prstGeom prst="rect">
            <a:avLst/>
          </a:prstGeom>
          <a:noFill/>
        </p:spPr>
        <p:txBody>
          <a:bodyPr wrap="none" rtlCol="0">
            <a:spAutoFit/>
          </a:bodyPr>
          <a:lstStyle/>
          <a:p>
            <a:r>
              <a:rPr lang="en-US" sz="6000" dirty="0"/>
              <a:t>Appendix</a:t>
            </a:r>
            <a:endParaRPr 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Loading my DataSets</a:t>
            </a:r>
            <a:endParaRPr lang="en-MY" altLang="en-US" dirty="0"/>
          </a:p>
        </p:txBody>
      </p:sp>
      <p:sp>
        <p:nvSpPr>
          <p:cNvPr id="4" name="Slide Number Placeholder 3"/>
          <p:cNvSpPr>
            <a:spLocks noGrp="1"/>
          </p:cNvSpPr>
          <p:nvPr>
            <p:ph type="sldNum" sz="quarter" idx="12"/>
          </p:nvPr>
        </p:nvSpPr>
        <p:spPr/>
        <p:txBody>
          <a:bodyPr/>
          <a:lstStyle/>
          <a:p>
            <a:fld id="{D79359E6-D05C-9546-AA79-5323DC3F04EC}" type="slidenum">
              <a:rPr lang="en-US" smtClean="0"/>
            </a:fld>
            <a:endParaRPr lang="en-US"/>
          </a:p>
        </p:txBody>
      </p:sp>
      <p:sp>
        <p:nvSpPr>
          <p:cNvPr id="5" name="TextBox 4"/>
          <p:cNvSpPr txBox="1"/>
          <p:nvPr/>
        </p:nvSpPr>
        <p:spPr>
          <a:xfrm>
            <a:off x="283780" y="6311900"/>
            <a:ext cx="7133107" cy="369332"/>
          </a:xfrm>
          <a:prstGeom prst="rect">
            <a:avLst/>
          </a:prstGeom>
          <a:noFill/>
        </p:spPr>
        <p:txBody>
          <a:bodyPr wrap="none" rtlCol="0">
            <a:spAutoFit/>
          </a:bodyPr>
          <a:lstStyle/>
          <a:p>
            <a:r>
              <a:rPr lang="en-US" dirty="0"/>
              <a:t>Note – use APA style referencing for in-text citations (refer to link above)</a:t>
            </a:r>
            <a:endParaRPr lang="en-US" dirty="0"/>
          </a:p>
        </p:txBody>
      </p:sp>
      <p:sp>
        <p:nvSpPr>
          <p:cNvPr id="8" name="Content Placeholder 7"/>
          <p:cNvSpPr/>
          <p:nvPr>
            <p:ph idx="1"/>
          </p:nvPr>
        </p:nvSpPr>
        <p:spPr>
          <a:xfrm>
            <a:off x="203200" y="1897380"/>
            <a:ext cx="7101840" cy="3466465"/>
          </a:xfrm>
        </p:spPr>
        <p:txBody>
          <a:bodyPr>
            <a:normAutofit fontScale="75000"/>
          </a:bodyPr>
          <a:p>
            <a:r>
              <a:rPr lang="en-US"/>
              <a:t>calendar = pd.read_csv('calendar.csv')</a:t>
            </a:r>
            <a:endParaRPr lang="en-US"/>
          </a:p>
          <a:p>
            <a:endParaRPr lang="en-US"/>
          </a:p>
          <a:p>
            <a:endParaRPr lang="en-US"/>
          </a:p>
          <a:p>
            <a:r>
              <a:rPr lang="en-US"/>
              <a:t>listings = pd.read_csv('listings.csv')</a:t>
            </a:r>
            <a:endParaRPr lang="en-US"/>
          </a:p>
          <a:p>
            <a:endParaRPr lang="en-US"/>
          </a:p>
          <a:p>
            <a:endParaRPr lang="en-US"/>
          </a:p>
          <a:p>
            <a:endParaRPr lang="en-US"/>
          </a:p>
          <a:p>
            <a:r>
              <a:rPr lang="en-US"/>
              <a:t>reviews = pd.read_csv('reviews.csv')</a:t>
            </a:r>
            <a:endParaRPr lang="en-US"/>
          </a:p>
        </p:txBody>
      </p:sp>
      <p:pic>
        <p:nvPicPr>
          <p:cNvPr id="9" name="Picture 8"/>
          <p:cNvPicPr>
            <a:picLocks noChangeAspect="1"/>
          </p:cNvPicPr>
          <p:nvPr/>
        </p:nvPicPr>
        <p:blipFill>
          <a:blip r:embed="rId1"/>
          <a:stretch>
            <a:fillRect/>
          </a:stretch>
        </p:blipFill>
        <p:spPr>
          <a:xfrm>
            <a:off x="7627620" y="1355725"/>
            <a:ext cx="3023870" cy="1453515"/>
          </a:xfrm>
          <a:prstGeom prst="rect">
            <a:avLst/>
          </a:prstGeom>
        </p:spPr>
      </p:pic>
      <p:pic>
        <p:nvPicPr>
          <p:cNvPr id="10" name="Picture 9"/>
          <p:cNvPicPr>
            <a:picLocks noChangeAspect="1"/>
          </p:cNvPicPr>
          <p:nvPr/>
        </p:nvPicPr>
        <p:blipFill>
          <a:blip r:embed="rId2"/>
          <a:stretch>
            <a:fillRect/>
          </a:stretch>
        </p:blipFill>
        <p:spPr>
          <a:xfrm>
            <a:off x="5440680" y="3759200"/>
            <a:ext cx="6409690" cy="2552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609215" y="2248535"/>
            <a:ext cx="6972300" cy="350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1745615" y="1977390"/>
            <a:ext cx="5737225" cy="43789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167255" y="1840865"/>
            <a:ext cx="7856220" cy="4320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3166110" y="1825625"/>
            <a:ext cx="585914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9105" y="160020"/>
            <a:ext cx="4503420" cy="3268980"/>
          </a:xfrm>
          <a:prstGeom prst="rect">
            <a:avLst/>
          </a:prstGeom>
        </p:spPr>
      </p:pic>
      <p:pic>
        <p:nvPicPr>
          <p:cNvPr id="6" name="Picture 5"/>
          <p:cNvPicPr>
            <a:picLocks noChangeAspect="1"/>
          </p:cNvPicPr>
          <p:nvPr/>
        </p:nvPicPr>
        <p:blipFill>
          <a:blip r:embed="rId2"/>
          <a:stretch>
            <a:fillRect/>
          </a:stretch>
        </p:blipFill>
        <p:spPr>
          <a:xfrm>
            <a:off x="5528310" y="476885"/>
            <a:ext cx="5002530" cy="3188335"/>
          </a:xfrm>
          <a:prstGeom prst="rect">
            <a:avLst/>
          </a:prstGeom>
        </p:spPr>
      </p:pic>
      <p:pic>
        <p:nvPicPr>
          <p:cNvPr id="7" name="Picture 6"/>
          <p:cNvPicPr>
            <a:picLocks noChangeAspect="1"/>
          </p:cNvPicPr>
          <p:nvPr/>
        </p:nvPicPr>
        <p:blipFill>
          <a:blip r:embed="rId3"/>
          <a:stretch>
            <a:fillRect/>
          </a:stretch>
        </p:blipFill>
        <p:spPr>
          <a:xfrm>
            <a:off x="1891030" y="4060825"/>
            <a:ext cx="7757160" cy="2468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Problem Statement</a:t>
            </a:r>
            <a:endParaRPr lang="en-MY" alt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
        <p:nvSpPr>
          <p:cNvPr id="6" name="Content Placeholder 5"/>
          <p:cNvSpPr/>
          <p:nvPr>
            <p:ph idx="1"/>
          </p:nvPr>
        </p:nvSpPr>
        <p:spPr/>
        <p:txBody>
          <a:bodyPr>
            <a:normAutofit fontScale="70000"/>
          </a:bodyPr>
          <a:p>
            <a:r>
              <a:rPr lang="en-US"/>
              <a:t>The goal of </a:t>
            </a:r>
            <a:r>
              <a:rPr lang="en-MY" altLang="en-US"/>
              <a:t>my</a:t>
            </a:r>
            <a:r>
              <a:rPr lang="en-US"/>
              <a:t> project is to provide insights and recommendations to optimize the Airbnb experience for hosts and guests in Seattle. By analyzing booking trends, pricing dynamics, neighborhood ratings, accommodation availability, and guest reviews, we aim to identify opportunities for hosts to improve their listings and for guests to make more informed booking decisions. Our objective is to leverage data-driven insights to enhance satisfaction, increase competitiveness, and foster growth within the Seattle Airbnb community.</a:t>
            </a:r>
            <a:endParaRPr lang="en-US"/>
          </a:p>
          <a:p>
            <a:endParaRPr lang="en-US"/>
          </a:p>
          <a:p>
            <a:r>
              <a:rPr lang="en-US"/>
              <a:t>This problem statement encapsulates the overarching objective of </a:t>
            </a:r>
            <a:r>
              <a:rPr lang="en-MY" altLang="en-US"/>
              <a:t>this </a:t>
            </a:r>
            <a:r>
              <a:rPr lang="en-US"/>
              <a:t>data science project, which is to leverage the insights gained from analyzing the Seattle Airbnb dataset to drive actionable recommendations and improvements within the Airbnb ecosystem in Seattle.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83210" y="1867535"/>
            <a:ext cx="5491480" cy="4040505"/>
          </a:xfrm>
          <a:prstGeom prst="rect">
            <a:avLst/>
          </a:prstGeom>
        </p:spPr>
      </p:pic>
      <p:pic>
        <p:nvPicPr>
          <p:cNvPr id="6" name="Picture 5"/>
          <p:cNvPicPr>
            <a:picLocks noChangeAspect="1"/>
          </p:cNvPicPr>
          <p:nvPr/>
        </p:nvPicPr>
        <p:blipFill>
          <a:blip r:embed="rId2"/>
          <a:stretch>
            <a:fillRect/>
          </a:stretch>
        </p:blipFill>
        <p:spPr>
          <a:xfrm>
            <a:off x="5154930" y="2016125"/>
            <a:ext cx="5674995" cy="2825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346325" y="2130425"/>
            <a:ext cx="7498080" cy="3741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2216785" y="2038985"/>
            <a:ext cx="7757160" cy="3924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88315" y="1886585"/>
            <a:ext cx="5462905" cy="3056255"/>
          </a:xfrm>
          <a:prstGeom prst="rect">
            <a:avLst/>
          </a:prstGeom>
        </p:spPr>
      </p:pic>
      <p:pic>
        <p:nvPicPr>
          <p:cNvPr id="6" name="Picture 5"/>
          <p:cNvPicPr>
            <a:picLocks noChangeAspect="1"/>
          </p:cNvPicPr>
          <p:nvPr/>
        </p:nvPicPr>
        <p:blipFill>
          <a:blip r:embed="rId2"/>
          <a:stretch>
            <a:fillRect/>
          </a:stretch>
        </p:blipFill>
        <p:spPr>
          <a:xfrm>
            <a:off x="5482590" y="1886585"/>
            <a:ext cx="5017135" cy="33864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526415" y="1446530"/>
            <a:ext cx="4782820" cy="3288030"/>
          </a:xfrm>
          <a:prstGeom prst="rect">
            <a:avLst/>
          </a:prstGeom>
        </p:spPr>
      </p:pic>
      <p:pic>
        <p:nvPicPr>
          <p:cNvPr id="6" name="Picture 5"/>
          <p:cNvPicPr>
            <a:picLocks noChangeAspect="1"/>
          </p:cNvPicPr>
          <p:nvPr/>
        </p:nvPicPr>
        <p:blipFill>
          <a:blip r:embed="rId2"/>
          <a:stretch>
            <a:fillRect/>
          </a:stretch>
        </p:blipFill>
        <p:spPr>
          <a:xfrm>
            <a:off x="5858510" y="1195705"/>
            <a:ext cx="5266055" cy="37896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9359E6-D05C-9546-AA79-5323DC3F04EC}" type="slidenum">
              <a:rPr lang="en-US" smtClean="0"/>
            </a:fld>
            <a:endParaRPr lang="en-US"/>
          </a:p>
        </p:txBody>
      </p:sp>
      <p:sp>
        <p:nvSpPr>
          <p:cNvPr id="4" name="TextBox 3"/>
          <p:cNvSpPr txBox="1"/>
          <p:nvPr/>
        </p:nvSpPr>
        <p:spPr>
          <a:xfrm>
            <a:off x="3941380" y="2564525"/>
            <a:ext cx="3538661" cy="1015663"/>
          </a:xfrm>
          <a:prstGeom prst="rect">
            <a:avLst/>
          </a:prstGeom>
          <a:noFill/>
        </p:spPr>
        <p:txBody>
          <a:bodyPr wrap="none" rtlCol="0">
            <a:spAutoFit/>
          </a:bodyPr>
          <a:lstStyle/>
          <a:p>
            <a:r>
              <a:rPr lang="en-US" sz="6000" dirty="0"/>
              <a:t>Thank you</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Analytical Approach</a:t>
            </a:r>
            <a:endParaRPr lang="en-US"/>
          </a:p>
        </p:txBody>
      </p:sp>
      <p:sp>
        <p:nvSpPr>
          <p:cNvPr id="3" name="Content Placeholder 2"/>
          <p:cNvSpPr>
            <a:spLocks noGrp="1"/>
          </p:cNvSpPr>
          <p:nvPr>
            <p:ph idx="1"/>
          </p:nvPr>
        </p:nvSpPr>
        <p:spPr/>
        <p:txBody>
          <a:bodyPr/>
          <a:p>
            <a:r>
              <a:rPr lang="en-US"/>
              <a:t>CRISP-DM (Cross-Industry Standard Process for Data Mining) is a widely used methodology for conducting data mining and analytics projects. </a:t>
            </a:r>
            <a:endParaRPr lang="en-US"/>
          </a:p>
          <a:p>
            <a:r>
              <a:rPr lang="en-US"/>
              <a:t>It consists of six phases: Business Understanding, Data Understanding, Data Preparation, Modeling, Evaluation, and Deployment. </a:t>
            </a:r>
            <a:r>
              <a:rPr lang="en-MY" altLang="en-US"/>
              <a:t>This is how (below)</a:t>
            </a:r>
            <a:r>
              <a:rPr lang="en-US"/>
              <a:t> how each phase of CRISP-DM was applied to </a:t>
            </a:r>
            <a:r>
              <a:rPr lang="en-MY" altLang="en-US"/>
              <a:t>my</a:t>
            </a:r>
            <a:r>
              <a:rPr lang="en-US"/>
              <a:t> project analyzing the Seattle Airbnb data:</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Understanding</a:t>
            </a:r>
            <a:endParaRPr lang="en-US"/>
          </a:p>
        </p:txBody>
      </p:sp>
      <p:sp>
        <p:nvSpPr>
          <p:cNvPr id="3" name="Content Placeholder 2"/>
          <p:cNvSpPr>
            <a:spLocks noGrp="1"/>
          </p:cNvSpPr>
          <p:nvPr>
            <p:ph idx="1"/>
          </p:nvPr>
        </p:nvSpPr>
        <p:spPr/>
        <p:txBody>
          <a:bodyPr/>
          <a:p>
            <a:r>
              <a:rPr lang="en-US"/>
              <a:t>In this phase, </a:t>
            </a:r>
            <a:r>
              <a:rPr lang="en-MY" altLang="en-US"/>
              <a:t>I have </a:t>
            </a:r>
            <a:r>
              <a:rPr lang="en-US"/>
              <a:t>identified the business objectives and goals of the project. </a:t>
            </a:r>
            <a:r>
              <a:rPr lang="en-MY" altLang="en-US"/>
              <a:t>My </a:t>
            </a:r>
            <a:r>
              <a:rPr lang="en-US"/>
              <a:t>main objective was to provide insights and recommendations to optimize the Airbnb experience for hosts and guests in Seattle. </a:t>
            </a:r>
            <a:r>
              <a:rPr lang="en-MY" altLang="en-US"/>
              <a:t>I </a:t>
            </a:r>
            <a:r>
              <a:rPr lang="en-US"/>
              <a:t>aimed to leverage data-driven insights to enhance satisfaction, increase competitiveness, and foster growth within the Seattle Airbnb community.</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Understanding</a:t>
            </a:r>
            <a:endParaRPr lang="en-US"/>
          </a:p>
        </p:txBody>
      </p:sp>
      <p:sp>
        <p:nvSpPr>
          <p:cNvPr id="3" name="Content Placeholder 2"/>
          <p:cNvSpPr>
            <a:spLocks noGrp="1"/>
          </p:cNvSpPr>
          <p:nvPr>
            <p:ph idx="1"/>
          </p:nvPr>
        </p:nvSpPr>
        <p:spPr/>
        <p:txBody>
          <a:bodyPr/>
          <a:p>
            <a:r>
              <a:rPr lang="en-MY" altLang="en-US"/>
              <a:t>I managed to </a:t>
            </a:r>
            <a:r>
              <a:rPr lang="en-US"/>
              <a:t>collect and explor the Seattle Airbnb dataset to understand its structure, content, and quality. This involved examining the various features such as booking data, pricing information, neighborhood attributes, and guest reviews. </a:t>
            </a:r>
            <a:r>
              <a:rPr lang="en-MY" altLang="en-US"/>
              <a:t>I have </a:t>
            </a:r>
            <a:r>
              <a:rPr lang="en-US"/>
              <a:t>assessed the relevance and completeness of the data to determine its suitability for analysis.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Preparation</a:t>
            </a:r>
            <a:endParaRPr lang="en-US"/>
          </a:p>
        </p:txBody>
      </p:sp>
      <p:sp>
        <p:nvSpPr>
          <p:cNvPr id="3" name="Content Placeholder 2"/>
          <p:cNvSpPr>
            <a:spLocks noGrp="1"/>
          </p:cNvSpPr>
          <p:nvPr>
            <p:ph idx="1"/>
          </p:nvPr>
        </p:nvSpPr>
        <p:spPr/>
        <p:txBody>
          <a:bodyPr/>
          <a:p>
            <a:r>
              <a:rPr lang="en-US"/>
              <a:t>In this phase, </a:t>
            </a:r>
            <a:r>
              <a:rPr lang="en-MY" altLang="en-US"/>
              <a:t>I have </a:t>
            </a:r>
            <a:r>
              <a:rPr lang="en-US"/>
              <a:t>cleaned and preprocessed the data to prepare it for analysis. This involved handling missing values, removing duplicates, and converting data types as needed. </a:t>
            </a:r>
            <a:r>
              <a:rPr lang="en-MY" altLang="en-US"/>
              <a:t>I </a:t>
            </a:r>
            <a:r>
              <a:rPr lang="en-US"/>
              <a:t>also performed feature engineering to create new variables and transform existing ones to better represent the underlying patterns in the data.</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Modeling</a:t>
            </a:r>
            <a:endParaRPr lang="en-US"/>
          </a:p>
        </p:txBody>
      </p:sp>
      <p:sp>
        <p:nvSpPr>
          <p:cNvPr id="3" name="Content Placeholder 2"/>
          <p:cNvSpPr>
            <a:spLocks noGrp="1"/>
          </p:cNvSpPr>
          <p:nvPr>
            <p:ph idx="1"/>
          </p:nvPr>
        </p:nvSpPr>
        <p:spPr/>
        <p:txBody>
          <a:bodyPr/>
          <a:p>
            <a:r>
              <a:rPr lang="en-US"/>
              <a:t>Modeling involved selecting appropriate analytical techniques to uncover patterns and relationships in the data. We applied various statistical and machine learning models to address specific questions and objectives, such as predicting booking trends, analyzing pricing dynamics, and identifying factors influencing guest satisfaction. For example, </a:t>
            </a:r>
            <a:r>
              <a:rPr lang="en-MY" altLang="en-US"/>
              <a:t>I have </a:t>
            </a:r>
            <a:r>
              <a:rPr lang="en-US"/>
              <a:t>used time series analysis to identify the busiest time of the year, regression analysis to examine price changes, and sentiment analysis to analyze guest reviews.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Evaluation</a:t>
            </a:r>
            <a:endParaRPr lang="en-US"/>
          </a:p>
        </p:txBody>
      </p:sp>
      <p:sp>
        <p:nvSpPr>
          <p:cNvPr id="3" name="Content Placeholder 2"/>
          <p:cNvSpPr>
            <a:spLocks noGrp="1"/>
          </p:cNvSpPr>
          <p:nvPr>
            <p:ph idx="1"/>
          </p:nvPr>
        </p:nvSpPr>
        <p:spPr/>
        <p:txBody>
          <a:bodyPr/>
          <a:p>
            <a:r>
              <a:rPr lang="en-US"/>
              <a:t>In this phase, </a:t>
            </a:r>
            <a:r>
              <a:rPr lang="en-MY" altLang="en-US"/>
              <a:t>I have </a:t>
            </a:r>
            <a:r>
              <a:rPr lang="en-US"/>
              <a:t>evaluated the performance of the models and assessed the quality of the insights generated. </a:t>
            </a:r>
            <a:r>
              <a:rPr lang="en-MY" altLang="en-US"/>
              <a:t>I </a:t>
            </a:r>
            <a:r>
              <a:rPr lang="en-US"/>
              <a:t>used metrics such as accuracy, precision, recall, and F1-score to evaluate the predictive models. </a:t>
            </a:r>
            <a:r>
              <a:rPr lang="en-MY" altLang="en-US"/>
              <a:t>I have </a:t>
            </a:r>
            <a:r>
              <a:rPr lang="en-US"/>
              <a:t>also considered the relevance, validity, and usefulness of the insights in addressing the business objectives.</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Deployment</a:t>
            </a:r>
            <a:endParaRPr lang="en-US"/>
          </a:p>
        </p:txBody>
      </p:sp>
      <p:sp>
        <p:nvSpPr>
          <p:cNvPr id="3" name="Content Placeholder 2"/>
          <p:cNvSpPr>
            <a:spLocks noGrp="1"/>
          </p:cNvSpPr>
          <p:nvPr>
            <p:ph idx="1"/>
          </p:nvPr>
        </p:nvSpPr>
        <p:spPr/>
        <p:txBody>
          <a:bodyPr/>
          <a:p>
            <a:r>
              <a:rPr lang="en-US"/>
              <a:t>The final phase involves deploying the models and insights for use in practice. </a:t>
            </a:r>
            <a:endParaRPr lang="en-US"/>
          </a:p>
          <a:p>
            <a:r>
              <a:rPr lang="en-MY" altLang="en-US"/>
              <a:t>And as so</a:t>
            </a:r>
            <a:r>
              <a:rPr lang="en-US"/>
              <a:t>, the findings could be communicated through reports, presentations, or interactive dashboards for stakeholders to access and utilize.</a:t>
            </a:r>
            <a:endParaRPr lang="en-US"/>
          </a:p>
        </p:txBody>
      </p:sp>
      <p:sp>
        <p:nvSpPr>
          <p:cNvPr id="4" name="Slide Number Placeholder 3"/>
          <p:cNvSpPr>
            <a:spLocks noGrp="1"/>
          </p:cNvSpPr>
          <p:nvPr>
            <p:ph type="sldNum" sz="quarter" idx="12"/>
          </p:nvPr>
        </p:nvSpPr>
        <p:spPr/>
        <p:txBody>
          <a:bodyPr/>
          <a:p>
            <a:fld id="{D79359E6-D05C-9546-AA79-5323DC3F04EC}"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5381</Words>
  <Application>WPS Presentation</Application>
  <PresentationFormat>Widescreen</PresentationFormat>
  <Paragraphs>139</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Aptos Display</vt:lpstr>
      <vt:lpstr>Segoe Print</vt:lpstr>
      <vt:lpstr>Aptos</vt:lpstr>
      <vt:lpstr>Microsoft YaHei</vt:lpstr>
      <vt:lpstr>Arial Unicode MS</vt:lpstr>
      <vt:lpstr>Calibri</vt:lpstr>
      <vt:lpstr>Office Theme</vt:lpstr>
      <vt:lpstr>Project 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Title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Avinnaash Suresh</dc:creator>
  <cp:lastModifiedBy>Nevin Lyons</cp:lastModifiedBy>
  <cp:revision>28</cp:revision>
  <dcterms:created xsi:type="dcterms:W3CDTF">2024-03-15T17:02:00Z</dcterms:created>
  <dcterms:modified xsi:type="dcterms:W3CDTF">2024-03-22T15:46:30Z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C94391BFDAE849C38286BC76A13B57FA_13</vt:lpwstr>
  </property>
  <property fmtid="{D5CDD505-2E9C-101B-9397-08002B2CF9AE}" pid="3" name="KSOProductBuildVer">
    <vt:lpwstr>1033-12.2.0.13489</vt:lpwstr>
  </property>
</Properties>
</file>