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71" r:id="rId8"/>
    <p:sldId id="272" r:id="rId9"/>
    <p:sldId id="273" r:id="rId10"/>
    <p:sldId id="276" r:id="rId11"/>
    <p:sldId id="275" r:id="rId12"/>
    <p:sldId id="274" r:id="rId13"/>
    <p:sldId id="260" r:id="rId14"/>
    <p:sldId id="261" r:id="rId15"/>
    <p:sldId id="262" r:id="rId16"/>
    <p:sldId id="263" r:id="rId17"/>
    <p:sldId id="265" r:id="rId18"/>
    <p:sldId id="278" r:id="rId19"/>
    <p:sldId id="277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zWlNf1ta+HCK3QmDJo9V9mjQG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6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cd7841f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75cd7841f7_3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IN" dirty="0"/>
          </a:p>
        </p:txBody>
      </p:sp>
      <p:sp>
        <p:nvSpPr>
          <p:cNvPr id="309" name="Google Shape;309;g75cd7841f7_3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8466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7888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048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5cd7841f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75cd7841f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5cd7841f7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75cd7841f7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cd7841f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75cd7841f7_3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75cd7841f7_3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cd7841f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75cd7841f7_3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IN" sz="1200" b="0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We can see that there is a high demand for family apps, 1972. So, we now apply a filter in the Family category to identify the highest number of apps in this Genre </a:t>
            </a: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309;g75cd7841f7_3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1726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cd7841f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75cd7841f7_3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dirty="0"/>
              <a:t>From the Genre we see that Entertainment Apps have the highest record 487. Though our data had a significant number of genres we have only considered the ones which have a record greater than 14.  </a:t>
            </a:r>
          </a:p>
        </p:txBody>
      </p:sp>
      <p:sp>
        <p:nvSpPr>
          <p:cNvPr id="309" name="Google Shape;309;g75cd7841f7_3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516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cd7841f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75cd7841f7_3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/>
            <a:r>
              <a:rPr lang="en-IN" dirty="0"/>
              <a:t>In this case we also had a large number of genres with a variety of installation numbers, for a clear analysis we have filtered our results for installs greater than </a:t>
            </a:r>
            <a:r>
              <a:rPr lang="en-IN" sz="1200" b="0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1,000,000,000+ 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309" name="Google Shape;309;g75cd7841f7_3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692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cd7841f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75cd7841f7_3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IN" dirty="0"/>
              <a:t>We see that the games category has the highest number of user reviews, around 1.6 Billion</a:t>
            </a:r>
          </a:p>
          <a:p>
            <a:endParaRPr lang="en-IN" dirty="0"/>
          </a:p>
        </p:txBody>
      </p:sp>
      <p:sp>
        <p:nvSpPr>
          <p:cNvPr id="309" name="Google Shape;309;g75cd7841f7_3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4776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cd7841f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75cd7841f7_3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IN" dirty="0"/>
          </a:p>
        </p:txBody>
      </p:sp>
      <p:sp>
        <p:nvSpPr>
          <p:cNvPr id="309" name="Google Shape;309;g75cd7841f7_3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80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1365195" y="2266340"/>
            <a:ext cx="7329840" cy="1527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  <a:defRPr sz="2800" b="0" i="0">
                <a:solidFill>
                  <a:srgbClr val="FFC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cd7841f7_3_6"/>
          <p:cNvSpPr txBox="1"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75cd7841f7_3_6"/>
          <p:cNvSpPr txBox="1">
            <a:spLocks noGrp="1"/>
          </p:cNvSpPr>
          <p:nvPr>
            <p:ph type="body" idx="1"/>
          </p:nvPr>
        </p:nvSpPr>
        <p:spPr>
          <a:xfrm>
            <a:off x="448965" y="1198559"/>
            <a:ext cx="5955495" cy="351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g75cd7841f7_3_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75cd7841f7_3_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75cd7841f7_3_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cd7841f7_3_12"/>
          <p:cNvSpPr txBox="1"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75cd7841f7_3_12"/>
          <p:cNvSpPr txBox="1"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g75cd7841f7_3_12"/>
          <p:cNvSpPr txBox="1">
            <a:spLocks noGrp="1"/>
          </p:cNvSpPr>
          <p:nvPr>
            <p:ph type="body" idx="2"/>
          </p:nvPr>
        </p:nvSpPr>
        <p:spPr>
          <a:xfrm>
            <a:off x="536879" y="2113635"/>
            <a:ext cx="4040188" cy="213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6" name="Google Shape;106;g75cd7841f7_3_12"/>
          <p:cNvSpPr txBox="1">
            <a:spLocks noGrp="1"/>
          </p:cNvSpPr>
          <p:nvPr>
            <p:ph type="body" idx="3"/>
          </p:nvPr>
        </p:nvSpPr>
        <p:spPr>
          <a:xfrm>
            <a:off x="4572000" y="168211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g75cd7841f7_3_12"/>
          <p:cNvSpPr txBox="1">
            <a:spLocks noGrp="1"/>
          </p:cNvSpPr>
          <p:nvPr>
            <p:ph type="body" idx="4"/>
          </p:nvPr>
        </p:nvSpPr>
        <p:spPr>
          <a:xfrm>
            <a:off x="4572000" y="2113635"/>
            <a:ext cx="4041775" cy="213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8" name="Google Shape;108;g75cd7841f7_3_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75cd7841f7_3_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75cd7841f7_3_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cd7841f7_3_21"/>
          <p:cNvSpPr txBox="1">
            <a:spLocks noGrp="1"/>
          </p:cNvSpPr>
          <p:nvPr>
            <p:ph type="ctrTitle"/>
          </p:nvPr>
        </p:nvSpPr>
        <p:spPr>
          <a:xfrm>
            <a:off x="1365195" y="2266340"/>
            <a:ext cx="7329840" cy="1527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75cd7841f7_3_21"/>
          <p:cNvSpPr txBox="1"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  <a:defRPr sz="2800" b="0" i="0">
                <a:solidFill>
                  <a:srgbClr val="FFC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g75cd7841f7_3_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75cd7841f7_3_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75cd7841f7_3_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cd7841f7_3_27"/>
          <p:cNvSpPr txBox="1"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75cd7841f7_3_27"/>
          <p:cNvSpPr txBox="1">
            <a:spLocks noGrp="1"/>
          </p:cNvSpPr>
          <p:nvPr>
            <p:ph type="body" idx="1"/>
          </p:nvPr>
        </p:nvSpPr>
        <p:spPr>
          <a:xfrm>
            <a:off x="448966" y="1350110"/>
            <a:ext cx="8246070" cy="335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g75cd7841f7_3_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75cd7841f7_3_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75cd7841f7_3_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cd7841f7_3_3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75cd7841f7_3_3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g75cd7841f7_3_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75cd7841f7_3_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75cd7841f7_3_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cd7841f7_3_3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75cd7841f7_3_3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32" name="Google Shape;132;g75cd7841f7_3_39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33" name="Google Shape;133;g75cd7841f7_3_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75cd7841f7_3_3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75cd7841f7_3_3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cd7841f7_3_4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75cd7841f7_3_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75cd7841f7_3_4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75cd7841f7_3_4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448965" y="1198559"/>
            <a:ext cx="5955495" cy="351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cd7841f7_3_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75cd7841f7_3_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75cd7841f7_3_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cd7841f7_3_55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75cd7841f7_3_5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8" name="Google Shape;148;g75cd7841f7_3_55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g75cd7841f7_3_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75cd7841f7_3_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75cd7841f7_3_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cd7841f7_3_6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75cd7841f7_3_6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g75cd7841f7_3_6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6" name="Google Shape;156;g75cd7841f7_3_6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75cd7841f7_3_6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75cd7841f7_3_6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cd7841f7_3_6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75cd7841f7_3_69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g75cd7841f7_3_6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g75cd7841f7_3_6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75cd7841f7_3_6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cd7841f7_3_75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g75cd7841f7_3_75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g75cd7841f7_3_7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g75cd7841f7_3_7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g75cd7841f7_3_7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5cd7841f7_8_6"/>
          <p:cNvSpPr txBox="1">
            <a:spLocks noGrp="1"/>
          </p:cNvSpPr>
          <p:nvPr>
            <p:ph type="ctrTitle"/>
          </p:nvPr>
        </p:nvSpPr>
        <p:spPr>
          <a:xfrm>
            <a:off x="1365195" y="2266340"/>
            <a:ext cx="7329840" cy="1527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g75cd7841f7_8_6"/>
          <p:cNvSpPr txBox="1"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  <a:defRPr sz="2800" b="0" i="0">
                <a:solidFill>
                  <a:srgbClr val="FFC000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g75cd7841f7_8_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75cd7841f7_8_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g75cd7841f7_8_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5cd7841f7_8_12"/>
          <p:cNvSpPr txBox="1"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g75cd7841f7_8_12"/>
          <p:cNvSpPr txBox="1">
            <a:spLocks noGrp="1"/>
          </p:cNvSpPr>
          <p:nvPr>
            <p:ph type="body" idx="1"/>
          </p:nvPr>
        </p:nvSpPr>
        <p:spPr>
          <a:xfrm>
            <a:off x="448965" y="1198559"/>
            <a:ext cx="5955495" cy="351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g75cd7841f7_8_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g75cd7841f7_8_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g75cd7841f7_8_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5cd7841f7_8_18"/>
          <p:cNvSpPr txBox="1"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g75cd7841f7_8_18"/>
          <p:cNvSpPr txBox="1"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2" name="Google Shape;192;g75cd7841f7_8_18"/>
          <p:cNvSpPr txBox="1">
            <a:spLocks noGrp="1"/>
          </p:cNvSpPr>
          <p:nvPr>
            <p:ph type="body" idx="2"/>
          </p:nvPr>
        </p:nvSpPr>
        <p:spPr>
          <a:xfrm>
            <a:off x="536879" y="2113635"/>
            <a:ext cx="4040188" cy="213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93" name="Google Shape;193;g75cd7841f7_8_18"/>
          <p:cNvSpPr txBox="1">
            <a:spLocks noGrp="1"/>
          </p:cNvSpPr>
          <p:nvPr>
            <p:ph type="body" idx="3"/>
          </p:nvPr>
        </p:nvSpPr>
        <p:spPr>
          <a:xfrm>
            <a:off x="4572000" y="168211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4" name="Google Shape;194;g75cd7841f7_8_18"/>
          <p:cNvSpPr txBox="1">
            <a:spLocks noGrp="1"/>
          </p:cNvSpPr>
          <p:nvPr>
            <p:ph type="body" idx="4"/>
          </p:nvPr>
        </p:nvSpPr>
        <p:spPr>
          <a:xfrm>
            <a:off x="4572000" y="2113635"/>
            <a:ext cx="4041775" cy="213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95" name="Google Shape;195;g75cd7841f7_8_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g75cd7841f7_8_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g75cd7841f7_8_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5cd7841f7_8_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g75cd7841f7_8_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g75cd7841f7_8_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5cd7841f7_8_31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g75cd7841f7_8_3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g75cd7841f7_8_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g75cd7841f7_8_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g75cd7841f7_8_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448966" y="1350110"/>
            <a:ext cx="8246070" cy="335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5cd7841f7_8_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g75cd7841f7_8_3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1" name="Google Shape;211;g75cd7841f7_8_37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2" name="Google Shape;212;g75cd7841f7_8_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g75cd7841f7_8_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g75cd7841f7_8_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5cd7841f7_8_4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g75cd7841f7_8_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g75cd7841f7_8_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g75cd7841f7_8_4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cd7841f7_8_49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g75cd7841f7_8_4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3" name="Google Shape;223;g75cd7841f7_8_49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24" name="Google Shape;224;g75cd7841f7_8_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g75cd7841f7_8_4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g75cd7841f7_8_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5cd7841f7_8_5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g75cd7841f7_8_5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g75cd7841f7_8_5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1" name="Google Shape;231;g75cd7841f7_8_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g75cd7841f7_8_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g75cd7841f7_8_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5cd7841f7_8_6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g75cd7841f7_8_6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g75cd7841f7_8_6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g75cd7841f7_8_6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g75cd7841f7_8_6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5cd7841f7_8_69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g75cd7841f7_8_69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g75cd7841f7_8_6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g75cd7841f7_8_6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g75cd7841f7_8_6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536879" y="2113635"/>
            <a:ext cx="4040188" cy="213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3"/>
          </p:nvPr>
        </p:nvSpPr>
        <p:spPr>
          <a:xfrm>
            <a:off x="4572000" y="168211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4"/>
          </p:nvPr>
        </p:nvSpPr>
        <p:spPr>
          <a:xfrm>
            <a:off x="4572000" y="2113635"/>
            <a:ext cx="4041775" cy="213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5cd7841f7_3_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g75cd7841f7_3_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g75cd7841f7_3_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g75cd7841f7_3_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g75cd7841f7_3_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cd7841f7_8_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g75cd7841f7_8_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g75cd7841f7_8_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g75cd7841f7_8_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g75cd7841f7_8_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14.pn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viya/MindBender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ctrTitle"/>
          </p:nvPr>
        </p:nvSpPr>
        <p:spPr>
          <a:xfrm>
            <a:off x="143555" y="2724455"/>
            <a:ext cx="7482545" cy="1527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Analysis of Google Play Store Applications </a:t>
            </a:r>
            <a:endParaRPr/>
          </a:p>
        </p:txBody>
      </p:sp>
      <p:sp>
        <p:nvSpPr>
          <p:cNvPr id="251" name="Google Shape;251;p1"/>
          <p:cNvSpPr txBox="1">
            <a:spLocks noGrp="1"/>
          </p:cNvSpPr>
          <p:nvPr>
            <p:ph type="subTitle" idx="1"/>
          </p:nvPr>
        </p:nvSpPr>
        <p:spPr>
          <a:xfrm>
            <a:off x="5805369" y="4404200"/>
            <a:ext cx="30423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</a:pPr>
            <a:r>
              <a:rPr lang="en-US" sz="1800" b="1" dirty="0"/>
              <a:t>                             Submitted By</a:t>
            </a:r>
            <a:endParaRPr sz="18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</a:pPr>
            <a:r>
              <a:rPr lang="en-US" sz="1800" b="1" dirty="0"/>
              <a:t> Team Mind Benders</a:t>
            </a:r>
            <a:endParaRPr sz="1800" b="1" dirty="0"/>
          </a:p>
        </p:txBody>
      </p:sp>
      <p:pic>
        <p:nvPicPr>
          <p:cNvPr id="252" name="Google Shape;25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440" y="2438050"/>
            <a:ext cx="423210" cy="6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F80D073-A8AA-459B-9191-95530131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solidFill>
            <a:srgbClr val="0A5D63"/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Most Expensive Apps on Play Store?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083F7-F6A1-4262-9455-3D6D79FFD200}"/>
              </a:ext>
            </a:extLst>
          </p:cNvPr>
          <p:cNvSpPr txBox="1"/>
          <p:nvPr/>
        </p:nvSpPr>
        <p:spPr>
          <a:xfrm>
            <a:off x="6862575" y="1910030"/>
            <a:ext cx="2137870" cy="1569660"/>
          </a:xfrm>
          <a:prstGeom prst="rect">
            <a:avLst/>
          </a:prstGeom>
          <a:noFill/>
          <a:ln w="38100">
            <a:solidFill>
              <a:srgbClr val="0A5D6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1600" b="1" dirty="0">
              <a:solidFill>
                <a:srgbClr val="0A5D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600" b="1" dirty="0">
                <a:solidFill>
                  <a:srgbClr val="0A5D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 Am Rich</a:t>
            </a:r>
          </a:p>
          <a:p>
            <a:pPr algn="ctr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app is the most expensive priced at $1,190 </a:t>
            </a:r>
            <a:endParaRPr lang="en-IN" sz="1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80CF45D-5031-4728-9267-EDDEBF6BB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766732"/>
            <a:ext cx="6249800" cy="40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13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"/>
          <p:cNvSpPr txBox="1"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prstGeom prst="rect">
            <a:avLst/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there Difference in Ratings for Paid and Unpaid Apps</a:t>
            </a:r>
            <a:endParaRPr dirty="0"/>
          </a:p>
        </p:txBody>
      </p:sp>
      <p:grpSp>
        <p:nvGrpSpPr>
          <p:cNvPr id="330" name="Google Shape;330;p2"/>
          <p:cNvGrpSpPr/>
          <p:nvPr/>
        </p:nvGrpSpPr>
        <p:grpSpPr>
          <a:xfrm>
            <a:off x="3330105" y="1694086"/>
            <a:ext cx="2224473" cy="2224473"/>
            <a:chOff x="1201385" y="405096"/>
            <a:chExt cx="2224473" cy="2224473"/>
          </a:xfrm>
        </p:grpSpPr>
        <p:sp>
          <p:nvSpPr>
            <p:cNvPr id="331" name="Google Shape;331;p2"/>
            <p:cNvSpPr/>
            <p:nvPr/>
          </p:nvSpPr>
          <p:spPr>
            <a:xfrm>
              <a:off x="2140472" y="405096"/>
              <a:ext cx="346299" cy="346299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 txBox="1"/>
            <p:nvPr/>
          </p:nvSpPr>
          <p:spPr>
            <a:xfrm>
              <a:off x="2191186" y="455810"/>
              <a:ext cx="244871" cy="24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 rot="2700000">
              <a:off x="2586859" y="930647"/>
              <a:ext cx="371786" cy="2134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 txBox="1"/>
            <p:nvPr/>
          </p:nvSpPr>
          <p:spPr>
            <a:xfrm rot="2700000">
              <a:off x="2596237" y="950699"/>
              <a:ext cx="307749" cy="12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endParaRPr sz="900" b="0" i="0" u="none" strike="noStrike" cap="none">
                <a:solidFill>
                  <a:srgbClr val="FFCA4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079559" y="1344183"/>
              <a:ext cx="346299" cy="346299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 txBox="1"/>
            <p:nvPr/>
          </p:nvSpPr>
          <p:spPr>
            <a:xfrm>
              <a:off x="3130273" y="1394897"/>
              <a:ext cx="244871" cy="24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 rot="8100000">
              <a:off x="2607685" y="1869734"/>
              <a:ext cx="371786" cy="2134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 txBox="1"/>
            <p:nvPr/>
          </p:nvSpPr>
          <p:spPr>
            <a:xfrm rot="-2700000">
              <a:off x="2662344" y="1889786"/>
              <a:ext cx="307749" cy="12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endParaRPr sz="900" b="0" i="0" u="none" strike="noStrike" cap="none">
                <a:solidFill>
                  <a:srgbClr val="FFCA4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140472" y="2283270"/>
              <a:ext cx="346299" cy="346299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 txBox="1"/>
            <p:nvPr/>
          </p:nvSpPr>
          <p:spPr>
            <a:xfrm>
              <a:off x="2191186" y="2333984"/>
              <a:ext cx="244871" cy="24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 rot="-8100000">
              <a:off x="1668598" y="1890561"/>
              <a:ext cx="371786" cy="2134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 txBox="1"/>
            <p:nvPr/>
          </p:nvSpPr>
          <p:spPr>
            <a:xfrm rot="2700000">
              <a:off x="1723257" y="1955893"/>
              <a:ext cx="307749" cy="12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endParaRPr sz="900" b="0" i="0" u="none" strike="noStrike" cap="none">
                <a:solidFill>
                  <a:srgbClr val="FFCA4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201385" y="1344183"/>
              <a:ext cx="346299" cy="346299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 txBox="1"/>
            <p:nvPr/>
          </p:nvSpPr>
          <p:spPr>
            <a:xfrm>
              <a:off x="1252099" y="1394897"/>
              <a:ext cx="244871" cy="24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 rot="-2700000">
              <a:off x="1647771" y="951473"/>
              <a:ext cx="371786" cy="2134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 txBox="1"/>
            <p:nvPr/>
          </p:nvSpPr>
          <p:spPr>
            <a:xfrm rot="-2700000">
              <a:off x="1657149" y="1016805"/>
              <a:ext cx="307749" cy="12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endParaRPr sz="900" b="0" i="0" u="none" strike="noStrike" cap="none">
                <a:solidFill>
                  <a:srgbClr val="FFCA4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2"/>
          <p:cNvSpPr/>
          <p:nvPr/>
        </p:nvSpPr>
        <p:spPr>
          <a:xfrm>
            <a:off x="3044950" y="739290"/>
            <a:ext cx="397033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Created</a:t>
            </a: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Subsets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Created two subsets, one where the app price is zero and another one where the price is more than zero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8" name="Google Shape;348;p2"/>
          <p:cNvSpPr/>
          <p:nvPr/>
        </p:nvSpPr>
        <p:spPr>
          <a:xfrm>
            <a:off x="143555" y="2221030"/>
            <a:ext cx="3010580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Evaluated Results</a:t>
            </a:r>
            <a:endParaRPr sz="1800" b="1" dirty="0">
              <a:solidFill>
                <a:srgbClr val="FFC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Since P - value is less 0.05 we can reject the null hypothesis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And therefore there is significant difference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2A399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2A399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sp>
        <p:nvSpPr>
          <p:cNvPr id="349" name="Google Shape;349;p2"/>
          <p:cNvSpPr/>
          <p:nvPr/>
        </p:nvSpPr>
        <p:spPr>
          <a:xfrm>
            <a:off x="5640926" y="2125325"/>
            <a:ext cx="3378300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600"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Operationalized Hypothesis  </a:t>
            </a:r>
            <a:endParaRPr sz="1800" b="1" dirty="0">
              <a:solidFill>
                <a:srgbClr val="FFC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Null Hypothesis - There is no difference in ratings for paid and unpaid apps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Alternative Hypothesis - There is difference in ratings for paid and unpaid apps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</a:b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sp>
        <p:nvSpPr>
          <p:cNvPr id="350" name="Google Shape;350;p2"/>
          <p:cNvSpPr/>
          <p:nvPr/>
        </p:nvSpPr>
        <p:spPr>
          <a:xfrm>
            <a:off x="2611299" y="3854510"/>
            <a:ext cx="3921402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>
              <a:buSzPts val="1600"/>
              <a:buFont typeface="Arial"/>
              <a:buNone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Performed T - Test</a:t>
            </a:r>
            <a:endParaRPr sz="1800" b="1" dirty="0">
              <a:solidFill>
                <a:srgbClr val="FFC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Performed  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test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R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using rating as the variable and found p value less than 0.05 (significance level 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"/>
          <p:cNvSpPr txBox="1"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prstGeom prst="rect">
            <a:avLst/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Calibri"/>
              <a:buNone/>
            </a:pPr>
            <a:r>
              <a:rPr lang="en-US" sz="252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there Difference in Ratings for Restricted and Unrestricted Apps</a:t>
            </a:r>
            <a:endParaRPr dirty="0"/>
          </a:p>
        </p:txBody>
      </p:sp>
      <p:grpSp>
        <p:nvGrpSpPr>
          <p:cNvPr id="357" name="Google Shape;357;p3"/>
          <p:cNvGrpSpPr/>
          <p:nvPr/>
        </p:nvGrpSpPr>
        <p:grpSpPr>
          <a:xfrm>
            <a:off x="3330105" y="1694086"/>
            <a:ext cx="2224473" cy="2224473"/>
            <a:chOff x="1201385" y="405096"/>
            <a:chExt cx="2224473" cy="2224473"/>
          </a:xfrm>
        </p:grpSpPr>
        <p:sp>
          <p:nvSpPr>
            <p:cNvPr id="358" name="Google Shape;358;p3"/>
            <p:cNvSpPr/>
            <p:nvPr/>
          </p:nvSpPr>
          <p:spPr>
            <a:xfrm>
              <a:off x="2140472" y="405096"/>
              <a:ext cx="346299" cy="346299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 txBox="1"/>
            <p:nvPr/>
          </p:nvSpPr>
          <p:spPr>
            <a:xfrm>
              <a:off x="2191186" y="455810"/>
              <a:ext cx="244871" cy="24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 rot="2700000">
              <a:off x="2586859" y="930647"/>
              <a:ext cx="371786" cy="2134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 txBox="1"/>
            <p:nvPr/>
          </p:nvSpPr>
          <p:spPr>
            <a:xfrm rot="2700000">
              <a:off x="2596237" y="950699"/>
              <a:ext cx="307749" cy="12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endParaRPr sz="900" b="0" i="0" u="none" strike="noStrike" cap="none">
                <a:solidFill>
                  <a:srgbClr val="FFCA4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079559" y="1344183"/>
              <a:ext cx="346299" cy="346299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 txBox="1"/>
            <p:nvPr/>
          </p:nvSpPr>
          <p:spPr>
            <a:xfrm>
              <a:off x="3130273" y="1394897"/>
              <a:ext cx="244871" cy="24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 rot="8100000">
              <a:off x="2607685" y="1869734"/>
              <a:ext cx="371786" cy="2134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 txBox="1"/>
            <p:nvPr/>
          </p:nvSpPr>
          <p:spPr>
            <a:xfrm rot="-2700000">
              <a:off x="2662344" y="1889786"/>
              <a:ext cx="307749" cy="12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endParaRPr sz="900" b="0" i="0" u="none" strike="noStrike" cap="none">
                <a:solidFill>
                  <a:srgbClr val="FFCA4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2140472" y="2283270"/>
              <a:ext cx="346299" cy="346299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 txBox="1"/>
            <p:nvPr/>
          </p:nvSpPr>
          <p:spPr>
            <a:xfrm>
              <a:off x="2191186" y="2333984"/>
              <a:ext cx="244871" cy="24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 rot="-8100000">
              <a:off x="1668598" y="1890561"/>
              <a:ext cx="371786" cy="2134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 txBox="1"/>
            <p:nvPr/>
          </p:nvSpPr>
          <p:spPr>
            <a:xfrm rot="2700000">
              <a:off x="1723257" y="1955893"/>
              <a:ext cx="307749" cy="12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endParaRPr sz="900" b="0" i="0" u="none" strike="noStrike" cap="none">
                <a:solidFill>
                  <a:srgbClr val="FFCA4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1201385" y="1344183"/>
              <a:ext cx="346299" cy="346299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 txBox="1"/>
            <p:nvPr/>
          </p:nvSpPr>
          <p:spPr>
            <a:xfrm>
              <a:off x="1252099" y="1394897"/>
              <a:ext cx="244871" cy="244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 rot="-2700000">
              <a:off x="1647771" y="951473"/>
              <a:ext cx="371786" cy="21345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 txBox="1"/>
            <p:nvPr/>
          </p:nvSpPr>
          <p:spPr>
            <a:xfrm rot="-2700000">
              <a:off x="1657149" y="1016805"/>
              <a:ext cx="307749" cy="12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endParaRPr sz="900" b="0" i="0" u="none" strike="noStrike" cap="none">
                <a:solidFill>
                  <a:srgbClr val="FFCA4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3"/>
          <p:cNvSpPr/>
          <p:nvPr/>
        </p:nvSpPr>
        <p:spPr>
          <a:xfrm>
            <a:off x="3047754" y="729726"/>
            <a:ext cx="397033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Created</a:t>
            </a: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Subsets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two subsets, one where the app content rating is everyone and another one where it is not everyone</a:t>
            </a:r>
            <a:endParaRPr dirty="0"/>
          </a:p>
        </p:txBody>
      </p:sp>
      <p:sp>
        <p:nvSpPr>
          <p:cNvPr id="375" name="Google Shape;375;p3"/>
          <p:cNvSpPr/>
          <p:nvPr/>
        </p:nvSpPr>
        <p:spPr>
          <a:xfrm>
            <a:off x="143555" y="2221030"/>
            <a:ext cx="3010580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600"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Evaluated Results</a:t>
            </a:r>
            <a:endParaRPr sz="1800" b="1" dirty="0">
              <a:solidFill>
                <a:srgbClr val="FFC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P - value is less 0.05 we can reject the null hypothesis</a:t>
            </a:r>
            <a:endParaRPr dirty="0"/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therefore there is significant difference!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"/>
          <p:cNvSpPr/>
          <p:nvPr/>
        </p:nvSpPr>
        <p:spPr>
          <a:xfrm>
            <a:off x="5640935" y="2125327"/>
            <a:ext cx="3582584" cy="187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600"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Operationalized Hypothesis  </a:t>
            </a:r>
            <a:endParaRPr sz="1800" b="1" dirty="0">
              <a:solidFill>
                <a:srgbClr val="FFC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 - There is no difference in ratings for restricted and unrestricted apps</a:t>
            </a:r>
            <a:endParaRPr dirty="0"/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Hypothesis - There is difference in ratings for restricted and unrestricted apps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"/>
          <p:cNvSpPr/>
          <p:nvPr/>
        </p:nvSpPr>
        <p:spPr>
          <a:xfrm>
            <a:off x="2611299" y="3854510"/>
            <a:ext cx="3921402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buSzPts val="1600"/>
              <a:buFont typeface="Arial"/>
              <a:buNone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Performed T - Test</a:t>
            </a:r>
            <a:endParaRPr sz="1800" b="1" dirty="0">
              <a:solidFill>
                <a:srgbClr val="FFC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Performed  T test using rating as the variable and found p value less than 0.05 (significance level 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"/>
          <p:cNvSpPr txBox="1"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prstGeom prst="rect">
            <a:avLst/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Predictive Analysis</a:t>
            </a:r>
            <a:endParaRPr/>
          </a:p>
        </p:txBody>
      </p:sp>
      <p:grpSp>
        <p:nvGrpSpPr>
          <p:cNvPr id="384" name="Google Shape;384;p4"/>
          <p:cNvGrpSpPr/>
          <p:nvPr/>
        </p:nvGrpSpPr>
        <p:grpSpPr>
          <a:xfrm>
            <a:off x="4626380" y="1200299"/>
            <a:ext cx="4068660" cy="3353720"/>
            <a:chOff x="365432" y="2894"/>
            <a:chExt cx="4068660" cy="3353720"/>
          </a:xfrm>
        </p:grpSpPr>
        <p:sp>
          <p:nvSpPr>
            <p:cNvPr id="385" name="Google Shape;385;p4"/>
            <p:cNvSpPr/>
            <p:nvPr/>
          </p:nvSpPr>
          <p:spPr>
            <a:xfrm>
              <a:off x="365432" y="2894"/>
              <a:ext cx="1222914" cy="1222914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 txBox="1"/>
            <p:nvPr/>
          </p:nvSpPr>
          <p:spPr>
            <a:xfrm>
              <a:off x="544524" y="181986"/>
              <a:ext cx="864730" cy="864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Categories</a:t>
              </a: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622244" y="1325109"/>
              <a:ext cx="709290" cy="709290"/>
            </a:xfrm>
            <a:prstGeom prst="mathPlus">
              <a:avLst>
                <a:gd name="adj1" fmla="val 23520"/>
              </a:avLst>
            </a:pr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 txBox="1"/>
            <p:nvPr/>
          </p:nvSpPr>
          <p:spPr>
            <a:xfrm>
              <a:off x="716260" y="1596341"/>
              <a:ext cx="521258" cy="166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365432" y="2133700"/>
              <a:ext cx="1222914" cy="1222914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 txBox="1"/>
            <p:nvPr/>
          </p:nvSpPr>
          <p:spPr>
            <a:xfrm>
              <a:off x="544524" y="2312792"/>
              <a:ext cx="864730" cy="864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Prices</a:t>
              </a: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1769876" y="1452292"/>
              <a:ext cx="384842" cy="45492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 txBox="1"/>
            <p:nvPr/>
          </p:nvSpPr>
          <p:spPr>
            <a:xfrm>
              <a:off x="1769876" y="1543277"/>
              <a:ext cx="269389" cy="2729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2314464" y="610817"/>
              <a:ext cx="2119628" cy="2137874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 txBox="1"/>
            <p:nvPr/>
          </p:nvSpPr>
          <p:spPr>
            <a:xfrm>
              <a:off x="2624876" y="923901"/>
              <a:ext cx="1498804" cy="15117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Number of Installs</a:t>
              </a:r>
              <a:endParaRPr dirty="0"/>
            </a:p>
          </p:txBody>
        </p:sp>
      </p:grpSp>
      <p:sp>
        <p:nvSpPr>
          <p:cNvPr id="395" name="Google Shape;395;p4"/>
          <p:cNvSpPr txBox="1"/>
          <p:nvPr/>
        </p:nvSpPr>
        <p:spPr>
          <a:xfrm>
            <a:off x="143555" y="1044700"/>
            <a:ext cx="4117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Predict the Number of Installs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6" name="Google Shape;396;p4"/>
          <p:cNvSpPr txBox="1"/>
          <p:nvPr/>
        </p:nvSpPr>
        <p:spPr>
          <a:xfrm>
            <a:off x="296259" y="1502815"/>
            <a:ext cx="3733299" cy="301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the number of installs of the upcoming app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based on categories and price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in R for dependent variable ‘installs’ and independent variable ‘categories’ and ‘price’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Performed Multiple Linear Regression</a:t>
            </a:r>
            <a:endParaRPr dirty="0"/>
          </a:p>
        </p:txBody>
      </p:sp>
      <p:pic>
        <p:nvPicPr>
          <p:cNvPr id="397" name="Google Shape;39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9662"/>
            <a:ext cx="835025" cy="520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2825"/>
            <a:ext cx="835025" cy="570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3747"/>
            <a:ext cx="835025" cy="570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"/>
          <p:cNvSpPr txBox="1"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prstGeom prst="rect">
            <a:avLst/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Predictive Analysis</a:t>
            </a:r>
            <a:endParaRPr/>
          </a:p>
        </p:txBody>
      </p:sp>
      <p:grpSp>
        <p:nvGrpSpPr>
          <p:cNvPr id="406" name="Google Shape;406;p5"/>
          <p:cNvGrpSpPr/>
          <p:nvPr/>
        </p:nvGrpSpPr>
        <p:grpSpPr>
          <a:xfrm>
            <a:off x="4626380" y="1200299"/>
            <a:ext cx="4068660" cy="3353720"/>
            <a:chOff x="365432" y="2894"/>
            <a:chExt cx="4068660" cy="3353720"/>
          </a:xfrm>
        </p:grpSpPr>
        <p:sp>
          <p:nvSpPr>
            <p:cNvPr id="407" name="Google Shape;407;p5"/>
            <p:cNvSpPr/>
            <p:nvPr/>
          </p:nvSpPr>
          <p:spPr>
            <a:xfrm>
              <a:off x="365432" y="2894"/>
              <a:ext cx="1222914" cy="1222914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 txBox="1"/>
            <p:nvPr/>
          </p:nvSpPr>
          <p:spPr>
            <a:xfrm>
              <a:off x="544524" y="181986"/>
              <a:ext cx="864730" cy="864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Categories</a:t>
              </a: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622244" y="1325109"/>
              <a:ext cx="709290" cy="709290"/>
            </a:xfrm>
            <a:prstGeom prst="mathPlus">
              <a:avLst>
                <a:gd name="adj1" fmla="val 23520"/>
              </a:avLst>
            </a:pr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 txBox="1"/>
            <p:nvPr/>
          </p:nvSpPr>
          <p:spPr>
            <a:xfrm>
              <a:off x="716260" y="1596341"/>
              <a:ext cx="521258" cy="166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65432" y="2133700"/>
              <a:ext cx="1222914" cy="1222914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 txBox="1"/>
            <p:nvPr/>
          </p:nvSpPr>
          <p:spPr>
            <a:xfrm>
              <a:off x="544524" y="2312792"/>
              <a:ext cx="864730" cy="864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Prices</a:t>
              </a: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1769876" y="1452292"/>
              <a:ext cx="384842" cy="45492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 txBox="1"/>
            <p:nvPr/>
          </p:nvSpPr>
          <p:spPr>
            <a:xfrm>
              <a:off x="1769876" y="1543277"/>
              <a:ext cx="269389" cy="2729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2314464" y="610817"/>
              <a:ext cx="2119628" cy="2137874"/>
            </a:xfrm>
            <a:prstGeom prst="ellipse">
              <a:avLst/>
            </a:prstGeom>
            <a:solidFill>
              <a:srgbClr val="0A5D6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 txBox="1"/>
            <p:nvPr/>
          </p:nvSpPr>
          <p:spPr>
            <a:xfrm>
              <a:off x="2624876" y="923901"/>
              <a:ext cx="1498804" cy="15117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alibri"/>
                <a:buNone/>
              </a:pPr>
              <a:r>
                <a:rPr lang="en-US" sz="4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 Rating</a:t>
              </a:r>
              <a:endParaRPr sz="4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7" name="Google Shape;417;p5"/>
          <p:cNvSpPr txBox="1"/>
          <p:nvPr/>
        </p:nvSpPr>
        <p:spPr>
          <a:xfrm>
            <a:off x="143555" y="1044700"/>
            <a:ext cx="4117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Predict the App Ratings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8" name="Google Shape;418;p5"/>
          <p:cNvSpPr txBox="1"/>
          <p:nvPr/>
        </p:nvSpPr>
        <p:spPr>
          <a:xfrm>
            <a:off x="296260" y="1502815"/>
            <a:ext cx="3359510" cy="307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the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app’s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ratings based on categories and price 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 linear model for dependent variable ‘installs’ and independent variable ‘categories’ and ‘price’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Performed Multiple Linear Regression</a:t>
            </a:r>
            <a:endParaRPr dirty="0"/>
          </a:p>
        </p:txBody>
      </p:sp>
      <p:pic>
        <p:nvPicPr>
          <p:cNvPr id="419" name="Google Shape;41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2825"/>
            <a:ext cx="835025" cy="570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3" y="2508693"/>
            <a:ext cx="835025" cy="570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3725381"/>
            <a:ext cx="835025" cy="570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"/>
          <p:cNvSpPr txBox="1"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prstGeom prst="rect">
            <a:avLst/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Implications of Findings</a:t>
            </a:r>
            <a:endParaRPr dirty="0"/>
          </a:p>
        </p:txBody>
      </p:sp>
      <p:pic>
        <p:nvPicPr>
          <p:cNvPr id="21" name="Google Shape;316;g75cd7841f7_3_81" descr="A close up of a logo&#10;&#10;Description automatically generated">
            <a:extLst>
              <a:ext uri="{FF2B5EF4-FFF2-40B4-BE49-F238E27FC236}">
                <a16:creationId xmlns:a16="http://schemas.microsoft.com/office/drawing/2014/main" id="{5B66C711-E94C-4268-8B9F-BDAEE0AD0A0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794" t="1464" r="18608" b="28476"/>
          <a:stretch/>
        </p:blipFill>
        <p:spPr>
          <a:xfrm>
            <a:off x="476652" y="1058630"/>
            <a:ext cx="312440" cy="30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316;g75cd7841f7_3_81" descr="A close up of a logo&#10;&#10;Description automatically generated">
            <a:extLst>
              <a:ext uri="{FF2B5EF4-FFF2-40B4-BE49-F238E27FC236}">
                <a16:creationId xmlns:a16="http://schemas.microsoft.com/office/drawing/2014/main" id="{7AF4412E-1B10-4E75-82BD-4C4D651BFF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794" t="1464" r="18608" b="28476"/>
          <a:stretch/>
        </p:blipFill>
        <p:spPr>
          <a:xfrm>
            <a:off x="5055083" y="1057220"/>
            <a:ext cx="312440" cy="30611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417;p5">
            <a:extLst>
              <a:ext uri="{FF2B5EF4-FFF2-40B4-BE49-F238E27FC236}">
                <a16:creationId xmlns:a16="http://schemas.microsoft.com/office/drawing/2014/main" id="{99B84333-6748-46B8-90E1-6E28C3EF272D}"/>
              </a:ext>
            </a:extLst>
          </p:cNvPr>
          <p:cNvSpPr txBox="1"/>
          <p:nvPr/>
        </p:nvSpPr>
        <p:spPr>
          <a:xfrm>
            <a:off x="837748" y="1025612"/>
            <a:ext cx="26459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Developers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Google Shape;417;p5">
            <a:extLst>
              <a:ext uri="{FF2B5EF4-FFF2-40B4-BE49-F238E27FC236}">
                <a16:creationId xmlns:a16="http://schemas.microsoft.com/office/drawing/2014/main" id="{5992354F-FE7A-4BCD-B45F-9E7D1A5C55CD}"/>
              </a:ext>
            </a:extLst>
          </p:cNvPr>
          <p:cNvSpPr txBox="1"/>
          <p:nvPr/>
        </p:nvSpPr>
        <p:spPr>
          <a:xfrm>
            <a:off x="5464835" y="1028956"/>
            <a:ext cx="4117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Marketers</a:t>
            </a:r>
            <a:endParaRPr sz="1800" b="1" dirty="0">
              <a:solidFill>
                <a:srgbClr val="FFC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</p:txBody>
      </p:sp>
      <p:sp>
        <p:nvSpPr>
          <p:cNvPr id="31" name="Rectangle 30" descr="Checkmark">
            <a:extLst>
              <a:ext uri="{FF2B5EF4-FFF2-40B4-BE49-F238E27FC236}">
                <a16:creationId xmlns:a16="http://schemas.microsoft.com/office/drawing/2014/main" id="{0C465A12-A423-4236-8604-38DF13A66EAF}"/>
              </a:ext>
            </a:extLst>
          </p:cNvPr>
          <p:cNvSpPr/>
          <p:nvPr/>
        </p:nvSpPr>
        <p:spPr>
          <a:xfrm>
            <a:off x="220311" y="2018039"/>
            <a:ext cx="207685" cy="20748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780253"/>
              <a:satOff val="-973"/>
              <a:lumOff val="229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9D62700-4C67-46C3-BD94-BF1F9F4B094F}"/>
              </a:ext>
            </a:extLst>
          </p:cNvPr>
          <p:cNvGrpSpPr/>
          <p:nvPr/>
        </p:nvGrpSpPr>
        <p:grpSpPr>
          <a:xfrm>
            <a:off x="542112" y="1933160"/>
            <a:ext cx="4371181" cy="518706"/>
            <a:chOff x="435916" y="650915"/>
            <a:chExt cx="4371181" cy="51870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87654EC-5F0C-4455-85B1-A5C0F03D51E6}"/>
                </a:ext>
              </a:extLst>
            </p:cNvPr>
            <p:cNvSpPr/>
            <p:nvPr/>
          </p:nvSpPr>
          <p:spPr>
            <a:xfrm>
              <a:off x="435916" y="650915"/>
              <a:ext cx="4371181" cy="51870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A20C7F-D1FB-48D7-8950-B1AB8FC70A41}"/>
                </a:ext>
              </a:extLst>
            </p:cNvPr>
            <p:cNvSpPr txBox="1"/>
            <p:nvPr/>
          </p:nvSpPr>
          <p:spPr>
            <a:xfrm>
              <a:off x="435916" y="650915"/>
              <a:ext cx="3123237" cy="5187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896" tIns="54896" rIns="54896" bIns="54896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Can utilize existing apps factors such as price, reviews, content rating to develop new apps</a:t>
              </a:r>
            </a:p>
          </p:txBody>
        </p:sp>
      </p:grpSp>
      <p:sp>
        <p:nvSpPr>
          <p:cNvPr id="35" name="Rectangle 34" descr="Statistics">
            <a:extLst>
              <a:ext uri="{FF2B5EF4-FFF2-40B4-BE49-F238E27FC236}">
                <a16:creationId xmlns:a16="http://schemas.microsoft.com/office/drawing/2014/main" id="{DC239B5E-A0F5-490A-B782-728FAD904FE3}"/>
              </a:ext>
            </a:extLst>
          </p:cNvPr>
          <p:cNvSpPr/>
          <p:nvPr/>
        </p:nvSpPr>
        <p:spPr>
          <a:xfrm>
            <a:off x="220311" y="3210340"/>
            <a:ext cx="207685" cy="20748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1560506"/>
              <a:satOff val="-1946"/>
              <a:lumOff val="458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47DF0D-CC97-44D9-8AD6-88FA0BDEB963}"/>
              </a:ext>
            </a:extLst>
          </p:cNvPr>
          <p:cNvGrpSpPr/>
          <p:nvPr/>
        </p:nvGrpSpPr>
        <p:grpSpPr>
          <a:xfrm>
            <a:off x="542112" y="3125461"/>
            <a:ext cx="4371181" cy="518706"/>
            <a:chOff x="435916" y="1299298"/>
            <a:chExt cx="4371181" cy="51870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28953A-0374-4BC8-8DF8-0FDF648AD17F}"/>
                </a:ext>
              </a:extLst>
            </p:cNvPr>
            <p:cNvSpPr/>
            <p:nvPr/>
          </p:nvSpPr>
          <p:spPr>
            <a:xfrm>
              <a:off x="435916" y="1299298"/>
              <a:ext cx="4371181" cy="51870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63AF851-03AD-435D-80A9-F32B956569AD}"/>
                </a:ext>
              </a:extLst>
            </p:cNvPr>
            <p:cNvSpPr txBox="1"/>
            <p:nvPr/>
          </p:nvSpPr>
          <p:spPr>
            <a:xfrm>
              <a:off x="435916" y="1299298"/>
              <a:ext cx="3020377" cy="5187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896" tIns="54896" rIns="54896" bIns="54896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Factor in the results of predictive analysis in order to determine patterns and future outcomes and app installs</a:t>
              </a:r>
            </a:p>
          </p:txBody>
        </p:sp>
      </p:grpSp>
      <p:sp>
        <p:nvSpPr>
          <p:cNvPr id="39" name="Rectangle 38" descr="Magnifying glass">
            <a:extLst>
              <a:ext uri="{FF2B5EF4-FFF2-40B4-BE49-F238E27FC236}">
                <a16:creationId xmlns:a16="http://schemas.microsoft.com/office/drawing/2014/main" id="{F7FBA3B0-C715-44CA-B82F-CCF36216FD97}"/>
              </a:ext>
            </a:extLst>
          </p:cNvPr>
          <p:cNvSpPr/>
          <p:nvPr/>
        </p:nvSpPr>
        <p:spPr>
          <a:xfrm>
            <a:off x="4733282" y="1929606"/>
            <a:ext cx="207685" cy="207482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3121013"/>
              <a:satOff val="-3893"/>
              <a:lumOff val="915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E6793C-FA65-4D07-974C-A8A4E4FB5F90}"/>
              </a:ext>
            </a:extLst>
          </p:cNvPr>
          <p:cNvGrpSpPr/>
          <p:nvPr/>
        </p:nvGrpSpPr>
        <p:grpSpPr>
          <a:xfrm>
            <a:off x="5055083" y="1844727"/>
            <a:ext cx="4371181" cy="518706"/>
            <a:chOff x="435916" y="2596064"/>
            <a:chExt cx="4371181" cy="51870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31AFA4-FFE4-41D6-B2A0-BE89465465F1}"/>
                </a:ext>
              </a:extLst>
            </p:cNvPr>
            <p:cNvSpPr/>
            <p:nvPr/>
          </p:nvSpPr>
          <p:spPr>
            <a:xfrm>
              <a:off x="435916" y="2596064"/>
              <a:ext cx="4371181" cy="51870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BADC7E-D4A8-4F69-8C91-775F6A4CFE23}"/>
                </a:ext>
              </a:extLst>
            </p:cNvPr>
            <p:cNvSpPr txBox="1"/>
            <p:nvPr/>
          </p:nvSpPr>
          <p:spPr>
            <a:xfrm>
              <a:off x="435917" y="2596064"/>
              <a:ext cx="3693710" cy="5187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896" tIns="54896" rIns="54896" bIns="54896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Segment the audience to find valuable insights </a:t>
              </a:r>
            </a:p>
          </p:txBody>
        </p:sp>
      </p:grpSp>
      <p:sp>
        <p:nvSpPr>
          <p:cNvPr id="43" name="Rectangle 42" descr="Unlock">
            <a:extLst>
              <a:ext uri="{FF2B5EF4-FFF2-40B4-BE49-F238E27FC236}">
                <a16:creationId xmlns:a16="http://schemas.microsoft.com/office/drawing/2014/main" id="{AEA4FDDA-7B7F-4445-9BA4-75582D3E305F}"/>
              </a:ext>
            </a:extLst>
          </p:cNvPr>
          <p:cNvSpPr/>
          <p:nvPr/>
        </p:nvSpPr>
        <p:spPr>
          <a:xfrm>
            <a:off x="4772819" y="2656629"/>
            <a:ext cx="207685" cy="207482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3901266"/>
              <a:satOff val="-4866"/>
              <a:lumOff val="1144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F5EFF2-6EBB-448A-A786-BA0FDB5407BE}"/>
              </a:ext>
            </a:extLst>
          </p:cNvPr>
          <p:cNvGrpSpPr/>
          <p:nvPr/>
        </p:nvGrpSpPr>
        <p:grpSpPr>
          <a:xfrm>
            <a:off x="5094621" y="2571750"/>
            <a:ext cx="3693710" cy="518706"/>
            <a:chOff x="435916" y="3244447"/>
            <a:chExt cx="4371181" cy="51870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CE2F8F-1B28-4943-8E45-5BC02FF42675}"/>
                </a:ext>
              </a:extLst>
            </p:cNvPr>
            <p:cNvSpPr/>
            <p:nvPr/>
          </p:nvSpPr>
          <p:spPr>
            <a:xfrm>
              <a:off x="435916" y="3244447"/>
              <a:ext cx="4371181" cy="51870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3F9456F-0FD9-4BD4-BFA1-5596B0E4969D}"/>
                </a:ext>
              </a:extLst>
            </p:cNvPr>
            <p:cNvSpPr txBox="1"/>
            <p:nvPr/>
          </p:nvSpPr>
          <p:spPr>
            <a:xfrm>
              <a:off x="435916" y="3244447"/>
              <a:ext cx="3693711" cy="5187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896" tIns="54896" rIns="54896" bIns="54896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Unlock powerful insights on in-app purchases</a:t>
              </a:r>
            </a:p>
          </p:txBody>
        </p:sp>
      </p:grpSp>
      <p:sp>
        <p:nvSpPr>
          <p:cNvPr id="47" name="Rectangle 46" descr="Bullseye">
            <a:extLst>
              <a:ext uri="{FF2B5EF4-FFF2-40B4-BE49-F238E27FC236}">
                <a16:creationId xmlns:a16="http://schemas.microsoft.com/office/drawing/2014/main" id="{173A14F5-18A7-40E9-9E30-D936A18FFDFF}"/>
              </a:ext>
            </a:extLst>
          </p:cNvPr>
          <p:cNvSpPr/>
          <p:nvPr/>
        </p:nvSpPr>
        <p:spPr>
          <a:xfrm>
            <a:off x="4733282" y="3468870"/>
            <a:ext cx="207685" cy="207482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F266959-D855-438E-9BD6-22FFD7DB7495}"/>
              </a:ext>
            </a:extLst>
          </p:cNvPr>
          <p:cNvGrpSpPr/>
          <p:nvPr/>
        </p:nvGrpSpPr>
        <p:grpSpPr>
          <a:xfrm>
            <a:off x="5055083" y="3383991"/>
            <a:ext cx="3693711" cy="518706"/>
            <a:chOff x="435916" y="3892830"/>
            <a:chExt cx="4371181" cy="51870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6B73364-9D04-4F91-88FA-7C6FA87A78FC}"/>
                </a:ext>
              </a:extLst>
            </p:cNvPr>
            <p:cNvSpPr/>
            <p:nvPr/>
          </p:nvSpPr>
          <p:spPr>
            <a:xfrm>
              <a:off x="435916" y="3892830"/>
              <a:ext cx="4371181" cy="51870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FFCB3FB-9636-4F5F-B3A0-BAB96C0CF5D2}"/>
                </a:ext>
              </a:extLst>
            </p:cNvPr>
            <p:cNvSpPr txBox="1"/>
            <p:nvPr/>
          </p:nvSpPr>
          <p:spPr>
            <a:xfrm>
              <a:off x="435916" y="3892830"/>
              <a:ext cx="4371181" cy="5187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896" tIns="54896" rIns="54896" bIns="54896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Use data to measure what matters for your target audience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39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162B-734C-4CB4-8AA7-F3A8BCAC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471951"/>
            <a:ext cx="4939868" cy="964620"/>
          </a:xfrm>
        </p:spPr>
        <p:txBody>
          <a:bodyPr anchor="b">
            <a:normAutofit/>
          </a:bodyPr>
          <a:lstStyle/>
          <a:p>
            <a:r>
              <a:rPr lang="en-US" dirty="0"/>
              <a:t>Link to GitHub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1F195-E84F-42D6-A694-3D98FFBD9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46" r="36235"/>
          <a:stretch/>
        </p:blipFill>
        <p:spPr>
          <a:xfrm>
            <a:off x="20" y="10"/>
            <a:ext cx="3476673" cy="51434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158633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86631-601B-4BD0-9C95-2D36346A4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4073" y="1828800"/>
            <a:ext cx="4939867" cy="2839064"/>
          </a:xfrm>
        </p:spPr>
        <p:txBody>
          <a:bodyPr>
            <a:normAutofit/>
          </a:bodyPr>
          <a:lstStyle/>
          <a:p>
            <a:r>
              <a:rPr lang="en-US" sz="1500" dirty="0">
                <a:hlinkClick r:id="rId4"/>
              </a:rPr>
              <a:t>https://github.com/Neviya/MindBenders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0719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5E3DA3-FC97-4E77-BD95-FD7387D2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026" y="1532747"/>
            <a:ext cx="4578895" cy="1523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76950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5cd7841f7_8_75"/>
          <p:cNvSpPr/>
          <p:nvPr/>
        </p:nvSpPr>
        <p:spPr>
          <a:xfrm>
            <a:off x="323181" y="281003"/>
            <a:ext cx="3055450" cy="4581494"/>
          </a:xfrm>
          <a:prstGeom prst="roundRect">
            <a:avLst>
              <a:gd name="adj" fmla="val 16667"/>
            </a:avLst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endParaRPr lang="en-US"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endParaRPr lang="en-US"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rPr lang="en-US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endParaRPr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endParaRPr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endParaRPr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endParaRPr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g75cd7841f7_8_75"/>
          <p:cNvGrpSpPr/>
          <p:nvPr/>
        </p:nvGrpSpPr>
        <p:grpSpPr>
          <a:xfrm>
            <a:off x="3993442" y="365429"/>
            <a:ext cx="4494637" cy="4242163"/>
            <a:chOff x="359089" y="24466"/>
            <a:chExt cx="4494637" cy="4242163"/>
          </a:xfrm>
        </p:grpSpPr>
        <p:sp>
          <p:nvSpPr>
            <p:cNvPr id="259" name="Google Shape;259;g75cd7841f7_8_75"/>
            <p:cNvSpPr/>
            <p:nvPr/>
          </p:nvSpPr>
          <p:spPr>
            <a:xfrm>
              <a:off x="978201" y="24466"/>
              <a:ext cx="956460" cy="95646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92C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g75cd7841f7_8_75"/>
            <p:cNvSpPr/>
            <p:nvPr/>
          </p:nvSpPr>
          <p:spPr>
            <a:xfrm>
              <a:off x="1182037" y="228302"/>
              <a:ext cx="548789" cy="54878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g75cd7841f7_8_75"/>
            <p:cNvSpPr/>
            <p:nvPr/>
          </p:nvSpPr>
          <p:spPr>
            <a:xfrm>
              <a:off x="359089" y="1167044"/>
              <a:ext cx="2178535" cy="744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g75cd7841f7_8_75"/>
            <p:cNvSpPr txBox="1"/>
            <p:nvPr/>
          </p:nvSpPr>
          <p:spPr>
            <a:xfrm>
              <a:off x="359089" y="1167044"/>
              <a:ext cx="2178535" cy="744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purpose of our project is to gather and analyze detailed information on various apps on google play store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75cd7841f7_8_75"/>
            <p:cNvSpPr/>
            <p:nvPr/>
          </p:nvSpPr>
          <p:spPr>
            <a:xfrm>
              <a:off x="3341467" y="24466"/>
              <a:ext cx="956460" cy="95646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92C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g75cd7841f7_8_75"/>
            <p:cNvSpPr/>
            <p:nvPr/>
          </p:nvSpPr>
          <p:spPr>
            <a:xfrm>
              <a:off x="3545303" y="228302"/>
              <a:ext cx="548789" cy="54878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g75cd7841f7_8_75"/>
            <p:cNvSpPr/>
            <p:nvPr/>
          </p:nvSpPr>
          <p:spPr>
            <a:xfrm>
              <a:off x="2820094" y="1188012"/>
              <a:ext cx="1999207" cy="744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g75cd7841f7_8_75"/>
            <p:cNvSpPr txBox="1"/>
            <p:nvPr/>
          </p:nvSpPr>
          <p:spPr>
            <a:xfrm>
              <a:off x="2820094" y="1188012"/>
              <a:ext cx="1999207" cy="744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Dataset of over 10,000 records of distinct applications on the google play store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75cd7841f7_8_75"/>
            <p:cNvSpPr/>
            <p:nvPr/>
          </p:nvSpPr>
          <p:spPr>
            <a:xfrm>
              <a:off x="979005" y="2326080"/>
              <a:ext cx="956460" cy="95646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92C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g75cd7841f7_8_75"/>
            <p:cNvSpPr/>
            <p:nvPr/>
          </p:nvSpPr>
          <p:spPr>
            <a:xfrm>
              <a:off x="1263595" y="2618742"/>
              <a:ext cx="548789" cy="54878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g75cd7841f7_8_75"/>
            <p:cNvSpPr/>
            <p:nvPr/>
          </p:nvSpPr>
          <p:spPr>
            <a:xfrm>
              <a:off x="437714" y="3522557"/>
              <a:ext cx="2184399" cy="744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g75cd7841f7_8_75"/>
            <p:cNvSpPr txBox="1"/>
            <p:nvPr/>
          </p:nvSpPr>
          <p:spPr>
            <a:xfrm>
              <a:off x="437714" y="3522557"/>
              <a:ext cx="2184399" cy="744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 plan to generate meaningful insights that can be used by the developers in developing more mobile apps to engage customers and investors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75cd7841f7_8_75"/>
            <p:cNvSpPr/>
            <p:nvPr/>
          </p:nvSpPr>
          <p:spPr>
            <a:xfrm>
              <a:off x="3344399" y="2293780"/>
              <a:ext cx="956460" cy="95646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92C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g75cd7841f7_8_75"/>
            <p:cNvSpPr/>
            <p:nvPr/>
          </p:nvSpPr>
          <p:spPr>
            <a:xfrm>
              <a:off x="3548235" y="2618742"/>
              <a:ext cx="548789" cy="54878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g75cd7841f7_8_75"/>
            <p:cNvSpPr/>
            <p:nvPr/>
          </p:nvSpPr>
          <p:spPr>
            <a:xfrm>
              <a:off x="3017635" y="3522557"/>
              <a:ext cx="1836091" cy="744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g75cd7841f7_8_75"/>
            <p:cNvSpPr txBox="1"/>
            <p:nvPr/>
          </p:nvSpPr>
          <p:spPr>
            <a:xfrm>
              <a:off x="3017635" y="3522557"/>
              <a:ext cx="1836091" cy="744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And marketers to ensure that their application succeeds and doesn’t get lost in the shuffle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5cd7841f7_13_0"/>
          <p:cNvSpPr/>
          <p:nvPr/>
        </p:nvSpPr>
        <p:spPr>
          <a:xfrm>
            <a:off x="4162211" y="147832"/>
            <a:ext cx="1515618" cy="1515618"/>
          </a:xfrm>
          <a:prstGeom prst="ellipse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g75cd7841f7_13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278" y="457200"/>
            <a:ext cx="1153484" cy="895823"/>
          </a:xfrm>
          <a:custGeom>
            <a:avLst/>
            <a:gdLst/>
            <a:ahLst/>
            <a:cxnLst/>
            <a:rect l="l" t="t" r="r" b="b"/>
            <a:pathLst>
              <a:path w="1956816" h="1956816" extrusionOk="0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81" name="Google Shape;281;g75cd7841f7_13_0"/>
          <p:cNvSpPr/>
          <p:nvPr/>
        </p:nvSpPr>
        <p:spPr>
          <a:xfrm>
            <a:off x="6086199" y="-12195"/>
            <a:ext cx="3057801" cy="2583945"/>
          </a:xfrm>
          <a:custGeom>
            <a:avLst/>
            <a:gdLst/>
            <a:ahLst/>
            <a:cxnLst/>
            <a:rect l="l" t="t" r="r" b="b"/>
            <a:pathLst>
              <a:path w="4077068" h="3445261" extrusionOk="0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75cd7841f7_13_0"/>
          <p:cNvSpPr/>
          <p:nvPr/>
        </p:nvSpPr>
        <p:spPr>
          <a:xfrm>
            <a:off x="4291071" y="1913058"/>
            <a:ext cx="2304288" cy="2304288"/>
          </a:xfrm>
          <a:prstGeom prst="ellipse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g75cd7841f7_13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4670" y="2015360"/>
            <a:ext cx="2176870" cy="2075526"/>
          </a:xfrm>
          <a:custGeom>
            <a:avLst/>
            <a:gdLst/>
            <a:ahLst/>
            <a:cxnLst/>
            <a:rect l="l" t="t" r="r" b="b"/>
            <a:pathLst>
              <a:path w="2834640" h="2834640" extrusionOk="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84" name="Google Shape;284;g75cd7841f7_13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45292" y="221963"/>
            <a:ext cx="2713964" cy="2082360"/>
          </a:xfrm>
          <a:custGeom>
            <a:avLst/>
            <a:gdLst/>
            <a:ahLst/>
            <a:cxnLst/>
            <a:rect l="l" t="t" r="r" b="b"/>
            <a:pathLst>
              <a:path w="3913376" h="3281569" extrusionOk="0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85" name="Google Shape;285;g75cd7841f7_13_0"/>
          <p:cNvSpPr/>
          <p:nvPr/>
        </p:nvSpPr>
        <p:spPr>
          <a:xfrm>
            <a:off x="1239871" y="3453063"/>
            <a:ext cx="3210834" cy="1690435"/>
          </a:xfrm>
          <a:custGeom>
            <a:avLst/>
            <a:gdLst/>
            <a:ahLst/>
            <a:cxnLst/>
            <a:rect l="l" t="t" r="r" b="b"/>
            <a:pathLst>
              <a:path w="4281112" h="2253913" extrusionOk="0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g75cd7841f7_13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3929" y="3581974"/>
            <a:ext cx="2916683" cy="1471254"/>
          </a:xfrm>
          <a:custGeom>
            <a:avLst/>
            <a:gdLst/>
            <a:ahLst/>
            <a:cxnLst/>
            <a:rect l="l" t="t" r="r" b="b"/>
            <a:pathLst>
              <a:path w="3950208" h="2088462" extrusionOk="0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87" name="Google Shape;287;g75cd7841f7_13_0"/>
          <p:cNvSpPr/>
          <p:nvPr/>
        </p:nvSpPr>
        <p:spPr>
          <a:xfrm>
            <a:off x="6636277" y="2975121"/>
            <a:ext cx="2504969" cy="2168379"/>
          </a:xfrm>
          <a:custGeom>
            <a:avLst/>
            <a:gdLst/>
            <a:ahLst/>
            <a:cxnLst/>
            <a:rect l="l" t="t" r="r" b="b"/>
            <a:pathLst>
              <a:path w="3339958" h="2891173" extrusionOk="0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g75cd7841f7_13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19252" y="3230064"/>
            <a:ext cx="2247255" cy="1806162"/>
          </a:xfrm>
          <a:custGeom>
            <a:avLst/>
            <a:gdLst/>
            <a:ahLst/>
            <a:cxnLst/>
            <a:rect l="l" t="t" r="r" b="b"/>
            <a:pathLst>
              <a:path w="3178912" h="2726454" extrusionOk="0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289" name="Google Shape;289;g75cd7841f7_13_0"/>
          <p:cNvGrpSpPr/>
          <p:nvPr/>
        </p:nvGrpSpPr>
        <p:grpSpPr>
          <a:xfrm>
            <a:off x="249770" y="1188445"/>
            <a:ext cx="1356963" cy="904415"/>
            <a:chOff x="-135696" y="-128911"/>
            <a:chExt cx="1356963" cy="904415"/>
          </a:xfrm>
        </p:grpSpPr>
        <p:sp>
          <p:nvSpPr>
            <p:cNvPr id="290" name="Google Shape;290;g75cd7841f7_13_0"/>
            <p:cNvSpPr/>
            <p:nvPr/>
          </p:nvSpPr>
          <p:spPr>
            <a:xfrm>
              <a:off x="-135696" y="-128911"/>
              <a:ext cx="1221267" cy="775504"/>
            </a:xfrm>
            <a:prstGeom prst="roundRect">
              <a:avLst>
                <a:gd name="adj" fmla="val 10000"/>
              </a:avLst>
            </a:prstGeom>
            <a:solidFill>
              <a:srgbClr val="20586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75cd7841f7_13_0"/>
            <p:cNvSpPr/>
            <p:nvPr/>
          </p:nvSpPr>
          <p:spPr>
            <a:xfrm>
              <a:off x="0" y="0"/>
              <a:ext cx="1221267" cy="77550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75cd7841f7_13_0"/>
            <p:cNvSpPr txBox="1"/>
            <p:nvPr/>
          </p:nvSpPr>
          <p:spPr>
            <a:xfrm>
              <a:off x="22714" y="22714"/>
              <a:ext cx="1175839" cy="730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8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Gathering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g75cd7841f7_13_0"/>
          <p:cNvSpPr/>
          <p:nvPr/>
        </p:nvSpPr>
        <p:spPr>
          <a:xfrm>
            <a:off x="155589" y="152178"/>
            <a:ext cx="3765600" cy="771600"/>
          </a:xfrm>
          <a:prstGeom prst="roundRect">
            <a:avLst>
              <a:gd name="adj" fmla="val 16667"/>
            </a:avLst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None/>
            </a:pPr>
            <a:r>
              <a:rPr lang="en-US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Process Flow</a:t>
            </a:r>
            <a:endParaRPr sz="3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75cd7841f7_13_0"/>
          <p:cNvSpPr/>
          <p:nvPr/>
        </p:nvSpPr>
        <p:spPr>
          <a:xfrm>
            <a:off x="2058278" y="1201398"/>
            <a:ext cx="1221267" cy="775504"/>
          </a:xfrm>
          <a:prstGeom prst="roundRect">
            <a:avLst>
              <a:gd name="adj" fmla="val 10000"/>
            </a:avLst>
          </a:prstGeom>
          <a:solidFill>
            <a:srgbClr val="205867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g75cd7841f7_13_0"/>
          <p:cNvGrpSpPr/>
          <p:nvPr/>
        </p:nvGrpSpPr>
        <p:grpSpPr>
          <a:xfrm>
            <a:off x="2193974" y="1330309"/>
            <a:ext cx="1221267" cy="775504"/>
            <a:chOff x="0" y="0"/>
            <a:chExt cx="1221267" cy="775504"/>
          </a:xfrm>
        </p:grpSpPr>
        <p:sp>
          <p:nvSpPr>
            <p:cNvPr id="296" name="Google Shape;296;g75cd7841f7_13_0"/>
            <p:cNvSpPr/>
            <p:nvPr/>
          </p:nvSpPr>
          <p:spPr>
            <a:xfrm>
              <a:off x="0" y="0"/>
              <a:ext cx="1221267" cy="77550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7C5F9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g75cd7841f7_13_0"/>
            <p:cNvSpPr txBox="1"/>
            <p:nvPr/>
          </p:nvSpPr>
          <p:spPr>
            <a:xfrm>
              <a:off x="22714" y="22714"/>
              <a:ext cx="1175839" cy="730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80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Pre-Processing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g75cd7841f7_13_0"/>
          <p:cNvSpPr/>
          <p:nvPr/>
        </p:nvSpPr>
        <p:spPr>
          <a:xfrm>
            <a:off x="313409" y="2304323"/>
            <a:ext cx="1221267" cy="775504"/>
          </a:xfrm>
          <a:prstGeom prst="roundRect">
            <a:avLst>
              <a:gd name="adj" fmla="val 10000"/>
            </a:avLst>
          </a:prstGeom>
          <a:solidFill>
            <a:srgbClr val="205867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g75cd7841f7_13_0"/>
          <p:cNvGrpSpPr/>
          <p:nvPr/>
        </p:nvGrpSpPr>
        <p:grpSpPr>
          <a:xfrm>
            <a:off x="449105" y="2433234"/>
            <a:ext cx="1356964" cy="775504"/>
            <a:chOff x="0" y="0"/>
            <a:chExt cx="1221267" cy="775504"/>
          </a:xfrm>
        </p:grpSpPr>
        <p:sp>
          <p:nvSpPr>
            <p:cNvPr id="300" name="Google Shape;300;g75cd7841f7_13_0"/>
            <p:cNvSpPr/>
            <p:nvPr/>
          </p:nvSpPr>
          <p:spPr>
            <a:xfrm>
              <a:off x="0" y="0"/>
              <a:ext cx="1221267" cy="77550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7C5F9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g75cd7841f7_13_0"/>
            <p:cNvSpPr txBox="1"/>
            <p:nvPr/>
          </p:nvSpPr>
          <p:spPr>
            <a:xfrm>
              <a:off x="22714" y="22714"/>
              <a:ext cx="1175839" cy="730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80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Build Visualization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g75cd7841f7_13_0"/>
          <p:cNvSpPr/>
          <p:nvPr/>
        </p:nvSpPr>
        <p:spPr>
          <a:xfrm>
            <a:off x="2221519" y="2325649"/>
            <a:ext cx="1221267" cy="775504"/>
          </a:xfrm>
          <a:prstGeom prst="roundRect">
            <a:avLst>
              <a:gd name="adj" fmla="val 10000"/>
            </a:avLst>
          </a:prstGeom>
          <a:solidFill>
            <a:srgbClr val="205867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g75cd7841f7_13_0"/>
          <p:cNvGrpSpPr/>
          <p:nvPr/>
        </p:nvGrpSpPr>
        <p:grpSpPr>
          <a:xfrm>
            <a:off x="2357215" y="2454560"/>
            <a:ext cx="1221267" cy="775504"/>
            <a:chOff x="0" y="0"/>
            <a:chExt cx="1221267" cy="775504"/>
          </a:xfrm>
        </p:grpSpPr>
        <p:sp>
          <p:nvSpPr>
            <p:cNvPr id="304" name="Google Shape;304;g75cd7841f7_13_0"/>
            <p:cNvSpPr/>
            <p:nvPr/>
          </p:nvSpPr>
          <p:spPr>
            <a:xfrm>
              <a:off x="0" y="0"/>
              <a:ext cx="1221267" cy="77550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7C5F9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g75cd7841f7_13_0"/>
            <p:cNvSpPr txBox="1"/>
            <p:nvPr/>
          </p:nvSpPr>
          <p:spPr>
            <a:xfrm>
              <a:off x="22714" y="22714"/>
              <a:ext cx="1175839" cy="730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80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Predictive Analysis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5cd7841f7_3_81"/>
          <p:cNvSpPr txBox="1"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prstGeom prst="rect">
            <a:avLst/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75cd7841f7_3_81"/>
          <p:cNvSpPr/>
          <p:nvPr/>
        </p:nvSpPr>
        <p:spPr>
          <a:xfrm>
            <a:off x="501093" y="775026"/>
            <a:ext cx="3054100" cy="91623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Calibri"/>
              </a:rPr>
              <a:t>Data Pre-Processing</a:t>
            </a:r>
          </a:p>
        </p:txBody>
      </p:sp>
      <p:sp>
        <p:nvSpPr>
          <p:cNvPr id="313" name="Google Shape;313;g75cd7841f7_3_81"/>
          <p:cNvSpPr/>
          <p:nvPr/>
        </p:nvSpPr>
        <p:spPr>
          <a:xfrm>
            <a:off x="5457233" y="808201"/>
            <a:ext cx="3054100" cy="91623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A5D63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None/>
            </a:pP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Calibri"/>
              </a:rPr>
              <a:t>Analysis</a:t>
            </a:r>
            <a:endParaRPr sz="1800" b="1" dirty="0">
              <a:solidFill>
                <a:srgbClr val="FFC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14" name="Google Shape;314;g75cd7841f7_3_81"/>
          <p:cNvSpPr/>
          <p:nvPr/>
        </p:nvSpPr>
        <p:spPr>
          <a:xfrm>
            <a:off x="550584" y="1765540"/>
            <a:ext cx="2757368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has some duplicate,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and inconsistent data 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Detected and corrected inaccurate 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from the record 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for performing analysis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R studio , Excel and Tableau 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 for formatting inconsistent data into uniform format</a:t>
            </a:r>
            <a:endParaRPr dirty="0"/>
          </a:p>
        </p:txBody>
      </p:sp>
      <p:sp>
        <p:nvSpPr>
          <p:cNvPr id="315" name="Google Shape;315;g75cd7841f7_3_81"/>
          <p:cNvSpPr txBox="1"/>
          <p:nvPr/>
        </p:nvSpPr>
        <p:spPr>
          <a:xfrm>
            <a:off x="5836049" y="1650653"/>
            <a:ext cx="3164396" cy="375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R Studio and Tableau Desktop for performing predictive analysis and build visualization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Determined a breakdown of the android app market to identify which category of apps has the most installations 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Analyzed the significant difference between various factors under App store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the number of installs for upcoming apps based on app category and price</a:t>
            </a:r>
            <a:endParaRPr dirty="0"/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g75cd7841f7_3_8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0794" t="1464" r="18608" b="28476"/>
          <a:stretch/>
        </p:blipFill>
        <p:spPr>
          <a:xfrm>
            <a:off x="296260" y="1827731"/>
            <a:ext cx="312440" cy="30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75cd7841f7_3_81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0794" t="1464" r="18608" b="28476"/>
          <a:stretch/>
        </p:blipFill>
        <p:spPr>
          <a:xfrm>
            <a:off x="5480466" y="3633788"/>
            <a:ext cx="332350" cy="3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75cd7841f7_3_81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0794" t="1464" r="18608" b="28476"/>
          <a:stretch/>
        </p:blipFill>
        <p:spPr>
          <a:xfrm>
            <a:off x="5457233" y="1734854"/>
            <a:ext cx="332350" cy="3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75cd7841f7_3_81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0794" t="1464" r="18608" b="28476"/>
          <a:stretch/>
        </p:blipFill>
        <p:spPr>
          <a:xfrm>
            <a:off x="5457233" y="2551135"/>
            <a:ext cx="332350" cy="3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75cd7841f7_3_81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0794" t="1464" r="18608" b="28476"/>
          <a:stretch/>
        </p:blipFill>
        <p:spPr>
          <a:xfrm>
            <a:off x="5457233" y="4404210"/>
            <a:ext cx="332350" cy="3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75cd7841f7_3_8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0794" t="1464" r="18608" b="28476"/>
          <a:stretch/>
        </p:blipFill>
        <p:spPr>
          <a:xfrm>
            <a:off x="267202" y="2655345"/>
            <a:ext cx="312440" cy="30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75cd7841f7_3_8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0794" t="1464" r="18608" b="28476"/>
          <a:stretch/>
        </p:blipFill>
        <p:spPr>
          <a:xfrm>
            <a:off x="267202" y="3527046"/>
            <a:ext cx="312440" cy="30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75cd7841f7_3_81" descr="A black sign with white 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92366" y="1233141"/>
            <a:ext cx="1450698" cy="145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3B4CC24-199C-49F4-92A3-AC1739DB250C}"/>
              </a:ext>
            </a:extLst>
          </p:cNvPr>
          <p:cNvSpPr txBox="1">
            <a:spLocks/>
          </p:cNvSpPr>
          <p:nvPr/>
        </p:nvSpPr>
        <p:spPr>
          <a:xfrm>
            <a:off x="1" y="218317"/>
            <a:ext cx="9144000" cy="520973"/>
          </a:xfrm>
          <a:prstGeom prst="rect">
            <a:avLst/>
          </a:prstGeom>
          <a:solidFill>
            <a:srgbClr val="0A5D63"/>
          </a:solidFill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Categories with Highest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umber of Apps?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66605A-0DB4-4064-BBFD-D9881F549983}"/>
              </a:ext>
            </a:extLst>
          </p:cNvPr>
          <p:cNvSpPr txBox="1"/>
          <p:nvPr/>
        </p:nvSpPr>
        <p:spPr>
          <a:xfrm>
            <a:off x="5793640" y="1786920"/>
            <a:ext cx="2137870" cy="1569660"/>
          </a:xfrm>
          <a:prstGeom prst="rect">
            <a:avLst/>
          </a:prstGeom>
          <a:noFill/>
          <a:ln w="38100">
            <a:solidFill>
              <a:srgbClr val="0A5D6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1600" b="1" dirty="0">
              <a:solidFill>
                <a:srgbClr val="0A5D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600" b="1" dirty="0">
                <a:solidFill>
                  <a:srgbClr val="0A5D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Family</a:t>
            </a:r>
          </a:p>
          <a:p>
            <a:pPr algn="ctr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Category indicates the highest number of Apps</a:t>
            </a:r>
            <a:endParaRPr lang="en-IN" sz="1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3161B46B-2666-4E83-866D-8C269292E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0" y="803423"/>
            <a:ext cx="4287035" cy="417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picture containing clock, room&#10;&#10;Description automatically generated">
            <a:extLst>
              <a:ext uri="{FF2B5EF4-FFF2-40B4-BE49-F238E27FC236}">
                <a16:creationId xmlns:a16="http://schemas.microsoft.com/office/drawing/2014/main" id="{E5FAFABD-7FD9-406D-9B2C-C281CDD5D5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55" y="1960930"/>
            <a:ext cx="368268" cy="36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75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2E4DF297-A40C-40CE-A22C-1ADCAEAF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957"/>
            <a:ext cx="9144001" cy="622333"/>
          </a:xfrm>
          <a:solidFill>
            <a:srgbClr val="0A5D63"/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Highest contributor of Genres to Family Category?</a:t>
            </a:r>
            <a:endParaRPr lang="en-US" kern="1200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9C2E703-24EC-4C9B-B97F-DD99249BC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826563"/>
            <a:ext cx="4912515" cy="431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04FE30-63F7-42E3-B09C-B77368412332}"/>
              </a:ext>
            </a:extLst>
          </p:cNvPr>
          <p:cNvSpPr txBox="1"/>
          <p:nvPr/>
        </p:nvSpPr>
        <p:spPr>
          <a:xfrm>
            <a:off x="5793640" y="1786920"/>
            <a:ext cx="2137870" cy="1323439"/>
          </a:xfrm>
          <a:prstGeom prst="rect">
            <a:avLst/>
          </a:prstGeom>
          <a:noFill/>
          <a:ln w="38100">
            <a:solidFill>
              <a:srgbClr val="0A5D6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1600" b="1" dirty="0">
              <a:solidFill>
                <a:srgbClr val="0A5D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600" b="1" dirty="0">
                <a:solidFill>
                  <a:srgbClr val="0A5D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Entertainment</a:t>
            </a:r>
          </a:p>
          <a:p>
            <a:pPr algn="ctr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Genre has the highest number of records</a:t>
            </a:r>
            <a:endParaRPr lang="en-IN" sz="1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picture containing device&#10;&#10;Description automatically generated">
            <a:extLst>
              <a:ext uri="{FF2B5EF4-FFF2-40B4-BE49-F238E27FC236}">
                <a16:creationId xmlns:a16="http://schemas.microsoft.com/office/drawing/2014/main" id="{7BADBB57-D86A-44C7-9B9C-665FE1121F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45" y="1960930"/>
            <a:ext cx="335004" cy="33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12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4ABFC932-CE80-4017-AE90-E1D6C1A4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solidFill>
            <a:srgbClr val="0A5D63"/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Most Installed Genre on Play Store ?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AC6BA6F-FC93-4199-85D2-AB0E9DBFA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789533"/>
            <a:ext cx="7184244" cy="380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CDD091-C11B-45A6-955A-E14E52C4D545}"/>
              </a:ext>
            </a:extLst>
          </p:cNvPr>
          <p:cNvSpPr txBox="1"/>
          <p:nvPr/>
        </p:nvSpPr>
        <p:spPr>
          <a:xfrm>
            <a:off x="6836735" y="2211131"/>
            <a:ext cx="2307265" cy="1323439"/>
          </a:xfrm>
          <a:prstGeom prst="rect">
            <a:avLst/>
          </a:prstGeom>
          <a:noFill/>
          <a:ln w="38100">
            <a:solidFill>
              <a:srgbClr val="0A5D6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1600" b="1" dirty="0">
              <a:solidFill>
                <a:srgbClr val="0A5D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600" b="1" dirty="0">
                <a:solidFill>
                  <a:srgbClr val="0A5D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Communication</a:t>
            </a:r>
          </a:p>
          <a:p>
            <a:pPr algn="ctr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Genre has the most installed application</a:t>
            </a:r>
            <a:endParaRPr lang="en-IN" sz="1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A3559A-FE0E-41DE-AE6E-E05877BF41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2049" y="2382715"/>
            <a:ext cx="378069" cy="37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79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67DE5F98-28CA-4A13-B9DE-A9B14996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solidFill>
            <a:srgbClr val="0A5D63"/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Top 10 Categories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ith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ighest User Reviews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0D837-623C-455E-9FFE-ABFA39E0BFD3}"/>
              </a:ext>
            </a:extLst>
          </p:cNvPr>
          <p:cNvSpPr txBox="1"/>
          <p:nvPr/>
        </p:nvSpPr>
        <p:spPr>
          <a:xfrm>
            <a:off x="6862575" y="1910030"/>
            <a:ext cx="2137870" cy="1569660"/>
          </a:xfrm>
          <a:prstGeom prst="rect">
            <a:avLst/>
          </a:prstGeom>
          <a:noFill/>
          <a:ln w="38100">
            <a:solidFill>
              <a:srgbClr val="0A5D6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1600" b="1" dirty="0">
              <a:solidFill>
                <a:srgbClr val="0A5D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600" b="1" dirty="0">
                <a:solidFill>
                  <a:srgbClr val="0A5D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Games</a:t>
            </a:r>
          </a:p>
          <a:p>
            <a:pPr algn="ctr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category has the highest number of User Reviews</a:t>
            </a:r>
            <a:endParaRPr lang="en-IN" sz="1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EF0678-B651-4128-B005-24446D96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9" y="891995"/>
            <a:ext cx="6777996" cy="403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0DE138F-912D-46E5-A122-783511DAF9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85" y="2089669"/>
            <a:ext cx="428302" cy="42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6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45B8882-8949-45EB-91D5-0105B0E6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8317"/>
            <a:ext cx="9144000" cy="520973"/>
          </a:xfrm>
          <a:solidFill>
            <a:srgbClr val="0A5D63"/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Top 10 Best Apps in Play Store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0D157-1A49-4EC9-8B00-2802C0E5F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874666"/>
            <a:ext cx="6694605" cy="405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552E94-D73E-4719-911E-28ECC83B0620}"/>
              </a:ext>
            </a:extLst>
          </p:cNvPr>
          <p:cNvSpPr txBox="1"/>
          <p:nvPr/>
        </p:nvSpPr>
        <p:spPr>
          <a:xfrm>
            <a:off x="6838160" y="2113635"/>
            <a:ext cx="2162285" cy="1323439"/>
          </a:xfrm>
          <a:prstGeom prst="rect">
            <a:avLst/>
          </a:prstGeom>
          <a:noFill/>
          <a:ln w="38100">
            <a:solidFill>
              <a:srgbClr val="0A5D6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1600" b="1" dirty="0">
              <a:solidFill>
                <a:srgbClr val="0A5D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600" b="1" dirty="0">
                <a:solidFill>
                  <a:srgbClr val="0A5D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Instagram</a:t>
            </a:r>
          </a:p>
          <a:p>
            <a:pPr algn="ctr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is considered to be the best app</a:t>
            </a:r>
            <a:endParaRPr lang="en-IN" sz="1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E7DFD3B9-D40C-42A0-B770-2BA0EC426D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90" y="2329007"/>
            <a:ext cx="326787" cy="32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14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Office PowerPoint</Application>
  <PresentationFormat>On-screen Show (16:9)</PresentationFormat>
  <Paragraphs>146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Arial</vt:lpstr>
      <vt:lpstr>Roboto</vt:lpstr>
      <vt:lpstr>Office Theme</vt:lpstr>
      <vt:lpstr>Office Theme</vt:lpstr>
      <vt:lpstr>Office Theme</vt:lpstr>
      <vt:lpstr>Analysis of Google Play Store Applications </vt:lpstr>
      <vt:lpstr>PowerPoint Presentation</vt:lpstr>
      <vt:lpstr>PowerPoint Presentation</vt:lpstr>
      <vt:lpstr>Methodology</vt:lpstr>
      <vt:lpstr>PowerPoint Presentation</vt:lpstr>
      <vt:lpstr>Highest contributor of Genres to Family Category?</vt:lpstr>
      <vt:lpstr>Most Installed Genre on Play Store ?</vt:lpstr>
      <vt:lpstr>Top 10 Categories With Highest User Reviews</vt:lpstr>
      <vt:lpstr>Top 10 Best Apps in Play Store</vt:lpstr>
      <vt:lpstr>Most Expensive Apps on Play Store? </vt:lpstr>
      <vt:lpstr>Is there Difference in Ratings for Paid and Unpaid Apps</vt:lpstr>
      <vt:lpstr>Is there Difference in Ratings for Restricted and Unrestricted Apps</vt:lpstr>
      <vt:lpstr>Predictive Analysis</vt:lpstr>
      <vt:lpstr>Predictive Analysis</vt:lpstr>
      <vt:lpstr>Implications of Findings</vt:lpstr>
      <vt:lpstr>Link to GitHub Repository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Google Play Store Applications </dc:title>
  <dc:creator>Bhavesh Dilip Bellara</dc:creator>
  <cp:lastModifiedBy>Bhavesh Dilip Bellara</cp:lastModifiedBy>
  <cp:revision>3</cp:revision>
  <dcterms:created xsi:type="dcterms:W3CDTF">2019-12-07T04:42:31Z</dcterms:created>
  <dcterms:modified xsi:type="dcterms:W3CDTF">2019-12-07T04:47:18Z</dcterms:modified>
</cp:coreProperties>
</file>