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9" r:id="rId7"/>
    <p:sldId id="270" r:id="rId8"/>
    <p:sldId id="271" r:id="rId9"/>
    <p:sldId id="272" r:id="rId10"/>
    <p:sldId id="273" r:id="rId11"/>
    <p:sldId id="280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6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CCF6C2F-536A-471E-A095-701B234BE8F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92A63C2-F867-4F59-B573-1228039F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1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D452D-5490-4AA0-8A20-9541E74FBAA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4D4FC-01A8-465F-9996-BBEB200A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A66217-4A84-E0CD-8F48-D348568ED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Photogrammetry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20FC9-3FFD-3C40-FB67-A4B006BC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נבו גדסי</a:t>
            </a:r>
            <a:r>
              <a:rPr lang="en-US" dirty="0"/>
              <a:t>  325545887- </a:t>
            </a:r>
          </a:p>
          <a:p>
            <a:pPr algn="ctr" rtl="1"/>
            <a:r>
              <a:rPr lang="he-IL" dirty="0"/>
              <a:t>יובל מוסרי - 213358039</a:t>
            </a:r>
            <a:endParaRPr lang="en-US" dirty="0"/>
          </a:p>
          <a:p>
            <a:pPr algn="ctr"/>
            <a:r>
              <a:rPr lang="he-IL" dirty="0"/>
              <a:t>רון יעקובוביץ- 212767214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1551F-7A46-F925-DBDC-79F59948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Frames form video</a:t>
            </a:r>
            <a:r>
              <a:rPr lang="he-IL" dirty="0"/>
              <a:t> חיתוך סרטון </a:t>
            </a:r>
            <a:r>
              <a:rPr lang="he-IL" dirty="0" err="1"/>
              <a:t>לפריימים</a:t>
            </a:r>
            <a:r>
              <a:rPr lang="he-IL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CC819-FB00-CDC5-6DCE-FA54B2F66C8B}"/>
              </a:ext>
            </a:extLst>
          </p:cNvPr>
          <p:cNvSpPr txBox="1"/>
          <p:nvPr/>
        </p:nvSpPr>
        <p:spPr>
          <a:xfrm>
            <a:off x="1371600" y="2339163"/>
            <a:ext cx="9207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במהלך הפרויקט הבנו שעל מנת לייצר </a:t>
            </a:r>
            <a:r>
              <a:rPr lang="he-IL" dirty="0" err="1"/>
              <a:t>פוטוגרמטרי</a:t>
            </a:r>
            <a:r>
              <a:rPr lang="he-IL" dirty="0"/>
              <a:t> לסרטון ראשית עלינו לקחת את הסרטון ולהוציא ממנו </a:t>
            </a:r>
            <a:r>
              <a:rPr lang="he-IL" dirty="0" err="1"/>
              <a:t>פריימים</a:t>
            </a:r>
            <a:r>
              <a:rPr lang="he-IL" dirty="0"/>
              <a:t> שמהם ניצור את המודל שלנו.</a:t>
            </a:r>
          </a:p>
          <a:p>
            <a:pPr marL="0" algn="r" defTabSz="457200" rtl="1" eaLnBrk="1" latinLnBrk="0" hangingPunct="1"/>
            <a:r>
              <a:rPr lang="he-IL" dirty="0" err="1"/>
              <a:t>נסיונות</a:t>
            </a:r>
            <a:r>
              <a:rPr lang="he-IL" dirty="0"/>
              <a:t>: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קוד </a:t>
            </a:r>
            <a:r>
              <a:rPr lang="he-IL" dirty="0" err="1"/>
              <a:t>טריואלי</a:t>
            </a:r>
            <a:r>
              <a:rPr lang="he-IL" dirty="0"/>
              <a:t>, חסרונות: איטי ולא יעיל לתהליך </a:t>
            </a:r>
            <a:r>
              <a:rPr lang="he-IL" dirty="0" err="1"/>
              <a:t>הפוטוגרמטרי</a:t>
            </a:r>
            <a:r>
              <a:rPr lang="he-IL" dirty="0"/>
              <a:t>.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השוואת שני </a:t>
            </a:r>
            <a:r>
              <a:rPr lang="he-IL" dirty="0" err="1"/>
              <a:t>פריימים</a:t>
            </a:r>
            <a:r>
              <a:rPr lang="he-IL" dirty="0"/>
              <a:t> בקפיצה שווה, חסרונות: איטי לא בודק </a:t>
            </a:r>
            <a:r>
              <a:rPr lang="he-IL" dirty="0" err="1"/>
              <a:t>פריימים</a:t>
            </a:r>
            <a:r>
              <a:rPr lang="he-IL" dirty="0"/>
              <a:t> שכבר נלקחו  </a:t>
            </a:r>
          </a:p>
          <a:p>
            <a:pPr marL="285750" indent="-28575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בניית מערך של </a:t>
            </a:r>
            <a:r>
              <a:rPr lang="he-IL" dirty="0" err="1"/>
              <a:t>פריימים</a:t>
            </a:r>
            <a:r>
              <a:rPr lang="he-IL" dirty="0"/>
              <a:t> והשוואה לכל פריים בו, איטי אך שווה בשביל זמן ריצה טוב יותר </a:t>
            </a:r>
            <a:r>
              <a:rPr lang="he-IL" dirty="0" err="1"/>
              <a:t>לפוטוגרמטרי</a:t>
            </a:r>
            <a:endParaRPr lang="he-IL" dirty="0"/>
          </a:p>
          <a:p>
            <a:pPr marL="0" algn="r" defTabSz="457200" rtl="1" eaLnBrk="1" latinLnBrk="0" hangingPunct="1"/>
            <a:r>
              <a:rPr lang="he-IL" dirty="0"/>
              <a:t>בקוד קיימים </a:t>
            </a:r>
            <a:r>
              <a:rPr lang="he-IL" dirty="0" err="1"/>
              <a:t>פרטרמטים</a:t>
            </a:r>
            <a:r>
              <a:rPr lang="he-IL" dirty="0"/>
              <a:t> </a:t>
            </a:r>
            <a:r>
              <a:rPr lang="he-IL" dirty="0" err="1"/>
              <a:t>שמתשנים</a:t>
            </a:r>
            <a:r>
              <a:rPr lang="he-IL" dirty="0"/>
              <a:t> לפי התוצאה אותה אני רוצים: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	</a:t>
            </a:r>
            <a:r>
              <a:rPr lang="en-US" dirty="0"/>
              <a:t>interval</a:t>
            </a:r>
            <a:r>
              <a:rPr lang="he-IL" dirty="0"/>
              <a:t>- גודל הקפיצה </a:t>
            </a:r>
            <a:r>
              <a:rPr lang="he-IL" dirty="0" err="1"/>
              <a:t>בפריימים</a:t>
            </a:r>
            <a:r>
              <a:rPr lang="he-IL" dirty="0"/>
              <a:t> ברירת מחדל :60 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  </a:t>
            </a:r>
            <a:r>
              <a:rPr lang="en-US" dirty="0" err="1"/>
              <a:t>similarity_threshold</a:t>
            </a:r>
            <a:r>
              <a:rPr lang="en-US" dirty="0"/>
              <a:t> </a:t>
            </a:r>
            <a:r>
              <a:rPr lang="he-IL" dirty="0"/>
              <a:t>– אחוז החפיפה בין </a:t>
            </a:r>
            <a:r>
              <a:rPr lang="he-IL" dirty="0" err="1"/>
              <a:t>הפריימים</a:t>
            </a:r>
            <a:r>
              <a:rPr lang="he-IL" dirty="0"/>
              <a:t> לכל היותר ברירת מחדל : 0.5</a:t>
            </a:r>
          </a:p>
          <a:p>
            <a:pPr marL="1200150" lvl="2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0" algn="r" defTabSz="457200" rtl="1" eaLnBrk="1" latinLnBrk="0" hangingPunct="1"/>
            <a:r>
              <a:rPr lang="he-IL" dirty="0"/>
              <a:t>בקוד שלנו לא הגבלנו את מספר </a:t>
            </a:r>
            <a:r>
              <a:rPr lang="he-IL" dirty="0" err="1"/>
              <a:t>הפריימים</a:t>
            </a:r>
            <a:r>
              <a:rPr lang="he-IL" dirty="0"/>
              <a:t> הנלקחים בשביל יעילות המודל.</a:t>
            </a:r>
          </a:p>
        </p:txBody>
      </p:sp>
    </p:spTree>
    <p:extLst>
      <p:ext uri="{BB962C8B-B14F-4D97-AF65-F5344CB8AC3E}">
        <p14:creationId xmlns:p14="http://schemas.microsoft.com/office/powerpoint/2010/main" val="373767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CE9-17A6-5CE2-6EC1-2DA68C84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השוואת </a:t>
            </a:r>
            <a:r>
              <a:rPr lang="he-IL" dirty="0" err="1"/>
              <a:t>פריימים</a:t>
            </a:r>
            <a:r>
              <a:rPr lang="he-IL" dirty="0"/>
              <a:t>, אופטימליות הקוד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5840-4E85-CBE7-2007-063FD40F01C7}"/>
              </a:ext>
            </a:extLst>
          </p:cNvPr>
          <p:cNvSpPr txBox="1"/>
          <p:nvPr/>
        </p:nvSpPr>
        <p:spPr>
          <a:xfrm>
            <a:off x="1433384" y="2360140"/>
            <a:ext cx="9383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על מנת שהקוד יעבוד בצורה </a:t>
            </a:r>
            <a:r>
              <a:rPr lang="he-IL" dirty="0" err="1"/>
              <a:t>האופטימילית</a:t>
            </a:r>
            <a:r>
              <a:rPr lang="he-IL" dirty="0"/>
              <a:t> היינו צריכים לקבל את החפיפה של </a:t>
            </a:r>
            <a:r>
              <a:rPr lang="he-IL" dirty="0" err="1"/>
              <a:t>הפריימים</a:t>
            </a:r>
            <a:r>
              <a:rPr lang="he-IL" dirty="0"/>
              <a:t>.</a:t>
            </a:r>
          </a:p>
          <a:p>
            <a:pPr marL="0" algn="r" defTabSz="457200" rtl="1" eaLnBrk="1" latinLnBrk="0" hangingPunct="1"/>
            <a:r>
              <a:rPr lang="he-IL" dirty="0"/>
              <a:t>השוואת </a:t>
            </a:r>
            <a:r>
              <a:rPr lang="he-IL" dirty="0" err="1"/>
              <a:t>הפרימיים</a:t>
            </a:r>
            <a:r>
              <a:rPr lang="he-IL" dirty="0"/>
              <a:t> נעשתה באמצעות ספרייה </a:t>
            </a:r>
            <a:r>
              <a:rPr lang="he-IL" dirty="0" err="1"/>
              <a:t>בפייתון</a:t>
            </a:r>
            <a:r>
              <a:rPr lang="he-IL" dirty="0"/>
              <a:t> הנקראת </a:t>
            </a:r>
            <a:r>
              <a:rPr lang="en-US" dirty="0"/>
              <a:t>SSIM .</a:t>
            </a:r>
          </a:p>
          <a:p>
            <a:pPr algn="r" rtl="1"/>
            <a:r>
              <a:rPr lang="en-US" dirty="0"/>
              <a:t>structural similarity index measure (SSIM)</a:t>
            </a:r>
            <a:r>
              <a:rPr lang="he-IL" dirty="0"/>
              <a:t>- יודעת לקבל שתי </a:t>
            </a:r>
            <a:r>
              <a:rPr lang="he-IL" dirty="0" err="1"/>
              <a:t>פריימים</a:t>
            </a:r>
            <a:r>
              <a:rPr lang="he-IL" dirty="0"/>
              <a:t> של תמונות ולהחזיר את אחוז החפיפה בניהם.</a:t>
            </a:r>
          </a:p>
          <a:p>
            <a:pPr marL="0" algn="r" defTabSz="457200" rtl="1" eaLnBrk="1" latinLnBrk="0" hangingPunct="1"/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CDE780-EC66-C955-1C25-9F753A3A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92460"/>
            <a:ext cx="6839807" cy="28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B187D8-1DA8-EB11-1EC0-DEF70E1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MERGECLOUD-</a:t>
            </a:r>
            <a:r>
              <a:rPr lang="he-IL" dirty="0"/>
              <a:t>איחוד עננים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9AE43-9778-3F4C-98B6-F7C3D6CC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על מנת לאחד בין 2 עננים שונים השתמשנו בספרייה של </a:t>
            </a:r>
            <a:r>
              <a:rPr lang="en-US" dirty="0" err="1"/>
              <a:t>cloudcompare</a:t>
            </a:r>
            <a:r>
              <a:rPr lang="en-US" dirty="0"/>
              <a:t> </a:t>
            </a:r>
            <a:r>
              <a:rPr lang="he-IL" dirty="0"/>
              <a:t> שהסברנו עלייה מקודם </a:t>
            </a:r>
            <a:br>
              <a:rPr lang="en-US" dirty="0"/>
            </a:br>
            <a:r>
              <a:rPr lang="he-IL" dirty="0"/>
              <a:t>אך נתקלנו בכמה קשיים –</a:t>
            </a:r>
          </a:p>
          <a:p>
            <a:pPr algn="r" rtl="1"/>
            <a:r>
              <a:rPr lang="he-IL" dirty="0"/>
              <a:t>הקנה מידה  של הענן –התגברנו בעזרת </a:t>
            </a:r>
            <a:r>
              <a:rPr lang="en-US" dirty="0"/>
              <a:t>SCALE</a:t>
            </a:r>
            <a:endParaRPr lang="he-IL" dirty="0"/>
          </a:p>
          <a:p>
            <a:pPr algn="r" rtl="1"/>
            <a:r>
              <a:rPr lang="he-IL" dirty="0"/>
              <a:t>סרטונים מגבהים שונים שהרסו את המודל הכללי- פיצול סרטונים גדולים לכמה מודלים קטנים</a:t>
            </a:r>
          </a:p>
          <a:p>
            <a:pPr algn="r" rtl="1"/>
            <a:r>
              <a:rPr lang="he-IL" dirty="0"/>
              <a:t>איחוד העננים במישורים שונים – שימוש ב</a:t>
            </a:r>
            <a:r>
              <a:rPr lang="en-US" dirty="0"/>
              <a:t>ICP</a:t>
            </a:r>
            <a:endParaRPr lang="he-IL" dirty="0"/>
          </a:p>
          <a:p>
            <a:pPr algn="r" rtl="1"/>
            <a:r>
              <a:rPr lang="en-US" dirty="0"/>
              <a:t>ICP (Iterative Closest Point) </a:t>
            </a:r>
            <a:r>
              <a:rPr lang="he-IL" dirty="0"/>
              <a:t> הוא אלגוריתם המשמש לרישום</a:t>
            </a:r>
            <a:r>
              <a:rPr lang="en-US" dirty="0"/>
              <a:t> </a:t>
            </a:r>
            <a:r>
              <a:rPr lang="he-IL" dirty="0"/>
              <a:t>והתאמה של שני ענני נקודות תלת-ממדיים או משטחים. המטרה של </a:t>
            </a:r>
            <a:r>
              <a:rPr lang="en-US" dirty="0"/>
              <a:t>ICP </a:t>
            </a:r>
            <a:r>
              <a:rPr lang="he-IL" dirty="0"/>
              <a:t> היא למצוא את הטרנספורמציה (הכוללת סיבוב, תרגום, ולעיתים גם קנה מידה) שממזערת את המרחקים בין נקודות התואמות בשני ענני הנקודות.</a:t>
            </a:r>
          </a:p>
        </p:txBody>
      </p:sp>
    </p:spTree>
    <p:extLst>
      <p:ext uri="{BB962C8B-B14F-4D97-AF65-F5344CB8AC3E}">
        <p14:creationId xmlns:p14="http://schemas.microsoft.com/office/powerpoint/2010/main" val="12081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98729-8F47-5726-475E-D914F944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מימוש כל חלקי </a:t>
            </a:r>
            <a:r>
              <a:rPr lang="he-IL" dirty="0" err="1"/>
              <a:t>הפרוייקט</a:t>
            </a:r>
            <a:r>
              <a:rPr lang="he-IL" dirty="0"/>
              <a:t> למידול של האוניברסיטה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54298F-42A2-7313-7C27-C807D86A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בתחילת תכננו מסלול של רחפן שלדעתנו יפרוס בצורה הטובה ביותר את האוניברסיטה </a:t>
            </a:r>
          </a:p>
          <a:p>
            <a:pPr algn="r" rtl="1"/>
            <a:r>
              <a:rPr lang="he-IL" dirty="0"/>
              <a:t>קיבלנו סרטונים </a:t>
            </a:r>
            <a:r>
              <a:rPr lang="he-IL" dirty="0" err="1"/>
              <a:t>מהרחפן</a:t>
            </a:r>
            <a:r>
              <a:rPr lang="he-IL" dirty="0"/>
              <a:t> באדיבות בועז </a:t>
            </a:r>
          </a:p>
          <a:p>
            <a:pPr algn="r" rtl="1"/>
            <a:r>
              <a:rPr lang="he-IL" dirty="0"/>
              <a:t>התחלנו להריץ את כל שלבי </a:t>
            </a:r>
            <a:r>
              <a:rPr lang="he-IL" dirty="0" err="1"/>
              <a:t>הפרוייקט</a:t>
            </a:r>
            <a:r>
              <a:rPr lang="he-IL" dirty="0"/>
              <a:t> אשר פירטנו עליהם מקודם</a:t>
            </a:r>
          </a:p>
        </p:txBody>
      </p:sp>
    </p:spTree>
    <p:extLst>
      <p:ext uri="{BB962C8B-B14F-4D97-AF65-F5344CB8AC3E}">
        <p14:creationId xmlns:p14="http://schemas.microsoft.com/office/powerpoint/2010/main" val="103983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123B3B-EA63-3ECC-BA27-9029441F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קשיים בחלק הסופי של </a:t>
            </a:r>
            <a:r>
              <a:rPr lang="he-IL" dirty="0" err="1"/>
              <a:t>הפרוייקט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2B7BBA-3EF9-1D3F-BE79-E8073CFA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נתקלנו בכמה קשיים שגרמו לנו לשנות ולשפר את הקוד של חלקי </a:t>
            </a:r>
            <a:r>
              <a:rPr lang="he-IL" dirty="0" err="1"/>
              <a:t>הפרוייקט</a:t>
            </a:r>
            <a:endParaRPr lang="he-IL" dirty="0"/>
          </a:p>
          <a:p>
            <a:pPr algn="r" rtl="1"/>
            <a:r>
              <a:rPr lang="he-IL" dirty="0"/>
              <a:t>חיתוך </a:t>
            </a:r>
            <a:r>
              <a:rPr lang="he-IL" dirty="0" err="1"/>
              <a:t>פריימים</a:t>
            </a:r>
            <a:r>
              <a:rPr lang="he-IL" dirty="0"/>
              <a:t> מסרטון- הבנו שהקצב של </a:t>
            </a:r>
            <a:r>
              <a:rPr lang="he-IL" dirty="0" err="1"/>
              <a:t>הרחפן</a:t>
            </a:r>
            <a:r>
              <a:rPr lang="he-IL" dirty="0"/>
              <a:t> היה מהיר מאוד ועלינו לחתוך יותר תמונות על מנת לייצר מודל איכותי יותר</a:t>
            </a:r>
          </a:p>
          <a:p>
            <a:pPr algn="r" rtl="1"/>
            <a:r>
              <a:rPr lang="he-IL" dirty="0"/>
              <a:t>יצירת הענן- שמנו לב שיש שינויים בגבהים במהלך סרטון אז קנה המידה של המודל יוצא שגוי ובנקודות שונות ואקראיות על המודל  </a:t>
            </a:r>
            <a:r>
              <a:rPr lang="en-US" dirty="0"/>
              <a:t>,</a:t>
            </a:r>
            <a:r>
              <a:rPr lang="he-IL" dirty="0"/>
              <a:t> לכן פיצלנו סרטונים כאלה לכמה מודלים שביצענו עליהם איחוד</a:t>
            </a:r>
          </a:p>
          <a:p>
            <a:pPr algn="r" rtl="1"/>
            <a:r>
              <a:rPr lang="he-IL" dirty="0"/>
              <a:t>איחוד הענן -  כאשר הפעלנו רק </a:t>
            </a:r>
            <a:r>
              <a:rPr lang="en-US" dirty="0"/>
              <a:t>Merge </a:t>
            </a:r>
            <a:r>
              <a:rPr lang="he-IL" dirty="0"/>
              <a:t> של </a:t>
            </a:r>
            <a:r>
              <a:rPr lang="en-US" dirty="0" err="1"/>
              <a:t>cloudcompare</a:t>
            </a:r>
            <a:r>
              <a:rPr lang="he-IL" dirty="0"/>
              <a:t> האיחוד קרה במישורים שונים ובקנה מידה שונים וכל פעם הוספנו </a:t>
            </a:r>
            <a:r>
              <a:rPr lang="he-IL" dirty="0" err="1"/>
              <a:t>פיצר</a:t>
            </a:r>
            <a:r>
              <a:rPr lang="he-IL" dirty="0"/>
              <a:t> אחר וחדש ב</a:t>
            </a:r>
            <a:r>
              <a:rPr lang="en-US" dirty="0" err="1"/>
              <a:t>cloudcompare</a:t>
            </a:r>
            <a:r>
              <a:rPr lang="en-US" dirty="0"/>
              <a:t> </a:t>
            </a:r>
            <a:r>
              <a:rPr lang="he-IL" dirty="0"/>
              <a:t> שלמדנו </a:t>
            </a:r>
            <a:r>
              <a:rPr lang="en-US" dirty="0"/>
              <a:t>DRAG SCALE ICP </a:t>
            </a: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621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0B7278-3F5A-4F48-EEEE-DA039F3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D372E35-E5B8-8615-4788-D82DD90B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397" y="1846570"/>
            <a:ext cx="2623762" cy="3649662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70D9C23-EE81-9C57-1241-38E71E8C7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" y="412953"/>
            <a:ext cx="9027245" cy="5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E02DFADB-61E9-AAD3-08E7-EE74094FD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r="4680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B9B7A3F-E4B6-41E7-E9DE-ACDBEFE1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600" dirty="0"/>
              <a:t>תוצאה סופית של המודל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694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3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23E4BC1-73CF-6973-6EBC-2C1B9D55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תודה רבה על ההקשבה ועל פרויקט שנתי מעניין </a:t>
            </a:r>
          </a:p>
        </p:txBody>
      </p:sp>
      <p:sp>
        <p:nvSpPr>
          <p:cNvPr id="219" name="Rounded Rectangle 17">
            <a:extLst>
              <a:ext uri="{FF2B5EF4-FFF2-40B4-BE49-F238E27FC236}">
                <a16:creationId xmlns:a16="http://schemas.microsoft.com/office/drawing/2014/main" id="{8B10BF6C-3665-4F44-AECF-93A3A986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3336883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4319CE-E16C-9A2D-98CF-A3A31B385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836606"/>
            <a:ext cx="3108282" cy="3139678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2686FD45-663C-4668-8418-20199A171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9083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1720A2-1C5E-0D6D-68AD-6DA7B2A2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2" y="711200"/>
            <a:ext cx="2533777" cy="3315626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812F6BC3-2C27-4D47-B3FC-14C36ABB7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5299" y="614085"/>
            <a:ext cx="3328416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6014590-FC48-5F10-7C98-0FD07F0E3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76" y="711200"/>
            <a:ext cx="3002661" cy="330293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2015D25-BECB-8B27-EE0B-075AB0A871A1}"/>
              </a:ext>
            </a:extLst>
          </p:cNvPr>
          <p:cNvSpPr txBox="1"/>
          <p:nvPr/>
        </p:nvSpPr>
        <p:spPr>
          <a:xfrm>
            <a:off x="2032049" y="4014139"/>
            <a:ext cx="1101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יובל מוסרי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93E428F-48DD-A18F-948C-DEF660D8BBF0}"/>
              </a:ext>
            </a:extLst>
          </p:cNvPr>
          <p:cNvSpPr txBox="1"/>
          <p:nvPr/>
        </p:nvSpPr>
        <p:spPr>
          <a:xfrm>
            <a:off x="9201165" y="4026826"/>
            <a:ext cx="9765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נבו גדסי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313BA39-24EC-3B72-D8C0-988EC33679D8}"/>
              </a:ext>
            </a:extLst>
          </p:cNvPr>
          <p:cNvSpPr txBox="1"/>
          <p:nvPr/>
        </p:nvSpPr>
        <p:spPr>
          <a:xfrm>
            <a:off x="5649990" y="4039513"/>
            <a:ext cx="13163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רון יעקובוביץ</a:t>
            </a:r>
          </a:p>
        </p:txBody>
      </p:sp>
    </p:spTree>
    <p:extLst>
      <p:ext uri="{BB962C8B-B14F-4D97-AF65-F5344CB8AC3E}">
        <p14:creationId xmlns:p14="http://schemas.microsoft.com/office/powerpoint/2010/main" val="21795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F94955-0ED7-62A1-66C5-EE61BB6E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סקירת 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3690FA-1E7D-C17A-AD4A-6965BB8B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69499"/>
            <a:ext cx="10131425" cy="364913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הפרויקט שלנו מתמקד בפיתוח והערכה של כלי פוטוגרמטריה.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המצגת מחולקת לשלושה חלקים עיקריים:</a:t>
            </a:r>
          </a:p>
          <a:p>
            <a:pPr algn="r" rtl="1"/>
            <a:endParaRPr lang="he-IL" dirty="0"/>
          </a:p>
          <a:p>
            <a:pPr lvl="1" algn="r" rtl="1"/>
            <a:r>
              <a:rPr lang="he-IL" dirty="0"/>
              <a:t>1) סקירת ספרות (סיכום של שלושה מאמרים רלוונטיים)</a:t>
            </a:r>
          </a:p>
          <a:p>
            <a:pPr lvl="1" algn="r" rtl="1"/>
            <a:r>
              <a:rPr lang="he-IL" dirty="0"/>
              <a:t>2) פיתוח כלים (תהליך הקידוד)</a:t>
            </a:r>
          </a:p>
          <a:p>
            <a:pPr lvl="1" algn="r" rtl="1"/>
            <a:r>
              <a:rPr lang="he-IL" dirty="0"/>
              <a:t>3) בדיקת הכלי (הערכה של ביצועי הכלי)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6D945D-B8C5-6136-A676-46226074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 עבודות קודמות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3FF95-ABC7-95AF-B4D9-FB8D317C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סקרנו שלושה מאמרים שהם חיוניים להבנת תחום הפוטוגרמטריה ופיתוח כלים.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כל חבר צוות סיכם מאמר אחד, וסיפק תובנות שהנחו את הפרויקט שלנו.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93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FB6066-38E3-47AC-9C72-01C77394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מה זה פוטוגרמטריה?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EDBF3A-64A2-2C8D-5B48-912C5664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99267"/>
            <a:ext cx="10131425" cy="124121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פוטוגרמטריה היא טכניקה המשמשת להשגת מדידות מדויקות ותלת ממדיות</a:t>
            </a:r>
            <a:r>
              <a:rPr lang="en-US" dirty="0"/>
              <a:t> </a:t>
            </a:r>
            <a:r>
              <a:rPr lang="he-IL" dirty="0"/>
              <a:t>,מידע על חפצים ונופים באמצעות</a:t>
            </a:r>
            <a:r>
              <a:rPr lang="en-US" dirty="0"/>
              <a:t> </a:t>
            </a:r>
            <a:r>
              <a:rPr lang="he-IL" dirty="0"/>
              <a:t>ניתוח תצלומים. זה כרוך בתהליך של</a:t>
            </a:r>
            <a:r>
              <a:rPr lang="en-US" dirty="0"/>
              <a:t> </a:t>
            </a:r>
            <a:r>
              <a:rPr lang="he-IL" dirty="0"/>
              <a:t>לכידה, מדידה ופרשנות של נתונים מתמונות ליצירת מודל תלת ממדי מפורט ומציאותי.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2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72FF53-7B13-F9F2-1BC8-99CCFB7F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792224"/>
            <a:ext cx="11530584" cy="459943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איסוף פוטוגרמטרי: איסוף תמונות ממקורות אוויריים או קרקעיים. התמונות צריכות להיות עם כיסוי חפיפה מספק לצורך שחזור מדויק.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טריאנגולציה: העיקרון הבסיסי בפוטוגרמטריה. קובע את מיקומי הנקודות בתלת-ממד על ידי ניתוח הזוויות שנוצרות על ידי קווי הראייה ממיקומים שונים של המצלמה.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תהליך אופטימיזציה לשיפור פרמטרי המצלמה והנקודות התלת-ממדיות. מפחית טעויות בטריאנגולציה לשחזור מדויק 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מיפוי, ארכיאולוגיה, תכנון עירוני, מציאות וירטואלית, תעשיות כמו בנייה, חקלאות ומעקב סביבתי.</a:t>
            </a: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45F97BCB-40F9-DB65-7F7C-03ECE286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חשובות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5A30DD-FA7B-14E6-1407-2E37BF82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חברות מובילות בתחום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397228-03E1-F768-CD26-D272B8E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CLICK-INS</a:t>
            </a:r>
            <a:r>
              <a:rPr lang="he-IL" dirty="0"/>
              <a:t> – ממוקמים בישראל, פיתחה פלטפורמה המופעלת בנייד משתמשת בטכנולוגית אנליטיקה התנהגותית כדי לקדם מוצרי ביטוח מותאמים אישית יותר ולגלות הונאה פוטנציאלית בנקודת המכירה.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CYBERHAWK</a:t>
            </a:r>
            <a:r>
              <a:rPr lang="he-IL" dirty="0"/>
              <a:t> – ממוקמים בארצות הברית, חברה המשתמשת בכלי טיס בלתי מאוישים (מל"ט או מל"ט) עבור בדיקה ומדידות אוויריות, וחלוצה בפיתוח ניהול ותחזוקה חדשני של נכסים חזותיים.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MOD TECH LABS</a:t>
            </a:r>
            <a:r>
              <a:rPr lang="he-IL" dirty="0"/>
              <a:t> - כלי הפוטוגרמטריה שלהם המופעלים על ידי </a:t>
            </a:r>
            <a:r>
              <a:rPr lang="en-US" dirty="0"/>
              <a:t>AI </a:t>
            </a:r>
            <a:r>
              <a:rPr lang="he-IL" dirty="0"/>
              <a:t> מביאים אוטומטית את המודלים התלת-ממדיים בקנה מידה ובזמנים מדהים.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 - BLACKSHARK.AI</a:t>
            </a:r>
            <a:r>
              <a:rPr lang="he-IL" dirty="0"/>
              <a:t>פלטפורמה שיוצרת מפה תלת-ממדית אותנטית של הפלנטה שלנו.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17E0A5-7F97-7971-FE20-A41ECC8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סקירה כללית של שלבי </a:t>
            </a:r>
            <a:r>
              <a:rPr lang="he-IL" dirty="0" err="1"/>
              <a:t>הפרוייקט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4562837-8FAE-E477-5AD6-BFD29834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73319"/>
            <a:ext cx="10131425" cy="3586100"/>
          </a:xfrm>
        </p:spPr>
      </p:pic>
    </p:spTree>
    <p:extLst>
      <p:ext uri="{BB962C8B-B14F-4D97-AF65-F5344CB8AC3E}">
        <p14:creationId xmlns:p14="http://schemas.microsoft.com/office/powerpoint/2010/main" val="163298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F7D945-D922-3F17-AE3D-41710DB9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CREATE-</a:t>
            </a:r>
            <a:r>
              <a:rPr lang="he-IL" dirty="0"/>
              <a:t> יצירת המודל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C5EDB-C8B7-80AD-D1EF-3E686F23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6117"/>
            <a:ext cx="10131425" cy="3805084"/>
          </a:xfrm>
        </p:spPr>
        <p:txBody>
          <a:bodyPr/>
          <a:lstStyle/>
          <a:p>
            <a:pPr algn="r" rtl="1"/>
            <a:r>
              <a:rPr lang="he-IL" dirty="0"/>
              <a:t>בחלק הראשון של הפרויקט למדנו איך ליצור מודל של תלת </a:t>
            </a:r>
            <a:r>
              <a:rPr lang="he-IL" dirty="0" err="1"/>
              <a:t>מימד</a:t>
            </a:r>
            <a:r>
              <a:rPr lang="he-IL" dirty="0"/>
              <a:t> מסט </a:t>
            </a:r>
            <a:r>
              <a:rPr lang="he-IL" dirty="0" err="1"/>
              <a:t>פריימים</a:t>
            </a:r>
            <a:r>
              <a:rPr lang="he-IL" dirty="0"/>
              <a:t> של הסביבה אותה נרצה </a:t>
            </a:r>
            <a:r>
              <a:rPr lang="he-IL" dirty="0" err="1"/>
              <a:t>למדל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השתמשנו ב2 מודלים שונים:</a:t>
            </a:r>
          </a:p>
          <a:p>
            <a:pPr marL="0" indent="0" algn="r" rtl="1">
              <a:buNone/>
            </a:pPr>
            <a:r>
              <a:rPr lang="en-US" dirty="0"/>
              <a:t>BOOFCV -</a:t>
            </a:r>
            <a:r>
              <a:rPr lang="he-IL" dirty="0"/>
              <a:t> היא ספריית עיבוד תמונה בקוד פתוח שנכתבה ב-</a:t>
            </a:r>
            <a:r>
              <a:rPr lang="en-US" dirty="0"/>
              <a:t>  Java. </a:t>
            </a:r>
            <a:r>
              <a:rPr lang="he-IL" dirty="0"/>
              <a:t>היא מיועדת לעיבוד תמונות, ראייה ממוחשבת, וזיהוי תכונות חזותיות.</a:t>
            </a:r>
          </a:p>
          <a:p>
            <a:pPr marL="0" indent="0" algn="r" rtl="1">
              <a:buNone/>
            </a:pPr>
            <a:r>
              <a:rPr lang="en-US" dirty="0">
                <a:effectLst/>
              </a:rPr>
              <a:t>java -jar applications/applications.jar </a:t>
            </a:r>
            <a:r>
              <a:rPr lang="en-US" dirty="0" err="1">
                <a:effectLst/>
              </a:rPr>
              <a:t>SceneReconstruction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WindowSize</a:t>
            </a:r>
            <a:r>
              <a:rPr lang="en-US" dirty="0">
                <a:effectLst/>
              </a:rPr>
              <a:t> 1920:1080 --</a:t>
            </a:r>
            <a:r>
              <a:rPr lang="en-US" dirty="0" err="1">
                <a:effectLst/>
              </a:rPr>
              <a:t>AllScenes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ShowCloud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TryHarder</a:t>
            </a:r>
            <a:r>
              <a:rPr lang="en-US" dirty="0">
                <a:effectLst/>
              </a:rPr>
              <a:t> -path\to\input -o output</a:t>
            </a:r>
            <a:endParaRPr lang="he-IL" dirty="0">
              <a:effectLst/>
            </a:endParaRPr>
          </a:p>
          <a:p>
            <a:pPr marL="0" indent="0" algn="r" rtl="1">
              <a:buNone/>
            </a:pPr>
            <a:r>
              <a:rPr lang="en-US" dirty="0"/>
              <a:t> COLMAP- </a:t>
            </a:r>
            <a:r>
              <a:rPr lang="he-IL" dirty="0"/>
              <a:t>היא תוכנה בקוד פתוח ליצירת מודלים תלת-ממדיים מתמונות, באמצעות תהליך של רישוי תמונות, בניית ענן נקודות ורשתות. התוכנה כתובה ב-</a:t>
            </a:r>
            <a:r>
              <a:rPr lang="en-US" dirty="0"/>
              <a:t>C++ </a:t>
            </a:r>
            <a:r>
              <a:rPr lang="he-IL" dirty="0"/>
              <a:t>ומשמשת בעיקר ביישומי </a:t>
            </a:r>
            <a:r>
              <a:rPr lang="he-IL" dirty="0" err="1"/>
              <a:t>פוטוגרמטריה</a:t>
            </a:r>
            <a:r>
              <a:rPr lang="he-IL" dirty="0"/>
              <a:t> וראייה ממוחשבת.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714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934A80-A615-E47F-0E39-17639399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Cloudview</a:t>
            </a:r>
            <a:r>
              <a:rPr lang="en-US" dirty="0"/>
              <a:t>-</a:t>
            </a:r>
            <a:r>
              <a:rPr lang="he-IL" dirty="0"/>
              <a:t>הצגת העננים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B38A2F-1619-7375-D9D7-27E4C6E5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על מנת להשתמש במודל שיצרנו ולבחון כל פעם את התוצאות השתמשנו ב2 פלטפורמות להצגה:</a:t>
            </a:r>
            <a:br>
              <a:rPr lang="en-US" dirty="0"/>
            </a:br>
            <a:r>
              <a:rPr lang="he-IL" dirty="0"/>
              <a:t>-</a:t>
            </a:r>
            <a:r>
              <a:rPr lang="en-US" dirty="0"/>
              <a:t> MeshLab </a:t>
            </a:r>
            <a:r>
              <a:rPr lang="he-IL" dirty="0"/>
              <a:t>היא תוכנה בקוד פתוח לעריכת ועיבוד רשתות תלת-ממדיות היא מאפשרת ניקוי, תיקון, מיזוג, ופילטרים על גבי מודלים תלת-ממדיים, ומשמשת בעיקר במחקר, הדמיות, ושחזור דיגיטלי.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 err="1"/>
              <a:t>CloudCompare</a:t>
            </a:r>
            <a:r>
              <a:rPr lang="en-US" dirty="0"/>
              <a:t> </a:t>
            </a:r>
            <a:r>
              <a:rPr lang="he-IL" dirty="0"/>
              <a:t>היא תוכנה בקוד פתוח להשוואה וניתוח של נתוני ענני נקודות תלת-ממדיים. התוכנה מיועדת לעיבוד, סינון, ויזואליזציה והשוואת נתוני עננים שמתקבלים מסריקות לייזר, </a:t>
            </a:r>
            <a:r>
              <a:rPr lang="he-IL" dirty="0" err="1"/>
              <a:t>פוטוגרמטריה</a:t>
            </a:r>
            <a:r>
              <a:rPr lang="he-IL" dirty="0"/>
              <a:t>, ומקורות תלת-ממדיים אחרים.</a:t>
            </a:r>
          </a:p>
        </p:txBody>
      </p:sp>
    </p:spTree>
    <p:extLst>
      <p:ext uri="{BB962C8B-B14F-4D97-AF65-F5344CB8AC3E}">
        <p14:creationId xmlns:p14="http://schemas.microsoft.com/office/powerpoint/2010/main" val="243878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שמימי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שמימ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מימ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305</TotalTime>
  <Words>919</Words>
  <Application>Microsoft Office PowerPoint</Application>
  <PresentationFormat>מסך רחב</PresentationFormat>
  <Paragraphs>80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שמימי</vt:lpstr>
      <vt:lpstr>Photogrammetry</vt:lpstr>
      <vt:lpstr>סקירת פרויקט</vt:lpstr>
      <vt:lpstr>סיכום עבודות קודמות</vt:lpstr>
      <vt:lpstr>מה זה פוטוגרמטריה?</vt:lpstr>
      <vt:lpstr>נקודות חשובות</vt:lpstr>
      <vt:lpstr>חברות מובילות בתחום</vt:lpstr>
      <vt:lpstr>סקירה כללית של שלבי הפרוייקט</vt:lpstr>
      <vt:lpstr>CREATE- יצירת המודל</vt:lpstr>
      <vt:lpstr>Cloudview-הצגת העננים</vt:lpstr>
      <vt:lpstr>Frames form video חיתוך סרטון לפריימים  </vt:lpstr>
      <vt:lpstr>השוואת פריימים, אופטימליות הקוד </vt:lpstr>
      <vt:lpstr>MERGECLOUD-איחוד עננים</vt:lpstr>
      <vt:lpstr>מימוש כל חלקי הפרוייקט למידול של האוניברסיטה</vt:lpstr>
      <vt:lpstr>קשיים בחלק הסופי של הפרוייקט</vt:lpstr>
      <vt:lpstr>תוצאות</vt:lpstr>
      <vt:lpstr>מצגת של PowerPoint‏</vt:lpstr>
      <vt:lpstr>תודה רבה על ההקשבה ועל פרויקט שנתי מעניין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מוסרי</dc:creator>
  <cp:lastModifiedBy>נבו גדסי</cp:lastModifiedBy>
  <cp:revision>11</cp:revision>
  <dcterms:created xsi:type="dcterms:W3CDTF">2024-08-26T12:37:17Z</dcterms:created>
  <dcterms:modified xsi:type="dcterms:W3CDTF">2024-08-29T12:38:52Z</dcterms:modified>
</cp:coreProperties>
</file>