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62" r:id="rId4"/>
    <p:sldId id="563" r:id="rId5"/>
    <p:sldId id="564" r:id="rId6"/>
    <p:sldId id="565" r:id="rId7"/>
    <p:sldId id="566" r:id="rId8"/>
    <p:sldId id="568" r:id="rId9"/>
    <p:sldId id="567" r:id="rId10"/>
    <p:sldId id="273" r:id="rId11"/>
    <p:sldId id="274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DC5D-47EA-4748-971E-7899BB866BA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01FA-9810-446E-8F8A-975A1B071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3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345989" y="1773195"/>
            <a:ext cx="11485606" cy="2404774"/>
          </a:xfrm>
        </p:spPr>
        <p:txBody>
          <a:bodyPr anchor="b"/>
          <a:lstStyle>
            <a:lvl1pPr algn="ctr">
              <a:defRPr sz="6000">
                <a:latin typeface="Segoe UI"/>
                <a:cs typeface="Segoe UI"/>
              </a:defRPr>
            </a:lvl1pPr>
          </a:lstStyle>
          <a:p>
            <a:pPr>
              <a:defRPr/>
            </a:pPr>
            <a:r>
              <a:rPr lang="en-US"/>
              <a:t>My Best Presentation</a:t>
            </a:r>
            <a:endParaRPr lang="ru-RU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45989" y="4436792"/>
            <a:ext cx="11485606" cy="13406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Name Surname </a:t>
            </a:r>
            <a:endParaRPr/>
          </a:p>
          <a:p>
            <a:pPr>
              <a:defRPr/>
            </a:pPr>
            <a:r>
              <a:rPr lang="en-US"/>
              <a:t>email</a:t>
            </a: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672008" y="314869"/>
            <a:ext cx="6371390" cy="1163504"/>
          </a:xfrm>
          <a:prstGeom prst="rect">
            <a:avLst/>
          </a:prstGeom>
        </p:spPr>
      </p:pic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3"/>
          <a:srcRect l="10149" t="29820" r="36476" b="37928"/>
          <a:stretch/>
        </p:blipFill>
        <p:spPr bwMode="auto">
          <a:xfrm>
            <a:off x="345989" y="295661"/>
            <a:ext cx="3354859" cy="14332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7347B0-91B0-4BD0-A7E3-2287DB59EABC}" type="datetime1">
              <a:rPr lang="ru-RU" smtClean="0"/>
              <a:t>03.04.2023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B76D-DDF4-4BE2-B40C-455F3C68374A}" type="slidenum">
              <a:rPr lang="ru-RU"/>
              <a:t>‹#›</a:t>
            </a:fld>
            <a:endParaRPr lang="ru-RU"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9220966" y="192131"/>
            <a:ext cx="2760438" cy="889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9220966" y="192131"/>
            <a:ext cx="2760438" cy="889086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 bwMode="auto">
          <a:xfrm>
            <a:off x="5013960" y="1709738"/>
            <a:ext cx="633349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 bwMode="auto">
          <a:xfrm>
            <a:off x="5013960" y="4701600"/>
            <a:ext cx="6333490" cy="1388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pic>
        <p:nvPicPr>
          <p:cNvPr id="7" name="Рисунок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4285488" cy="6858000"/>
          </a:xfrm>
          <a:prstGeom prst="rect">
            <a:avLst/>
          </a:prstGeom>
        </p:spPr>
      </p:pic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10416746" y="6487297"/>
            <a:ext cx="1439561" cy="234178"/>
          </a:xfrm>
        </p:spPr>
        <p:txBody>
          <a:bodyPr/>
          <a:lstStyle/>
          <a:p>
            <a:pPr>
              <a:defRPr/>
            </a:pPr>
            <a:fld id="{398AB76D-DDF4-4BE2-B40C-455F3C68374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331571" y="1245600"/>
            <a:ext cx="5688229" cy="51480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1" y="1245600"/>
            <a:ext cx="5684105" cy="51480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0514A7-E6B2-4ABD-8DE3-BB3720A86F42}" type="datetime1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B76D-DDF4-4BE2-B40C-455F3C68374A}" type="slidenum">
              <a:rPr lang="ru-RU"/>
              <a:t>‹#›</a:t>
            </a:fld>
            <a:endParaRPr lang="ru-RU"/>
          </a:p>
        </p:txBody>
      </p:sp>
      <p:pic>
        <p:nvPicPr>
          <p:cNvPr id="10" name="Рисунок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9220966" y="192131"/>
            <a:ext cx="2760438" cy="889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Only 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17CA46-C640-49F0-A967-8848E0C26BFB}" type="datetime1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B76D-DDF4-4BE2-B40C-455F3C68374A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9220966" y="192131"/>
            <a:ext cx="2760438" cy="889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p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as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1257"/>
          <p:cNvSpPr>
            <a:spLocks noGrp="1"/>
          </p:cNvSpPr>
          <p:nvPr>
            <p:ph sz="quarter" idx="13" hasCustomPrompt="1"/>
          </p:nvPr>
        </p:nvSpPr>
        <p:spPr bwMode="auto">
          <a:xfrm>
            <a:off x="6573298" y="2601295"/>
            <a:ext cx="5445264" cy="1050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Имя и фамилия</a:t>
            </a:r>
            <a:endParaRPr lang="en-US"/>
          </a:p>
          <a:p>
            <a:pPr lvl="0">
              <a:defRPr/>
            </a:pPr>
            <a:r>
              <a:rPr lang="en-US"/>
              <a:t>e-mail</a:t>
            </a:r>
            <a:endParaRPr/>
          </a:p>
        </p:txBody>
      </p:sp>
      <p:pic>
        <p:nvPicPr>
          <p:cNvPr id="5" name="Рисунок 8" descr="Вопросы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892357" y="2601295"/>
            <a:ext cx="477813" cy="477813"/>
          </a:xfrm>
          <a:prstGeom prst="rect">
            <a:avLst/>
          </a:prstGeom>
        </p:spPr>
      </p:pic>
      <p:pic>
        <p:nvPicPr>
          <p:cNvPr id="6" name="Рисунок 9" descr="Электронная почта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931724" y="3160242"/>
            <a:ext cx="399079" cy="399079"/>
          </a:xfrm>
          <a:prstGeom prst="rect">
            <a:avLst/>
          </a:prstGeom>
        </p:spPr>
      </p:pic>
      <p:pic>
        <p:nvPicPr>
          <p:cNvPr id="7" name="Рисунок 10" descr="Интернет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92357" y="3665618"/>
            <a:ext cx="477813" cy="477813"/>
          </a:xfrm>
          <a:prstGeom prst="rect">
            <a:avLst/>
          </a:prstGeom>
        </p:spPr>
      </p:pic>
      <p:sp>
        <p:nvSpPr>
          <p:cNvPr id="8" name="Прямоугольник 11"/>
          <p:cNvSpPr/>
          <p:nvPr userDrawn="1"/>
        </p:nvSpPr>
        <p:spPr bwMode="auto">
          <a:xfrm>
            <a:off x="6460934" y="2600111"/>
            <a:ext cx="21600" cy="154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9" name="Рисунок 12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182251" y="4518638"/>
            <a:ext cx="7683914" cy="1403189"/>
          </a:xfrm>
          <a:prstGeom prst="rect">
            <a:avLst/>
          </a:prstGeom>
        </p:spPr>
      </p:pic>
      <p:sp>
        <p:nvSpPr>
          <p:cNvPr id="10" name="Прямоугольник 13"/>
          <p:cNvSpPr/>
          <p:nvPr userDrawn="1"/>
        </p:nvSpPr>
        <p:spPr bwMode="auto">
          <a:xfrm>
            <a:off x="6573298" y="3651062"/>
            <a:ext cx="3110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/>
              <a:t>https://wireless.iitp.ru/</a:t>
            </a:r>
            <a:endParaRPr/>
          </a:p>
        </p:txBody>
      </p:sp>
      <p:pic>
        <p:nvPicPr>
          <p:cNvPr id="11" name="Рисунок 1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49049" y="218986"/>
            <a:ext cx="5490579" cy="40482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31571" y="192131"/>
            <a:ext cx="8651791" cy="88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331571" y="1176894"/>
            <a:ext cx="11524735" cy="5230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31571" y="6487297"/>
            <a:ext cx="949822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90830A-2FFF-4B60-B1EF-2F771CD68EA5}" type="datetime1">
              <a:rPr lang="ru-RU" smtClean="0"/>
              <a:t>03.04.2023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238147" y="6487297"/>
            <a:ext cx="9109813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0416746" y="6487297"/>
            <a:ext cx="1439561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8AB76D-DDF4-4BE2-B40C-455F3C68374A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Wingdings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Wingdings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Wingdings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Wingdings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agt.github.io/clums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cloud.wireless.iitp.ru/s/i9DZEaT2ESMcR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53197" y="2328141"/>
            <a:ext cx="11485606" cy="24047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Измерение </a:t>
            </a:r>
            <a:r>
              <a:rPr lang="en-US" dirty="0"/>
              <a:t>Mean opinion score </a:t>
            </a:r>
            <a:r>
              <a:rPr lang="ru-RU" dirty="0"/>
              <a:t>в сценарии </a:t>
            </a:r>
            <a:r>
              <a:rPr lang="en-US" dirty="0"/>
              <a:t>VR-gaming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45989" y="4732916"/>
            <a:ext cx="11485606" cy="1044541"/>
          </a:xfrm>
        </p:spPr>
        <p:txBody>
          <a:bodyPr/>
          <a:lstStyle/>
          <a:p>
            <a:pPr>
              <a:defRPr/>
            </a:pPr>
            <a:r>
              <a:rPr lang="ru-RU" u="sng" dirty="0"/>
              <a:t>Вячеслав Логинов</a:t>
            </a:r>
            <a:r>
              <a:rPr lang="en-US" dirty="0"/>
              <a:t>, </a:t>
            </a:r>
            <a:r>
              <a:rPr lang="ru-RU" dirty="0"/>
              <a:t>Михаил </a:t>
            </a:r>
            <a:r>
              <a:rPr lang="ru-RU" dirty="0" err="1"/>
              <a:t>Любогощев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46ECA-FE59-4365-BF9B-258AAD91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лабы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55B18-380E-48A5-BB53-2D7FCE5F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Отчеты</a:t>
            </a:r>
            <a:r>
              <a:rPr lang="en-US" dirty="0"/>
              <a:t> </a:t>
            </a:r>
            <a:r>
              <a:rPr lang="ru-RU" dirty="0"/>
              <a:t>в формате </a:t>
            </a:r>
            <a:r>
              <a:rPr lang="en-US" dirty="0"/>
              <a:t>pdf</a:t>
            </a:r>
            <a:r>
              <a:rPr lang="ru-RU" dirty="0"/>
              <a:t> присылать на почту </a:t>
            </a:r>
            <a:r>
              <a:rPr lang="en-US" dirty="0"/>
              <a:t>loginov@wireless.iitp.ru</a:t>
            </a:r>
          </a:p>
          <a:p>
            <a:r>
              <a:rPr lang="ru-RU" dirty="0"/>
              <a:t>Дедлайн по отчету: 24.04.2023 15.00</a:t>
            </a:r>
          </a:p>
          <a:p>
            <a:r>
              <a:rPr lang="ru-RU" dirty="0"/>
              <a:t>Сдача лабы: 25.04.2023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99023-6D2C-4E62-B3CE-0EAA3F21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6A8247-363C-4981-9E57-F2B4A670199F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33EF92-4311-4161-A7A0-FA7486A1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C18BB-CC40-4843-A510-838B9A34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2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0515C5C-6A61-413E-B69C-BB1366BC44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Vyacheslav Loginov</a:t>
            </a:r>
          </a:p>
          <a:p>
            <a:r>
              <a:rPr lang="en-US" dirty="0"/>
              <a:t>loginov@wireless.iitp.ru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4D144-1A6A-4F89-B737-F082F09373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86525"/>
            <a:ext cx="949325" cy="234950"/>
          </a:xfrm>
        </p:spPr>
        <p:txBody>
          <a:bodyPr/>
          <a:lstStyle/>
          <a:p>
            <a:pPr>
              <a:defRPr/>
            </a:pPr>
            <a:fld id="{3364AAAA-543F-4717-8290-D6EB2CCEE995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F663D-B8EA-420C-99EA-8D0C6F478CE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6525"/>
            <a:ext cx="9109075" cy="234950"/>
          </a:xfrm>
        </p:spPr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7FB5E-85E6-4F23-AC14-C461081EBE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52138" y="6486525"/>
            <a:ext cx="1439862" cy="234950"/>
          </a:xfrm>
        </p:spPr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3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DF165-1392-475D-9C94-D506740B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План занятия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CE629-2151-414B-A052-90337936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VR gaming testbed</a:t>
            </a:r>
          </a:p>
          <a:p>
            <a:r>
              <a:rPr lang="en-US" dirty="0"/>
              <a:t>Clumsy</a:t>
            </a:r>
          </a:p>
          <a:p>
            <a:r>
              <a:rPr lang="en-US" dirty="0"/>
              <a:t>Mean opinion score</a:t>
            </a:r>
            <a:endParaRPr lang="ru-RU" dirty="0"/>
          </a:p>
          <a:p>
            <a:r>
              <a:rPr lang="ru-RU" dirty="0"/>
              <a:t>Описание эксперимента</a:t>
            </a:r>
            <a:endParaRPr lang="en-US" dirty="0"/>
          </a:p>
          <a:p>
            <a:r>
              <a:rPr lang="ru-RU" dirty="0"/>
              <a:t>Задание лабораторной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DDACF-F7FF-44C1-B623-F32D56F2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466BC-A90C-418D-BC15-06DE34FD2129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106B3-7CD9-4733-B1AC-2B61C11E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12F41-E1A4-4A3C-AC6E-42AF0945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-sl.insales.ru/images/products/1/3589/329715205/giga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18" y="1083908"/>
            <a:ext cx="1664182" cy="16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VR Gaming Testbed. Hardware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B76D-DDF4-4BE2-B40C-455F3C68374A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-590" r="20082" b="1129"/>
          <a:stretch/>
        </p:blipFill>
        <p:spPr>
          <a:xfrm>
            <a:off x="9621910" y="1231704"/>
            <a:ext cx="1633602" cy="185569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7260688" y="2304139"/>
            <a:ext cx="2029156" cy="1566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43993">
            <a:off x="7888630" y="1721449"/>
            <a:ext cx="101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1 </a:t>
            </a:r>
            <a:r>
              <a:rPr lang="en-US" dirty="0" err="1"/>
              <a:t>Gbps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866142" y="3205352"/>
            <a:ext cx="199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Desktop:</a:t>
            </a:r>
          </a:p>
          <a:p>
            <a:r>
              <a:rPr lang="en-US" dirty="0"/>
              <a:t>i7-9700k</a:t>
            </a:r>
          </a:p>
          <a:p>
            <a:r>
              <a:rPr lang="en-US" dirty="0"/>
              <a:t>RTX 2080 super</a:t>
            </a:r>
          </a:p>
          <a:p>
            <a:r>
              <a:rPr lang="en-US" dirty="0"/>
              <a:t>32 Gb RAM</a:t>
            </a:r>
          </a:p>
          <a:p>
            <a:r>
              <a:rPr lang="en-US" dirty="0"/>
              <a:t>Windows 10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8" y="1783922"/>
            <a:ext cx="1939769" cy="104043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3180229" y="2304139"/>
            <a:ext cx="2480172" cy="558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4331" y="1710265"/>
            <a:ext cx="101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5 GHz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4" y="4346166"/>
            <a:ext cx="2403672" cy="1560456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1686167" y="2932596"/>
            <a:ext cx="6990" cy="12348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139" y="3226858"/>
            <a:ext cx="118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</a:t>
            </a:r>
          </a:p>
          <a:p>
            <a:r>
              <a:rPr lang="en-US" dirty="0"/>
              <a:t>2.4 GHz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7541" y="1351429"/>
            <a:ext cx="3200597" cy="490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996052" y="2857526"/>
            <a:ext cx="19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Pico Neo 2:</a:t>
            </a:r>
          </a:p>
          <a:p>
            <a:r>
              <a:rPr lang="en-US" dirty="0"/>
              <a:t>6DoF</a:t>
            </a:r>
          </a:p>
          <a:p>
            <a:r>
              <a:rPr lang="en-US" dirty="0"/>
              <a:t>75 Hz</a:t>
            </a:r>
          </a:p>
          <a:p>
            <a:r>
              <a:rPr lang="en-US" dirty="0"/>
              <a:t>4K resolution (1920x2160 per eye) 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43018" y="2745399"/>
            <a:ext cx="19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router:</a:t>
            </a:r>
          </a:p>
          <a:p>
            <a:r>
              <a:rPr lang="en-US" dirty="0" err="1"/>
              <a:t>Keenetic</a:t>
            </a:r>
            <a:r>
              <a:rPr lang="en-US" dirty="0"/>
              <a:t> Giga</a:t>
            </a:r>
          </a:p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CF08-5A97-437D-98B1-89C64124CDB2}" type="datetime1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C9A4B5-11AE-868D-F644-48905EB790ED}"/>
              </a:ext>
            </a:extLst>
          </p:cNvPr>
          <p:cNvSpPr/>
          <p:nvPr/>
        </p:nvSpPr>
        <p:spPr>
          <a:xfrm>
            <a:off x="5566198" y="5163524"/>
            <a:ext cx="5858393" cy="1218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Не обновлять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прошивку </a:t>
            </a:r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ru-RU" dirty="0">
                <a:solidFill>
                  <a:schemeClr val="tx1"/>
                </a:solidFill>
              </a:rPr>
              <a:t>гарнитуры/контроллеров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приложения </a:t>
            </a:r>
            <a:r>
              <a:rPr lang="en-US" dirty="0">
                <a:solidFill>
                  <a:schemeClr val="tx1"/>
                </a:solidFill>
              </a:rPr>
              <a:t>Pico VR SA, Steam VR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8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VR Gaming Testbed. Software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572" y="1176894"/>
            <a:ext cx="5511175" cy="52300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Pico VR Streaming Assistant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Находит </a:t>
            </a:r>
            <a:r>
              <a:rPr lang="en-US" dirty="0"/>
              <a:t>VR </a:t>
            </a:r>
            <a:r>
              <a:rPr lang="ru-RU" dirty="0"/>
              <a:t>гарнитуру в сети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u-RU" dirty="0"/>
              <a:t>Кодирует и передает видеопотоки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ru-RU" dirty="0"/>
              <a:t>3 настройки качества (</a:t>
            </a:r>
            <a:r>
              <a:rPr lang="en-US" dirty="0"/>
              <a:t>standard, </a:t>
            </a:r>
            <a:r>
              <a:rPr lang="en-US" dirty="0" err="1"/>
              <a:t>hd</a:t>
            </a:r>
            <a:r>
              <a:rPr lang="en-US" dirty="0"/>
              <a:t>, fast</a:t>
            </a:r>
            <a:r>
              <a:rPr lang="ru-RU" dirty="0"/>
              <a:t>)</a:t>
            </a:r>
            <a:r>
              <a:rPr lang="en-US" dirty="0"/>
              <a:t>, 2 FPS (72 Hz, 90 Hz)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Разрешение меняется только после перезагрузки приложения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Используем настройки </a:t>
            </a:r>
            <a:r>
              <a:rPr lang="en-US" dirty="0"/>
              <a:t>standard 72 Hz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Steam VR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Загружает, запускает, рендерит игру, обрабатывает движения гарнитуры/контроллеров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Игра</a:t>
            </a:r>
            <a:r>
              <a:rPr lang="en-US" dirty="0"/>
              <a:t> – The Lab (2016, Valve), </a:t>
            </a:r>
            <a:r>
              <a:rPr lang="ru-RU" dirty="0"/>
              <a:t>уровень «Лук»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Wireshark/Clumsy</a:t>
            </a:r>
            <a:r>
              <a:rPr lang="ru-RU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DB1B-DBD8-4CB5-BC33-CF291532BD4A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B76D-DDF4-4BE2-B40C-455F3C68374A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80" y="2137986"/>
            <a:ext cx="6210373" cy="31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8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B3201-D766-36D5-FEB8-2933473A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Clumsy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8B194-280A-98E1-9024-EE027AB5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1" y="1176894"/>
            <a:ext cx="4972341" cy="52300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https://jagt.github.io/clumsy/index.html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</a:t>
            </a:r>
            <a:r>
              <a:rPr lang="en-US" dirty="0" err="1"/>
              <a:t>lumsy</a:t>
            </a:r>
            <a:r>
              <a:rPr lang="en-US" dirty="0"/>
              <a:t> makes your network condition on Windows significantly worse, but in a managed and interactive manner.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лабораторной нужно будет использовать</a:t>
            </a:r>
            <a:r>
              <a:rPr lang="en-US" dirty="0"/>
              <a:t> </a:t>
            </a:r>
            <a:r>
              <a:rPr lang="ru-RU" dirty="0"/>
              <a:t>функции </a:t>
            </a:r>
            <a:r>
              <a:rPr lang="en-US" dirty="0"/>
              <a:t>Lag/Drop/Bandwidth</a:t>
            </a:r>
          </a:p>
          <a:p>
            <a:endParaRPr lang="en-US" dirty="0"/>
          </a:p>
          <a:p>
            <a:r>
              <a:rPr lang="ru-RU" dirty="0"/>
              <a:t>Фильтр: </a:t>
            </a:r>
            <a:r>
              <a:rPr lang="en-US" dirty="0"/>
              <a:t>outbound or inbound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4C719-AB2A-A45A-DD54-8007DE48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2EF61F-146F-4E3B-8F74-F98F0B9E3641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63A28-7206-1F8A-BA0B-72BFF7CB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67D98-4CDE-7408-2965-664DE54E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A3AF99-1E99-8138-869E-2C0DE216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87594"/>
            <a:ext cx="6645216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DAB6A-6C03-1512-F01E-40A47124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opinion score (MOS)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B5A46-AAB3-5F37-AF87-6A62534E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 </a:t>
            </a:r>
            <a:r>
              <a:rPr lang="ru-RU" dirty="0"/>
              <a:t>– метрика </a:t>
            </a:r>
            <a:r>
              <a:rPr lang="en-US" dirty="0"/>
              <a:t>Quality of Experience, </a:t>
            </a:r>
            <a:r>
              <a:rPr lang="ru-RU" dirty="0"/>
              <a:t>основанная на опросе пользователей</a:t>
            </a:r>
          </a:p>
          <a:p>
            <a:pPr>
              <a:lnSpc>
                <a:spcPct val="110000"/>
              </a:lnSpc>
            </a:pPr>
            <a:r>
              <a:rPr lang="ru-RU" dirty="0"/>
              <a:t>В идеальном мире именно MOS является оптимизируемой функцией. </a:t>
            </a:r>
          </a:p>
          <a:p>
            <a:pPr>
              <a:lnSpc>
                <a:spcPct val="110000"/>
              </a:lnSpc>
            </a:pPr>
            <a:r>
              <a:rPr lang="ru-RU" dirty="0"/>
              <a:t>Сложность измерения</a:t>
            </a:r>
            <a:r>
              <a:rPr lang="en-US" dirty="0"/>
              <a:t> MOS</a:t>
            </a:r>
            <a:r>
              <a:rPr lang="ru-RU" dirty="0"/>
              <a:t> вынуждает конструировать объективные метрики (например, </a:t>
            </a:r>
            <a:r>
              <a:rPr lang="en-US" dirty="0"/>
              <a:t>PLR, MSE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В идеальном случае объективные метрики должны хорошо коррелировать с </a:t>
            </a:r>
            <a:r>
              <a:rPr lang="en-US" dirty="0"/>
              <a:t>MOS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en-US" dirty="0"/>
              <a:t>MOS </a:t>
            </a:r>
            <a:r>
              <a:rPr lang="ru-RU" dirty="0"/>
              <a:t>принимает значения от 1 до 5 включительно (дробные оценки тоже возможны). Будем считать, что: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 5: </a:t>
            </a:r>
            <a:r>
              <a:rPr lang="ru-RU" dirty="0"/>
              <a:t>отличное качество, ничего не </a:t>
            </a:r>
            <a:r>
              <a:rPr lang="ru-RU" dirty="0" err="1"/>
              <a:t>лагает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MOS 4: </a:t>
            </a:r>
            <a:r>
              <a:rPr lang="ru-RU" dirty="0"/>
              <a:t>играть можно, редко появляются небольшие искажения и/или небольшая задержка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MOS 3: </a:t>
            </a:r>
            <a:r>
              <a:rPr lang="ru-RU" dirty="0"/>
              <a:t>играть можно, но иногда есть заметные искажение и/или задержка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MOS 2: </a:t>
            </a:r>
            <a:r>
              <a:rPr lang="ru-RU" dirty="0"/>
              <a:t>играть почти невозможно, заметное и частое искажение/задержка картинки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 1: </a:t>
            </a:r>
            <a:r>
              <a:rPr lang="ru-RU" dirty="0"/>
              <a:t>играть невозможно совсем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9D548-BA38-E44F-0897-0FAEB663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2DAB84-C84F-4253-BD48-D5C6571398BA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7E8056-2DC8-9B0A-2D13-67B4978D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5C66B-5894-1825-8399-F3DA4DB0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8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DE2A9-3DB8-ED62-B1FE-C924037C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B18F6-0026-4A3C-3744-3F20F870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студент по очереди выступает в роли игрока </a:t>
            </a:r>
            <a:r>
              <a:rPr lang="en-US" dirty="0"/>
              <a:t>VR</a:t>
            </a:r>
            <a:endParaRPr lang="ru-RU" dirty="0"/>
          </a:p>
          <a:p>
            <a:r>
              <a:rPr lang="ru-RU" dirty="0"/>
              <a:t>Помощник случайным образом меняет </a:t>
            </a:r>
            <a:r>
              <a:rPr lang="en-US" dirty="0"/>
              <a:t>bandwidth</a:t>
            </a:r>
          </a:p>
          <a:p>
            <a:r>
              <a:rPr lang="ru-RU" dirty="0"/>
              <a:t>Нужно определить граничное значение </a:t>
            </a:r>
            <a:r>
              <a:rPr lang="en-US" dirty="0"/>
              <a:t>bandwidth, </a:t>
            </a:r>
            <a:r>
              <a:rPr lang="ru-RU" dirty="0"/>
              <a:t>при котором</a:t>
            </a:r>
            <a:r>
              <a:rPr lang="en-US" dirty="0"/>
              <a:t> </a:t>
            </a:r>
            <a:r>
              <a:rPr lang="ru-RU" dirty="0"/>
              <a:t>начинает ухудшаться </a:t>
            </a:r>
            <a:r>
              <a:rPr lang="en-US" dirty="0"/>
              <a:t>MOS</a:t>
            </a:r>
            <a:endParaRPr lang="ru-RU" dirty="0"/>
          </a:p>
          <a:p>
            <a:endParaRPr lang="ru-RU" dirty="0"/>
          </a:p>
          <a:p>
            <a:r>
              <a:rPr lang="ru-RU" dirty="0"/>
              <a:t>Нужно замерить средний битрейт </a:t>
            </a:r>
            <a:r>
              <a:rPr lang="en-US" dirty="0"/>
              <a:t>VR </a:t>
            </a:r>
            <a:r>
              <a:rPr lang="ru-RU" dirty="0"/>
              <a:t>при помощи </a:t>
            </a:r>
            <a:r>
              <a:rPr lang="en-US" dirty="0"/>
              <a:t>Wireshark (</a:t>
            </a:r>
            <a:r>
              <a:rPr lang="ru-RU" dirty="0"/>
              <a:t>без </a:t>
            </a:r>
            <a:r>
              <a:rPr lang="en-US" dirty="0"/>
              <a:t>Clumsy) </a:t>
            </a:r>
            <a:r>
              <a:rPr lang="ru-RU" dirty="0"/>
              <a:t>и сравнить с граничным значением </a:t>
            </a:r>
            <a:r>
              <a:rPr lang="en-US" dirty="0"/>
              <a:t>bandwidth</a:t>
            </a:r>
          </a:p>
          <a:p>
            <a:pPr lvl="1"/>
            <a:r>
              <a:rPr lang="ru-RU" dirty="0"/>
              <a:t>Можно сделать один </a:t>
            </a:r>
            <a:r>
              <a:rPr lang="en-US" dirty="0" err="1"/>
              <a:t>pcap</a:t>
            </a:r>
            <a:r>
              <a:rPr lang="en-US" dirty="0"/>
              <a:t> </a:t>
            </a:r>
            <a:r>
              <a:rPr lang="ru-RU" dirty="0"/>
              <a:t>на всех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C03C2-0BD3-F460-800A-50B99904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FC274-A896-45A0-ACB7-DA15F21BC6CF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5254A-D5B8-5B90-90DC-F2BD551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0EE9F0-D511-5320-3F8F-5CC7029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DE2A9-3DB8-ED62-B1FE-C924037C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B18F6-0026-4A3C-3744-3F20F870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Каждый студент по очереди выступает в роли игрока </a:t>
            </a:r>
            <a:r>
              <a:rPr lang="en-US" dirty="0"/>
              <a:t>VR</a:t>
            </a:r>
          </a:p>
          <a:p>
            <a:r>
              <a:rPr lang="ru-RU" dirty="0"/>
              <a:t>Необходимо дать </a:t>
            </a:r>
            <a:r>
              <a:rPr lang="en-US" dirty="0"/>
              <a:t>30</a:t>
            </a:r>
            <a:r>
              <a:rPr lang="ru-RU" dirty="0"/>
              <a:t> оценок </a:t>
            </a:r>
            <a:r>
              <a:rPr lang="en-US" dirty="0"/>
              <a:t>opinion score </a:t>
            </a:r>
            <a:r>
              <a:rPr lang="ru-RU" dirty="0"/>
              <a:t>для разных значений </a:t>
            </a:r>
            <a:r>
              <a:rPr lang="en-US" dirty="0"/>
              <a:t>delay, PLR</a:t>
            </a:r>
          </a:p>
          <a:p>
            <a:r>
              <a:rPr lang="ru-RU" dirty="0"/>
              <a:t>Одно измерение </a:t>
            </a:r>
            <a:r>
              <a:rPr lang="en-US" dirty="0"/>
              <a:t>~10-15 </a:t>
            </a:r>
            <a:r>
              <a:rPr lang="ru-RU" dirty="0"/>
              <a:t>секунд</a:t>
            </a:r>
          </a:p>
          <a:p>
            <a:endParaRPr lang="ru-RU" dirty="0"/>
          </a:p>
          <a:p>
            <a:r>
              <a:rPr lang="ru-RU" dirty="0"/>
              <a:t>Величину </a:t>
            </a:r>
            <a:r>
              <a:rPr lang="en-US" dirty="0"/>
              <a:t>delay/PLR </a:t>
            </a:r>
            <a:r>
              <a:rPr lang="ru-RU" dirty="0"/>
              <a:t>выставляет случайным образом помощник</a:t>
            </a:r>
            <a:r>
              <a:rPr lang="en-US" dirty="0"/>
              <a:t> </a:t>
            </a:r>
            <a:r>
              <a:rPr lang="ru-RU" dirty="0"/>
              <a:t>не говоря играющему, используя </a:t>
            </a:r>
            <a:r>
              <a:rPr lang="ru-RU" dirty="0">
                <a:hlinkClick r:id="rId2"/>
              </a:rPr>
              <a:t>табличку</a:t>
            </a:r>
            <a:r>
              <a:rPr lang="ru-RU" dirty="0"/>
              <a:t> </a:t>
            </a:r>
            <a:r>
              <a:rPr lang="en-US" dirty="0"/>
              <a:t>. </a:t>
            </a:r>
            <a:r>
              <a:rPr lang="ru-RU" dirty="0"/>
              <a:t>Результаты измерений вносить в нее же</a:t>
            </a:r>
          </a:p>
          <a:p>
            <a:endParaRPr lang="ru-RU" dirty="0"/>
          </a:p>
          <a:p>
            <a:r>
              <a:rPr lang="ru-RU" dirty="0"/>
              <a:t>Цикл измерений: </a:t>
            </a:r>
          </a:p>
          <a:p>
            <a:pPr lvl="1"/>
            <a:r>
              <a:rPr lang="ru-RU" dirty="0"/>
              <a:t>Помощник выставляет параметры в </a:t>
            </a:r>
            <a:r>
              <a:rPr lang="en-US" dirty="0"/>
              <a:t>clumsy</a:t>
            </a:r>
            <a:r>
              <a:rPr lang="ru-RU" dirty="0"/>
              <a:t> и применяет их</a:t>
            </a:r>
          </a:p>
          <a:p>
            <a:pPr lvl="1"/>
            <a:r>
              <a:rPr lang="ru-RU" dirty="0"/>
              <a:t>Игрок оценивает качество в течение 15 секунд и говорит оценку </a:t>
            </a:r>
            <a:r>
              <a:rPr lang="en-US" dirty="0"/>
              <a:t>MOS</a:t>
            </a:r>
            <a:r>
              <a:rPr lang="ru-RU" dirty="0"/>
              <a:t> помощнику</a:t>
            </a:r>
          </a:p>
          <a:p>
            <a:pPr lvl="1"/>
            <a:r>
              <a:rPr lang="ru-RU" dirty="0"/>
              <a:t>Помощник вносит значение в табличку и выбирает новые значения параметров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C03C2-0BD3-F460-800A-50B99904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FC274-A896-45A0-ACB7-DA15F21BC6CF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5254A-D5B8-5B90-90DC-F2BD551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0EE9F0-D511-5320-3F8F-5CC7029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0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7E0BC-B66F-9865-ED2D-332A74A7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89A14-AB27-E610-3A12-D94850A8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Оценить эффективную пропускную способность, при которой достигается MOS =5. Сравнить со средним битрейтом видеопотока, замеренным при помощи </a:t>
            </a:r>
            <a:r>
              <a:rPr lang="ru-RU" dirty="0" err="1"/>
              <a:t>wireshark</a:t>
            </a:r>
            <a:r>
              <a:rPr lang="ru-RU" dirty="0"/>
              <a:t>. Сравнить значения, объяснить разницу.</a:t>
            </a:r>
          </a:p>
          <a:p>
            <a:endParaRPr lang="ru-RU" dirty="0"/>
          </a:p>
          <a:p>
            <a:r>
              <a:rPr lang="ru-RU" dirty="0"/>
              <a:t>Построить MOS(</a:t>
            </a:r>
            <a:r>
              <a:rPr lang="ru-RU" dirty="0" err="1"/>
              <a:t>delay</a:t>
            </a:r>
            <a:r>
              <a:rPr lang="ru-RU" dirty="0"/>
              <a:t>), MOS (</a:t>
            </a:r>
            <a:r>
              <a:rPr lang="en-US" dirty="0"/>
              <a:t>PLR</a:t>
            </a:r>
            <a:r>
              <a:rPr lang="ru-RU" dirty="0"/>
              <a:t>) по всем измерениям группы, предложить аппроксимацию.</a:t>
            </a:r>
          </a:p>
          <a:p>
            <a:endParaRPr lang="ru-RU" dirty="0"/>
          </a:p>
          <a:p>
            <a:r>
              <a:rPr lang="ru-RU" dirty="0"/>
              <a:t>Сравнить кривые </a:t>
            </a:r>
            <a:r>
              <a:rPr lang="en-US" dirty="0"/>
              <a:t>MOS(delay), MOS (PLR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разных людей.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09827-2365-9A50-D530-EBA5E31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598ED-9C97-4DD1-AE59-E593C2D0B27A}" type="datetime1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9CF3A-DBB5-5F15-EE2A-B28B6A3A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|  Измерение </a:t>
            </a:r>
            <a:r>
              <a:rPr lang="en-US"/>
              <a:t>Mean opinion score </a:t>
            </a:r>
            <a:r>
              <a:rPr lang="ru-RU"/>
              <a:t>в сценарии </a:t>
            </a:r>
            <a:r>
              <a:rPr lang="en-US"/>
              <a:t>VR-gaming   |   </a:t>
            </a:r>
            <a:r>
              <a:rPr lang="ru-RU"/>
              <a:t>Вячеслав Логинов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AE03A-D284-5549-958C-B86D0EE3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B76D-DDF4-4BE2-B40C-455F3C6837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98405"/>
      </p:ext>
    </p:extLst>
  </p:cSld>
  <p:clrMapOvr>
    <a:masterClrMapping/>
  </p:clrMapOvr>
</p:sld>
</file>

<file path=ppt/theme/theme1.xml><?xml version="1.0" encoding="utf-8"?>
<a:theme xmlns:a="http://schemas.openxmlformats.org/drawingml/2006/main" name="WNL-English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nl2">
      <a:majorFont>
        <a:latin typeface="Segoe UI Semibold"/>
        <a:ea typeface="Arial"/>
        <a:cs typeface="Arial"/>
      </a:majorFont>
      <a:minorFont>
        <a:latin typeface="Segoe UI Semiligh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wnl-template-2.0</Template>
  <TotalTime>1677</TotalTime>
  <Words>701</Words>
  <Application>Microsoft Office PowerPoint</Application>
  <DocSecurity>0</DocSecurity>
  <PresentationFormat>Широкоэкранный</PresentationFormat>
  <Paragraphs>120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Segoe UI Semilight</vt:lpstr>
      <vt:lpstr>Wingdings</vt:lpstr>
      <vt:lpstr>WNL-English</vt:lpstr>
      <vt:lpstr>Измерение Mean opinion score в сценарии VR-gaming</vt:lpstr>
      <vt:lpstr>План занятия</vt:lpstr>
      <vt:lpstr>VR Gaming Testbed. Hardware</vt:lpstr>
      <vt:lpstr>VR Gaming Testbed. Software</vt:lpstr>
      <vt:lpstr>Clumsy</vt:lpstr>
      <vt:lpstr>Mean opinion score (MOS)</vt:lpstr>
      <vt:lpstr>Эксперимент 1</vt:lpstr>
      <vt:lpstr>Эксперимент 2</vt:lpstr>
      <vt:lpstr>Задание лабораторной</vt:lpstr>
      <vt:lpstr>Сдача лабы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best presentation</dc:title>
  <dc:subject/>
  <dc:creator>Vyacheslav Loginov</dc:creator>
  <cp:keywords/>
  <dc:description/>
  <cp:lastModifiedBy>Vyacheslav Loginov</cp:lastModifiedBy>
  <cp:revision>699</cp:revision>
  <dcterms:created xsi:type="dcterms:W3CDTF">2020-06-22T09:17:54Z</dcterms:created>
  <dcterms:modified xsi:type="dcterms:W3CDTF">2023-04-03T17:01:54Z</dcterms:modified>
  <cp:category/>
  <dc:identifier/>
  <cp:contentStatus/>
  <dc:language/>
  <cp:version/>
</cp:coreProperties>
</file>