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8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4/16/2017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2017/4/16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4/16/2017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ogor/article/details/5265710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游戏开发核心技术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Alpha Demo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 – </a:t>
            </a:r>
            <a:r>
              <a:rPr lang="zh-CN" altLang="en-US" dirty="0"/>
              <a:t>输出内容至控制台窗口</a:t>
            </a:r>
          </a:p>
        </p:txBody>
      </p:sp>
      <p:sp>
        <p:nvSpPr>
          <p:cNvPr id="6" name="内容占位符 5"/>
          <p:cNvSpPr txBox="1">
            <a:spLocks noGrp="1"/>
          </p:cNvSpPr>
          <p:nvPr>
            <p:ph sz="half" idx="1"/>
          </p:nvPr>
        </p:nvSpPr>
        <p:spPr>
          <a:xfrm>
            <a:off x="1280159" y="2194560"/>
            <a:ext cx="9562011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// allocating console for debug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sysInitInfo.mCreateConsole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FILE *stream;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AllocConsole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freopen_s</a:t>
            </a:r>
            <a:r>
              <a:rPr lang="en-US" altLang="zh-CN" dirty="0">
                <a:solidFill>
                  <a:srgbClr val="FF0000"/>
                </a:solidFill>
              </a:rPr>
              <a:t>(&amp;stream, "CONOUT$", "w", </a:t>
            </a:r>
            <a:r>
              <a:rPr lang="en-US" altLang="zh-CN" dirty="0" err="1">
                <a:solidFill>
                  <a:srgbClr val="FF0000"/>
                </a:solidFill>
              </a:rPr>
              <a:t>stdout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("Console is ready for debug\n");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// reset the system modules</a:t>
            </a:r>
          </a:p>
          <a:p>
            <a:r>
              <a:rPr lang="en-US" altLang="zh-CN" dirty="0" err="1"/>
              <a:t>AESysReset</a:t>
            </a:r>
            <a:r>
              <a:rPr lang="en-US" altLang="zh-CN" dirty="0"/>
              <a:t>();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0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本周布置的任务</a:t>
            </a:r>
          </a:p>
        </p:txBody>
      </p:sp>
      <p:sp>
        <p:nvSpPr>
          <p:cNvPr id="3" name="内容占位符 13"/>
          <p:cNvSpPr txBox="1">
            <a:spLocks/>
          </p:cNvSpPr>
          <p:nvPr/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团队开始准备第二次里程碑报告</a:t>
            </a:r>
            <a:endParaRPr lang="en-US" altLang="zh-CN" dirty="0"/>
          </a:p>
          <a:p>
            <a:r>
              <a:rPr lang="zh-CN" altLang="en-US" dirty="0"/>
              <a:t>团队进入引擎确认 </a:t>
            </a:r>
            <a:r>
              <a:rPr lang="en-US" altLang="zh-CN" dirty="0"/>
              <a:t>- Engine Proof</a:t>
            </a:r>
            <a:r>
              <a:rPr lang="zh-CN" altLang="en-US" dirty="0"/>
              <a:t>阶段，本阶段要完成的内容</a:t>
            </a:r>
            <a:endParaRPr lang="en-US" altLang="zh-CN" dirty="0"/>
          </a:p>
          <a:p>
            <a:pPr lvl="1"/>
            <a:r>
              <a:rPr lang="zh-CN" altLang="en-US" dirty="0"/>
              <a:t>技术指导给出</a:t>
            </a:r>
            <a:r>
              <a:rPr lang="en-US" altLang="zh-CN" dirty="0"/>
              <a:t>TDD - </a:t>
            </a:r>
            <a:r>
              <a:rPr lang="zh-CN" altLang="en-US" dirty="0"/>
              <a:t>技术设计文档（文档及邮件名称：</a:t>
            </a:r>
            <a:r>
              <a:rPr lang="en-US" altLang="zh-CN" dirty="0"/>
              <a:t>Game##TDD</a:t>
            </a:r>
            <a:r>
              <a:rPr lang="zh-CN" altLang="en-US" dirty="0"/>
              <a:t>，</a:t>
            </a:r>
            <a:r>
              <a:rPr lang="en-US" altLang="zh-CN" dirty="0"/>
              <a:t>##</a:t>
            </a:r>
            <a:r>
              <a:rPr lang="zh-CN" altLang="en-US" dirty="0"/>
              <a:t>为组名）</a:t>
            </a:r>
            <a:endParaRPr lang="en-US" altLang="zh-CN" dirty="0"/>
          </a:p>
          <a:p>
            <a:pPr lvl="1"/>
            <a:r>
              <a:rPr lang="zh-CN" altLang="en-US" dirty="0"/>
              <a:t>制作人给出</a:t>
            </a:r>
            <a:r>
              <a:rPr lang="en-US" altLang="zh-CN" dirty="0"/>
              <a:t>PDD – </a:t>
            </a:r>
            <a:r>
              <a:rPr lang="zh-CN" altLang="en-US" dirty="0"/>
              <a:t>阶段规划文档（文档及邮件名称：</a:t>
            </a:r>
            <a:r>
              <a:rPr lang="en-US" altLang="zh-CN" dirty="0"/>
              <a:t>Game##PDD</a:t>
            </a:r>
            <a:r>
              <a:rPr lang="zh-CN" altLang="en-US" dirty="0"/>
              <a:t>，</a:t>
            </a:r>
            <a:r>
              <a:rPr lang="en-US" altLang="zh-CN" dirty="0"/>
              <a:t> ##</a:t>
            </a:r>
            <a:r>
              <a:rPr lang="zh-CN" altLang="en-US" dirty="0"/>
              <a:t>为组名）</a:t>
            </a:r>
            <a:endParaRPr lang="en-US" altLang="zh-CN" dirty="0"/>
          </a:p>
          <a:p>
            <a:pPr lvl="1"/>
            <a:r>
              <a:rPr lang="zh-CN" altLang="en-US" dirty="0"/>
              <a:t>制作人从本周起，每周提交一次周工作报告（文档及邮件名称：</a:t>
            </a:r>
            <a:r>
              <a:rPr lang="en-US" altLang="zh-CN" dirty="0"/>
              <a:t>Game##WeekReport1</a:t>
            </a:r>
            <a:r>
              <a:rPr lang="zh-CN" altLang="en-US" dirty="0"/>
              <a:t>，</a:t>
            </a:r>
            <a:r>
              <a:rPr lang="en-US" altLang="zh-CN" dirty="0"/>
              <a:t> ##</a:t>
            </a:r>
            <a:r>
              <a:rPr lang="zh-CN" altLang="en-US" dirty="0"/>
              <a:t>为组名，每周日</a:t>
            </a:r>
            <a:r>
              <a:rPr lang="en-US" altLang="zh-CN" dirty="0"/>
              <a:t>23:59</a:t>
            </a:r>
            <a:r>
              <a:rPr lang="zh-CN" altLang="en-US" dirty="0"/>
              <a:t>前发送至</a:t>
            </a:r>
            <a:r>
              <a:rPr lang="en-US" altLang="zh-CN" dirty="0"/>
              <a:t>fang.liu@hust.edu.cn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团队进入项目实际开发，本阶段主要工作是引擎设计与实现</a:t>
            </a:r>
            <a:endParaRPr lang="en-US" altLang="zh-CN" dirty="0"/>
          </a:p>
          <a:p>
            <a:pPr lvl="1"/>
            <a:r>
              <a:rPr lang="zh-CN" altLang="en-US" dirty="0"/>
              <a:t>阶段结束标识：第二次里程碑报告（引擎确认 </a:t>
            </a:r>
            <a:r>
              <a:rPr lang="en-US" altLang="zh-CN" dirty="0"/>
              <a:t>- Engine Proof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562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本周内容（</a:t>
            </a:r>
            <a:r>
              <a:rPr lang="en-US" altLang="zh-CN" dirty="0"/>
              <a:t>4.17</a:t>
            </a:r>
            <a:r>
              <a:rPr lang="zh-CN" altLang="en-US" dirty="0"/>
              <a:t>）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Alpha Demo -</a:t>
            </a:r>
            <a:r>
              <a:rPr lang="zh-CN" altLang="en-US" dirty="0"/>
              <a:t>项目：</a:t>
            </a:r>
            <a:r>
              <a:rPr lang="en-US" altLang="zh-CN" dirty="0"/>
              <a:t>CS230-Simple Demo</a:t>
            </a:r>
          </a:p>
          <a:p>
            <a:pPr lvl="1"/>
            <a:r>
              <a:rPr lang="zh-CN" altLang="en-US" dirty="0"/>
              <a:t>纹理及动画</a:t>
            </a:r>
            <a:endParaRPr lang="en-US" altLang="zh-CN" dirty="0"/>
          </a:p>
          <a:p>
            <a:pPr lvl="1"/>
            <a:r>
              <a:rPr lang="zh-CN" altLang="en-US" dirty="0"/>
              <a:t>控制台输出</a:t>
            </a:r>
            <a:endParaRPr lang="en-US" altLang="zh-CN" dirty="0"/>
          </a:p>
          <a:p>
            <a:pPr lvl="1"/>
            <a:r>
              <a:rPr lang="zh-CN" altLang="en-US" dirty="0"/>
              <a:t>其它（见项目）</a:t>
            </a:r>
            <a:endParaRPr lang="en-US" altLang="zh-CN" dirty="0"/>
          </a:p>
          <a:p>
            <a:pPr lvl="2"/>
            <a:r>
              <a:rPr lang="zh-CN" altLang="en-US" dirty="0"/>
              <a:t>更改混色模式</a:t>
            </a:r>
            <a:endParaRPr lang="en-US" altLang="zh-CN" dirty="0"/>
          </a:p>
          <a:p>
            <a:pPr lvl="2"/>
            <a:r>
              <a:rPr lang="zh-CN" altLang="en-US" dirty="0"/>
              <a:t>移动摄像机</a:t>
            </a:r>
            <a:endParaRPr lang="en-US" altLang="zh-CN" dirty="0"/>
          </a:p>
          <a:p>
            <a:pPr lvl="2"/>
            <a:r>
              <a:rPr lang="zh-CN" altLang="en-US" dirty="0"/>
              <a:t>透明度改变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第一次里程碑报告（游戏设计）：</a:t>
            </a:r>
            <a:r>
              <a:rPr lang="en-US" altLang="zh-CN" dirty="0"/>
              <a:t>10-26</a:t>
            </a:r>
            <a:r>
              <a:rPr lang="zh-CN" altLang="en-US" dirty="0"/>
              <a:t>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动画效果的实现途径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7127" y="1828456"/>
            <a:ext cx="10740979" cy="5029544"/>
          </a:xfrm>
        </p:spPr>
        <p:txBody>
          <a:bodyPr>
            <a:normAutofit/>
          </a:bodyPr>
          <a:lstStyle/>
          <a:p>
            <a:r>
              <a:rPr lang="zh-CN" altLang="en-US" dirty="0"/>
              <a:t>一、通过图的属性变化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颜色</a:t>
            </a:r>
            <a:endParaRPr lang="en-US" altLang="zh-CN" dirty="0"/>
          </a:p>
          <a:p>
            <a:pPr lvl="1"/>
            <a:r>
              <a:rPr lang="zh-CN" altLang="en-US" dirty="0"/>
              <a:t>相对位置                 </a:t>
            </a:r>
            <a:r>
              <a:rPr lang="en-US" altLang="zh-CN" dirty="0" err="1"/>
              <a:t>AEGfxTextureSet</a:t>
            </a:r>
            <a:r>
              <a:rPr lang="en-US" altLang="zh-CN" dirty="0"/>
              <a:t>(pTex2, </a:t>
            </a:r>
            <a:r>
              <a:rPr lang="en-US" altLang="zh-CN" dirty="0">
                <a:solidFill>
                  <a:srgbClr val="FF0000"/>
                </a:solidFill>
              </a:rPr>
              <a:t>0.5f, 0.0f</a:t>
            </a:r>
            <a:r>
              <a:rPr lang="en-US" altLang="zh-CN" dirty="0"/>
              <a:t>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二、帧序列的变化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需要用程序读取图像帧文件并控制帧的显示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27" y="5214871"/>
            <a:ext cx="975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动画需要的属性和方法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1043189" y="2465294"/>
            <a:ext cx="10444765" cy="407717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spriteSource</a:t>
            </a:r>
            <a:r>
              <a:rPr lang="zh-CN" altLang="en-US" dirty="0"/>
              <a:t>（图片序列）：数组，每个元素是一个纹理帧</a:t>
            </a:r>
            <a:r>
              <a:rPr lang="en-US" altLang="zh-CN" dirty="0" err="1"/>
              <a:t>AEGfxTexture</a:t>
            </a:r>
            <a:endParaRPr lang="en-US" altLang="zh-CN" dirty="0"/>
          </a:p>
          <a:p>
            <a:r>
              <a:rPr lang="en-US" altLang="zh-CN" dirty="0" err="1"/>
              <a:t>maxFrame</a:t>
            </a:r>
            <a:r>
              <a:rPr lang="zh-CN" altLang="en-US" dirty="0"/>
              <a:t>：最后一帧的序号</a:t>
            </a:r>
            <a:endParaRPr lang="en-US" altLang="zh-CN" dirty="0"/>
          </a:p>
          <a:p>
            <a:r>
              <a:rPr lang="en-US" altLang="zh-CN" dirty="0" err="1"/>
              <a:t>currentFrame</a:t>
            </a:r>
            <a:r>
              <a:rPr lang="zh-CN" altLang="en-US" dirty="0"/>
              <a:t>：当前要绘制的帧序号</a:t>
            </a:r>
            <a:endParaRPr lang="en-US" altLang="zh-CN" dirty="0"/>
          </a:p>
          <a:p>
            <a:r>
              <a:rPr lang="en-US" altLang="zh-CN" dirty="0" err="1"/>
              <a:t>elpasedTime</a:t>
            </a:r>
            <a:r>
              <a:rPr lang="zh-CN" altLang="en-US" dirty="0"/>
              <a:t>：用来配合动画帧率控制绘制</a:t>
            </a:r>
            <a:endParaRPr lang="en-US" altLang="zh-CN" dirty="0"/>
          </a:p>
          <a:p>
            <a:r>
              <a:rPr lang="en-US" altLang="zh-CN" dirty="0" err="1"/>
              <a:t>animationFPS</a:t>
            </a:r>
            <a:r>
              <a:rPr lang="zh-CN" altLang="en-US" dirty="0"/>
              <a:t>：动画帧率</a:t>
            </a:r>
            <a:endParaRPr lang="en-US" altLang="zh-CN" dirty="0"/>
          </a:p>
          <a:p>
            <a:r>
              <a:rPr lang="en-US" altLang="zh-CN" dirty="0" err="1"/>
              <a:t>updateFrame</a:t>
            </a:r>
            <a:r>
              <a:rPr lang="zh-CN" altLang="en-US" dirty="0"/>
              <a:t>：指向函数</a:t>
            </a:r>
            <a:r>
              <a:rPr lang="en-US" altLang="zh-CN" dirty="0"/>
              <a:t>_</a:t>
            </a:r>
            <a:r>
              <a:rPr lang="en-US" altLang="zh-CN" dirty="0" err="1"/>
              <a:t>updateFrame</a:t>
            </a:r>
            <a:r>
              <a:rPr lang="zh-CN" altLang="en-US" dirty="0"/>
              <a:t>的指针（封装方法，可以不必这么做）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updateFrame</a:t>
            </a:r>
            <a:r>
              <a:rPr lang="zh-CN" altLang="en-US" dirty="0"/>
              <a:t>函数主体</a:t>
            </a:r>
            <a:r>
              <a:rPr lang="en-US" altLang="zh-CN" dirty="0"/>
              <a:t> – </a:t>
            </a:r>
            <a:r>
              <a:rPr lang="zh-CN" altLang="en-US" dirty="0"/>
              <a:t>按序列播放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189" y="2465294"/>
            <a:ext cx="10122793" cy="407717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 this-&gt;</a:t>
            </a:r>
            <a:r>
              <a:rPr lang="en-US" altLang="zh-CN" dirty="0" err="1"/>
              <a:t>elpasedTime</a:t>
            </a:r>
            <a:r>
              <a:rPr lang="en-US" altLang="zh-CN" dirty="0"/>
              <a:t> += </a:t>
            </a:r>
            <a:r>
              <a:rPr lang="en-US" altLang="zh-CN" dirty="0" err="1"/>
              <a:t>dt</a:t>
            </a:r>
            <a:r>
              <a:rPr lang="en-US" altLang="zh-CN" dirty="0"/>
              <a:t>;                               // </a:t>
            </a:r>
            <a:r>
              <a:rPr lang="en-US" altLang="zh-CN" dirty="0" err="1"/>
              <a:t>dt</a:t>
            </a:r>
            <a:r>
              <a:rPr lang="en-US" altLang="zh-CN" dirty="0"/>
              <a:t>: </a:t>
            </a:r>
            <a:r>
              <a:rPr lang="zh-CN" altLang="en-US" dirty="0"/>
              <a:t>游戏帧一帧的时间</a:t>
            </a:r>
            <a:endParaRPr lang="en-US" altLang="zh-CN" dirty="0"/>
          </a:p>
          <a:p>
            <a:r>
              <a:rPr lang="en-US" altLang="zh-CN" dirty="0"/>
              <a:t> if (this-&gt;</a:t>
            </a:r>
            <a:r>
              <a:rPr lang="en-US" altLang="zh-CN" dirty="0" err="1"/>
              <a:t>elpasedTime</a:t>
            </a:r>
            <a:r>
              <a:rPr lang="en-US" altLang="zh-CN" dirty="0"/>
              <a:t> &lt; 1.f / this-&gt;</a:t>
            </a:r>
            <a:r>
              <a:rPr lang="en-US" altLang="zh-CN" dirty="0" err="1"/>
              <a:t>animationFPS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                                                                      // </a:t>
            </a:r>
            <a:r>
              <a:rPr lang="zh-CN" altLang="en-US" dirty="0"/>
              <a:t>如果时间还不到动画帧一帧需要的时间</a:t>
            </a:r>
            <a:endParaRPr lang="en-US" altLang="zh-CN" dirty="0"/>
          </a:p>
          <a:p>
            <a:r>
              <a:rPr lang="en-US" altLang="zh-CN" dirty="0"/>
              <a:t>    return;				     // </a:t>
            </a:r>
            <a:r>
              <a:rPr lang="zh-CN" altLang="en-US" dirty="0"/>
              <a:t>则返回</a:t>
            </a:r>
            <a:endParaRPr lang="en-US" altLang="zh-CN" dirty="0"/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this-&gt;</a:t>
            </a:r>
            <a:r>
              <a:rPr lang="en-US" altLang="zh-CN" dirty="0" err="1"/>
              <a:t>elpasedTime</a:t>
            </a:r>
            <a:r>
              <a:rPr lang="en-US" altLang="zh-CN" dirty="0"/>
              <a:t> = 0.0f;                           // </a:t>
            </a:r>
            <a:r>
              <a:rPr lang="zh-CN" altLang="en-US" dirty="0"/>
              <a:t>否则重置</a:t>
            </a:r>
            <a:r>
              <a:rPr lang="en-US" altLang="zh-CN" dirty="0" err="1"/>
              <a:t>elapsedTime</a:t>
            </a:r>
            <a:endParaRPr lang="en-US" altLang="zh-CN" dirty="0"/>
          </a:p>
          <a:p>
            <a:r>
              <a:rPr lang="en-US" altLang="zh-CN" dirty="0"/>
              <a:t>  if (this-&gt;</a:t>
            </a:r>
            <a:r>
              <a:rPr lang="en-US" altLang="zh-CN" dirty="0" err="1"/>
              <a:t>currentFrame</a:t>
            </a:r>
            <a:r>
              <a:rPr lang="en-US" altLang="zh-CN" dirty="0"/>
              <a:t> &lt;= this-&gt;</a:t>
            </a:r>
            <a:r>
              <a:rPr lang="en-US" altLang="zh-CN" dirty="0" err="1"/>
              <a:t>maxFrame</a:t>
            </a:r>
            <a:r>
              <a:rPr lang="en-US" altLang="zh-CN" dirty="0"/>
              <a:t>)// </a:t>
            </a:r>
            <a:r>
              <a:rPr lang="zh-CN" altLang="en-US" dirty="0"/>
              <a:t>更新当前帧，用于对象绘制</a:t>
            </a:r>
            <a:endParaRPr lang="en-US" altLang="zh-CN" dirty="0"/>
          </a:p>
          <a:p>
            <a:r>
              <a:rPr lang="en-US" altLang="zh-CN" dirty="0"/>
              <a:t>    this-&gt;</a:t>
            </a:r>
            <a:r>
              <a:rPr lang="en-US" altLang="zh-CN" dirty="0" err="1"/>
              <a:t>currentFrame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this-&gt;</a:t>
            </a:r>
            <a:r>
              <a:rPr lang="en-US" altLang="zh-CN" dirty="0" err="1"/>
              <a:t>currentFrame</a:t>
            </a:r>
            <a:r>
              <a:rPr lang="en-US" altLang="zh-CN" dirty="0"/>
              <a:t> = 0;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1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操作选取不同的动作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1218" y="2426658"/>
            <a:ext cx="9491728" cy="407717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游戏对象具有多个动作，比如行走、跑、跳等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每个动作都具备动画，那么在载入的时候，需要将纹理帧放到不同的</a:t>
            </a:r>
            <a:r>
              <a:rPr lang="en-US" altLang="zh-CN" dirty="0" err="1"/>
              <a:t>SpriteSource</a:t>
            </a:r>
            <a:r>
              <a:rPr lang="zh-CN" altLang="en-US" dirty="0"/>
              <a:t>列表中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游戏进行时，根据</a:t>
            </a:r>
            <a:r>
              <a:rPr lang="en-US" altLang="zh-CN" dirty="0"/>
              <a:t>Input</a:t>
            </a:r>
            <a:r>
              <a:rPr lang="zh-CN" altLang="en-US" dirty="0"/>
              <a:t>指定当前</a:t>
            </a:r>
            <a:r>
              <a:rPr lang="en-US" altLang="zh-CN" dirty="0" err="1"/>
              <a:t>SpriteSource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7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SpriteSheet</a:t>
            </a:r>
            <a:r>
              <a:rPr lang="zh-CN" altLang="en-US" dirty="0"/>
              <a:t>处理 </a:t>
            </a:r>
            <a:r>
              <a:rPr lang="en-US" altLang="zh-CN" dirty="0"/>
              <a:t>- 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190" y="2465294"/>
            <a:ext cx="9491728" cy="40771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AEGfxTextureLoad</a:t>
            </a:r>
            <a:r>
              <a:rPr lang="zh-CN" altLang="en-US" dirty="0"/>
              <a:t>读入图片，但此时读入到内存中的数据包含多个纹理帧，需要分割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分割需要知道图片的尺寸信息，因此我们需要知道</a:t>
            </a:r>
            <a:r>
              <a:rPr lang="en-US" altLang="zh-CN" dirty="0" err="1"/>
              <a:t>png</a:t>
            </a:r>
            <a:r>
              <a:rPr lang="zh-CN" altLang="en-US" dirty="0"/>
              <a:t>文件结构</a:t>
            </a:r>
            <a:endParaRPr lang="en-US" altLang="zh-CN" dirty="0"/>
          </a:p>
          <a:p>
            <a:pPr lvl="1"/>
            <a:r>
              <a:rPr lang="zh-CN" altLang="en-US" dirty="0"/>
              <a:t>可参考</a:t>
            </a:r>
            <a:r>
              <a:rPr lang="en-US" altLang="zh-CN" dirty="0">
                <a:hlinkClick r:id="rId2"/>
              </a:rPr>
              <a:t>http://blog.csdn.net/gogor/article/details/5265710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r>
              <a:rPr lang="zh-CN" altLang="en-US" dirty="0"/>
              <a:t>个字节的文件头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r>
              <a:rPr lang="zh-CN" altLang="en-US" dirty="0"/>
              <a:t>个字节的</a:t>
            </a:r>
            <a:r>
              <a:rPr lang="en-US" altLang="zh-CN" dirty="0"/>
              <a:t>header chunk</a:t>
            </a:r>
            <a:r>
              <a:rPr lang="zh-CN" altLang="en-US" dirty="0"/>
              <a:t>数据块头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）接着才是</a:t>
            </a:r>
            <a:r>
              <a:rPr lang="en-US" altLang="zh-CN" dirty="0"/>
              <a:t>header chunk</a:t>
            </a:r>
            <a:r>
              <a:rPr lang="zh-CN" altLang="en-US" dirty="0"/>
              <a:t>的实际内容，</a:t>
            </a:r>
            <a:r>
              <a:rPr lang="en-US" altLang="zh-CN" dirty="0"/>
              <a:t>4</a:t>
            </a:r>
            <a:r>
              <a:rPr lang="zh-CN" altLang="en-US" dirty="0"/>
              <a:t>个字节的图像宽度，</a:t>
            </a:r>
            <a:r>
              <a:rPr lang="en-US" altLang="zh-CN" dirty="0"/>
              <a:t>4</a:t>
            </a:r>
            <a:r>
              <a:rPr lang="zh-CN" altLang="en-US" dirty="0"/>
              <a:t>个字节的图像高度，</a:t>
            </a:r>
            <a:r>
              <a:rPr lang="en-US" altLang="zh-CN" dirty="0"/>
              <a:t>1</a:t>
            </a:r>
            <a:r>
              <a:rPr lang="zh-CN" altLang="en-US" dirty="0"/>
              <a:t>个字节的图像深度</a:t>
            </a:r>
            <a:r>
              <a:rPr lang="en-US" altLang="zh-CN" dirty="0"/>
              <a:t>…….</a:t>
            </a:r>
          </a:p>
          <a:p>
            <a:pPr lvl="1"/>
            <a:r>
              <a:rPr lang="zh-CN" altLang="en-US" dirty="0"/>
              <a:t>但是要获取图像数据，我们要找到图像数据块，还要根据位置分割 </a:t>
            </a:r>
            <a:r>
              <a:rPr lang="en-US" altLang="zh-CN" dirty="0"/>
              <a:t>…….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5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Png</a:t>
            </a:r>
            <a:r>
              <a:rPr lang="zh-CN" altLang="en-US" dirty="0"/>
              <a:t>读取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43190" y="2465294"/>
            <a:ext cx="9491728" cy="4077174"/>
          </a:xfrm>
        </p:spPr>
        <p:txBody>
          <a:bodyPr>
            <a:normAutofit/>
          </a:bodyPr>
          <a:lstStyle/>
          <a:p>
            <a:r>
              <a:rPr lang="zh-CN" altLang="en-US" dirty="0"/>
              <a:t>用 </a:t>
            </a:r>
            <a:r>
              <a:rPr lang="en-US" altLang="zh-CN" dirty="0" err="1"/>
              <a:t>fread</a:t>
            </a:r>
            <a:r>
              <a:rPr lang="en-US" altLang="zh-CN" dirty="0"/>
              <a:t> </a:t>
            </a:r>
            <a:r>
              <a:rPr lang="en-US" altLang="zh-CN" dirty="0" err="1"/>
              <a:t>fseek</a:t>
            </a:r>
            <a:r>
              <a:rPr lang="zh-CN" altLang="en-US" dirty="0"/>
              <a:t>等读取图像文件</a:t>
            </a:r>
            <a:endParaRPr lang="en-US" altLang="zh-CN" dirty="0"/>
          </a:p>
          <a:p>
            <a:pPr lvl="1"/>
            <a:r>
              <a:rPr lang="zh-CN" altLang="en-US" dirty="0"/>
              <a:t>缺点：工作量较大，需要仔细地计算字节数</a:t>
            </a:r>
            <a:endParaRPr lang="en-US" altLang="zh-CN" dirty="0"/>
          </a:p>
          <a:p>
            <a:pPr lvl="1"/>
            <a:r>
              <a:rPr lang="zh-CN" altLang="en-US" dirty="0"/>
              <a:t>优点：完成时，程序员会精通</a:t>
            </a:r>
            <a:r>
              <a:rPr lang="en-US" altLang="zh-CN" dirty="0"/>
              <a:t>2</a:t>
            </a:r>
            <a:r>
              <a:rPr lang="zh-CN" altLang="en-US" dirty="0"/>
              <a:t>进制文件的读取以及图像文件结构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libpng</a:t>
            </a:r>
            <a:r>
              <a:rPr lang="zh-CN" altLang="en-US" dirty="0"/>
              <a:t>或</a:t>
            </a:r>
            <a:r>
              <a:rPr lang="en-US" altLang="zh-CN" dirty="0" err="1"/>
              <a:t>openCV</a:t>
            </a:r>
            <a:r>
              <a:rPr lang="zh-CN" altLang="en-US" dirty="0"/>
              <a:t>里现有的读取图像文件的函数库</a:t>
            </a:r>
            <a:endParaRPr lang="en-US" altLang="zh-CN" dirty="0"/>
          </a:p>
          <a:p>
            <a:pPr lvl="1"/>
            <a:r>
              <a:rPr lang="zh-CN" altLang="en-US" dirty="0"/>
              <a:t>不允许和不必要，因为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AE</a:t>
            </a:r>
            <a:r>
              <a:rPr lang="zh-CN" altLang="en-US" dirty="0"/>
              <a:t>可以完成</a:t>
            </a:r>
            <a:r>
              <a:rPr lang="en-US" altLang="zh-CN" dirty="0" err="1"/>
              <a:t>SpriteSheet</a:t>
            </a:r>
            <a:r>
              <a:rPr lang="zh-CN" altLang="en-US" dirty="0"/>
              <a:t>的分割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45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SpriteSheet</a:t>
            </a:r>
            <a:r>
              <a:rPr lang="zh-CN" altLang="en-US" dirty="0"/>
              <a:t>中某一帧的读取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15910" y="2228044"/>
            <a:ext cx="5693320" cy="462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用</a:t>
            </a:r>
            <a:r>
              <a:rPr lang="en-US" altLang="zh-CN" dirty="0" err="1"/>
              <a:t>AEGfxTextureLoad</a:t>
            </a:r>
            <a:r>
              <a:rPr lang="zh-CN" altLang="en-US" dirty="0"/>
              <a:t>载入整张图片</a:t>
            </a:r>
            <a:endParaRPr lang="en-US" altLang="zh-CN" dirty="0"/>
          </a:p>
          <a:p>
            <a:r>
              <a:rPr lang="en-US" altLang="zh-CN" dirty="0"/>
              <a:t>Sprite</a:t>
            </a:r>
            <a:r>
              <a:rPr lang="zh-CN" altLang="en-US" dirty="0"/>
              <a:t>形状定义（两个三角形形成的矩形）</a:t>
            </a:r>
            <a:endParaRPr lang="en-US" altLang="zh-CN" dirty="0"/>
          </a:p>
          <a:p>
            <a:pPr lvl="1"/>
            <a:r>
              <a:rPr lang="en-US" altLang="zh-CN" dirty="0" err="1"/>
              <a:t>AEGfxTriAdd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/>
              <a:t>-30.0f, -30.0f, 0x00FF00FF, </a:t>
            </a:r>
            <a:r>
              <a:rPr lang="en-US" altLang="zh-CN" dirty="0">
                <a:solidFill>
                  <a:srgbClr val="FF0000"/>
                </a:solidFill>
              </a:rPr>
              <a:t>0.0f, 1.0f, </a:t>
            </a:r>
          </a:p>
          <a:p>
            <a:pPr lvl="1"/>
            <a:r>
              <a:rPr lang="en-US" altLang="zh-CN" dirty="0"/>
              <a:t>30.0f,  -30.0f, 0x00FFFF00, </a:t>
            </a:r>
            <a:r>
              <a:rPr lang="en-US" altLang="zh-CN" dirty="0">
                <a:solidFill>
                  <a:srgbClr val="FF0000"/>
                </a:solidFill>
              </a:rPr>
              <a:t>0.125f,1.0f,</a:t>
            </a:r>
          </a:p>
          <a:p>
            <a:pPr lvl="1"/>
            <a:r>
              <a:rPr lang="en-US" altLang="zh-CN" dirty="0"/>
              <a:t>-30.0f,  30.0f, 0x00F00FFF, </a:t>
            </a:r>
            <a:r>
              <a:rPr lang="en-US" altLang="zh-CN" dirty="0">
                <a:solidFill>
                  <a:srgbClr val="FF0000"/>
                </a:solidFill>
              </a:rPr>
              <a:t>0.0f, 0.0f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AEGfxTriAdd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/>
              <a:t>30.0f, -30.0f, 0x00FFFFFF, </a:t>
            </a:r>
            <a:r>
              <a:rPr lang="en-US" altLang="zh-CN" dirty="0">
                <a:solidFill>
                  <a:srgbClr val="FF0000"/>
                </a:solidFill>
              </a:rPr>
              <a:t>0.125f, 1.0f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30.0f,  30.0f, 0x00FFFFFF, </a:t>
            </a:r>
            <a:r>
              <a:rPr lang="en-US" altLang="zh-CN" dirty="0">
                <a:solidFill>
                  <a:srgbClr val="FF0000"/>
                </a:solidFill>
              </a:rPr>
              <a:t>0.125f, 0.0f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-30.0f,  30.0f, 0x00FFFFFF, </a:t>
            </a:r>
            <a:r>
              <a:rPr lang="en-US" altLang="zh-CN" dirty="0">
                <a:solidFill>
                  <a:srgbClr val="FF0000"/>
                </a:solidFill>
              </a:rPr>
              <a:t>0.0f, 0.0f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30" y="2035998"/>
            <a:ext cx="6382770" cy="797846"/>
          </a:xfrm>
          <a:prstGeom prst="rect">
            <a:avLst/>
          </a:prstGeom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6116176" y="3683358"/>
            <a:ext cx="6075824" cy="317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设置当前帧</a:t>
            </a:r>
            <a:endParaRPr lang="en-US" altLang="zh-CN" dirty="0"/>
          </a:p>
          <a:p>
            <a:pPr lvl="1"/>
            <a:r>
              <a:rPr lang="en-US" altLang="zh-CN" dirty="0" err="1"/>
              <a:t>AEGfxTextureSet</a:t>
            </a:r>
            <a:r>
              <a:rPr lang="en-US" altLang="zh-CN" dirty="0"/>
              <a:t>(pTex1, </a:t>
            </a:r>
            <a:r>
              <a:rPr lang="en-US" altLang="zh-CN" dirty="0" err="1">
                <a:solidFill>
                  <a:srgbClr val="FF0000"/>
                </a:solidFill>
              </a:rPr>
              <a:t>currentFrame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0.125f, 0.0f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currentFrame</a:t>
            </a:r>
            <a:r>
              <a:rPr lang="zh-CN" altLang="en-US" dirty="0"/>
              <a:t>值域</a:t>
            </a:r>
            <a:r>
              <a:rPr lang="en-US" altLang="zh-CN" dirty="0"/>
              <a:t>[0,7]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4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761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宋体</vt:lpstr>
      <vt:lpstr>Calibri</vt:lpstr>
      <vt:lpstr>Wingdings</vt:lpstr>
      <vt:lpstr>Education 16x9</vt:lpstr>
      <vt:lpstr>游戏开发核心技术</vt:lpstr>
      <vt:lpstr>本周内容（4.17）</vt:lpstr>
      <vt:lpstr>动画效果的实现途径</vt:lpstr>
      <vt:lpstr>动画需要的属性和方法</vt:lpstr>
      <vt:lpstr>_updateFrame函数主体 – 按序列播放</vt:lpstr>
      <vt:lpstr>操作选取不同的动作</vt:lpstr>
      <vt:lpstr>SpriteSheet处理 - png</vt:lpstr>
      <vt:lpstr>Png读取</vt:lpstr>
      <vt:lpstr>SpriteSheet中某一帧的读取</vt:lpstr>
      <vt:lpstr>Debug – 输出内容至控制台窗口</vt:lpstr>
      <vt:lpstr>本周布置的任务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2015-09-06T07:17:28Z</dcterms:created>
  <dcterms:modified xsi:type="dcterms:W3CDTF">2017-04-16T04:14:04Z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