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300" r:id="rId3"/>
    <p:sldId id="258" r:id="rId4"/>
    <p:sldId id="260" r:id="rId5"/>
    <p:sldId id="268" r:id="rId6"/>
    <p:sldId id="266" r:id="rId7"/>
    <p:sldId id="282" r:id="rId8"/>
    <p:sldId id="271" r:id="rId9"/>
    <p:sldId id="296" r:id="rId10"/>
    <p:sldId id="302" r:id="rId11"/>
    <p:sldId id="281" r:id="rId12"/>
    <p:sldId id="301" r:id="rId13"/>
    <p:sldId id="272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3/19/2017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2017/3/19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2017/3/19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3/19/2017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github-basics/" TargetMode="External"/><Relationship Id="rId2" Type="http://schemas.openxmlformats.org/officeDocument/2006/relationships/hyperlink" Target="http://wiki.jikexueyuan.com/list/co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iki.jikexueyuan.com/project/git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第一周主要内容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043190" y="2465293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课程简介</a:t>
            </a:r>
            <a:endParaRPr lang="en-US" altLang="zh-CN" dirty="0"/>
          </a:p>
          <a:p>
            <a:r>
              <a:rPr lang="zh-CN" altLang="en-US" dirty="0"/>
              <a:t>状态管理器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4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程序流程图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38" y="0"/>
            <a:ext cx="4326662" cy="6844191"/>
          </a:xfrm>
          <a:prstGeom prst="rect">
            <a:avLst/>
          </a:prstGeom>
        </p:spPr>
      </p:pic>
      <p:sp>
        <p:nvSpPr>
          <p:cNvPr id="4" name="内容占位符 1"/>
          <p:cNvSpPr txBox="1">
            <a:spLocks/>
          </p:cNvSpPr>
          <p:nvPr/>
        </p:nvSpPr>
        <p:spPr>
          <a:xfrm>
            <a:off x="588830" y="2357382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通用初始化部分（系统初始化和</a:t>
            </a:r>
            <a:r>
              <a:rPr lang="en-US" altLang="zh-CN" dirty="0"/>
              <a:t>GSM</a:t>
            </a:r>
            <a:r>
              <a:rPr lang="zh-CN" altLang="en-US" dirty="0"/>
              <a:t>初始化）</a:t>
            </a:r>
            <a:endParaRPr lang="en-US" altLang="zh-CN" dirty="0"/>
          </a:p>
          <a:p>
            <a:r>
              <a:rPr lang="zh-CN" altLang="en-US" dirty="0"/>
              <a:t>接下来是一个外层循环，当用户选择退出时结束</a:t>
            </a:r>
            <a:endParaRPr lang="en-US" altLang="zh-CN" dirty="0"/>
          </a:p>
          <a:p>
            <a:pPr lvl="1"/>
            <a:r>
              <a:rPr lang="en-US" altLang="zh-CN" dirty="0"/>
              <a:t>Game Loop</a:t>
            </a:r>
          </a:p>
          <a:p>
            <a:pPr lvl="1"/>
            <a:r>
              <a:rPr lang="zh-CN" altLang="en-US" dirty="0"/>
              <a:t>处理用户输入、执行所有的游戏逻辑、以及显示画面</a:t>
            </a:r>
            <a:endParaRPr lang="en-US" altLang="zh-CN" dirty="0"/>
          </a:p>
          <a:p>
            <a:pPr lvl="1"/>
            <a:r>
              <a:rPr lang="zh-CN" altLang="en-US" dirty="0"/>
              <a:t>这个循环退出前需要</a:t>
            </a:r>
            <a:r>
              <a:rPr lang="en-US" altLang="zh-CN" dirty="0"/>
              <a:t>Free</a:t>
            </a:r>
            <a:r>
              <a:rPr lang="zh-CN" altLang="en-US" dirty="0"/>
              <a:t>所有状态初始化时载入的资源</a:t>
            </a:r>
            <a:endParaRPr lang="en-US" altLang="zh-CN" dirty="0"/>
          </a:p>
          <a:p>
            <a:pPr marL="228600" lvl="1">
              <a:spcBef>
                <a:spcPts val="1500"/>
              </a:spcBef>
            </a:pPr>
            <a:r>
              <a:rPr lang="zh-CN" altLang="en-US" sz="2200" dirty="0"/>
              <a:t>这一层循环负责状态转换以及状态循环（</a:t>
            </a:r>
            <a:r>
              <a:rPr lang="en-US" altLang="zh-CN" sz="2200" dirty="0"/>
              <a:t>state loop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dirty="0"/>
              <a:t>结束条件：</a:t>
            </a:r>
            <a:r>
              <a:rPr lang="en-US" altLang="zh-CN" dirty="0" err="1"/>
              <a:t>currentState</a:t>
            </a:r>
            <a:r>
              <a:rPr lang="en-US" altLang="zh-CN" dirty="0"/>
              <a:t> != </a:t>
            </a:r>
            <a:r>
              <a:rPr lang="en-US" altLang="zh-CN" dirty="0" err="1"/>
              <a:t>nextState</a:t>
            </a:r>
            <a:endParaRPr lang="en-US" altLang="zh-CN" dirty="0"/>
          </a:p>
          <a:p>
            <a:pPr marL="228600" lvl="1">
              <a:spcBef>
                <a:spcPts val="1500"/>
              </a:spcBef>
            </a:pPr>
            <a:r>
              <a:rPr lang="en-US" altLang="zh-CN" sz="2200" dirty="0"/>
              <a:t>Restart</a:t>
            </a:r>
            <a:r>
              <a:rPr lang="zh-CN" altLang="en-US" sz="2200" dirty="0"/>
              <a:t>的处理</a:t>
            </a:r>
            <a:endParaRPr lang="en-US" altLang="zh-CN" sz="2200" dirty="0"/>
          </a:p>
          <a:p>
            <a:pPr marL="685800" lvl="2">
              <a:spcBef>
                <a:spcPts val="1500"/>
              </a:spcBef>
            </a:pPr>
            <a:r>
              <a:rPr lang="en-US" altLang="zh-CN" sz="2000" dirty="0"/>
              <a:t>Load/Unload</a:t>
            </a:r>
            <a:r>
              <a:rPr lang="zh-CN" altLang="en-US" sz="2000" dirty="0"/>
              <a:t>之前需要判定状态是否是</a:t>
            </a:r>
            <a:r>
              <a:rPr lang="en-US" altLang="zh-CN" sz="2000" dirty="0"/>
              <a:t>Restart</a:t>
            </a:r>
          </a:p>
          <a:p>
            <a:pPr lvl="1"/>
            <a:endParaRPr lang="en-US" altLang="zh-CN" dirty="0"/>
          </a:p>
          <a:p>
            <a:pPr marL="685800" lvl="2">
              <a:spcBef>
                <a:spcPts val="150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97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伪码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1280160" y="1891663"/>
            <a:ext cx="9865602" cy="49663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dirty="0"/>
              <a:t>Initialize system components</a:t>
            </a:r>
          </a:p>
          <a:p>
            <a:r>
              <a:rPr lang="en-US" altLang="zh-CN" dirty="0"/>
              <a:t>Initialize frame rate controller</a:t>
            </a:r>
          </a:p>
          <a:p>
            <a:r>
              <a:rPr lang="en-US" altLang="zh-CN" dirty="0"/>
              <a:t>Initialize game state manager</a:t>
            </a:r>
          </a:p>
          <a:p>
            <a:r>
              <a:rPr lang="en-US" altLang="zh-CN" dirty="0"/>
              <a:t>While not quitting the game</a:t>
            </a:r>
          </a:p>
          <a:p>
            <a:pPr lvl="1"/>
            <a:r>
              <a:rPr lang="en-US" altLang="zh-CN" dirty="0"/>
              <a:t>Call update() game state manager</a:t>
            </a:r>
          </a:p>
          <a:p>
            <a:pPr lvl="1"/>
            <a:r>
              <a:rPr lang="en-US" altLang="zh-CN" dirty="0"/>
              <a:t>Call reset() frame controller</a:t>
            </a:r>
          </a:p>
          <a:p>
            <a:pPr lvl="1"/>
            <a:r>
              <a:rPr lang="en-US" altLang="zh-CN" dirty="0"/>
              <a:t>If not restarting the current game state</a:t>
            </a:r>
          </a:p>
          <a:p>
            <a:pPr lvl="2"/>
            <a:r>
              <a:rPr lang="en-US" altLang="zh-CN" dirty="0"/>
              <a:t>Call load() current game state</a:t>
            </a:r>
          </a:p>
          <a:p>
            <a:pPr lvl="1"/>
            <a:r>
              <a:rPr lang="en-US" altLang="zh-CN" dirty="0"/>
              <a:t>Else</a:t>
            </a:r>
          </a:p>
          <a:p>
            <a:pPr lvl="2"/>
            <a:r>
              <a:rPr lang="en-US" altLang="zh-CN" dirty="0"/>
              <a:t>Next game state = previous game state</a:t>
            </a:r>
          </a:p>
          <a:p>
            <a:pPr lvl="2"/>
            <a:r>
              <a:rPr lang="en-US" altLang="zh-CN" dirty="0"/>
              <a:t>Current game state = previous game state</a:t>
            </a:r>
          </a:p>
          <a:p>
            <a:pPr lvl="1"/>
            <a:r>
              <a:rPr lang="en-US" altLang="zh-CN" sz="2100" dirty="0"/>
              <a:t>Call </a:t>
            </a:r>
            <a:r>
              <a:rPr lang="en-US" altLang="zh-CN" sz="2100" dirty="0" err="1"/>
              <a:t>init</a:t>
            </a:r>
            <a:r>
              <a:rPr lang="en-US" altLang="zh-CN" sz="2100" dirty="0"/>
              <a:t>() current game state</a:t>
            </a:r>
          </a:p>
          <a:p>
            <a:pPr lvl="1"/>
            <a:r>
              <a:rPr lang="en-US" altLang="zh-CN" sz="2100" dirty="0"/>
              <a:t>While next game state == current game state</a:t>
            </a:r>
          </a:p>
          <a:p>
            <a:pPr lvl="2"/>
            <a:r>
              <a:rPr lang="en-US" altLang="zh-CN" sz="1900" dirty="0"/>
              <a:t>Call start() frame controller</a:t>
            </a:r>
          </a:p>
          <a:p>
            <a:pPr lvl="2"/>
            <a:r>
              <a:rPr lang="en-US" altLang="zh-CN" sz="1900" dirty="0"/>
              <a:t>Update input status</a:t>
            </a:r>
          </a:p>
          <a:p>
            <a:pPr lvl="2"/>
            <a:r>
              <a:rPr lang="en-US" altLang="zh-CN" sz="1900" dirty="0"/>
              <a:t>Call update() for the current game state</a:t>
            </a:r>
          </a:p>
          <a:p>
            <a:pPr lvl="2"/>
            <a:r>
              <a:rPr lang="en-US" altLang="zh-CN" sz="1900" dirty="0"/>
              <a:t>Call render() for the current game state</a:t>
            </a:r>
          </a:p>
          <a:p>
            <a:pPr lvl="2"/>
            <a:r>
              <a:rPr lang="en-US" altLang="zh-CN" sz="1900" dirty="0"/>
              <a:t>Call frame controller end</a:t>
            </a:r>
          </a:p>
          <a:p>
            <a:pPr lvl="1"/>
            <a:r>
              <a:rPr lang="en-US" altLang="zh-CN" sz="2200" dirty="0"/>
              <a:t>Call free() for the current game state</a:t>
            </a:r>
          </a:p>
          <a:p>
            <a:pPr lvl="1"/>
            <a:r>
              <a:rPr lang="en-US" altLang="zh-CN" sz="2200" dirty="0"/>
              <a:t>If not restarting current game state</a:t>
            </a:r>
          </a:p>
          <a:p>
            <a:pPr lvl="2"/>
            <a:r>
              <a:rPr lang="en-US" altLang="zh-CN" sz="2000" dirty="0"/>
              <a:t>Call unload() for current game state</a:t>
            </a:r>
          </a:p>
          <a:p>
            <a:pPr lvl="1"/>
            <a:r>
              <a:rPr lang="en-US" altLang="zh-CN" sz="2300" dirty="0"/>
              <a:t>Previous game state = current game state</a:t>
            </a:r>
          </a:p>
          <a:p>
            <a:pPr lvl="1"/>
            <a:r>
              <a:rPr lang="en-US" altLang="zh-CN" sz="2300" dirty="0"/>
              <a:t>Current game state = next game state</a:t>
            </a:r>
          </a:p>
          <a:p>
            <a:pPr marL="228600" lvl="2">
              <a:spcBef>
                <a:spcPts val="1500"/>
              </a:spcBef>
            </a:pPr>
            <a:r>
              <a:rPr lang="en-US" altLang="zh-CN" sz="2300" dirty="0"/>
              <a:t>Terminate system components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3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为什么要用到指向函数的指针？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043190" y="2465293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状态切换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Load1(), Ini1(), Update1(), Draw1(), Free1(), Unload1()</a:t>
            </a:r>
          </a:p>
          <a:p>
            <a:pPr lvl="1"/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Load2(), Ini2(), Update2(), Draw2(), Free2(), Unload2()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每个状态的函数都不一样</a:t>
            </a:r>
            <a:endParaRPr lang="en-US" altLang="zh-CN" dirty="0"/>
          </a:p>
          <a:p>
            <a:pPr lvl="1"/>
            <a:r>
              <a:rPr lang="zh-CN" altLang="en-US" dirty="0"/>
              <a:t>那么流程图要扩充，要考虑不同状态下的函数调用，但这样会让程序过于复杂</a:t>
            </a:r>
            <a:endParaRPr lang="en-US" altLang="zh-CN" dirty="0"/>
          </a:p>
          <a:p>
            <a:pPr lvl="1"/>
            <a:r>
              <a:rPr lang="zh-CN" altLang="en-US" dirty="0"/>
              <a:t>解决方案：使用指向函数的指针，切换状态时，使它们指向新的状态下的</a:t>
            </a:r>
            <a:r>
              <a:rPr lang="en-US" altLang="zh-CN" dirty="0"/>
              <a:t>6</a:t>
            </a:r>
            <a:r>
              <a:rPr lang="zh-CN" altLang="en-US" dirty="0"/>
              <a:t>个函数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7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帧率控制 </a:t>
            </a:r>
            <a:r>
              <a:rPr lang="en-US" altLang="zh-CN" dirty="0"/>
              <a:t>– </a:t>
            </a:r>
            <a:r>
              <a:rPr lang="zh-CN" altLang="en-US" dirty="0"/>
              <a:t>帧率锁定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043190" y="2009105"/>
            <a:ext cx="9865602" cy="455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sz="2400" dirty="0"/>
              <a:t>while(!quit)</a:t>
            </a:r>
          </a:p>
          <a:p>
            <a:r>
              <a:rPr lang="en-US" altLang="zh-CN" sz="2400" dirty="0"/>
              <a:t>{</a:t>
            </a:r>
          </a:p>
          <a:p>
            <a:pPr lvl="1"/>
            <a:r>
              <a:rPr lang="en-US" altLang="zh-CN" dirty="0" err="1"/>
              <a:t>currTime</a:t>
            </a:r>
            <a:r>
              <a:rPr lang="en-US" altLang="zh-CN" dirty="0"/>
              <a:t>= time(); // </a:t>
            </a:r>
            <a:r>
              <a:rPr lang="zh-CN" altLang="en-US"/>
              <a:t>当前帧开始的时间</a:t>
            </a:r>
            <a:endParaRPr lang="en-US" altLang="zh-CN" dirty="0"/>
          </a:p>
          <a:p>
            <a:pPr lvl="1"/>
            <a:r>
              <a:rPr lang="en-US" altLang="zh-CN" dirty="0" err="1"/>
              <a:t>Update_Game_Objects</a:t>
            </a:r>
            <a:r>
              <a:rPr lang="en-US" altLang="zh-CN" dirty="0"/>
              <a:t>( );</a:t>
            </a:r>
          </a:p>
          <a:p>
            <a:pPr lvl="1"/>
            <a:r>
              <a:rPr lang="en-US" altLang="zh-CN" dirty="0" err="1"/>
              <a:t>Draw_Game_Objects</a:t>
            </a:r>
            <a:r>
              <a:rPr lang="en-US" altLang="zh-CN" dirty="0"/>
              <a:t>( 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{   </a:t>
            </a:r>
            <a:r>
              <a:rPr lang="en-US" altLang="zh-CN" dirty="0" err="1"/>
              <a:t>newTime</a:t>
            </a:r>
            <a:r>
              <a:rPr lang="en-US" altLang="zh-CN" dirty="0"/>
              <a:t>= time(); }</a:t>
            </a:r>
          </a:p>
          <a:p>
            <a:pPr lvl="1"/>
            <a:r>
              <a:rPr lang="en-US" altLang="zh-CN" dirty="0"/>
              <a:t>while((</a:t>
            </a:r>
            <a:r>
              <a:rPr lang="en-US" altLang="zh-CN" dirty="0" err="1"/>
              <a:t>newTime</a:t>
            </a:r>
            <a:r>
              <a:rPr lang="en-US" altLang="zh-CN" dirty="0"/>
              <a:t>–</a:t>
            </a:r>
            <a:r>
              <a:rPr lang="en-US" altLang="zh-CN" dirty="0" err="1"/>
              <a:t>currTime</a:t>
            </a:r>
            <a:r>
              <a:rPr lang="en-US" altLang="zh-CN" dirty="0"/>
              <a:t>) &lt; FRAME_TIME_MIN) // FRAME_TIME_MIN = 1.0/60.0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9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帧率控制 </a:t>
            </a:r>
            <a:r>
              <a:rPr lang="en-US" altLang="zh-CN" dirty="0"/>
              <a:t>– </a:t>
            </a:r>
            <a:r>
              <a:rPr lang="zh-CN" altLang="en-US" dirty="0"/>
              <a:t>注意运动的计算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043190" y="2009105"/>
            <a:ext cx="9865602" cy="45591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sz="2400" dirty="0"/>
              <a:t>while(!quit)</a:t>
            </a:r>
          </a:p>
          <a:p>
            <a:r>
              <a:rPr lang="en-US" altLang="zh-CN" sz="2400" dirty="0"/>
              <a:t>{</a:t>
            </a:r>
          </a:p>
          <a:p>
            <a:pPr lvl="1"/>
            <a:r>
              <a:rPr lang="en-US" altLang="zh-CN" dirty="0"/>
              <a:t>double </a:t>
            </a:r>
            <a:r>
              <a:rPr lang="en-US" altLang="zh-CN" dirty="0" err="1"/>
              <a:t>newTime</a:t>
            </a:r>
            <a:r>
              <a:rPr lang="en-US" altLang="zh-CN" dirty="0"/>
              <a:t>= time( ); // measure time at end of previous frame or time at start of current frame</a:t>
            </a:r>
          </a:p>
          <a:p>
            <a:pPr lvl="1"/>
            <a:r>
              <a:rPr lang="en-US" altLang="zh-CN" b="1" dirty="0"/>
              <a:t>double </a:t>
            </a:r>
            <a:r>
              <a:rPr lang="en-US" altLang="zh-CN" b="1" dirty="0" err="1"/>
              <a:t>dt</a:t>
            </a:r>
            <a:r>
              <a:rPr lang="en-US" altLang="zh-CN" b="1" dirty="0"/>
              <a:t>= </a:t>
            </a:r>
            <a:r>
              <a:rPr lang="en-US" altLang="zh-CN" b="1" dirty="0" err="1"/>
              <a:t>newTime</a:t>
            </a:r>
            <a:r>
              <a:rPr lang="en-US" altLang="zh-CN" b="1" dirty="0"/>
              <a:t>–</a:t>
            </a:r>
            <a:r>
              <a:rPr lang="en-US" altLang="zh-CN" b="1" dirty="0" err="1"/>
              <a:t>currTime</a:t>
            </a:r>
            <a:r>
              <a:rPr lang="en-US" altLang="zh-CN" b="1" dirty="0"/>
              <a:t>; </a:t>
            </a:r>
            <a:r>
              <a:rPr lang="en-US" altLang="zh-CN" dirty="0"/>
              <a:t>// time interval for previous frame (in seconds)</a:t>
            </a:r>
          </a:p>
          <a:p>
            <a:pPr lvl="1"/>
            <a:r>
              <a:rPr lang="en-US" altLang="zh-CN" dirty="0" err="1"/>
              <a:t>currTime</a:t>
            </a:r>
            <a:r>
              <a:rPr lang="en-US" altLang="zh-CN" dirty="0"/>
              <a:t>= </a:t>
            </a:r>
            <a:r>
              <a:rPr lang="en-US" altLang="zh-CN" dirty="0" err="1"/>
              <a:t>newTime</a:t>
            </a:r>
            <a:r>
              <a:rPr lang="en-US" altLang="zh-CN" dirty="0"/>
              <a:t>; // time at start of current frame</a:t>
            </a:r>
          </a:p>
          <a:p>
            <a:pPr lvl="1"/>
            <a:r>
              <a:rPr lang="en-US" altLang="zh-CN" dirty="0" err="1"/>
              <a:t>Update_Game_Objects</a:t>
            </a:r>
            <a:r>
              <a:rPr lang="en-US" altLang="zh-CN" dirty="0"/>
              <a:t>( </a:t>
            </a:r>
            <a:r>
              <a:rPr lang="en-US" altLang="zh-CN" b="1" dirty="0"/>
              <a:t>t, </a:t>
            </a:r>
            <a:r>
              <a:rPr lang="en-US" altLang="zh-CN" b="1" dirty="0" err="1"/>
              <a:t>dt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Draw_Game_Objects</a:t>
            </a:r>
            <a:r>
              <a:rPr lang="en-US" altLang="zh-CN" dirty="0"/>
              <a:t>( 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这里应该补充锁定帧率的代码</a:t>
            </a:r>
            <a:endParaRPr lang="en-US" altLang="zh-CN" dirty="0"/>
          </a:p>
          <a:p>
            <a:pPr lvl="1"/>
            <a:r>
              <a:rPr lang="en-US" altLang="zh-CN" b="1" dirty="0"/>
              <a:t>t += </a:t>
            </a:r>
            <a:r>
              <a:rPr lang="en-US" altLang="zh-CN" b="1" dirty="0" err="1"/>
              <a:t>dt</a:t>
            </a:r>
            <a:r>
              <a:rPr lang="en-US" altLang="zh-CN" b="1" dirty="0"/>
              <a:t>; </a:t>
            </a:r>
            <a:r>
              <a:rPr lang="en-US" altLang="zh-CN" dirty="0"/>
              <a:t>// update game time with time interval of previous frame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5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本周要完成</a:t>
            </a:r>
            <a:r>
              <a:rPr lang="zh-CN" altLang="en-US"/>
              <a:t>的任务（一周内完成）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26976" y="2317626"/>
            <a:ext cx="11194301" cy="41029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sz="2400" dirty="0"/>
              <a:t>1 </a:t>
            </a:r>
            <a:r>
              <a:rPr lang="zh-CN" altLang="en-US" sz="2400" dirty="0"/>
              <a:t>加入</a:t>
            </a:r>
            <a:r>
              <a:rPr lang="en-US" altLang="zh-CN" sz="2400" dirty="0"/>
              <a:t>QQ</a:t>
            </a:r>
            <a:r>
              <a:rPr lang="zh-CN" altLang="en-US" sz="2400" dirty="0"/>
              <a:t>群 </a:t>
            </a:r>
            <a:r>
              <a:rPr lang="en-US" altLang="zh-CN" sz="2400" dirty="0"/>
              <a:t>171158635</a:t>
            </a:r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组队，发送组队信息发送到</a:t>
            </a:r>
            <a:r>
              <a:rPr lang="en-US" altLang="zh-CN" sz="2400" dirty="0"/>
              <a:t>fang.liu@hust.edu.cn</a:t>
            </a:r>
          </a:p>
          <a:p>
            <a:pPr lvl="1"/>
            <a:r>
              <a:rPr lang="zh-CN" altLang="en-US" sz="2200" dirty="0"/>
              <a:t>邮件标题：</a:t>
            </a:r>
            <a:r>
              <a:rPr lang="en-US" altLang="zh-CN" sz="2200" dirty="0"/>
              <a:t>Game</a:t>
            </a:r>
            <a:r>
              <a:rPr lang="zh-CN" altLang="en-US" sz="2200" dirty="0"/>
              <a:t>组队</a:t>
            </a:r>
            <a:endParaRPr lang="en-US" altLang="zh-CN" sz="2200" dirty="0"/>
          </a:p>
          <a:p>
            <a:pPr lvl="1"/>
            <a:r>
              <a:rPr lang="zh-CN" altLang="en-US" sz="2200" dirty="0"/>
              <a:t>应该包含每位成员的学号 姓名 角色 （注意：只有</a:t>
            </a:r>
            <a:r>
              <a:rPr lang="en-US" altLang="zh-CN" sz="2200" dirty="0"/>
              <a:t>5</a:t>
            </a:r>
            <a:r>
              <a:rPr lang="zh-CN" altLang="en-US" sz="2200" dirty="0"/>
              <a:t>个人的团队才有测试经理这一角色）</a:t>
            </a:r>
            <a:endParaRPr lang="en-US" altLang="zh-CN" sz="2400" dirty="0"/>
          </a:p>
          <a:p>
            <a:r>
              <a:rPr lang="en-US" altLang="zh-CN" sz="2400" dirty="0"/>
              <a:t>3 GIT</a:t>
            </a:r>
            <a:r>
              <a:rPr lang="zh-CN" altLang="en-US" sz="2400" dirty="0"/>
              <a:t>的团队开发配置，每位团队成员都要学习使用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Git</a:t>
            </a:r>
            <a:r>
              <a:rPr lang="zh-CN" altLang="en-US" sz="2400" dirty="0"/>
              <a:t>使用可参考极客学院的“代码托管”页面</a:t>
            </a:r>
            <a:r>
              <a:rPr lang="en-US" altLang="zh-CN" sz="2400" dirty="0">
                <a:hlinkClick r:id="rId2"/>
              </a:rPr>
              <a:t>http://wiki.jikexueyuan.com/list/code/</a:t>
            </a:r>
            <a:endParaRPr lang="en-US" altLang="zh-CN" sz="2400" dirty="0"/>
          </a:p>
          <a:p>
            <a:r>
              <a:rPr lang="zh-CN" altLang="en-US" sz="2400" dirty="0"/>
              <a:t>推荐其中的</a:t>
            </a:r>
            <a:r>
              <a:rPr lang="en-US" altLang="zh-CN" sz="2400" dirty="0"/>
              <a:t>GitHub</a:t>
            </a:r>
            <a:r>
              <a:rPr lang="zh-CN" altLang="en-US" sz="2400" dirty="0"/>
              <a:t>使用手册</a:t>
            </a:r>
            <a:r>
              <a:rPr lang="en-US" altLang="zh-CN" sz="2400" dirty="0"/>
              <a:t>-</a:t>
            </a:r>
            <a:r>
              <a:rPr lang="zh-CN" altLang="en-US" sz="2400" dirty="0"/>
              <a:t>基础篇  </a:t>
            </a:r>
            <a:r>
              <a:rPr lang="zh-CN" altLang="en-US" sz="2400" dirty="0">
                <a:hlinkClick r:id="rId3"/>
              </a:rPr>
              <a:t>http://wiki.jikexueyuan.com/project/github-basics/</a:t>
            </a:r>
            <a:endParaRPr lang="en-US" altLang="zh-CN" sz="2400" dirty="0"/>
          </a:p>
          <a:p>
            <a:r>
              <a:rPr lang="zh-CN" altLang="en-US" sz="2400" dirty="0"/>
              <a:t>以及 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教程    </a:t>
            </a:r>
            <a:r>
              <a:rPr lang="en-US" altLang="zh-CN" sz="2400" dirty="0">
                <a:hlinkClick r:id="rId4"/>
              </a:rPr>
              <a:t>http://wiki.jikexueyuan.com/project/git-tutorial/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4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游戏开发核心技术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状态管理器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关卡（复习）</a:t>
            </a:r>
            <a:r>
              <a:rPr lang="en-US" altLang="zh-CN" dirty="0"/>
              <a:t>——State</a:t>
            </a:r>
            <a:endParaRPr lang="zh-CN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925" y="1828456"/>
            <a:ext cx="3911867" cy="50295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3770" y="2510339"/>
            <a:ext cx="5151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游戏初始化</a:t>
            </a:r>
            <a:r>
              <a:rPr lang="en-US" altLang="zh-CN" sz="2400" dirty="0"/>
              <a:t> – </a:t>
            </a:r>
            <a:r>
              <a:rPr lang="zh-CN" altLang="en-US" sz="2400" dirty="0"/>
              <a:t>一次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接着进入循环 </a:t>
            </a:r>
            <a:r>
              <a:rPr lang="en-US" altLang="zh-CN" sz="2400" dirty="0"/>
              <a:t>state loop</a:t>
            </a:r>
          </a:p>
          <a:p>
            <a:r>
              <a:rPr lang="zh-CN" altLang="en-US" sz="2400" dirty="0"/>
              <a:t>即为准备下一帧要做如下事情</a:t>
            </a:r>
            <a:endParaRPr lang="en-US" altLang="zh-CN" sz="2400" dirty="0"/>
          </a:p>
          <a:p>
            <a:r>
              <a:rPr lang="en-US" altLang="zh-CN" sz="2400" dirty="0"/>
              <a:t>1  </a:t>
            </a:r>
            <a:r>
              <a:rPr lang="zh-CN" altLang="en-US" sz="2400" dirty="0"/>
              <a:t>为每一个游戏对象计算新位置</a:t>
            </a:r>
            <a:endParaRPr lang="en-US" altLang="zh-CN" sz="2400" dirty="0"/>
          </a:p>
          <a:p>
            <a:r>
              <a:rPr lang="en-US" altLang="zh-CN" sz="2400" dirty="0"/>
              <a:t>2  </a:t>
            </a:r>
            <a:r>
              <a:rPr lang="zh-CN" altLang="en-US" sz="2400" dirty="0"/>
              <a:t>一次绘制一个游戏对象，形成图像放在缓冲区</a:t>
            </a:r>
            <a:endParaRPr lang="en-US" altLang="zh-CN" sz="2400" dirty="0"/>
          </a:p>
          <a:p>
            <a:r>
              <a:rPr lang="en-US" altLang="zh-CN" sz="2400" dirty="0"/>
              <a:t>3  </a:t>
            </a:r>
            <a:r>
              <a:rPr lang="zh-CN" altLang="en-US" sz="2400" dirty="0"/>
              <a:t>将缓冲区的图像数据传给视频内存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80160" y="466343"/>
            <a:ext cx="10911840" cy="1362113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游戏状态管理器</a:t>
            </a:r>
            <a:r>
              <a:rPr lang="en-US" altLang="zh-CN" dirty="0"/>
              <a:t>GSM - Game State Manager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3913" y="2146853"/>
            <a:ext cx="9914879" cy="4421372"/>
          </a:xfrm>
        </p:spPr>
        <p:txBody>
          <a:bodyPr>
            <a:normAutofit/>
          </a:bodyPr>
          <a:lstStyle/>
          <a:p>
            <a:r>
              <a:rPr lang="zh-CN" altLang="en-US" dirty="0"/>
              <a:t>游戏状态</a:t>
            </a:r>
            <a:endParaRPr lang="en-US" altLang="zh-CN" dirty="0"/>
          </a:p>
          <a:p>
            <a:pPr lvl="1"/>
            <a:r>
              <a:rPr lang="zh-CN" altLang="en-US" dirty="0"/>
              <a:t>主菜单、第一关、第二关</a:t>
            </a:r>
            <a:r>
              <a:rPr lang="en-US" altLang="zh-CN" dirty="0"/>
              <a:t>…….</a:t>
            </a:r>
          </a:p>
          <a:p>
            <a:r>
              <a:rPr lang="en-US" altLang="zh-CN" dirty="0"/>
              <a:t>GSM</a:t>
            </a:r>
            <a:r>
              <a:rPr lang="zh-CN" altLang="en-US" dirty="0"/>
              <a:t>主要任务：实现</a:t>
            </a:r>
            <a:r>
              <a:rPr lang="en-US" altLang="zh-CN" dirty="0"/>
              <a:t>Game Loop</a:t>
            </a:r>
          </a:p>
          <a:p>
            <a:pPr lvl="1"/>
            <a:r>
              <a:rPr lang="zh-CN" altLang="en-US" dirty="0"/>
              <a:t>游戏状态间的切换</a:t>
            </a:r>
            <a:endParaRPr lang="en-US" altLang="zh-CN" dirty="0"/>
          </a:p>
          <a:p>
            <a:pPr lvl="1"/>
            <a:r>
              <a:rPr lang="zh-CN" altLang="en-US" dirty="0"/>
              <a:t>同时还要负责实现每一个状态的状态循环 </a:t>
            </a:r>
            <a:r>
              <a:rPr lang="en-US" altLang="zh-CN" dirty="0"/>
              <a:t>state loop</a:t>
            </a:r>
          </a:p>
          <a:p>
            <a:pPr lvl="2"/>
            <a:r>
              <a:rPr lang="zh-CN" altLang="en-US" dirty="0"/>
              <a:t>每一个状态是一个循环</a:t>
            </a:r>
            <a:endParaRPr lang="en-US" altLang="zh-CN" dirty="0"/>
          </a:p>
          <a:p>
            <a:pPr lvl="2"/>
            <a:r>
              <a:rPr lang="zh-CN" altLang="en-US" dirty="0"/>
              <a:t>这个循环体由一系列函数组成</a:t>
            </a:r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dirty="0"/>
              <a:t>GSM</a:t>
            </a:r>
            <a:r>
              <a:rPr lang="zh-CN" altLang="en-US" dirty="0"/>
              <a:t>还要负责</a:t>
            </a:r>
            <a:r>
              <a:rPr lang="en-US" altLang="zh-CN" dirty="0"/>
              <a:t>Game Flow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GSM</a:t>
            </a:r>
            <a:r>
              <a:rPr lang="zh-CN" altLang="en-US" dirty="0"/>
              <a:t>，系统使用的设备管理（系统初始化及退出）、帧率控制（动态调整）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系统初始化 </a:t>
            </a:r>
            <a:r>
              <a:rPr lang="en-US" altLang="zh-CN" dirty="0"/>
              <a:t>/ </a:t>
            </a:r>
            <a:r>
              <a:rPr lang="zh-CN" altLang="en-US" dirty="0"/>
              <a:t>退出系统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043190" y="2465293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在游戏运行最初，需要确保系统所需的设备资源到位。例如</a:t>
            </a:r>
            <a:endParaRPr lang="en-US" altLang="zh-CN" dirty="0"/>
          </a:p>
          <a:p>
            <a:pPr lvl="1"/>
            <a:r>
              <a:rPr lang="zh-CN" altLang="en-US" dirty="0"/>
              <a:t>建立输入设备</a:t>
            </a:r>
            <a:endParaRPr lang="en-US" altLang="zh-CN" dirty="0"/>
          </a:p>
          <a:p>
            <a:pPr lvl="1"/>
            <a:r>
              <a:rPr lang="zh-CN" altLang="en-US" dirty="0"/>
              <a:t>建立视频设备</a:t>
            </a:r>
            <a:endParaRPr lang="en-US" altLang="zh-CN" dirty="0"/>
          </a:p>
          <a:p>
            <a:pPr lvl="1"/>
            <a:r>
              <a:rPr lang="zh-CN" altLang="en-US" dirty="0"/>
              <a:t>建立音频设备</a:t>
            </a:r>
            <a:endParaRPr lang="en-US" altLang="zh-CN" dirty="0"/>
          </a:p>
          <a:p>
            <a:pPr lvl="1"/>
            <a:r>
              <a:rPr lang="zh-CN" altLang="en-US" dirty="0"/>
              <a:t>建立视频缓冲区</a:t>
            </a:r>
            <a:endParaRPr lang="en-US" altLang="zh-CN" dirty="0"/>
          </a:p>
          <a:p>
            <a:r>
              <a:rPr lang="zh-CN" altLang="en-US" dirty="0"/>
              <a:t>如果以上组件有缺失，则游戏无法运行</a:t>
            </a:r>
            <a:endParaRPr lang="en-US" altLang="zh-CN" dirty="0"/>
          </a:p>
          <a:p>
            <a:r>
              <a:rPr lang="zh-CN" altLang="en-US" dirty="0"/>
              <a:t>在退出游戏之前，必须释放所有游戏占用的组件</a:t>
            </a:r>
            <a:endParaRPr lang="en-US" altLang="zh-CN" dirty="0"/>
          </a:p>
          <a:p>
            <a:r>
              <a:rPr lang="zh-CN" altLang="en-US" dirty="0"/>
              <a:t>系统初始化  </a:t>
            </a:r>
            <a:r>
              <a:rPr lang="en-US" altLang="zh-CN" dirty="0"/>
              <a:t>Initialize system components</a:t>
            </a:r>
          </a:p>
          <a:p>
            <a:r>
              <a:rPr lang="zh-CN" altLang="en-US" dirty="0"/>
              <a:t>退出系统     </a:t>
            </a:r>
            <a:r>
              <a:rPr lang="en-US" altLang="zh-CN" dirty="0"/>
              <a:t>Terminate system components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</a:t>
            </a:r>
            <a:r>
              <a:rPr lang="zh-CN" altLang="en-US" dirty="0"/>
              <a:t> </a:t>
            </a:r>
            <a:r>
              <a:rPr lang="en-US" altLang="zh-CN" dirty="0"/>
              <a:t>– GSM</a:t>
            </a:r>
            <a:r>
              <a:rPr lang="zh-CN" altLang="en-US" dirty="0"/>
              <a:t>初始化</a:t>
            </a:r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1043190" y="2465293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状态初始化，进入系统缺省设定的关卡</a:t>
            </a:r>
            <a:endParaRPr lang="en-US" altLang="zh-CN" dirty="0"/>
          </a:p>
          <a:p>
            <a:pPr lvl="1"/>
            <a:r>
              <a:rPr lang="en-US" altLang="zh-CN" dirty="0"/>
              <a:t>Initialize game state manager</a:t>
            </a:r>
          </a:p>
          <a:p>
            <a:endParaRPr lang="en-US" altLang="zh-CN" dirty="0"/>
          </a:p>
          <a:p>
            <a:r>
              <a:rPr lang="zh-CN" altLang="en-US" dirty="0"/>
              <a:t>然后需要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state loop</a:t>
            </a:r>
          </a:p>
          <a:p>
            <a:pPr lvl="1"/>
            <a:r>
              <a:rPr lang="zh-CN" altLang="en-US" dirty="0"/>
              <a:t>状态切换</a:t>
            </a:r>
            <a:endParaRPr lang="en-US" altLang="zh-CN" dirty="0"/>
          </a:p>
          <a:p>
            <a:pPr lvl="2"/>
            <a:r>
              <a:rPr lang="zh-CN" altLang="en-US" dirty="0"/>
              <a:t>通过一个关卡、失败、或重来</a:t>
            </a:r>
            <a:r>
              <a:rPr lang="en-US" altLang="zh-CN" dirty="0"/>
              <a:t>(Reset)</a:t>
            </a:r>
            <a:r>
              <a:rPr lang="zh-CN" altLang="en-US" dirty="0"/>
              <a:t>都将导致</a:t>
            </a:r>
            <a:endParaRPr lang="en-US" altLang="zh-CN" dirty="0"/>
          </a:p>
          <a:p>
            <a:pPr lvl="2"/>
            <a:r>
              <a:rPr lang="zh-CN" altLang="en-US" dirty="0"/>
              <a:t>注意：</a:t>
            </a:r>
            <a:r>
              <a:rPr lang="en-US" altLang="zh-CN" dirty="0"/>
              <a:t>Reset</a:t>
            </a:r>
            <a:r>
              <a:rPr lang="zh-CN" altLang="en-US" dirty="0"/>
              <a:t>会引发状态切换，但和切换到其它状态不一样，它不必</a:t>
            </a:r>
            <a:r>
              <a:rPr lang="en-US" altLang="zh-CN" dirty="0"/>
              <a:t>unload</a:t>
            </a:r>
            <a:r>
              <a:rPr lang="zh-CN" altLang="en-US" dirty="0"/>
              <a:t>或</a:t>
            </a:r>
            <a:r>
              <a:rPr lang="en-US" altLang="zh-CN" dirty="0"/>
              <a:t>Reload</a:t>
            </a:r>
            <a:r>
              <a:rPr lang="zh-CN" altLang="en-US" dirty="0"/>
              <a:t>状态数据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9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每一个状态必须有的函数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75" y="1828456"/>
            <a:ext cx="3911867" cy="5029544"/>
          </a:xfrm>
          <a:prstGeom prst="rect">
            <a:avLst/>
          </a:prstGeom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1280160" y="2291762"/>
            <a:ext cx="5951400" cy="41029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Load</a:t>
            </a:r>
          </a:p>
          <a:p>
            <a:pPr lvl="1"/>
            <a:r>
              <a:rPr lang="zh-CN" altLang="en-US" dirty="0"/>
              <a:t>状态数据载入，仅在进入状态之初调用一次</a:t>
            </a:r>
            <a:endParaRPr lang="en-US" altLang="zh-CN" dirty="0"/>
          </a:p>
          <a:p>
            <a:pPr lvl="1"/>
            <a:r>
              <a:rPr lang="zh-CN" altLang="en-US" dirty="0"/>
              <a:t>注意：状态重置</a:t>
            </a:r>
            <a:r>
              <a:rPr lang="zh-CN" altLang="en-US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调用它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Initialize</a:t>
            </a:r>
          </a:p>
          <a:p>
            <a:pPr lvl="1"/>
            <a:r>
              <a:rPr lang="zh-CN" altLang="en-US" dirty="0"/>
              <a:t>数据准备，状态重置时要调用它</a:t>
            </a:r>
          </a:p>
          <a:p>
            <a:r>
              <a:rPr lang="en-US" altLang="zh-CN" dirty="0"/>
              <a:t>Start Loop</a:t>
            </a:r>
            <a:r>
              <a:rPr lang="zh-CN" altLang="en-US" dirty="0"/>
              <a:t>，直到状态切换或状态重置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Update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Draw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Free</a:t>
            </a:r>
          </a:p>
          <a:p>
            <a:pPr lvl="1"/>
            <a:r>
              <a:rPr lang="zh-CN" altLang="en-US" dirty="0"/>
              <a:t>状态清理，为初始化或卸载资源做准备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Unload</a:t>
            </a:r>
          </a:p>
          <a:p>
            <a:pPr lvl="1"/>
            <a:r>
              <a:rPr lang="zh-CN" altLang="en-US" dirty="0"/>
              <a:t>状态结束，将载入的数据全部倒回去</a:t>
            </a:r>
          </a:p>
        </p:txBody>
      </p:sp>
    </p:spTree>
    <p:extLst>
      <p:ext uri="{BB962C8B-B14F-4D97-AF65-F5344CB8AC3E}">
        <p14:creationId xmlns:p14="http://schemas.microsoft.com/office/powerpoint/2010/main" val="15990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游戏状态处理 </a:t>
            </a:r>
            <a:r>
              <a:rPr lang="en-US" altLang="zh-CN" dirty="0"/>
              <a:t>– Load/Unload</a:t>
            </a:r>
            <a:endParaRPr lang="zh-CN" altLang="en-US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1043190" y="2465293"/>
            <a:ext cx="9865602" cy="4102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lang="zh-CN"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9pPr>
          </a:lstStyle>
          <a:p>
            <a:r>
              <a:rPr lang="zh-CN" altLang="en-US" dirty="0"/>
              <a:t>到底什么是状态数据？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每个状态都有自己的背景、</a:t>
            </a:r>
            <a:r>
              <a:rPr lang="en-US" altLang="zh-CN" dirty="0"/>
              <a:t>Sprite</a:t>
            </a:r>
            <a:r>
              <a:rPr lang="zh-CN" altLang="en-US" dirty="0"/>
              <a:t>、动画、声音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因此，当进入或退出该状态时，就应该</a:t>
            </a:r>
            <a:r>
              <a:rPr lang="en-US" altLang="zh-CN" dirty="0"/>
              <a:t>Load/Unload</a:t>
            </a:r>
            <a:r>
              <a:rPr lang="zh-CN" altLang="en-US" dirty="0"/>
              <a:t>这些数据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状态重置</a:t>
            </a:r>
            <a:r>
              <a:rPr lang="en-US" altLang="zh-CN" dirty="0"/>
              <a:t>Reset</a:t>
            </a:r>
            <a:r>
              <a:rPr lang="zh-CN" altLang="en-US" dirty="0"/>
              <a:t>时，就不必</a:t>
            </a:r>
            <a:r>
              <a:rPr lang="en-US" altLang="zh-CN" dirty="0"/>
              <a:t>Load</a:t>
            </a:r>
            <a:r>
              <a:rPr lang="zh-CN" altLang="en-US" dirty="0"/>
              <a:t>，因为此状态切换发生在同一状态中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数据载入涉及到与硬盘等外设</a:t>
            </a:r>
            <a:r>
              <a:rPr lang="en-US" altLang="zh-CN" dirty="0"/>
              <a:t>I/O</a:t>
            </a:r>
            <a:r>
              <a:rPr lang="zh-CN" altLang="en-US" dirty="0"/>
              <a:t>，因此耗时较长，所以不能在游戏运行过程当中动态载入资源，因此，数据载入应当放在</a:t>
            </a:r>
            <a:r>
              <a:rPr lang="en-US" altLang="zh-CN" dirty="0" err="1"/>
              <a:t>GameLoop</a:t>
            </a:r>
            <a:r>
              <a:rPr lang="zh-CN" altLang="en-US" dirty="0"/>
              <a:t>之外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1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把状态转换加进这个流程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Splash Screen</a:t>
            </a:r>
          </a:p>
          <a:p>
            <a:r>
              <a:rPr lang="en-US" altLang="zh-CN" dirty="0"/>
              <a:t>Main Menu</a:t>
            </a:r>
          </a:p>
          <a:p>
            <a:r>
              <a:rPr lang="en-US" altLang="zh-CN" dirty="0"/>
              <a:t>Level1</a:t>
            </a:r>
          </a:p>
          <a:p>
            <a:r>
              <a:rPr lang="en-US" altLang="zh-CN" dirty="0"/>
              <a:t>Level2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Restart</a:t>
            </a:r>
          </a:p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指示器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Previous</a:t>
            </a:r>
          </a:p>
          <a:p>
            <a:r>
              <a:rPr lang="en-US" altLang="zh-CN" dirty="0"/>
              <a:t>Current</a:t>
            </a:r>
          </a:p>
          <a:p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3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1091</Words>
  <Application>Microsoft Office PowerPoint</Application>
  <PresentationFormat>宽屏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宋体</vt:lpstr>
      <vt:lpstr>Calibri</vt:lpstr>
      <vt:lpstr>Wingdings</vt:lpstr>
      <vt:lpstr>Education 16x9</vt:lpstr>
      <vt:lpstr>第一周主要内容</vt:lpstr>
      <vt:lpstr>游戏开发核心技术</vt:lpstr>
      <vt:lpstr>关卡（复习）——State</vt:lpstr>
      <vt:lpstr> 游戏状态管理器GSM - Game State Manager</vt:lpstr>
      <vt:lpstr>系统初始化 / 退出系统</vt:lpstr>
      <vt:lpstr>GSM – GSM初始化</vt:lpstr>
      <vt:lpstr>每一个状态必须有的函数</vt:lpstr>
      <vt:lpstr>游戏状态处理 – Load/Unload</vt:lpstr>
      <vt:lpstr>把状态转换加进这个流程</vt:lpstr>
      <vt:lpstr>GSM程序流程图</vt:lpstr>
      <vt:lpstr>GSM伪码</vt:lpstr>
      <vt:lpstr>为什么要用到指向函数的指针？</vt:lpstr>
      <vt:lpstr>帧率控制 – 帧率锁定</vt:lpstr>
      <vt:lpstr>帧率控制 – 注意运动的计算</vt:lpstr>
      <vt:lpstr>本周要完成的任务（一周内完成）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2015-09-06T07:17:28Z</dcterms:created>
  <dcterms:modified xsi:type="dcterms:W3CDTF">2017-03-19T10:18:03Z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