
<file path=[Content_Types].xml><?xml version="1.0" encoding="utf-8"?>
<Types xmlns="http://schemas.openxmlformats.org/package/2006/content-types">
  <Default Extension="mp3" ContentType="audio/mpeg"/>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61" r:id="rId3"/>
    <p:sldId id="696" r:id="rId4"/>
    <p:sldId id="533" r:id="rId5"/>
    <p:sldId id="691" r:id="rId6"/>
    <p:sldId id="694" r:id="rId7"/>
    <p:sldId id="695" r:id="rId8"/>
    <p:sldId id="688" r:id="rId9"/>
    <p:sldId id="686" r:id="rId10"/>
    <p:sldId id="687" r:id="rId11"/>
    <p:sldId id="697" r:id="rId12"/>
    <p:sldId id="699" r:id="rId13"/>
    <p:sldId id="700" r:id="rId14"/>
    <p:sldId id="698" r:id="rId15"/>
    <p:sldId id="264" r:id="rId16"/>
    <p:sldId id="266" r:id="rId17"/>
    <p:sldId id="265" r:id="rId18"/>
    <p:sldId id="701" r:id="rId19"/>
    <p:sldId id="669" r:id="rId20"/>
    <p:sldId id="629"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CC"/>
    <a:srgbClr val="9900CC"/>
    <a:srgbClr val="0033CC"/>
    <a:srgbClr val="CC0000"/>
    <a:srgbClr val="640064"/>
    <a:srgbClr val="660066"/>
    <a:srgbClr val="360036"/>
    <a:srgbClr val="660033"/>
    <a:srgbClr val="4200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3" autoAdjust="0"/>
    <p:restoredTop sz="87376" autoAdjust="0"/>
  </p:normalViewPr>
  <p:slideViewPr>
    <p:cSldViewPr>
      <p:cViewPr varScale="1">
        <p:scale>
          <a:sx n="56" d="100"/>
          <a:sy n="56" d="100"/>
        </p:scale>
        <p:origin x="1516" y="44"/>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48" d="100"/>
          <a:sy n="48" d="100"/>
        </p:scale>
        <p:origin x="2752"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D310E3E-C64B-41A4-A508-8CE0ED81C3D3}" type="datetimeFigureOut">
              <a:rPr lang="en-US" smtClean="0"/>
              <a:pPr/>
              <a:t>10/15/2021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E26A7D-2792-4F03-9F91-B961D07F1853}" type="slidenum">
              <a:rPr lang="en-US" smtClean="0"/>
              <a:pPr/>
              <a:t>‹#›</a:t>
            </a:fld>
            <a:endParaRPr lang="en-US"/>
          </a:p>
        </p:txBody>
      </p:sp>
    </p:spTree>
    <p:extLst>
      <p:ext uri="{BB962C8B-B14F-4D97-AF65-F5344CB8AC3E}">
        <p14:creationId xmlns:p14="http://schemas.microsoft.com/office/powerpoint/2010/main" val="15984633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6B286DB-C50B-484C-A5B6-2AE944CA4CB5}" type="slidenum">
              <a:rPr lang="en-US"/>
              <a:pPr/>
              <a:t>‹#›</a:t>
            </a:fld>
            <a:endParaRPr lang="en-US"/>
          </a:p>
        </p:txBody>
      </p:sp>
    </p:spTree>
    <p:extLst>
      <p:ext uri="{BB962C8B-B14F-4D97-AF65-F5344CB8AC3E}">
        <p14:creationId xmlns:p14="http://schemas.microsoft.com/office/powerpoint/2010/main" val="17416686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B286DB-C50B-484C-A5B6-2AE944CA4CB5}" type="slidenum">
              <a:rPr lang="en-US" smtClean="0"/>
              <a:pPr/>
              <a:t>1</a:t>
            </a:fld>
            <a:endParaRPr lang="en-US"/>
          </a:p>
        </p:txBody>
      </p:sp>
    </p:spTree>
    <p:extLst>
      <p:ext uri="{BB962C8B-B14F-4D97-AF65-F5344CB8AC3E}">
        <p14:creationId xmlns:p14="http://schemas.microsoft.com/office/powerpoint/2010/main" val="13587049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file is often created using excel and stored as comma delimited file, which is one where each value in the </a:t>
            </a:r>
            <a:r>
              <a:rPr lang="en-US" b="0" dirty="0"/>
              <a:t>file is separated by a comma.</a:t>
            </a:r>
          </a:p>
          <a:p>
            <a:r>
              <a:rPr lang="en-US" b="0" dirty="0"/>
              <a:t>The comma delimited csv file testmarks.csv contains student id and 2 test marks for a group of students as shown in the next slide. This program reads all data from the data file, calculates the average mark for each student and print the results.</a:t>
            </a:r>
          </a:p>
          <a:p>
            <a:r>
              <a:rPr lang="en-US" b="0" dirty="0"/>
              <a:t>Each element in the array </a:t>
            </a:r>
            <a:r>
              <a:rPr lang="en-US" b="0" dirty="0" err="1"/>
              <a:t>csvLines</a:t>
            </a:r>
            <a:r>
              <a:rPr lang="en-US" b="0" dirty="0"/>
              <a:t> contains each line of data read from the data file. As the items are separated by comma, the Split() method in string class is used to split the data and store in another array, e.g. the array marks in the for loop. The first element in array marks is the student id, second and third element are the test marks. You will be able to calculate the average by using these elements. </a:t>
            </a:r>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10</a:t>
            </a:fld>
            <a:endParaRPr lang="en-US"/>
          </a:p>
        </p:txBody>
      </p:sp>
    </p:spTree>
    <p:extLst>
      <p:ext uri="{BB962C8B-B14F-4D97-AF65-F5344CB8AC3E}">
        <p14:creationId xmlns:p14="http://schemas.microsoft.com/office/powerpoint/2010/main" val="2884432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take some time to try out the program now. Do you get this output?</a:t>
            </a:r>
          </a:p>
        </p:txBody>
      </p:sp>
      <p:sp>
        <p:nvSpPr>
          <p:cNvPr id="4" name="Slide Number Placeholder 3"/>
          <p:cNvSpPr>
            <a:spLocks noGrp="1"/>
          </p:cNvSpPr>
          <p:nvPr>
            <p:ph type="sldNum" sz="quarter" idx="5"/>
          </p:nvPr>
        </p:nvSpPr>
        <p:spPr/>
        <p:txBody>
          <a:bodyPr/>
          <a:lstStyle/>
          <a:p>
            <a:fld id="{26B286DB-C50B-484C-A5B6-2AE944CA4CB5}" type="slidenum">
              <a:rPr lang="en-US" smtClean="0"/>
              <a:pPr/>
              <a:t>11</a:t>
            </a:fld>
            <a:endParaRPr lang="en-US"/>
          </a:p>
        </p:txBody>
      </p:sp>
    </p:spTree>
    <p:extLst>
      <p:ext uri="{BB962C8B-B14F-4D97-AF65-F5344CB8AC3E}">
        <p14:creationId xmlns:p14="http://schemas.microsoft.com/office/powerpoint/2010/main" val="3568929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going to learn how to read data using </a:t>
            </a:r>
            <a:r>
              <a:rPr lang="en-US" dirty="0" err="1"/>
              <a:t>StreamReader</a:t>
            </a:r>
            <a:r>
              <a:rPr lang="en-US" dirty="0"/>
              <a:t> which is a more efficient way when you have a large data file. A stream is an additional layer created between an application and a file. Data from large files are broken down into small chunks and sent to the stream, which is then read from the application. The reason for breaking it down into small chunks is because of the performance impact of reading a big file in one shot. If you were to read the data from say, a 100 MB file at one shot, your application could just hang and become unstable. The best approach is then to use streams to break the file down into manageable chunks. </a:t>
            </a:r>
          </a:p>
        </p:txBody>
      </p:sp>
      <p:sp>
        <p:nvSpPr>
          <p:cNvPr id="4" name="Slide Number Placeholder 3"/>
          <p:cNvSpPr>
            <a:spLocks noGrp="1"/>
          </p:cNvSpPr>
          <p:nvPr>
            <p:ph type="sldNum" sz="quarter" idx="5"/>
          </p:nvPr>
        </p:nvSpPr>
        <p:spPr/>
        <p:txBody>
          <a:bodyPr/>
          <a:lstStyle/>
          <a:p>
            <a:fld id="{26B286DB-C50B-484C-A5B6-2AE944CA4CB5}" type="slidenum">
              <a:rPr lang="en-US" smtClean="0"/>
              <a:pPr/>
              <a:t>12</a:t>
            </a:fld>
            <a:endParaRPr lang="en-US"/>
          </a:p>
        </p:txBody>
      </p:sp>
    </p:spTree>
    <p:extLst>
      <p:ext uri="{BB962C8B-B14F-4D97-AF65-F5344CB8AC3E}">
        <p14:creationId xmlns:p14="http://schemas.microsoft.com/office/powerpoint/2010/main" val="3998072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program performs exactly the same thing as the previous example by using </a:t>
            </a:r>
            <a:r>
              <a:rPr lang="en-US" dirty="0" err="1"/>
              <a:t>StreamReader</a:t>
            </a:r>
            <a:r>
              <a:rPr lang="en-US" dirty="0"/>
              <a:t>.</a:t>
            </a:r>
          </a:p>
          <a:p>
            <a:r>
              <a:rPr lang="en-US" dirty="0"/>
              <a:t>First, we define a </a:t>
            </a:r>
            <a:r>
              <a:rPr lang="en-US" dirty="0" err="1"/>
              <a:t>StreamReader</a:t>
            </a:r>
            <a:r>
              <a:rPr lang="en-US" dirty="0"/>
              <a:t> object. The stream reader object is used in C# to define a stream from the file to the application. The data will be pushed from the file to the stream whenever data is read from the file. </a:t>
            </a:r>
          </a:p>
          <a:p>
            <a:r>
              <a:rPr lang="en-US" dirty="0"/>
              <a:t>Next, we define a string variable 's' which will be used to read all the data from the file.</a:t>
            </a:r>
          </a:p>
          <a:p>
            <a:r>
              <a:rPr lang="en-US" dirty="0"/>
              <a:t>We then use the stream reader method </a:t>
            </a:r>
            <a:r>
              <a:rPr lang="en-US" dirty="0" err="1"/>
              <a:t>ReadLine</a:t>
            </a:r>
            <a:r>
              <a:rPr lang="en-US" dirty="0"/>
              <a:t> to read each line from the stream buffer. </a:t>
            </a:r>
          </a:p>
          <a:p>
            <a:r>
              <a:rPr lang="en-US" dirty="0"/>
              <a:t>As the data file contains a header line, the first </a:t>
            </a:r>
            <a:r>
              <a:rPr lang="en-US" dirty="0" err="1"/>
              <a:t>ReadLine</a:t>
            </a:r>
            <a:r>
              <a:rPr lang="en-US" dirty="0"/>
              <a:t>() reads the header and store in the string variable s. The next two statements splits the string s into 4 items and prints them as the output heading.</a:t>
            </a:r>
          </a:p>
          <a:p>
            <a:r>
              <a:rPr lang="en-US" dirty="0"/>
              <a:t>Next we created a loop to read each line from the stream buffer until end of file, that is, the string is null. </a:t>
            </a:r>
          </a:p>
          <a:p>
            <a:r>
              <a:rPr lang="en-US" dirty="0"/>
              <a:t>Just like the previous program, each line of the data is split and stored in the array marks, </a:t>
            </a:r>
            <a:r>
              <a:rPr lang="en-US" b="0" dirty="0"/>
              <a:t>the first element in array marks is the student id, second and third element are the test marks. we are able to calculate the average by using the second and third elements.</a:t>
            </a:r>
            <a:endParaRPr lang="en-US" dirty="0"/>
          </a:p>
          <a:p>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13</a:t>
            </a:fld>
            <a:endParaRPr lang="en-US"/>
          </a:p>
        </p:txBody>
      </p:sp>
    </p:spTree>
    <p:extLst>
      <p:ext uri="{BB962C8B-B14F-4D97-AF65-F5344CB8AC3E}">
        <p14:creationId xmlns:p14="http://schemas.microsoft.com/office/powerpoint/2010/main" val="5387318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12E3C318-6257-4493-AAFA-87831E20BA36}"/>
              </a:ext>
            </a:extLst>
          </p:cNvPr>
          <p:cNvSpPr>
            <a:spLocks noGrp="1" noRot="1" noChangeAspect="1" noTextEdit="1"/>
          </p:cNvSpPr>
          <p:nvPr>
            <p:ph type="sldImg"/>
          </p:nvPr>
        </p:nvSpPr>
        <p:spPr>
          <a:ln/>
        </p:spPr>
      </p:sp>
      <p:sp>
        <p:nvSpPr>
          <p:cNvPr id="66563" name="Notes Placeholder 2">
            <a:extLst>
              <a:ext uri="{FF2B5EF4-FFF2-40B4-BE49-F238E27FC236}">
                <a16:creationId xmlns:a16="http://schemas.microsoft.com/office/drawing/2014/main" id="{A27DF079-0D89-4F3F-87C7-226D9474955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Having learnt how to read data from file, we now look at how to write data to file.</a:t>
            </a:r>
          </a:p>
        </p:txBody>
      </p:sp>
      <p:sp>
        <p:nvSpPr>
          <p:cNvPr id="66564" name="Slide Number Placeholder 3">
            <a:extLst>
              <a:ext uri="{FF2B5EF4-FFF2-40B4-BE49-F238E27FC236}">
                <a16:creationId xmlns:a16="http://schemas.microsoft.com/office/drawing/2014/main" id="{0C18E311-BE8B-43D6-869E-9A3FF3D1CF54}"/>
              </a:ext>
            </a:extLst>
          </p:cNvPr>
          <p:cNvSpPr txBox="1">
            <a:spLocks noGrp="1"/>
          </p:cNvSpPr>
          <p:nvPr/>
        </p:nvSpPr>
        <p:spPr bwMode="auto">
          <a:xfrm>
            <a:off x="3929063" y="8770938"/>
            <a:ext cx="30051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218" tIns="0" rIns="19218" bIns="0" anchor="b"/>
          <a:lstStyle>
            <a:lvl1pPr defTabSz="922338">
              <a:defRPr sz="2400">
                <a:solidFill>
                  <a:schemeClr val="tx1"/>
                </a:solidFill>
                <a:latin typeface="Verdana" panose="020B0604030504040204" pitchFamily="34" charset="0"/>
                <a:cs typeface="Arial" panose="020B0604020202020204" pitchFamily="34" charset="0"/>
              </a:defRPr>
            </a:lvl1pPr>
            <a:lvl2pPr marL="742950" indent="-285750" defTabSz="922338">
              <a:defRPr sz="2400">
                <a:solidFill>
                  <a:schemeClr val="tx1"/>
                </a:solidFill>
                <a:latin typeface="Verdana" panose="020B0604030504040204" pitchFamily="34" charset="0"/>
                <a:cs typeface="Arial" panose="020B0604020202020204" pitchFamily="34" charset="0"/>
              </a:defRPr>
            </a:lvl2pPr>
            <a:lvl3pPr marL="1143000" indent="-228600" defTabSz="922338">
              <a:defRPr sz="2400">
                <a:solidFill>
                  <a:schemeClr val="tx1"/>
                </a:solidFill>
                <a:latin typeface="Verdana" panose="020B0604030504040204" pitchFamily="34" charset="0"/>
                <a:cs typeface="Arial" panose="020B0604020202020204" pitchFamily="34" charset="0"/>
              </a:defRPr>
            </a:lvl3pPr>
            <a:lvl4pPr marL="1600200" indent="-228600" defTabSz="922338">
              <a:defRPr sz="2400">
                <a:solidFill>
                  <a:schemeClr val="tx1"/>
                </a:solidFill>
                <a:latin typeface="Verdana" panose="020B0604030504040204" pitchFamily="34" charset="0"/>
                <a:cs typeface="Arial" panose="020B0604020202020204" pitchFamily="34" charset="0"/>
              </a:defRPr>
            </a:lvl4pPr>
            <a:lvl5pPr marL="2057400" indent="-228600" defTabSz="922338">
              <a:defRPr sz="2400">
                <a:solidFill>
                  <a:schemeClr val="tx1"/>
                </a:solidFill>
                <a:latin typeface="Verdana" panose="020B0604030504040204" pitchFamily="34" charset="0"/>
                <a:cs typeface="Arial" panose="020B060402020202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9pPr>
          </a:lstStyle>
          <a:p>
            <a:pPr algn="r"/>
            <a:fld id="{B791951F-1652-4EB0-9643-FBCA30FD97C2}" type="slidenum">
              <a:rPr lang="en-GB" altLang="en-US" sz="1000" i="1">
                <a:solidFill>
                  <a:srgbClr val="000000"/>
                </a:solidFill>
                <a:latin typeface="Arial" panose="020B0604020202020204" pitchFamily="34" charset="0"/>
              </a:rPr>
              <a:pPr algn="r"/>
              <a:t>14</a:t>
            </a:fld>
            <a:endParaRPr lang="en-GB" altLang="en-US" sz="1000" i="1">
              <a:solidFill>
                <a:srgbClr val="000000"/>
              </a:solidFill>
              <a:latin typeface="Arial" panose="020B0604020202020204" pitchFamily="34" charset="0"/>
            </a:endParaRPr>
          </a:p>
        </p:txBody>
      </p:sp>
    </p:spTree>
    <p:extLst>
      <p:ext uri="{BB962C8B-B14F-4D97-AF65-F5344CB8AC3E}">
        <p14:creationId xmlns:p14="http://schemas.microsoft.com/office/powerpoint/2010/main" val="30889146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like the </a:t>
            </a:r>
            <a:r>
              <a:rPr lang="en-US" dirty="0" err="1"/>
              <a:t>ReadAllLines</a:t>
            </a:r>
            <a:r>
              <a:rPr lang="en-US" dirty="0"/>
              <a:t>() method that reads all lines into an array, we have </a:t>
            </a:r>
            <a:r>
              <a:rPr lang="en-US" dirty="0" err="1"/>
              <a:t>WriteAllLines</a:t>
            </a:r>
            <a:r>
              <a:rPr lang="en-US" dirty="0"/>
              <a:t>() method that writes the whole array to a text file.</a:t>
            </a:r>
          </a:p>
          <a:p>
            <a:r>
              <a:rPr lang="en-US" dirty="0"/>
              <a:t>Similarly, like the </a:t>
            </a:r>
            <a:r>
              <a:rPr lang="en-US" dirty="0" err="1"/>
              <a:t>ReadAllText</a:t>
            </a:r>
            <a:r>
              <a:rPr lang="en-US" dirty="0"/>
              <a:t>() method that reads data from the whole text file into one string, we have </a:t>
            </a:r>
            <a:r>
              <a:rPr lang="en-US" dirty="0" err="1"/>
              <a:t>WriteAllText</a:t>
            </a:r>
            <a:r>
              <a:rPr lang="en-US" dirty="0"/>
              <a:t>() method that writes the whole string to a text file.</a:t>
            </a:r>
          </a:p>
          <a:p>
            <a:r>
              <a:rPr lang="en-US" dirty="0"/>
              <a:t>A new file will be created if it does not exist, otherwise, the content will be overridden. You may use </a:t>
            </a:r>
            <a:r>
              <a:rPr lang="en-US" dirty="0" err="1"/>
              <a:t>AppendAllText</a:t>
            </a:r>
            <a:r>
              <a:rPr lang="en-US" dirty="0"/>
              <a:t>() or </a:t>
            </a:r>
            <a:r>
              <a:rPr lang="en-US" dirty="0" err="1"/>
              <a:t>AppendAllLines</a:t>
            </a:r>
            <a:r>
              <a:rPr lang="en-US" dirty="0"/>
              <a:t>() methods to append data to an existing file. </a:t>
            </a:r>
          </a:p>
          <a:p>
            <a:r>
              <a:rPr lang="en-US" dirty="0"/>
              <a:t>Unless you specify the full path of the data file, the default location is Bin/Debug in your project folder.</a:t>
            </a:r>
          </a:p>
        </p:txBody>
      </p:sp>
      <p:sp>
        <p:nvSpPr>
          <p:cNvPr id="4" name="Slide Number Placeholder 3"/>
          <p:cNvSpPr>
            <a:spLocks noGrp="1"/>
          </p:cNvSpPr>
          <p:nvPr>
            <p:ph type="sldNum" sz="quarter" idx="5"/>
          </p:nvPr>
        </p:nvSpPr>
        <p:spPr/>
        <p:txBody>
          <a:bodyPr/>
          <a:lstStyle/>
          <a:p>
            <a:fld id="{26B286DB-C50B-484C-A5B6-2AE944CA4CB5}" type="slidenum">
              <a:rPr lang="en-US" smtClean="0"/>
              <a:pPr/>
              <a:t>15</a:t>
            </a:fld>
            <a:endParaRPr lang="en-US"/>
          </a:p>
        </p:txBody>
      </p:sp>
    </p:spTree>
    <p:extLst>
      <p:ext uri="{BB962C8B-B14F-4D97-AF65-F5344CB8AC3E}">
        <p14:creationId xmlns:p14="http://schemas.microsoft.com/office/powerpoint/2010/main" val="1144732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a:t>
            </a:r>
            <a:r>
              <a:rPr lang="en-US" dirty="0" err="1"/>
              <a:t>StreamReader</a:t>
            </a:r>
            <a:r>
              <a:rPr lang="en-US" dirty="0"/>
              <a:t>, we have </a:t>
            </a:r>
            <a:r>
              <a:rPr lang="en-US" dirty="0" err="1"/>
              <a:t>StreamWriter</a:t>
            </a:r>
            <a:r>
              <a:rPr lang="en-US" dirty="0"/>
              <a:t>, which is used to write data to a file using streams. The data from the application is first written into the stream. After that the stream writes the data to the text file.</a:t>
            </a:r>
          </a:p>
          <a:p>
            <a:r>
              <a:rPr lang="en-US" dirty="0"/>
              <a:t>The example shows how to use a </a:t>
            </a:r>
            <a:r>
              <a:rPr lang="en-US" dirty="0" err="1"/>
              <a:t>StreamWriter</a:t>
            </a:r>
            <a:r>
              <a:rPr lang="en-US" dirty="0"/>
              <a:t> object to write strings in an array into the text file WriteLines2.txt. A good practice is to use the </a:t>
            </a:r>
            <a:r>
              <a:rPr lang="en-US" dirty="0" err="1"/>
              <a:t>StreamWriter</a:t>
            </a:r>
            <a:r>
              <a:rPr lang="en-US" dirty="0"/>
              <a:t> object in a using statement so that the unmanaged resources are correctly disposed. </a:t>
            </a:r>
          </a:p>
          <a:p>
            <a:r>
              <a:rPr lang="en-US" dirty="0"/>
              <a:t>The Boolean argument in the </a:t>
            </a:r>
            <a:r>
              <a:rPr lang="en-US" dirty="0" err="1"/>
              <a:t>StreamWriter</a:t>
            </a:r>
            <a:r>
              <a:rPr lang="en-US" dirty="0"/>
              <a:t> class indicates whether to append the content or to override the content. True means to append, false means to override. The default value is false.</a:t>
            </a:r>
          </a:p>
        </p:txBody>
      </p:sp>
      <p:sp>
        <p:nvSpPr>
          <p:cNvPr id="4" name="Slide Number Placeholder 3"/>
          <p:cNvSpPr>
            <a:spLocks noGrp="1"/>
          </p:cNvSpPr>
          <p:nvPr>
            <p:ph type="sldNum" sz="quarter" idx="5"/>
          </p:nvPr>
        </p:nvSpPr>
        <p:spPr/>
        <p:txBody>
          <a:bodyPr/>
          <a:lstStyle/>
          <a:p>
            <a:fld id="{26B286DB-C50B-484C-A5B6-2AE944CA4CB5}" type="slidenum">
              <a:rPr lang="en-US" smtClean="0"/>
              <a:pPr/>
              <a:t>16</a:t>
            </a:fld>
            <a:endParaRPr lang="en-US"/>
          </a:p>
        </p:txBody>
      </p:sp>
    </p:spTree>
    <p:extLst>
      <p:ext uri="{BB962C8B-B14F-4D97-AF65-F5344CB8AC3E}">
        <p14:creationId xmlns:p14="http://schemas.microsoft.com/office/powerpoint/2010/main" val="23563476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This program prompts user for student id and test marks and appends them to the text file testmarks.csv using </a:t>
            </a:r>
            <a:r>
              <a:rPr lang="en-US" sz="1200" dirty="0" err="1"/>
              <a:t>StreamWriter</a:t>
            </a:r>
            <a:r>
              <a:rPr lang="en-US" sz="1200" dirty="0"/>
              <a:t>. A loop is used to repeat the process until “Exit” is entered in responds to student id. </a:t>
            </a:r>
          </a:p>
          <a:p>
            <a:r>
              <a:rPr lang="en-US" dirty="0"/>
              <a:t>You may take some time to try out the program now. Open the data file using notepad. Do you see the data being appended to the file?</a:t>
            </a:r>
          </a:p>
        </p:txBody>
      </p:sp>
      <p:sp>
        <p:nvSpPr>
          <p:cNvPr id="4" name="Slide Number Placeholder 3"/>
          <p:cNvSpPr>
            <a:spLocks noGrp="1"/>
          </p:cNvSpPr>
          <p:nvPr>
            <p:ph type="sldNum" sz="quarter" idx="5"/>
          </p:nvPr>
        </p:nvSpPr>
        <p:spPr/>
        <p:txBody>
          <a:bodyPr/>
          <a:lstStyle/>
          <a:p>
            <a:fld id="{26B286DB-C50B-484C-A5B6-2AE944CA4CB5}" type="slidenum">
              <a:rPr lang="en-US" smtClean="0"/>
              <a:pPr/>
              <a:t>17</a:t>
            </a:fld>
            <a:endParaRPr lang="en-US"/>
          </a:p>
        </p:txBody>
      </p:sp>
    </p:spTree>
    <p:extLst>
      <p:ext uri="{BB962C8B-B14F-4D97-AF65-F5344CB8AC3E}">
        <p14:creationId xmlns:p14="http://schemas.microsoft.com/office/powerpoint/2010/main" val="355991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92AD017D-01B4-4682-821B-D9F9485DB72D}"/>
              </a:ext>
            </a:extLst>
          </p:cNvPr>
          <p:cNvSpPr>
            <a:spLocks noGrp="1" noRot="1" noChangeAspect="1" noTextEdit="1"/>
          </p:cNvSpPr>
          <p:nvPr>
            <p:ph type="sldImg"/>
          </p:nvPr>
        </p:nvSpPr>
        <p:spPr>
          <a:ln/>
        </p:spPr>
      </p:sp>
      <p:sp>
        <p:nvSpPr>
          <p:cNvPr id="87043" name="Notes Placeholder 2">
            <a:extLst>
              <a:ext uri="{FF2B5EF4-FFF2-40B4-BE49-F238E27FC236}">
                <a16:creationId xmlns:a16="http://schemas.microsoft.com/office/drawing/2014/main" id="{A456BDD7-0FFE-43E5-A15A-7B9462B6F03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87044" name="Slide Number Placeholder 3">
            <a:extLst>
              <a:ext uri="{FF2B5EF4-FFF2-40B4-BE49-F238E27FC236}">
                <a16:creationId xmlns:a16="http://schemas.microsoft.com/office/drawing/2014/main" id="{9FE0BF66-F4D5-4F0F-9162-9A79A7810DB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cs typeface="Arial" panose="020B0604020202020204" pitchFamily="34" charset="0"/>
              </a:defRPr>
            </a:lvl1pPr>
            <a:lvl2pPr marL="742950" indent="-285750" defTabSz="922338">
              <a:defRPr sz="2400">
                <a:solidFill>
                  <a:schemeClr val="tx1"/>
                </a:solidFill>
                <a:latin typeface="Verdana" panose="020B0604030504040204" pitchFamily="34" charset="0"/>
                <a:cs typeface="Arial" panose="020B0604020202020204" pitchFamily="34" charset="0"/>
              </a:defRPr>
            </a:lvl2pPr>
            <a:lvl3pPr marL="1143000" indent="-228600" defTabSz="922338">
              <a:defRPr sz="2400">
                <a:solidFill>
                  <a:schemeClr val="tx1"/>
                </a:solidFill>
                <a:latin typeface="Verdana" panose="020B0604030504040204" pitchFamily="34" charset="0"/>
                <a:cs typeface="Arial" panose="020B0604020202020204" pitchFamily="34" charset="0"/>
              </a:defRPr>
            </a:lvl3pPr>
            <a:lvl4pPr marL="1600200" indent="-228600" defTabSz="922338">
              <a:defRPr sz="2400">
                <a:solidFill>
                  <a:schemeClr val="tx1"/>
                </a:solidFill>
                <a:latin typeface="Verdana" panose="020B0604030504040204" pitchFamily="34" charset="0"/>
                <a:cs typeface="Arial" panose="020B0604020202020204" pitchFamily="34" charset="0"/>
              </a:defRPr>
            </a:lvl4pPr>
            <a:lvl5pPr marL="2057400" indent="-228600" defTabSz="922338">
              <a:defRPr sz="2400">
                <a:solidFill>
                  <a:schemeClr val="tx1"/>
                </a:solidFill>
                <a:latin typeface="Verdana" panose="020B0604030504040204" pitchFamily="34" charset="0"/>
                <a:cs typeface="Arial" panose="020B060402020202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9pPr>
          </a:lstStyle>
          <a:p>
            <a:fld id="{4F831725-DAEE-4CE3-891D-68D55C3C885C}" type="slidenum">
              <a:rPr lang="en-GB" altLang="en-US" sz="1000" smtClean="0">
                <a:latin typeface="Arial" panose="020B0604020202020204" pitchFamily="34" charset="0"/>
              </a:rPr>
              <a:pPr/>
              <a:t>19</a:t>
            </a:fld>
            <a:endParaRPr lang="en-GB" altLang="en-US" sz="1000">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9EA5E417-89CF-43B5-8003-06D67ABA342B}"/>
              </a:ext>
            </a:extLst>
          </p:cNvPr>
          <p:cNvSpPr>
            <a:spLocks noGrp="1" noRot="1" noChangeAspect="1" noTextEdit="1"/>
          </p:cNvSpPr>
          <p:nvPr>
            <p:ph type="sldImg"/>
          </p:nvPr>
        </p:nvSpPr>
        <p:spPr>
          <a:ln/>
        </p:spPr>
      </p:sp>
      <p:sp>
        <p:nvSpPr>
          <p:cNvPr id="89091" name="Notes Placeholder 2">
            <a:extLst>
              <a:ext uri="{FF2B5EF4-FFF2-40B4-BE49-F238E27FC236}">
                <a16:creationId xmlns:a16="http://schemas.microsoft.com/office/drawing/2014/main" id="{9D97EAA4-8540-46D3-B4D2-21CD50766C8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89092" name="Slide Number Placeholder 3">
            <a:extLst>
              <a:ext uri="{FF2B5EF4-FFF2-40B4-BE49-F238E27FC236}">
                <a16:creationId xmlns:a16="http://schemas.microsoft.com/office/drawing/2014/main" id="{280EDE5A-0B2B-4524-AF2F-27FD796061E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cs typeface="Arial" panose="020B0604020202020204" pitchFamily="34" charset="0"/>
              </a:defRPr>
            </a:lvl1pPr>
            <a:lvl2pPr marL="742950" indent="-285750" defTabSz="922338">
              <a:defRPr sz="2400">
                <a:solidFill>
                  <a:schemeClr val="tx1"/>
                </a:solidFill>
                <a:latin typeface="Verdana" panose="020B0604030504040204" pitchFamily="34" charset="0"/>
                <a:cs typeface="Arial" panose="020B0604020202020204" pitchFamily="34" charset="0"/>
              </a:defRPr>
            </a:lvl2pPr>
            <a:lvl3pPr marL="1143000" indent="-228600" defTabSz="922338">
              <a:defRPr sz="2400">
                <a:solidFill>
                  <a:schemeClr val="tx1"/>
                </a:solidFill>
                <a:latin typeface="Verdana" panose="020B0604030504040204" pitchFamily="34" charset="0"/>
                <a:cs typeface="Arial" panose="020B0604020202020204" pitchFamily="34" charset="0"/>
              </a:defRPr>
            </a:lvl3pPr>
            <a:lvl4pPr marL="1600200" indent="-228600" defTabSz="922338">
              <a:defRPr sz="2400">
                <a:solidFill>
                  <a:schemeClr val="tx1"/>
                </a:solidFill>
                <a:latin typeface="Verdana" panose="020B0604030504040204" pitchFamily="34" charset="0"/>
                <a:cs typeface="Arial" panose="020B0604020202020204" pitchFamily="34" charset="0"/>
              </a:defRPr>
            </a:lvl4pPr>
            <a:lvl5pPr marL="2057400" indent="-228600" defTabSz="922338">
              <a:defRPr sz="2400">
                <a:solidFill>
                  <a:schemeClr val="tx1"/>
                </a:solidFill>
                <a:latin typeface="Verdana" panose="020B0604030504040204" pitchFamily="34" charset="0"/>
                <a:cs typeface="Arial" panose="020B060402020202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9pPr>
          </a:lstStyle>
          <a:p>
            <a:fld id="{B7E049CC-141C-42B9-98C8-263E82267118}" type="slidenum">
              <a:rPr lang="en-GB" altLang="en-US" sz="1000" smtClean="0">
                <a:latin typeface="Arial" panose="020B0604020202020204" pitchFamily="34" charset="0"/>
              </a:rPr>
              <a:pPr/>
              <a:t>20</a:t>
            </a:fld>
            <a:endParaRPr lang="en-GB" altLang="en-US" sz="100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Welcome to part 2 of the introduction to C#. In this lesson, you will continue with the essentials of C# programming before we go on to learn object oriented programming next week.</a:t>
            </a:r>
          </a:p>
          <a:p>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2</a:t>
            </a:fld>
            <a:endParaRPr lang="en-US"/>
          </a:p>
        </p:txBody>
      </p:sp>
    </p:spTree>
    <p:extLst>
      <p:ext uri="{BB962C8B-B14F-4D97-AF65-F5344CB8AC3E}">
        <p14:creationId xmlns:p14="http://schemas.microsoft.com/office/powerpoint/2010/main" val="1851352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12E3C318-6257-4493-AAFA-87831E20BA36}"/>
              </a:ext>
            </a:extLst>
          </p:cNvPr>
          <p:cNvSpPr>
            <a:spLocks noGrp="1" noRot="1" noChangeAspect="1" noTextEdit="1"/>
          </p:cNvSpPr>
          <p:nvPr>
            <p:ph type="sldImg"/>
          </p:nvPr>
        </p:nvSpPr>
        <p:spPr>
          <a:ln/>
        </p:spPr>
      </p:sp>
      <p:sp>
        <p:nvSpPr>
          <p:cNvPr id="66563" name="Notes Placeholder 2">
            <a:extLst>
              <a:ext uri="{FF2B5EF4-FFF2-40B4-BE49-F238E27FC236}">
                <a16:creationId xmlns:a16="http://schemas.microsoft.com/office/drawing/2014/main" id="{A27DF079-0D89-4F3F-87C7-226D9474955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Let’s first look at how we are able to work with date in C#</a:t>
            </a:r>
          </a:p>
        </p:txBody>
      </p:sp>
      <p:sp>
        <p:nvSpPr>
          <p:cNvPr id="66564" name="Slide Number Placeholder 3">
            <a:extLst>
              <a:ext uri="{FF2B5EF4-FFF2-40B4-BE49-F238E27FC236}">
                <a16:creationId xmlns:a16="http://schemas.microsoft.com/office/drawing/2014/main" id="{0C18E311-BE8B-43D6-869E-9A3FF3D1CF54}"/>
              </a:ext>
            </a:extLst>
          </p:cNvPr>
          <p:cNvSpPr txBox="1">
            <a:spLocks noGrp="1"/>
          </p:cNvSpPr>
          <p:nvPr/>
        </p:nvSpPr>
        <p:spPr bwMode="auto">
          <a:xfrm>
            <a:off x="3929063" y="8770938"/>
            <a:ext cx="30051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218" tIns="0" rIns="19218" bIns="0" anchor="b"/>
          <a:lstStyle>
            <a:lvl1pPr defTabSz="922338">
              <a:defRPr sz="2400">
                <a:solidFill>
                  <a:schemeClr val="tx1"/>
                </a:solidFill>
                <a:latin typeface="Verdana" panose="020B0604030504040204" pitchFamily="34" charset="0"/>
                <a:cs typeface="Arial" panose="020B0604020202020204" pitchFamily="34" charset="0"/>
              </a:defRPr>
            </a:lvl1pPr>
            <a:lvl2pPr marL="742950" indent="-285750" defTabSz="922338">
              <a:defRPr sz="2400">
                <a:solidFill>
                  <a:schemeClr val="tx1"/>
                </a:solidFill>
                <a:latin typeface="Verdana" panose="020B0604030504040204" pitchFamily="34" charset="0"/>
                <a:cs typeface="Arial" panose="020B0604020202020204" pitchFamily="34" charset="0"/>
              </a:defRPr>
            </a:lvl2pPr>
            <a:lvl3pPr marL="1143000" indent="-228600" defTabSz="922338">
              <a:defRPr sz="2400">
                <a:solidFill>
                  <a:schemeClr val="tx1"/>
                </a:solidFill>
                <a:latin typeface="Verdana" panose="020B0604030504040204" pitchFamily="34" charset="0"/>
                <a:cs typeface="Arial" panose="020B0604020202020204" pitchFamily="34" charset="0"/>
              </a:defRPr>
            </a:lvl3pPr>
            <a:lvl4pPr marL="1600200" indent="-228600" defTabSz="922338">
              <a:defRPr sz="2400">
                <a:solidFill>
                  <a:schemeClr val="tx1"/>
                </a:solidFill>
                <a:latin typeface="Verdana" panose="020B0604030504040204" pitchFamily="34" charset="0"/>
                <a:cs typeface="Arial" panose="020B0604020202020204" pitchFamily="34" charset="0"/>
              </a:defRPr>
            </a:lvl4pPr>
            <a:lvl5pPr marL="2057400" indent="-228600" defTabSz="922338">
              <a:defRPr sz="2400">
                <a:solidFill>
                  <a:schemeClr val="tx1"/>
                </a:solidFill>
                <a:latin typeface="Verdana" panose="020B0604030504040204" pitchFamily="34" charset="0"/>
                <a:cs typeface="Arial" panose="020B060402020202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9pPr>
          </a:lstStyle>
          <a:p>
            <a:pPr algn="r"/>
            <a:fld id="{B791951F-1652-4EB0-9643-FBCA30FD97C2}" type="slidenum">
              <a:rPr lang="en-GB" altLang="en-US" sz="1000" i="1">
                <a:solidFill>
                  <a:srgbClr val="000000"/>
                </a:solidFill>
                <a:latin typeface="Arial" panose="020B0604020202020204" pitchFamily="34" charset="0"/>
              </a:rPr>
              <a:pPr algn="r"/>
              <a:t>3</a:t>
            </a:fld>
            <a:endParaRPr lang="en-GB" altLang="en-US" sz="1000" i="1">
              <a:solidFill>
                <a:srgbClr val="000000"/>
              </a:solidFill>
              <a:latin typeface="Arial" panose="020B0604020202020204" pitchFamily="34" charset="0"/>
            </a:endParaRPr>
          </a:p>
        </p:txBody>
      </p:sp>
    </p:spTree>
    <p:extLst>
      <p:ext uri="{BB962C8B-B14F-4D97-AF65-F5344CB8AC3E}">
        <p14:creationId xmlns:p14="http://schemas.microsoft.com/office/powerpoint/2010/main" val="2577559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CDC73953-7C6C-4AD4-8E3C-B43F7208B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cs typeface="Arial" panose="020B0604020202020204" pitchFamily="34" charset="0"/>
              </a:defRPr>
            </a:lvl1pPr>
            <a:lvl2pPr marL="742950" indent="-285750" defTabSz="922338">
              <a:defRPr sz="2400">
                <a:solidFill>
                  <a:schemeClr val="tx1"/>
                </a:solidFill>
                <a:latin typeface="Verdana" panose="020B0604030504040204" pitchFamily="34" charset="0"/>
                <a:cs typeface="Arial" panose="020B0604020202020204" pitchFamily="34" charset="0"/>
              </a:defRPr>
            </a:lvl2pPr>
            <a:lvl3pPr marL="1143000" indent="-228600" defTabSz="922338">
              <a:defRPr sz="2400">
                <a:solidFill>
                  <a:schemeClr val="tx1"/>
                </a:solidFill>
                <a:latin typeface="Verdana" panose="020B0604030504040204" pitchFamily="34" charset="0"/>
                <a:cs typeface="Arial" panose="020B0604020202020204" pitchFamily="34" charset="0"/>
              </a:defRPr>
            </a:lvl3pPr>
            <a:lvl4pPr marL="1600200" indent="-228600" defTabSz="922338">
              <a:defRPr sz="2400">
                <a:solidFill>
                  <a:schemeClr val="tx1"/>
                </a:solidFill>
                <a:latin typeface="Verdana" panose="020B0604030504040204" pitchFamily="34" charset="0"/>
                <a:cs typeface="Arial" panose="020B0604020202020204" pitchFamily="34" charset="0"/>
              </a:defRPr>
            </a:lvl4pPr>
            <a:lvl5pPr marL="2057400" indent="-228600" defTabSz="922338">
              <a:defRPr sz="2400">
                <a:solidFill>
                  <a:schemeClr val="tx1"/>
                </a:solidFill>
                <a:latin typeface="Verdana" panose="020B0604030504040204" pitchFamily="34" charset="0"/>
                <a:cs typeface="Arial" panose="020B060402020202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9pPr>
          </a:lstStyle>
          <a:p>
            <a:fld id="{59DBE5C0-99AC-43B2-8DB9-410FCB12DF00}" type="slidenum">
              <a:rPr lang="en-GB" altLang="en-US" sz="1000" smtClean="0">
                <a:latin typeface="Arial" panose="020B0604020202020204" pitchFamily="34" charset="0"/>
              </a:rPr>
              <a:pPr/>
              <a:t>4</a:t>
            </a:fld>
            <a:endParaRPr lang="en-GB" altLang="en-US" sz="1000">
              <a:latin typeface="Arial" panose="020B0604020202020204" pitchFamily="34" charset="0"/>
            </a:endParaRPr>
          </a:p>
        </p:txBody>
      </p:sp>
      <p:sp>
        <p:nvSpPr>
          <p:cNvPr id="10243" name="Rectangle 2">
            <a:extLst>
              <a:ext uri="{FF2B5EF4-FFF2-40B4-BE49-F238E27FC236}">
                <a16:creationId xmlns:a16="http://schemas.microsoft.com/office/drawing/2014/main" id="{7BC3F90D-8034-4528-8C0C-6542E6678319}"/>
              </a:ext>
            </a:extLst>
          </p:cNvPr>
          <p:cNvSpPr>
            <a:spLocks noGrp="1" noRot="1" noChangeAspect="1" noChangeArrowheads="1" noTextEdit="1"/>
          </p:cNvSpPr>
          <p:nvPr>
            <p:ph type="sldImg"/>
          </p:nvPr>
        </p:nvSpPr>
        <p:spPr>
          <a:xfrm>
            <a:off x="1160463" y="693738"/>
            <a:ext cx="4613275" cy="3460750"/>
          </a:xfrm>
          <a:ln/>
        </p:spPr>
      </p:sp>
      <p:sp>
        <p:nvSpPr>
          <p:cNvPr id="10244" name="Rectangle 3">
            <a:extLst>
              <a:ext uri="{FF2B5EF4-FFF2-40B4-BE49-F238E27FC236}">
                <a16:creationId xmlns:a16="http://schemas.microsoft.com/office/drawing/2014/main" id="{17B0A47B-EA31-48A6-93BE-B3459E838547}"/>
              </a:ext>
            </a:extLst>
          </p:cNvPr>
          <p:cNvSpPr>
            <a:spLocks noGrp="1" noChangeArrowheads="1"/>
          </p:cNvSpPr>
          <p:nvPr>
            <p:ph type="body" idx="1"/>
          </p:nvPr>
        </p:nvSpPr>
        <p:spPr>
          <a:xfrm>
            <a:off x="692150" y="4384675"/>
            <a:ext cx="5549900" cy="415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SG" altLang="en-US" dirty="0"/>
              <a:t>To set dates in C#, use </a:t>
            </a:r>
            <a:r>
              <a:rPr lang="en-SG" altLang="en-US" b="1" dirty="0" err="1">
                <a:latin typeface="Consolas" panose="020B0609020204030204" pitchFamily="49" charset="0"/>
              </a:rPr>
              <a:t>DateTime</a:t>
            </a:r>
            <a:r>
              <a:rPr lang="en-SG" altLang="en-US" dirty="0"/>
              <a:t> class. .</a:t>
            </a:r>
          </a:p>
          <a:p>
            <a:r>
              <a:rPr lang="en-US" altLang="en-US" dirty="0">
                <a:latin typeface="Arial" panose="020B0604020202020204" pitchFamily="34" charset="0"/>
              </a:rPr>
              <a:t>You may use the new keyword to create a new </a:t>
            </a:r>
            <a:r>
              <a:rPr lang="en-US" altLang="en-US" dirty="0" err="1">
                <a:latin typeface="Arial" panose="020B0604020202020204" pitchFamily="34" charset="0"/>
              </a:rPr>
              <a:t>DateTime</a:t>
            </a:r>
            <a:r>
              <a:rPr lang="en-US" altLang="en-US" dirty="0">
                <a:latin typeface="Arial" panose="020B0604020202020204" pitchFamily="34" charset="0"/>
              </a:rPr>
              <a:t> object with a specific date. </a:t>
            </a:r>
          </a:p>
          <a:p>
            <a:r>
              <a:rPr lang="en-US" altLang="en-US" dirty="0">
                <a:latin typeface="Arial" panose="020B0604020202020204" pitchFamily="34" charset="0"/>
              </a:rPr>
              <a:t>To create a </a:t>
            </a:r>
            <a:r>
              <a:rPr lang="en-US" altLang="en-US" dirty="0" err="1">
                <a:latin typeface="Arial" panose="020B0604020202020204" pitchFamily="34" charset="0"/>
              </a:rPr>
              <a:t>DateTime</a:t>
            </a:r>
            <a:r>
              <a:rPr lang="en-US" altLang="en-US" dirty="0">
                <a:latin typeface="Arial" panose="020B0604020202020204" pitchFamily="34" charset="0"/>
              </a:rPr>
              <a:t> object with the current date and time, use the property Now.</a:t>
            </a:r>
          </a:p>
          <a:p>
            <a:r>
              <a:rPr lang="en-US" altLang="en-US" dirty="0">
                <a:latin typeface="Arial" panose="020B0604020202020204" pitchFamily="34" charset="0"/>
              </a:rPr>
              <a:t>To print the </a:t>
            </a:r>
            <a:r>
              <a:rPr lang="en-US" altLang="en-US" dirty="0" err="1">
                <a:latin typeface="Arial" panose="020B0604020202020204" pitchFamily="34" charset="0"/>
              </a:rPr>
              <a:t>DateTime</a:t>
            </a:r>
            <a:r>
              <a:rPr lang="en-US" altLang="en-US" dirty="0">
                <a:latin typeface="Arial" panose="020B0604020202020204" pitchFamily="34" charset="0"/>
              </a:rPr>
              <a:t> object, you first need to convert it to a string by using the </a:t>
            </a:r>
            <a:r>
              <a:rPr lang="en-US" altLang="en-US" dirty="0" err="1">
                <a:latin typeface="Arial" panose="020B0604020202020204" pitchFamily="34" charset="0"/>
              </a:rPr>
              <a:t>ToString</a:t>
            </a:r>
            <a:r>
              <a:rPr lang="en-US" altLang="en-US" dirty="0">
                <a:latin typeface="Arial" panose="020B0604020202020204" pitchFamily="34" charset="0"/>
              </a:rPr>
              <a:t>() method, then use the usual </a:t>
            </a:r>
            <a:r>
              <a:rPr lang="en-US" altLang="en-US" dirty="0" err="1">
                <a:latin typeface="Arial" panose="020B0604020202020204" pitchFamily="34" charset="0"/>
              </a:rPr>
              <a:t>Console.WriteLine</a:t>
            </a:r>
            <a:r>
              <a:rPr lang="en-US" altLang="en-US" dirty="0">
                <a:latin typeface="Arial" panose="020B0604020202020204" pitchFamily="34" charset="0"/>
              </a:rPr>
              <a:t>() to print it to the console. </a:t>
            </a:r>
          </a:p>
          <a:p>
            <a:r>
              <a:rPr lang="en-US" altLang="en-US" dirty="0">
                <a:latin typeface="Arial" panose="020B0604020202020204" pitchFamily="34" charset="0"/>
              </a:rPr>
              <a:t>The parameter “dd/MM/</a:t>
            </a:r>
            <a:r>
              <a:rPr lang="en-US" altLang="en-US" dirty="0" err="1">
                <a:latin typeface="Arial" panose="020B0604020202020204" pitchFamily="34" charset="0"/>
              </a:rPr>
              <a:t>yyyy</a:t>
            </a:r>
            <a:r>
              <a:rPr lang="en-US" altLang="en-US" dirty="0">
                <a:latin typeface="Arial" panose="020B0604020202020204" pitchFamily="34" charset="0"/>
              </a:rPr>
              <a:t>” in the </a:t>
            </a:r>
            <a:r>
              <a:rPr lang="en-US" altLang="en-US" dirty="0" err="1">
                <a:latin typeface="Arial" panose="020B0604020202020204" pitchFamily="34" charset="0"/>
              </a:rPr>
              <a:t>ToString</a:t>
            </a:r>
            <a:r>
              <a:rPr lang="en-US" altLang="en-US" dirty="0">
                <a:latin typeface="Arial" panose="020B0604020202020204" pitchFamily="34" charset="0"/>
              </a:rPr>
              <a:t>() method specifies the short date format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CDC73953-7C6C-4AD4-8E3C-B43F7208B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cs typeface="Arial" panose="020B0604020202020204" pitchFamily="34" charset="0"/>
              </a:defRPr>
            </a:lvl1pPr>
            <a:lvl2pPr marL="742950" indent="-285750" defTabSz="922338">
              <a:defRPr sz="2400">
                <a:solidFill>
                  <a:schemeClr val="tx1"/>
                </a:solidFill>
                <a:latin typeface="Verdana" panose="020B0604030504040204" pitchFamily="34" charset="0"/>
                <a:cs typeface="Arial" panose="020B0604020202020204" pitchFamily="34" charset="0"/>
              </a:defRPr>
            </a:lvl2pPr>
            <a:lvl3pPr marL="1143000" indent="-228600" defTabSz="922338">
              <a:defRPr sz="2400">
                <a:solidFill>
                  <a:schemeClr val="tx1"/>
                </a:solidFill>
                <a:latin typeface="Verdana" panose="020B0604030504040204" pitchFamily="34" charset="0"/>
                <a:cs typeface="Arial" panose="020B0604020202020204" pitchFamily="34" charset="0"/>
              </a:defRPr>
            </a:lvl3pPr>
            <a:lvl4pPr marL="1600200" indent="-228600" defTabSz="922338">
              <a:defRPr sz="2400">
                <a:solidFill>
                  <a:schemeClr val="tx1"/>
                </a:solidFill>
                <a:latin typeface="Verdana" panose="020B0604030504040204" pitchFamily="34" charset="0"/>
                <a:cs typeface="Arial" panose="020B0604020202020204" pitchFamily="34" charset="0"/>
              </a:defRPr>
            </a:lvl4pPr>
            <a:lvl5pPr marL="2057400" indent="-228600" defTabSz="922338">
              <a:defRPr sz="2400">
                <a:solidFill>
                  <a:schemeClr val="tx1"/>
                </a:solidFill>
                <a:latin typeface="Verdana" panose="020B0604030504040204" pitchFamily="34" charset="0"/>
                <a:cs typeface="Arial" panose="020B060402020202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9pPr>
          </a:lstStyle>
          <a:p>
            <a:fld id="{59DBE5C0-99AC-43B2-8DB9-410FCB12DF00}" type="slidenum">
              <a:rPr lang="en-GB" altLang="en-US" sz="1000" smtClean="0">
                <a:latin typeface="Arial" panose="020B0604020202020204" pitchFamily="34" charset="0"/>
              </a:rPr>
              <a:pPr/>
              <a:t>5</a:t>
            </a:fld>
            <a:endParaRPr lang="en-GB" altLang="en-US" sz="1000">
              <a:latin typeface="Arial" panose="020B0604020202020204" pitchFamily="34" charset="0"/>
            </a:endParaRPr>
          </a:p>
        </p:txBody>
      </p:sp>
      <p:sp>
        <p:nvSpPr>
          <p:cNvPr id="10243" name="Rectangle 2">
            <a:extLst>
              <a:ext uri="{FF2B5EF4-FFF2-40B4-BE49-F238E27FC236}">
                <a16:creationId xmlns:a16="http://schemas.microsoft.com/office/drawing/2014/main" id="{7BC3F90D-8034-4528-8C0C-6542E6678319}"/>
              </a:ext>
            </a:extLst>
          </p:cNvPr>
          <p:cNvSpPr>
            <a:spLocks noGrp="1" noRot="1" noChangeAspect="1" noChangeArrowheads="1" noTextEdit="1"/>
          </p:cNvSpPr>
          <p:nvPr>
            <p:ph type="sldImg"/>
          </p:nvPr>
        </p:nvSpPr>
        <p:spPr>
          <a:xfrm>
            <a:off x="1160463" y="693738"/>
            <a:ext cx="4613275" cy="3460750"/>
          </a:xfrm>
          <a:ln/>
        </p:spPr>
      </p:sp>
      <p:sp>
        <p:nvSpPr>
          <p:cNvPr id="10244" name="Rectangle 3">
            <a:extLst>
              <a:ext uri="{FF2B5EF4-FFF2-40B4-BE49-F238E27FC236}">
                <a16:creationId xmlns:a16="http://schemas.microsoft.com/office/drawing/2014/main" id="{17B0A47B-EA31-48A6-93BE-B3459E838547}"/>
              </a:ext>
            </a:extLst>
          </p:cNvPr>
          <p:cNvSpPr>
            <a:spLocks noGrp="1" noChangeArrowheads="1"/>
          </p:cNvSpPr>
          <p:nvPr>
            <p:ph type="body" idx="1"/>
          </p:nvPr>
        </p:nvSpPr>
        <p:spPr>
          <a:xfrm>
            <a:off x="692150" y="4384675"/>
            <a:ext cx="5549900" cy="415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Similar to converting from a string to an int value, we have the  </a:t>
            </a:r>
            <a:r>
              <a:rPr lang="en-US" altLang="en-US" dirty="0" err="1">
                <a:latin typeface="Arial" panose="020B0604020202020204" pitchFamily="34" charset="0"/>
              </a:rPr>
              <a:t>ToDateTime</a:t>
            </a:r>
            <a:r>
              <a:rPr lang="en-US" altLang="en-US" dirty="0">
                <a:latin typeface="Arial" panose="020B0604020202020204" pitchFamily="34" charset="0"/>
              </a:rPr>
              <a:t>() method in Convert class that can be used to convert a string to a </a:t>
            </a:r>
            <a:r>
              <a:rPr lang="en-US" altLang="en-US" dirty="0" err="1">
                <a:latin typeface="Arial" panose="020B0604020202020204" pitchFamily="34" charset="0"/>
              </a:rPr>
              <a:t>DateTime</a:t>
            </a:r>
            <a:r>
              <a:rPr lang="en-US" altLang="en-US" dirty="0">
                <a:latin typeface="Arial" panose="020B0604020202020204" pitchFamily="34" charset="0"/>
              </a:rPr>
              <a:t> object, provided that the string follows the proper format of </a:t>
            </a:r>
            <a:r>
              <a:rPr lang="en-US" altLang="en-US" dirty="0" err="1">
                <a:latin typeface="Arial" panose="020B0604020202020204" pitchFamily="34" charset="0"/>
              </a:rPr>
              <a:t>yyyy</a:t>
            </a:r>
            <a:r>
              <a:rPr lang="en-US" altLang="en-US" dirty="0">
                <a:latin typeface="Arial" panose="020B0604020202020204" pitchFamily="34" charset="0"/>
              </a:rPr>
              <a:t>/mm/dd.</a:t>
            </a:r>
          </a:p>
          <a:p>
            <a:r>
              <a:rPr lang="en-US" altLang="en-US" dirty="0">
                <a:latin typeface="Arial" panose="020B0604020202020204" pitchFamily="34" charset="0"/>
              </a:rPr>
              <a:t>The example here prompts the user for his birth date, convert and store it in a </a:t>
            </a:r>
            <a:r>
              <a:rPr lang="en-US" altLang="en-US" dirty="0" err="1">
                <a:latin typeface="Arial" panose="020B0604020202020204" pitchFamily="34" charset="0"/>
              </a:rPr>
              <a:t>DateTime</a:t>
            </a:r>
            <a:r>
              <a:rPr lang="en-US" altLang="en-US" dirty="0">
                <a:latin typeface="Arial" panose="020B0604020202020204" pitchFamily="34" charset="0"/>
              </a:rPr>
              <a:t> object dob and display it.</a:t>
            </a:r>
          </a:p>
        </p:txBody>
      </p:sp>
    </p:spTree>
    <p:extLst>
      <p:ext uri="{BB962C8B-B14F-4D97-AF65-F5344CB8AC3E}">
        <p14:creationId xmlns:p14="http://schemas.microsoft.com/office/powerpoint/2010/main" val="1444105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CDC73953-7C6C-4AD4-8E3C-B43F7208B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cs typeface="Arial" panose="020B0604020202020204" pitchFamily="34" charset="0"/>
              </a:defRPr>
            </a:lvl1pPr>
            <a:lvl2pPr marL="742950" indent="-285750" defTabSz="922338">
              <a:defRPr sz="2400">
                <a:solidFill>
                  <a:schemeClr val="tx1"/>
                </a:solidFill>
                <a:latin typeface="Verdana" panose="020B0604030504040204" pitchFamily="34" charset="0"/>
                <a:cs typeface="Arial" panose="020B0604020202020204" pitchFamily="34" charset="0"/>
              </a:defRPr>
            </a:lvl2pPr>
            <a:lvl3pPr marL="1143000" indent="-228600" defTabSz="922338">
              <a:defRPr sz="2400">
                <a:solidFill>
                  <a:schemeClr val="tx1"/>
                </a:solidFill>
                <a:latin typeface="Verdana" panose="020B0604030504040204" pitchFamily="34" charset="0"/>
                <a:cs typeface="Arial" panose="020B0604020202020204" pitchFamily="34" charset="0"/>
              </a:defRPr>
            </a:lvl3pPr>
            <a:lvl4pPr marL="1600200" indent="-228600" defTabSz="922338">
              <a:defRPr sz="2400">
                <a:solidFill>
                  <a:schemeClr val="tx1"/>
                </a:solidFill>
                <a:latin typeface="Verdana" panose="020B0604030504040204" pitchFamily="34" charset="0"/>
                <a:cs typeface="Arial" panose="020B0604020202020204" pitchFamily="34" charset="0"/>
              </a:defRPr>
            </a:lvl4pPr>
            <a:lvl5pPr marL="2057400" indent="-228600" defTabSz="922338">
              <a:defRPr sz="2400">
                <a:solidFill>
                  <a:schemeClr val="tx1"/>
                </a:solidFill>
                <a:latin typeface="Verdana" panose="020B0604030504040204" pitchFamily="34" charset="0"/>
                <a:cs typeface="Arial" panose="020B060402020202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9pPr>
          </a:lstStyle>
          <a:p>
            <a:fld id="{59DBE5C0-99AC-43B2-8DB9-410FCB12DF00}" type="slidenum">
              <a:rPr lang="en-GB" altLang="en-US" sz="1000" smtClean="0">
                <a:latin typeface="Arial" panose="020B0604020202020204" pitchFamily="34" charset="0"/>
              </a:rPr>
              <a:pPr/>
              <a:t>6</a:t>
            </a:fld>
            <a:endParaRPr lang="en-GB" altLang="en-US" sz="1000">
              <a:latin typeface="Arial" panose="020B0604020202020204" pitchFamily="34" charset="0"/>
            </a:endParaRPr>
          </a:p>
        </p:txBody>
      </p:sp>
      <p:sp>
        <p:nvSpPr>
          <p:cNvPr id="10243" name="Rectangle 2">
            <a:extLst>
              <a:ext uri="{FF2B5EF4-FFF2-40B4-BE49-F238E27FC236}">
                <a16:creationId xmlns:a16="http://schemas.microsoft.com/office/drawing/2014/main" id="{7BC3F90D-8034-4528-8C0C-6542E6678319}"/>
              </a:ext>
            </a:extLst>
          </p:cNvPr>
          <p:cNvSpPr>
            <a:spLocks noGrp="1" noRot="1" noChangeAspect="1" noChangeArrowheads="1" noTextEdit="1"/>
          </p:cNvSpPr>
          <p:nvPr>
            <p:ph type="sldImg"/>
          </p:nvPr>
        </p:nvSpPr>
        <p:spPr>
          <a:xfrm>
            <a:off x="1160463" y="693738"/>
            <a:ext cx="4613275" cy="3460750"/>
          </a:xfrm>
          <a:ln/>
        </p:spPr>
      </p:sp>
      <p:sp>
        <p:nvSpPr>
          <p:cNvPr id="10244" name="Rectangle 3">
            <a:extLst>
              <a:ext uri="{FF2B5EF4-FFF2-40B4-BE49-F238E27FC236}">
                <a16:creationId xmlns:a16="http://schemas.microsoft.com/office/drawing/2014/main" id="{17B0A47B-EA31-48A6-93BE-B3459E838547}"/>
              </a:ext>
            </a:extLst>
          </p:cNvPr>
          <p:cNvSpPr>
            <a:spLocks noGrp="1" noChangeArrowheads="1"/>
          </p:cNvSpPr>
          <p:nvPr>
            <p:ph type="body" idx="1"/>
          </p:nvPr>
        </p:nvSpPr>
        <p:spPr>
          <a:xfrm>
            <a:off x="692150" y="4384675"/>
            <a:ext cx="5549900" cy="415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panose="020B0604020202020204" pitchFamily="34" charset="0"/>
              </a:rPr>
              <a:t>The </a:t>
            </a:r>
            <a:r>
              <a:rPr lang="en-US" altLang="en-US" dirty="0" err="1">
                <a:latin typeface="Arial" panose="020B0604020202020204" pitchFamily="34" charset="0"/>
              </a:rPr>
              <a:t>AddDays</a:t>
            </a:r>
            <a:r>
              <a:rPr lang="en-US" altLang="en-US" dirty="0">
                <a:latin typeface="Arial" panose="020B0604020202020204" pitchFamily="34" charset="0"/>
              </a:rPr>
              <a:t>() method in </a:t>
            </a:r>
            <a:r>
              <a:rPr lang="en-US" altLang="en-US" dirty="0" err="1">
                <a:latin typeface="Arial" panose="020B0604020202020204" pitchFamily="34" charset="0"/>
              </a:rPr>
              <a:t>DateTime</a:t>
            </a:r>
            <a:r>
              <a:rPr lang="en-US" altLang="en-US" dirty="0">
                <a:latin typeface="Arial" panose="020B0604020202020204" pitchFamily="34" charset="0"/>
              </a:rPr>
              <a:t> </a:t>
            </a:r>
            <a:r>
              <a:rPr lang="en-SG" altLang="en-US" sz="1200" dirty="0"/>
              <a:t>returns a new </a:t>
            </a:r>
            <a:r>
              <a:rPr lang="en-SG" altLang="en-US" sz="1200" b="1" dirty="0" err="1">
                <a:latin typeface="Consolas" panose="020B0609020204030204" pitchFamily="49" charset="0"/>
              </a:rPr>
              <a:t>DateTime</a:t>
            </a:r>
            <a:r>
              <a:rPr lang="en-SG" altLang="en-US" sz="1200" dirty="0"/>
              <a:t> object that adds the number of days as specified in the parameter to the value of the </a:t>
            </a:r>
            <a:r>
              <a:rPr lang="en-SG" altLang="en-US" sz="1200" b="1" dirty="0" err="1">
                <a:latin typeface="Consolas" panose="020B0609020204030204" pitchFamily="49" charset="0"/>
              </a:rPr>
              <a:t>DateTime</a:t>
            </a:r>
            <a:r>
              <a:rPr lang="en-SG" altLang="en-US" sz="1200" dirty="0"/>
              <a:t> object. For example, if the </a:t>
            </a:r>
            <a:r>
              <a:rPr lang="en-SG" altLang="en-US" sz="1200" dirty="0" err="1"/>
              <a:t>currentDate</a:t>
            </a:r>
            <a:r>
              <a:rPr lang="en-SG" altLang="en-US" sz="1200" dirty="0"/>
              <a:t> is 09/03/2020, </a:t>
            </a:r>
            <a:r>
              <a:rPr lang="en-SG" altLang="en-US" sz="1200" dirty="0" err="1"/>
              <a:t>currentDate.AddDays</a:t>
            </a:r>
            <a:r>
              <a:rPr lang="en-SG" altLang="en-US" sz="1200" dirty="0"/>
              <a:t>(7) returns a new </a:t>
            </a:r>
            <a:r>
              <a:rPr lang="en-SG" altLang="en-US" sz="1200" dirty="0" err="1"/>
              <a:t>DateTime</a:t>
            </a:r>
            <a:r>
              <a:rPr lang="en-SG" altLang="en-US" sz="1200" dirty="0"/>
              <a:t> object that is 16/03/2020.</a:t>
            </a:r>
            <a:endParaRPr lang="en-SG" altLang="en-US" sz="1200" dirty="0">
              <a:solidFill>
                <a:srgbClr val="0000FF"/>
              </a:solidFill>
              <a:latin typeface="Consolas" panose="020B0609020204030204" pitchFamily="49" charset="0"/>
            </a:endParaRPr>
          </a:p>
          <a:p>
            <a:endParaRPr lang="en-US" altLang="en-US" dirty="0">
              <a:latin typeface="Arial" panose="020B0604020202020204" pitchFamily="34" charset="0"/>
            </a:endParaRPr>
          </a:p>
        </p:txBody>
      </p:sp>
    </p:spTree>
    <p:extLst>
      <p:ext uri="{BB962C8B-B14F-4D97-AF65-F5344CB8AC3E}">
        <p14:creationId xmlns:p14="http://schemas.microsoft.com/office/powerpoint/2010/main" val="565829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CDC73953-7C6C-4AD4-8E3C-B43F7208B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cs typeface="Arial" panose="020B0604020202020204" pitchFamily="34" charset="0"/>
              </a:defRPr>
            </a:lvl1pPr>
            <a:lvl2pPr marL="742950" indent="-285750" defTabSz="922338">
              <a:defRPr sz="2400">
                <a:solidFill>
                  <a:schemeClr val="tx1"/>
                </a:solidFill>
                <a:latin typeface="Verdana" panose="020B0604030504040204" pitchFamily="34" charset="0"/>
                <a:cs typeface="Arial" panose="020B0604020202020204" pitchFamily="34" charset="0"/>
              </a:defRPr>
            </a:lvl2pPr>
            <a:lvl3pPr marL="1143000" indent="-228600" defTabSz="922338">
              <a:defRPr sz="2400">
                <a:solidFill>
                  <a:schemeClr val="tx1"/>
                </a:solidFill>
                <a:latin typeface="Verdana" panose="020B0604030504040204" pitchFamily="34" charset="0"/>
                <a:cs typeface="Arial" panose="020B0604020202020204" pitchFamily="34" charset="0"/>
              </a:defRPr>
            </a:lvl3pPr>
            <a:lvl4pPr marL="1600200" indent="-228600" defTabSz="922338">
              <a:defRPr sz="2400">
                <a:solidFill>
                  <a:schemeClr val="tx1"/>
                </a:solidFill>
                <a:latin typeface="Verdana" panose="020B0604030504040204" pitchFamily="34" charset="0"/>
                <a:cs typeface="Arial" panose="020B0604020202020204" pitchFamily="34" charset="0"/>
              </a:defRPr>
            </a:lvl4pPr>
            <a:lvl5pPr marL="2057400" indent="-228600" defTabSz="922338">
              <a:defRPr sz="2400">
                <a:solidFill>
                  <a:schemeClr val="tx1"/>
                </a:solidFill>
                <a:latin typeface="Verdana" panose="020B0604030504040204" pitchFamily="34" charset="0"/>
                <a:cs typeface="Arial" panose="020B060402020202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9pPr>
          </a:lstStyle>
          <a:p>
            <a:fld id="{59DBE5C0-99AC-43B2-8DB9-410FCB12DF00}" type="slidenum">
              <a:rPr lang="en-GB" altLang="en-US" sz="1000" smtClean="0">
                <a:latin typeface="Arial" panose="020B0604020202020204" pitchFamily="34" charset="0"/>
              </a:rPr>
              <a:pPr/>
              <a:t>7</a:t>
            </a:fld>
            <a:endParaRPr lang="en-GB" altLang="en-US" sz="1000">
              <a:latin typeface="Arial" panose="020B0604020202020204" pitchFamily="34" charset="0"/>
            </a:endParaRPr>
          </a:p>
        </p:txBody>
      </p:sp>
      <p:sp>
        <p:nvSpPr>
          <p:cNvPr id="10243" name="Rectangle 2">
            <a:extLst>
              <a:ext uri="{FF2B5EF4-FFF2-40B4-BE49-F238E27FC236}">
                <a16:creationId xmlns:a16="http://schemas.microsoft.com/office/drawing/2014/main" id="{7BC3F90D-8034-4528-8C0C-6542E6678319}"/>
              </a:ext>
            </a:extLst>
          </p:cNvPr>
          <p:cNvSpPr>
            <a:spLocks noGrp="1" noRot="1" noChangeAspect="1" noChangeArrowheads="1" noTextEdit="1"/>
          </p:cNvSpPr>
          <p:nvPr>
            <p:ph type="sldImg"/>
          </p:nvPr>
        </p:nvSpPr>
        <p:spPr>
          <a:xfrm>
            <a:off x="1160463" y="693738"/>
            <a:ext cx="4613275" cy="3460750"/>
          </a:xfrm>
          <a:ln/>
        </p:spPr>
      </p:sp>
      <p:sp>
        <p:nvSpPr>
          <p:cNvPr id="10244" name="Rectangle 3">
            <a:extLst>
              <a:ext uri="{FF2B5EF4-FFF2-40B4-BE49-F238E27FC236}">
                <a16:creationId xmlns:a16="http://schemas.microsoft.com/office/drawing/2014/main" id="{17B0A47B-EA31-48A6-93BE-B3459E838547}"/>
              </a:ext>
            </a:extLst>
          </p:cNvPr>
          <p:cNvSpPr>
            <a:spLocks noGrp="1" noChangeArrowheads="1"/>
          </p:cNvSpPr>
          <p:nvPr>
            <p:ph type="body" idx="1"/>
          </p:nvPr>
        </p:nvSpPr>
        <p:spPr>
          <a:xfrm>
            <a:off x="692150" y="4384675"/>
            <a:ext cx="5549900" cy="415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panose="020B0604020202020204" pitchFamily="34" charset="0"/>
              </a:rPr>
              <a:t>The Subtract() method in </a:t>
            </a:r>
            <a:r>
              <a:rPr lang="en-US" altLang="en-US" dirty="0" err="1">
                <a:latin typeface="Arial" panose="020B0604020202020204" pitchFamily="34" charset="0"/>
              </a:rPr>
              <a:t>DateTime</a:t>
            </a:r>
            <a:r>
              <a:rPr lang="en-US" altLang="en-US" dirty="0">
                <a:latin typeface="Arial" panose="020B0604020202020204" pitchFamily="34" charset="0"/>
              </a:rPr>
              <a:t> </a:t>
            </a:r>
            <a:r>
              <a:rPr lang="en-SG" altLang="en-US" sz="1200" dirty="0"/>
              <a:t>returns a new </a:t>
            </a:r>
            <a:r>
              <a:rPr lang="en-SG" altLang="en-US" sz="1200" b="1" dirty="0" err="1">
                <a:latin typeface="Consolas" panose="020B0609020204030204" pitchFamily="49" charset="0"/>
              </a:rPr>
              <a:t>TimeSpan</a:t>
            </a:r>
            <a:r>
              <a:rPr lang="en-SG" altLang="en-US" sz="1200" dirty="0"/>
              <a:t> object after subtracting the </a:t>
            </a:r>
            <a:r>
              <a:rPr lang="en-SG" altLang="en-US" sz="1200" dirty="0" err="1"/>
              <a:t>DateTime</a:t>
            </a:r>
            <a:r>
              <a:rPr lang="en-SG" altLang="en-US" sz="1200" dirty="0"/>
              <a:t> object specified in the parameter from the value of the </a:t>
            </a:r>
            <a:r>
              <a:rPr lang="en-SG" altLang="en-US" sz="1200" b="1" dirty="0" err="1">
                <a:latin typeface="Consolas" panose="020B0609020204030204" pitchFamily="49" charset="0"/>
              </a:rPr>
              <a:t>DateTime</a:t>
            </a:r>
            <a:r>
              <a:rPr lang="en-SG" altLang="en-US" sz="1200" dirty="0"/>
              <a:t> object. For example, if the </a:t>
            </a:r>
            <a:r>
              <a:rPr lang="en-SG" altLang="en-US" sz="1200" dirty="0" err="1"/>
              <a:t>currentDate</a:t>
            </a:r>
            <a:r>
              <a:rPr lang="en-SG" altLang="en-US" sz="1200" dirty="0"/>
              <a:t> is 09/03/2020, and </a:t>
            </a:r>
            <a:r>
              <a:rPr lang="en-SG" altLang="en-US" sz="1200" dirty="0" err="1"/>
              <a:t>xmas</a:t>
            </a:r>
            <a:r>
              <a:rPr lang="en-SG" altLang="en-US" sz="1200" dirty="0"/>
              <a:t> is 25/12/2020, </a:t>
            </a:r>
            <a:r>
              <a:rPr lang="en-SG" altLang="en-US" sz="1200" dirty="0" err="1"/>
              <a:t>xmas.Subtract</a:t>
            </a:r>
            <a:r>
              <a:rPr lang="en-SG" altLang="en-US" sz="1200" dirty="0"/>
              <a:t>(</a:t>
            </a:r>
            <a:r>
              <a:rPr lang="en-SG" altLang="en-US" sz="1200" dirty="0" err="1"/>
              <a:t>currentDate</a:t>
            </a:r>
            <a:r>
              <a:rPr lang="en-SG" altLang="en-US" sz="1200" dirty="0"/>
              <a:t>) returns the </a:t>
            </a:r>
            <a:r>
              <a:rPr lang="en-SG" altLang="en-US" sz="1200" dirty="0" err="1"/>
              <a:t>TimeSpan</a:t>
            </a:r>
            <a:r>
              <a:rPr lang="en-SG" altLang="en-US" sz="1200" dirty="0"/>
              <a:t> from </a:t>
            </a:r>
            <a:r>
              <a:rPr lang="en-SG" altLang="en-US" sz="1200" dirty="0" err="1"/>
              <a:t>currentDate</a:t>
            </a:r>
            <a:r>
              <a:rPr lang="en-SG" altLang="en-US" sz="1200" dirty="0"/>
              <a:t> to </a:t>
            </a:r>
            <a:r>
              <a:rPr lang="en-SG" altLang="en-US" sz="1200" dirty="0" err="1"/>
              <a:t>xmas</a:t>
            </a:r>
            <a:r>
              <a:rPr lang="en-SG" altLang="en-US" sz="1200" dirty="0"/>
              <a:t>. You can use the property Days to get the days component of this </a:t>
            </a:r>
            <a:r>
              <a:rPr lang="en-SG" altLang="en-US" sz="1200" dirty="0" err="1"/>
              <a:t>TimeSpan</a:t>
            </a:r>
            <a:r>
              <a:rPr lang="en-SG" altLang="en-US" sz="1200" dirty="0"/>
              <a:t> object hence can find out the number of days from current date to </a:t>
            </a:r>
            <a:r>
              <a:rPr lang="en-SG" altLang="en-US" sz="1200" dirty="0" err="1"/>
              <a:t>xmas</a:t>
            </a:r>
            <a:r>
              <a:rPr lang="en-SG" altLang="en-US" sz="1200" dirty="0"/>
              <a: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G" altLang="en-US" sz="1200" dirty="0">
              <a:solidFill>
                <a:srgbClr val="0000FF"/>
              </a:solidFill>
              <a:latin typeface="Consolas" panose="020B0609020204030204" pitchFamily="49" charset="0"/>
            </a:endParaRPr>
          </a:p>
          <a:p>
            <a:endParaRPr lang="en-US" altLang="en-US" dirty="0">
              <a:latin typeface="Arial" panose="020B0604020202020204" pitchFamily="34" charset="0"/>
            </a:endParaRPr>
          </a:p>
        </p:txBody>
      </p:sp>
    </p:spTree>
    <p:extLst>
      <p:ext uri="{BB962C8B-B14F-4D97-AF65-F5344CB8AC3E}">
        <p14:creationId xmlns:p14="http://schemas.microsoft.com/office/powerpoint/2010/main" val="3666580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12E3C318-6257-4493-AAFA-87831E20BA36}"/>
              </a:ext>
            </a:extLst>
          </p:cNvPr>
          <p:cNvSpPr>
            <a:spLocks noGrp="1" noRot="1" noChangeAspect="1" noTextEdit="1"/>
          </p:cNvSpPr>
          <p:nvPr>
            <p:ph type="sldImg"/>
          </p:nvPr>
        </p:nvSpPr>
        <p:spPr>
          <a:ln/>
        </p:spPr>
      </p:sp>
      <p:sp>
        <p:nvSpPr>
          <p:cNvPr id="66563" name="Notes Placeholder 2">
            <a:extLst>
              <a:ext uri="{FF2B5EF4-FFF2-40B4-BE49-F238E27FC236}">
                <a16:creationId xmlns:a16="http://schemas.microsoft.com/office/drawing/2014/main" id="{A27DF079-0D89-4F3F-87C7-226D9474955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Very often, we need to read data from data files. Data files can be stored either as text file or binary file. We will look at how to read data from text file in our module.</a:t>
            </a:r>
          </a:p>
        </p:txBody>
      </p:sp>
      <p:sp>
        <p:nvSpPr>
          <p:cNvPr id="66564" name="Slide Number Placeholder 3">
            <a:extLst>
              <a:ext uri="{FF2B5EF4-FFF2-40B4-BE49-F238E27FC236}">
                <a16:creationId xmlns:a16="http://schemas.microsoft.com/office/drawing/2014/main" id="{0C18E311-BE8B-43D6-869E-9A3FF3D1CF54}"/>
              </a:ext>
            </a:extLst>
          </p:cNvPr>
          <p:cNvSpPr txBox="1">
            <a:spLocks noGrp="1"/>
          </p:cNvSpPr>
          <p:nvPr/>
        </p:nvSpPr>
        <p:spPr bwMode="auto">
          <a:xfrm>
            <a:off x="3929063" y="8770938"/>
            <a:ext cx="30051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218" tIns="0" rIns="19218" bIns="0" anchor="b"/>
          <a:lstStyle>
            <a:lvl1pPr defTabSz="922338">
              <a:defRPr sz="2400">
                <a:solidFill>
                  <a:schemeClr val="tx1"/>
                </a:solidFill>
                <a:latin typeface="Verdana" panose="020B0604030504040204" pitchFamily="34" charset="0"/>
                <a:cs typeface="Arial" panose="020B0604020202020204" pitchFamily="34" charset="0"/>
              </a:defRPr>
            </a:lvl1pPr>
            <a:lvl2pPr marL="742950" indent="-285750" defTabSz="922338">
              <a:defRPr sz="2400">
                <a:solidFill>
                  <a:schemeClr val="tx1"/>
                </a:solidFill>
                <a:latin typeface="Verdana" panose="020B0604030504040204" pitchFamily="34" charset="0"/>
                <a:cs typeface="Arial" panose="020B0604020202020204" pitchFamily="34" charset="0"/>
              </a:defRPr>
            </a:lvl2pPr>
            <a:lvl3pPr marL="1143000" indent="-228600" defTabSz="922338">
              <a:defRPr sz="2400">
                <a:solidFill>
                  <a:schemeClr val="tx1"/>
                </a:solidFill>
                <a:latin typeface="Verdana" panose="020B0604030504040204" pitchFamily="34" charset="0"/>
                <a:cs typeface="Arial" panose="020B0604020202020204" pitchFamily="34" charset="0"/>
              </a:defRPr>
            </a:lvl3pPr>
            <a:lvl4pPr marL="1600200" indent="-228600" defTabSz="922338">
              <a:defRPr sz="2400">
                <a:solidFill>
                  <a:schemeClr val="tx1"/>
                </a:solidFill>
                <a:latin typeface="Verdana" panose="020B0604030504040204" pitchFamily="34" charset="0"/>
                <a:cs typeface="Arial" panose="020B0604020202020204" pitchFamily="34" charset="0"/>
              </a:defRPr>
            </a:lvl4pPr>
            <a:lvl5pPr marL="2057400" indent="-228600" defTabSz="922338">
              <a:defRPr sz="2400">
                <a:solidFill>
                  <a:schemeClr val="tx1"/>
                </a:solidFill>
                <a:latin typeface="Verdana" panose="020B0604030504040204" pitchFamily="34" charset="0"/>
                <a:cs typeface="Arial" panose="020B060402020202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9pPr>
          </a:lstStyle>
          <a:p>
            <a:pPr algn="r"/>
            <a:fld id="{B791951F-1652-4EB0-9643-FBCA30FD97C2}" type="slidenum">
              <a:rPr lang="en-GB" altLang="en-US" sz="1000" i="1">
                <a:solidFill>
                  <a:srgbClr val="000000"/>
                </a:solidFill>
                <a:latin typeface="Arial" panose="020B0604020202020204" pitchFamily="34" charset="0"/>
              </a:rPr>
              <a:pPr algn="r"/>
              <a:t>8</a:t>
            </a:fld>
            <a:endParaRPr lang="en-GB" altLang="en-US" sz="1000" i="1">
              <a:solidFill>
                <a:srgbClr val="000000"/>
              </a:solidFill>
              <a:latin typeface="Arial" panose="020B0604020202020204" pitchFamily="34" charset="0"/>
            </a:endParaRPr>
          </a:p>
        </p:txBody>
      </p:sp>
    </p:spTree>
    <p:extLst>
      <p:ext uri="{BB962C8B-B14F-4D97-AF65-F5344CB8AC3E}">
        <p14:creationId xmlns:p14="http://schemas.microsoft.com/office/powerpoint/2010/main" val="1377695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method </a:t>
            </a:r>
            <a:r>
              <a:rPr lang="en-US" dirty="0" err="1"/>
              <a:t>ReadAllText</a:t>
            </a:r>
            <a:r>
              <a:rPr lang="en-US" dirty="0"/>
              <a:t>() in File class can be used to read data from the whole text file into one string. If you want to read data into individual string, use </a:t>
            </a:r>
            <a:r>
              <a:rPr lang="en-US" dirty="0" err="1"/>
              <a:t>ReadAllLines</a:t>
            </a:r>
            <a:r>
              <a:rPr lang="en-US" dirty="0"/>
              <a:t>() method in File class. Each line of text from the data file will be placed in each element in the array of string. The File class is in System.IO hence you should include the using System.IO statement at the beginning of the program. Noticed that I do not specify the full path of the data file in the parameter in these 2 examples as I have copied it to the Solution Explorer and set the property of Copy to Output Directory to Copy if newer. </a:t>
            </a:r>
          </a:p>
        </p:txBody>
      </p:sp>
      <p:sp>
        <p:nvSpPr>
          <p:cNvPr id="4" name="Slide Number Placeholder 3"/>
          <p:cNvSpPr>
            <a:spLocks noGrp="1"/>
          </p:cNvSpPr>
          <p:nvPr>
            <p:ph type="sldNum" sz="quarter" idx="5"/>
          </p:nvPr>
        </p:nvSpPr>
        <p:spPr/>
        <p:txBody>
          <a:bodyPr/>
          <a:lstStyle/>
          <a:p>
            <a:fld id="{26B286DB-C50B-484C-A5B6-2AE944CA4CB5}" type="slidenum">
              <a:rPr lang="en-US" smtClean="0"/>
              <a:pPr/>
              <a:t>9</a:t>
            </a:fld>
            <a:endParaRPr lang="en-US"/>
          </a:p>
        </p:txBody>
      </p:sp>
    </p:spTree>
    <p:extLst>
      <p:ext uri="{BB962C8B-B14F-4D97-AF65-F5344CB8AC3E}">
        <p14:creationId xmlns:p14="http://schemas.microsoft.com/office/powerpoint/2010/main" val="10234005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TextBox 6"/>
          <p:cNvSpPr txBox="1"/>
          <p:nvPr userDrawn="1"/>
        </p:nvSpPr>
        <p:spPr>
          <a:xfrm>
            <a:off x="0" y="0"/>
            <a:ext cx="1447800" cy="5940088"/>
          </a:xfrm>
          <a:prstGeom prst="rect">
            <a:avLst/>
          </a:prstGeom>
          <a:solidFill>
            <a:schemeClr val="bg1">
              <a:lumMod val="85000"/>
            </a:schemeClr>
          </a:solidFill>
        </p:spPr>
        <p:txBody>
          <a:bodyPr wrap="square" rtlCol="0">
            <a:noAutofit/>
          </a:bodyPr>
          <a:lstStyle/>
          <a:p>
            <a:pPr algn="ctr"/>
            <a:endParaRPr lang="en-US" sz="3600" b="1" dirty="0">
              <a:solidFill>
                <a:schemeClr val="tx1"/>
              </a:solidFill>
            </a:endParaRPr>
          </a:p>
          <a:p>
            <a:pPr algn="ctr"/>
            <a:r>
              <a:rPr lang="en-US" sz="3600" b="1" dirty="0">
                <a:solidFill>
                  <a:schemeClr val="tx1"/>
                </a:solidFill>
              </a:rPr>
              <a:t>PRG2 </a:t>
            </a:r>
          </a:p>
          <a:p>
            <a:pPr algn="ctr"/>
            <a:endParaRPr lang="en-US" sz="3600" b="1" dirty="0">
              <a:solidFill>
                <a:schemeClr val="tx1"/>
              </a:solidFill>
            </a:endParaRPr>
          </a:p>
          <a:p>
            <a:pPr algn="ctr"/>
            <a:r>
              <a:rPr lang="en-US" sz="3200" b="1" dirty="0">
                <a:solidFill>
                  <a:schemeClr val="tx1"/>
                </a:solidFill>
              </a:rPr>
              <a:t>W</a:t>
            </a:r>
          </a:p>
          <a:p>
            <a:pPr algn="ctr"/>
            <a:r>
              <a:rPr lang="en-US" sz="3200" b="1" dirty="0">
                <a:solidFill>
                  <a:schemeClr val="tx1"/>
                </a:solidFill>
              </a:rPr>
              <a:t>E</a:t>
            </a:r>
          </a:p>
          <a:p>
            <a:pPr algn="ctr"/>
            <a:r>
              <a:rPr lang="en-US" sz="3200" b="1" dirty="0">
                <a:solidFill>
                  <a:schemeClr val="tx1"/>
                </a:solidFill>
              </a:rPr>
              <a:t>E</a:t>
            </a:r>
          </a:p>
          <a:p>
            <a:pPr algn="ctr"/>
            <a:r>
              <a:rPr lang="en-US" sz="3200" b="1" dirty="0">
                <a:solidFill>
                  <a:schemeClr val="tx1"/>
                </a:solidFill>
              </a:rPr>
              <a:t>K</a:t>
            </a:r>
          </a:p>
          <a:p>
            <a:pPr algn="ctr"/>
            <a:endParaRPr lang="en-US" sz="3200" b="1" dirty="0">
              <a:solidFill>
                <a:schemeClr val="tx1"/>
              </a:solidFill>
            </a:endParaRPr>
          </a:p>
          <a:p>
            <a:pPr algn="ctr"/>
            <a:r>
              <a:rPr lang="en-US" sz="3200" b="1" dirty="0">
                <a:solidFill>
                  <a:schemeClr val="tx1"/>
                </a:solidFill>
              </a:rPr>
              <a:t>1</a:t>
            </a:r>
            <a:br>
              <a:rPr lang="en-US" sz="3600" b="1" dirty="0">
                <a:solidFill>
                  <a:schemeClr val="tx1"/>
                </a:solidFill>
              </a:rPr>
            </a:br>
            <a:endParaRPr lang="en-US" sz="800" b="1" dirty="0">
              <a:solidFill>
                <a:schemeClr val="bg1"/>
              </a:solidFill>
            </a:endParaRPr>
          </a:p>
          <a:p>
            <a:pPr algn="ctr"/>
            <a:endParaRPr lang="en-US" sz="3600" b="1" dirty="0">
              <a:solidFill>
                <a:schemeClr val="bg1"/>
              </a:solidFill>
            </a:endParaRPr>
          </a:p>
          <a:p>
            <a:pPr algn="ctr"/>
            <a:endParaRPr lang="en-US" sz="3600" b="1" dirty="0">
              <a:solidFill>
                <a:schemeClr val="bg1"/>
              </a:solidFill>
            </a:endParaRPr>
          </a:p>
        </p:txBody>
      </p:sp>
      <p:sp>
        <p:nvSpPr>
          <p:cNvPr id="6" name="Rectangle 9"/>
          <p:cNvSpPr>
            <a:spLocks noChangeArrowheads="1"/>
          </p:cNvSpPr>
          <p:nvPr userDrawn="1"/>
        </p:nvSpPr>
        <p:spPr bwMode="auto">
          <a:xfrm>
            <a:off x="0" y="5943600"/>
            <a:ext cx="9144000" cy="152400"/>
          </a:xfrm>
          <a:prstGeom prst="rect">
            <a:avLst/>
          </a:prstGeom>
          <a:solidFill>
            <a:srgbClr val="640064"/>
          </a:solidFill>
          <a:ln w="9525">
            <a:solidFill>
              <a:srgbClr val="640064"/>
            </a:solidFill>
            <a:miter lim="800000"/>
            <a:headEnd/>
            <a:tailEnd/>
          </a:ln>
          <a:effectLst/>
        </p:spPr>
        <p:txBody>
          <a:bodyPr wrap="none" anchor="ctr"/>
          <a:lstStyle/>
          <a:p>
            <a:endParaRPr lang="en-SG"/>
          </a:p>
        </p:txBody>
      </p:sp>
      <p:sp>
        <p:nvSpPr>
          <p:cNvPr id="5124" name="Rectangle 4"/>
          <p:cNvSpPr>
            <a:spLocks noGrp="1" noChangeArrowheads="1"/>
          </p:cNvSpPr>
          <p:nvPr>
            <p:ph type="subTitle" idx="1" hasCustomPrompt="1"/>
          </p:nvPr>
        </p:nvSpPr>
        <p:spPr>
          <a:xfrm>
            <a:off x="1905000" y="2018046"/>
            <a:ext cx="6629400" cy="701731"/>
          </a:xfrm>
        </p:spPr>
        <p:txBody>
          <a:bodyPr>
            <a:spAutoFit/>
          </a:bodyPr>
          <a:lstStyle>
            <a:lvl1pPr marL="0" indent="0" algn="ctr">
              <a:lnSpc>
                <a:spcPct val="90000"/>
              </a:lnSpc>
              <a:spcBef>
                <a:spcPct val="20000"/>
              </a:spcBef>
              <a:buClr>
                <a:schemeClr val="tx2"/>
              </a:buClr>
              <a:buSzPct val="140000"/>
              <a:buFont typeface="Wingdings" pitchFamily="2" charset="2"/>
              <a:buNone/>
              <a:defRPr sz="4400" baseline="0"/>
            </a:lvl1pPr>
          </a:lstStyle>
          <a:p>
            <a:pPr algn="ctr">
              <a:lnSpc>
                <a:spcPct val="90000"/>
              </a:lnSpc>
              <a:spcBef>
                <a:spcPct val="20000"/>
              </a:spcBef>
              <a:buClr>
                <a:schemeClr val="tx2"/>
              </a:buClr>
              <a:buSzPct val="140000"/>
              <a:buFont typeface="Wingdings" pitchFamily="2" charset="2"/>
              <a:buNone/>
              <a:defRPr/>
            </a:pPr>
            <a:r>
              <a:rPr lang="en-US" dirty="0"/>
              <a:t>&lt;&lt;Title&gt;&gt;</a:t>
            </a:r>
          </a:p>
        </p:txBody>
      </p:sp>
      <p:pic>
        <p:nvPicPr>
          <p:cNvPr id="8" name="Picture 16" descr="School of IC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58315" y="53009"/>
            <a:ext cx="30480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15"/>
          <p:cNvSpPr>
            <a:spLocks noChangeShapeType="1"/>
          </p:cNvSpPr>
          <p:nvPr userDrawn="1"/>
        </p:nvSpPr>
        <p:spPr bwMode="auto">
          <a:xfrm>
            <a:off x="1676400" y="1044575"/>
            <a:ext cx="7315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 name="Rectangle 14"/>
          <p:cNvSpPr>
            <a:spLocks noChangeArrowheads="1"/>
          </p:cNvSpPr>
          <p:nvPr userDrawn="1"/>
        </p:nvSpPr>
        <p:spPr bwMode="auto">
          <a:xfrm>
            <a:off x="2895600" y="3810000"/>
            <a:ext cx="4800600" cy="1295400"/>
          </a:xfrm>
          <a:prstGeom prst="rect">
            <a:avLst/>
          </a:prstGeom>
          <a:noFill/>
          <a:ln w="9525">
            <a:noFill/>
            <a:miter lim="800000"/>
            <a:headEnd/>
            <a:tailEnd/>
          </a:ln>
        </p:spPr>
        <p:txBody>
          <a:bodyPr/>
          <a:lstStyle/>
          <a:p>
            <a:pPr algn="ctr">
              <a:lnSpc>
                <a:spcPct val="90000"/>
              </a:lnSpc>
              <a:spcBef>
                <a:spcPct val="20000"/>
              </a:spcBef>
              <a:buClr>
                <a:schemeClr val="tx2"/>
              </a:buClr>
              <a:buSzPct val="140000"/>
              <a:buFont typeface="Wingdings" pitchFamily="2" charset="2"/>
              <a:buNone/>
              <a:defRPr/>
            </a:pPr>
            <a:r>
              <a:rPr kumimoji="1" lang="en-GB" sz="2000" b="1" dirty="0">
                <a:latin typeface="Arial Narrow" pitchFamily="34" charset="0"/>
              </a:rPr>
              <a:t>Programming II (PRG2)</a:t>
            </a:r>
          </a:p>
          <a:p>
            <a:pPr algn="ctr">
              <a:lnSpc>
                <a:spcPct val="90000"/>
              </a:lnSpc>
              <a:spcBef>
                <a:spcPct val="20000"/>
              </a:spcBef>
              <a:buClr>
                <a:schemeClr val="tx2"/>
              </a:buClr>
              <a:buSzPct val="140000"/>
              <a:buFont typeface="Wingdings" pitchFamily="2" charset="2"/>
              <a:buNone/>
              <a:defRPr/>
            </a:pPr>
            <a:r>
              <a:rPr kumimoji="1" lang="en-GB" sz="1800" dirty="0">
                <a:latin typeface="Arial Narrow" pitchFamily="34" charset="0"/>
              </a:rPr>
              <a:t>Diploma in Information Technology</a:t>
            </a:r>
          </a:p>
          <a:p>
            <a:pPr marL="0" marR="0" lvl="0" indent="0" algn="ctr" defTabSz="914400" rtl="0" eaLnBrk="1" fontAlgn="base" latinLnBrk="0" hangingPunct="1">
              <a:lnSpc>
                <a:spcPct val="90000"/>
              </a:lnSpc>
              <a:spcBef>
                <a:spcPct val="20000"/>
              </a:spcBef>
              <a:spcAft>
                <a:spcPct val="0"/>
              </a:spcAft>
              <a:buClr>
                <a:schemeClr val="tx2"/>
              </a:buClr>
              <a:buSzPct val="140000"/>
              <a:buFont typeface="Wingdings" pitchFamily="2" charset="2"/>
              <a:buNone/>
              <a:tabLst/>
              <a:defRPr/>
            </a:pPr>
            <a:r>
              <a:rPr kumimoji="1" lang="en-GB" sz="1800" dirty="0">
                <a:latin typeface="Arial Narrow" pitchFamily="34" charset="0"/>
              </a:rPr>
              <a:t>Diploma in Data Science</a:t>
            </a:r>
          </a:p>
          <a:p>
            <a:pPr marL="0" marR="0" lvl="0" indent="0" algn="ctr" defTabSz="914400" rtl="0" eaLnBrk="1" fontAlgn="base" latinLnBrk="0" hangingPunct="1">
              <a:lnSpc>
                <a:spcPct val="90000"/>
              </a:lnSpc>
              <a:spcBef>
                <a:spcPct val="20000"/>
              </a:spcBef>
              <a:spcAft>
                <a:spcPct val="0"/>
              </a:spcAft>
              <a:buClr>
                <a:schemeClr val="tx2"/>
              </a:buClr>
              <a:buSzPct val="140000"/>
              <a:buFont typeface="Wingdings" pitchFamily="2" charset="2"/>
              <a:buNone/>
              <a:tabLst/>
              <a:defRPr/>
            </a:pPr>
            <a:r>
              <a:rPr kumimoji="1" lang="en-GB" sz="1800" baseline="0" dirty="0">
                <a:latin typeface="Arial Narrow" pitchFamily="34" charset="0"/>
              </a:rPr>
              <a:t>Diploma in Cybersecurity &amp; Digital Forensics </a:t>
            </a:r>
            <a:endParaRPr kumimoji="1" lang="en-GB" sz="1800" dirty="0">
              <a:latin typeface="Arial Narrow" pitchFamily="34" charset="0"/>
            </a:endParaRPr>
          </a:p>
          <a:p>
            <a:pPr algn="ctr">
              <a:lnSpc>
                <a:spcPct val="90000"/>
              </a:lnSpc>
              <a:spcBef>
                <a:spcPct val="20000"/>
              </a:spcBef>
              <a:buClr>
                <a:schemeClr val="tx2"/>
              </a:buClr>
              <a:buSzPct val="140000"/>
              <a:buFont typeface="Wingdings" pitchFamily="2" charset="2"/>
              <a:buNone/>
              <a:defRPr/>
            </a:pPr>
            <a:r>
              <a:rPr kumimoji="1" lang="en-GB" sz="1800" dirty="0">
                <a:latin typeface="Arial Narrow" pitchFamily="34" charset="0"/>
              </a:rPr>
              <a:t>Year 1 (2021/22), Semester 2</a:t>
            </a:r>
            <a:endParaRPr kumimoji="1" lang="en-GB" sz="4400" dirty="0">
              <a:effectLst>
                <a:outerShdw blurRad="38100" dist="38100" dir="2700000" algn="tl">
                  <a:srgbClr val="C0C0C0"/>
                </a:outerShdw>
              </a:effectLs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SG"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122238"/>
            <a:ext cx="2190750" cy="5745162"/>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76200" y="122238"/>
            <a:ext cx="6419850" cy="5745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lvl1pPr>
              <a:defRPr>
                <a:solidFill>
                  <a:srgbClr val="660033"/>
                </a:solidFill>
              </a:defRPr>
            </a:lvl1pPr>
            <a:lvl2pPr>
              <a:defRPr>
                <a:solidFill>
                  <a:srgbClr val="660033"/>
                </a:solidFill>
              </a:defRPr>
            </a:lvl2pPr>
            <a:lvl3pPr>
              <a:defRPr>
                <a:solidFill>
                  <a:srgbClr val="660033"/>
                </a:solidFill>
              </a:defRPr>
            </a:lvl3pPr>
            <a:lvl4pPr>
              <a:defRPr>
                <a:solidFill>
                  <a:srgbClr val="660033"/>
                </a:solidFill>
              </a:defRPr>
            </a:lvl4pPr>
            <a:lvl5pPr>
              <a:defRPr>
                <a:solidFill>
                  <a:srgbClr val="6600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795587"/>
            <a:ext cx="7772400" cy="1362075"/>
          </a:xfrm>
        </p:spPr>
        <p:txBody>
          <a:bodyPr anchor="t"/>
          <a:lstStyle>
            <a:lvl1pPr algn="ctr">
              <a:defRPr sz="4000" b="1" cap="none" baseline="0">
                <a:solidFill>
                  <a:srgbClr val="FF0000"/>
                </a:solidFill>
              </a:defRPr>
            </a:lvl1pPr>
          </a:lstStyle>
          <a:p>
            <a:r>
              <a:rPr lang="en-US" dirty="0"/>
              <a:t>Click to edit Master title style</a:t>
            </a:r>
            <a:endParaRPr lang="en-SG" dirty="0"/>
          </a:p>
        </p:txBody>
      </p:sp>
      <p:sp>
        <p:nvSpPr>
          <p:cNvPr id="3" name="Text Placeholder 2"/>
          <p:cNvSpPr>
            <a:spLocks noGrp="1"/>
          </p:cNvSpPr>
          <p:nvPr>
            <p:ph type="body" idx="1"/>
          </p:nvPr>
        </p:nvSpPr>
        <p:spPr>
          <a:xfrm>
            <a:off x="722313" y="1295400"/>
            <a:ext cx="7772400" cy="1500187"/>
          </a:xfrm>
        </p:spPr>
        <p:txBody>
          <a:bodyPr anchor="b"/>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 topic">
    <p:spTree>
      <p:nvGrpSpPr>
        <p:cNvPr id="1" name=""/>
        <p:cNvGrpSpPr/>
        <p:nvPr/>
      </p:nvGrpSpPr>
      <p:grpSpPr>
        <a:xfrm>
          <a:off x="0" y="0"/>
          <a:ext cx="0" cy="0"/>
          <a:chOff x="0" y="0"/>
          <a:chExt cx="0" cy="0"/>
        </a:xfrm>
      </p:grpSpPr>
      <p:pic>
        <p:nvPicPr>
          <p:cNvPr id="4" name="Picture 9" descr="j0229389"/>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71600" y="990600"/>
            <a:ext cx="56896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654300" y="1905000"/>
            <a:ext cx="3124200" cy="2590799"/>
          </a:xfrm>
        </p:spPr>
        <p:txBody>
          <a:bodyPr anchor="t"/>
          <a:lstStyle>
            <a:lvl1pPr marL="342900" indent="-342900" algn="l" rtl="0" eaLnBrk="0" fontAlgn="base" hangingPunct="0">
              <a:spcBef>
                <a:spcPct val="20000"/>
              </a:spcBef>
              <a:spcAft>
                <a:spcPct val="0"/>
              </a:spcAft>
              <a:buChar char="•"/>
              <a:defRPr lang="en-SG" sz="4000" b="0" kern="0" dirty="0">
                <a:solidFill>
                  <a:srgbClr val="0033CC"/>
                </a:solidFill>
                <a:effectLst>
                  <a:outerShdw blurRad="38100" dist="38100" dir="2700000" algn="tl">
                    <a:srgbClr val="C0C0C0"/>
                  </a:outerShdw>
                </a:effectLst>
                <a:latin typeface="+mn-lt"/>
                <a:ea typeface="+mn-ea"/>
                <a:cs typeface="+mn-cs"/>
              </a:defRPr>
            </a:lvl1pPr>
          </a:lstStyle>
          <a:p>
            <a:r>
              <a:rPr lang="en-US" dirty="0"/>
              <a:t>Click to edit Master title style</a:t>
            </a:r>
            <a:endParaRPr lang="en-SG" dirty="0"/>
          </a:p>
        </p:txBody>
      </p:sp>
    </p:spTree>
    <p:extLst>
      <p:ext uri="{BB962C8B-B14F-4D97-AF65-F5344CB8AC3E}">
        <p14:creationId xmlns:p14="http://schemas.microsoft.com/office/powerpoint/2010/main" val="3927640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76200" y="884238"/>
            <a:ext cx="4419600" cy="4983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8200" y="884238"/>
            <a:ext cx="4381500" cy="4983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CIS2-low.jpg"/>
          <p:cNvPicPr>
            <a:picLocks noChangeAspect="1"/>
          </p:cNvPicPr>
          <p:nvPr userDrawn="1"/>
        </p:nvPicPr>
        <p:blipFill>
          <a:blip r:embed="rId14" cstate="print"/>
          <a:srcRect t="2107"/>
          <a:stretch>
            <a:fillRect/>
          </a:stretch>
        </p:blipFill>
        <p:spPr bwMode="auto">
          <a:xfrm>
            <a:off x="0" y="0"/>
            <a:ext cx="9144000" cy="5943600"/>
          </a:xfrm>
          <a:prstGeom prst="rect">
            <a:avLst/>
          </a:prstGeom>
          <a:noFill/>
          <a:ln w="9525">
            <a:noFill/>
            <a:miter lim="800000"/>
            <a:headEnd/>
            <a:tailEnd/>
          </a:ln>
        </p:spPr>
      </p:pic>
      <p:sp>
        <p:nvSpPr>
          <p:cNvPr id="1033" name="Rectangle 9"/>
          <p:cNvSpPr>
            <a:spLocks noChangeArrowheads="1"/>
          </p:cNvSpPr>
          <p:nvPr userDrawn="1"/>
        </p:nvSpPr>
        <p:spPr bwMode="auto">
          <a:xfrm>
            <a:off x="0" y="0"/>
            <a:ext cx="9144000" cy="6096000"/>
          </a:xfrm>
          <a:prstGeom prst="rect">
            <a:avLst/>
          </a:prstGeom>
          <a:solidFill>
            <a:schemeClr val="bg1">
              <a:alpha val="90000"/>
            </a:schemeClr>
          </a:solidFill>
          <a:ln w="9525">
            <a:solidFill>
              <a:srgbClr val="800080"/>
            </a:solidFill>
            <a:miter lim="800000"/>
            <a:headEnd/>
            <a:tailEnd/>
          </a:ln>
          <a:effectLst/>
        </p:spPr>
        <p:txBody>
          <a:bodyPr wrap="none" anchor="ctr"/>
          <a:lstStyle/>
          <a:p>
            <a:endParaRPr lang="en-SG"/>
          </a:p>
        </p:txBody>
      </p:sp>
      <p:sp>
        <p:nvSpPr>
          <p:cNvPr id="1028" name="Rectangle 3"/>
          <p:cNvSpPr>
            <a:spLocks noGrp="1" noChangeArrowheads="1"/>
          </p:cNvSpPr>
          <p:nvPr>
            <p:ph type="body" idx="1"/>
          </p:nvPr>
        </p:nvSpPr>
        <p:spPr bwMode="auto">
          <a:xfrm>
            <a:off x="76200" y="884238"/>
            <a:ext cx="8991600" cy="4983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7" name="Rectangle 13"/>
          <p:cNvSpPr>
            <a:spLocks noChangeArrowheads="1"/>
          </p:cNvSpPr>
          <p:nvPr userDrawn="1"/>
        </p:nvSpPr>
        <p:spPr bwMode="auto">
          <a:xfrm>
            <a:off x="0" y="5943600"/>
            <a:ext cx="9144000" cy="152400"/>
          </a:xfrm>
          <a:prstGeom prst="rect">
            <a:avLst/>
          </a:prstGeom>
          <a:solidFill>
            <a:srgbClr val="640064"/>
          </a:solidFill>
          <a:ln w="9525">
            <a:solidFill>
              <a:srgbClr val="640064"/>
            </a:solidFill>
            <a:miter lim="800000"/>
            <a:headEnd/>
            <a:tailEnd/>
          </a:ln>
          <a:effectLst/>
        </p:spPr>
        <p:txBody>
          <a:bodyPr wrap="none" anchor="ctr"/>
          <a:lstStyle/>
          <a:p>
            <a:endParaRPr lang="en-SG"/>
          </a:p>
        </p:txBody>
      </p:sp>
      <p:sp>
        <p:nvSpPr>
          <p:cNvPr id="1039" name="Rectangle 15"/>
          <p:cNvSpPr>
            <a:spLocks noChangeArrowheads="1"/>
          </p:cNvSpPr>
          <p:nvPr userDrawn="1"/>
        </p:nvSpPr>
        <p:spPr bwMode="auto">
          <a:xfrm>
            <a:off x="0" y="0"/>
            <a:ext cx="9144000" cy="762000"/>
          </a:xfrm>
          <a:prstGeom prst="rect">
            <a:avLst/>
          </a:prstGeom>
          <a:solidFill>
            <a:srgbClr val="800080"/>
          </a:solidFill>
          <a:ln w="9525">
            <a:solidFill>
              <a:srgbClr val="640064"/>
            </a:solidFill>
            <a:miter lim="800000"/>
            <a:headEnd/>
            <a:tailEnd/>
          </a:ln>
          <a:effectLst/>
        </p:spPr>
        <p:txBody>
          <a:bodyPr wrap="none" anchor="ctr"/>
          <a:lstStyle/>
          <a:p>
            <a:endParaRPr lang="en-SG"/>
          </a:p>
        </p:txBody>
      </p:sp>
      <p:sp>
        <p:nvSpPr>
          <p:cNvPr id="2" name="Rectangle 2"/>
          <p:cNvSpPr>
            <a:spLocks noGrp="1" noChangeArrowheads="1"/>
          </p:cNvSpPr>
          <p:nvPr>
            <p:ph type="title"/>
          </p:nvPr>
        </p:nvSpPr>
        <p:spPr bwMode="auto">
          <a:xfrm>
            <a:off x="76200" y="122238"/>
            <a:ext cx="8991600"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2" name="Rectangle 16"/>
          <p:cNvSpPr>
            <a:spLocks noChangeArrowheads="1"/>
          </p:cNvSpPr>
          <p:nvPr userDrawn="1"/>
        </p:nvSpPr>
        <p:spPr bwMode="auto">
          <a:xfrm>
            <a:off x="1371600" y="6302375"/>
            <a:ext cx="2895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342900" indent="-342900">
              <a:defRPr sz="2400">
                <a:solidFill>
                  <a:schemeClr val="tx1"/>
                </a:solidFill>
                <a:latin typeface="Verdana" pitchFamily="34" charset="0"/>
              </a:defRPr>
            </a:lvl1pPr>
            <a:lvl2pPr>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lvl="1">
              <a:spcBef>
                <a:spcPct val="50000"/>
              </a:spcBef>
              <a:defRPr/>
            </a:pPr>
            <a:r>
              <a:rPr lang="en-US" altLang="en-US" sz="1200" dirty="0">
                <a:latin typeface="Arial Narrow" pitchFamily="34" charset="0"/>
              </a:rPr>
              <a:t>Diploma in IT/DS/CSF</a:t>
            </a:r>
            <a:br>
              <a:rPr lang="en-US" altLang="en-US" sz="1200" dirty="0">
                <a:latin typeface="Arial Narrow" pitchFamily="34" charset="0"/>
              </a:rPr>
            </a:br>
            <a:r>
              <a:rPr lang="en-US" altLang="en-US" sz="1200" dirty="0">
                <a:latin typeface="Arial Narrow" pitchFamily="34" charset="0"/>
              </a:rPr>
              <a:t>PRG2 AY21/22, Sem 2</a:t>
            </a:r>
          </a:p>
        </p:txBody>
      </p:sp>
      <p:pic>
        <p:nvPicPr>
          <p:cNvPr id="13" name="Picture 22" descr="School of ICT"/>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6200" y="6172200"/>
            <a:ext cx="17145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5"/>
          <p:cNvSpPr txBox="1">
            <a:spLocks noChangeArrowheads="1"/>
          </p:cNvSpPr>
          <p:nvPr userDrawn="1"/>
        </p:nvSpPr>
        <p:spPr bwMode="auto">
          <a:xfrm>
            <a:off x="4457700" y="6302375"/>
            <a:ext cx="1905000" cy="381000"/>
          </a:xfrm>
          <a:prstGeom prst="rect">
            <a:avLst/>
          </a:prstGeom>
          <a:noFill/>
          <a:ln w="9525">
            <a:noFill/>
            <a:miter lim="800000"/>
            <a:headEnd/>
            <a:tailEnd/>
          </a:ln>
        </p:spPr>
        <p:txBody>
          <a:bodyPr anchor="b"/>
          <a:lstStyle>
            <a:lvl1pPr algn="r">
              <a:spcBef>
                <a:spcPct val="50000"/>
              </a:spcBef>
              <a:defRPr sz="1200">
                <a:latin typeface="Arial Narrow" pitchFamily="34" charset="0"/>
              </a:defRPr>
            </a:lvl1pPr>
          </a:lstStyle>
          <a:p>
            <a:pPr algn="ctr">
              <a:defRPr/>
            </a:pPr>
            <a:r>
              <a:rPr lang="en-US" dirty="0"/>
              <a:t>  Last update: 08/10/2021</a:t>
            </a:r>
          </a:p>
        </p:txBody>
      </p:sp>
      <p:sp>
        <p:nvSpPr>
          <p:cNvPr id="15" name="Rectangle 15"/>
          <p:cNvSpPr txBox="1">
            <a:spLocks noChangeArrowheads="1"/>
          </p:cNvSpPr>
          <p:nvPr userDrawn="1"/>
        </p:nvSpPr>
        <p:spPr bwMode="auto">
          <a:xfrm>
            <a:off x="7086600" y="6275387"/>
            <a:ext cx="1905000" cy="381000"/>
          </a:xfrm>
          <a:prstGeom prst="rect">
            <a:avLst/>
          </a:prstGeom>
          <a:noFill/>
          <a:ln w="9525">
            <a:noFill/>
            <a:miter lim="800000"/>
            <a:headEnd/>
            <a:tailEnd/>
          </a:ln>
        </p:spPr>
        <p:txBody>
          <a:bodyPr anchor="ctr"/>
          <a:lstStyle>
            <a:lvl1pPr algn="r">
              <a:spcBef>
                <a:spcPct val="50000"/>
              </a:spcBef>
              <a:defRPr sz="1200">
                <a:latin typeface="Arial Narrow" pitchFamily="34" charset="0"/>
              </a:defRPr>
            </a:lvl1pPr>
          </a:lstStyle>
          <a:p>
            <a:pPr>
              <a:defRPr/>
            </a:pPr>
            <a:r>
              <a:rPr lang="en-US" dirty="0"/>
              <a:t>  Lecture</a:t>
            </a:r>
            <a:r>
              <a:rPr lang="en-US" baseline="0" dirty="0"/>
              <a:t> 1</a:t>
            </a:r>
            <a:br>
              <a:rPr lang="en-US" baseline="0" dirty="0"/>
            </a:br>
            <a:r>
              <a:rPr lang="en-US" baseline="0" dirty="0"/>
              <a:t>Slide </a:t>
            </a:r>
            <a:fld id="{D684DC87-7C2B-4413-A3B2-900CE8D7D012}" type="slidenum">
              <a:rPr lang="en-US" baseline="0" smtClean="0"/>
              <a:t>‹#›</a:t>
            </a:fld>
            <a:endParaRPr lang="en-US" dirty="0"/>
          </a:p>
        </p:txBody>
      </p:sp>
      <p:sp>
        <p:nvSpPr>
          <p:cNvPr id="3" name="MSIPCMContentMarking" descr="{&quot;HashCode&quot;:-1818968269,&quot;Placement&quot;:&quot;Header&quot;}">
            <a:extLst>
              <a:ext uri="{FF2B5EF4-FFF2-40B4-BE49-F238E27FC236}">
                <a16:creationId xmlns:a16="http://schemas.microsoft.com/office/drawing/2014/main" id="{E3DD2C25-92C3-4B6C-9E01-93A52E26E33F}"/>
              </a:ext>
            </a:extLst>
          </p:cNvPr>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ct val="0"/>
              </a:spcBef>
              <a:spcAft>
                <a:spcPct val="0"/>
              </a:spcAft>
            </a:pPr>
            <a:r>
              <a:rPr lang="en-US" sz="1100">
                <a:solidFill>
                  <a:srgbClr val="000000"/>
                </a:solidFill>
                <a:latin typeface="Calibri" panose="020F0502020204030204" pitchFamily="34" charset="0"/>
              </a:rPr>
              <a:t>                    Official (Closed) - Non Sensitive</a:t>
            </a:r>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7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charset="0"/>
          <a:cs typeface="Arial" charset="0"/>
        </a:defRPr>
      </a:lvl2pPr>
      <a:lvl3pPr algn="l" rtl="0" eaLnBrk="0" fontAlgn="base" hangingPunct="0">
        <a:spcBef>
          <a:spcPct val="0"/>
        </a:spcBef>
        <a:spcAft>
          <a:spcPct val="0"/>
        </a:spcAft>
        <a:defRPr sz="3200" b="1">
          <a:solidFill>
            <a:schemeClr val="bg1"/>
          </a:solidFill>
          <a:latin typeface="Arial" charset="0"/>
          <a:cs typeface="Arial" charset="0"/>
        </a:defRPr>
      </a:lvl3pPr>
      <a:lvl4pPr algn="l" rtl="0" eaLnBrk="0" fontAlgn="base" hangingPunct="0">
        <a:spcBef>
          <a:spcPct val="0"/>
        </a:spcBef>
        <a:spcAft>
          <a:spcPct val="0"/>
        </a:spcAft>
        <a:defRPr sz="3200" b="1">
          <a:solidFill>
            <a:schemeClr val="bg1"/>
          </a:solidFill>
          <a:latin typeface="Arial" charset="0"/>
          <a:cs typeface="Arial" charset="0"/>
        </a:defRPr>
      </a:lvl4pPr>
      <a:lvl5pPr algn="l" rtl="0" eaLnBrk="0" fontAlgn="base" hangingPunct="0">
        <a:spcBef>
          <a:spcPct val="0"/>
        </a:spcBef>
        <a:spcAft>
          <a:spcPct val="0"/>
        </a:spcAft>
        <a:defRPr sz="3200" b="1">
          <a:solidFill>
            <a:schemeClr val="bg1"/>
          </a:solidFill>
          <a:latin typeface="Arial" charset="0"/>
          <a:cs typeface="Arial" charset="0"/>
        </a:defRPr>
      </a:lvl5pPr>
      <a:lvl6pPr marL="457200" algn="l" rtl="0" fontAlgn="base">
        <a:spcBef>
          <a:spcPct val="0"/>
        </a:spcBef>
        <a:spcAft>
          <a:spcPct val="0"/>
        </a:spcAft>
        <a:defRPr sz="3200" b="1">
          <a:solidFill>
            <a:schemeClr val="bg1"/>
          </a:solidFill>
          <a:latin typeface="Arial" charset="0"/>
          <a:cs typeface="Arial" charset="0"/>
        </a:defRPr>
      </a:lvl6pPr>
      <a:lvl7pPr marL="914400" algn="l" rtl="0" fontAlgn="base">
        <a:spcBef>
          <a:spcPct val="0"/>
        </a:spcBef>
        <a:spcAft>
          <a:spcPct val="0"/>
        </a:spcAft>
        <a:defRPr sz="3200" b="1">
          <a:solidFill>
            <a:schemeClr val="bg1"/>
          </a:solidFill>
          <a:latin typeface="Arial" charset="0"/>
          <a:cs typeface="Arial" charset="0"/>
        </a:defRPr>
      </a:lvl7pPr>
      <a:lvl8pPr marL="1371600" algn="l" rtl="0" fontAlgn="base">
        <a:spcBef>
          <a:spcPct val="0"/>
        </a:spcBef>
        <a:spcAft>
          <a:spcPct val="0"/>
        </a:spcAft>
        <a:defRPr sz="3200" b="1">
          <a:solidFill>
            <a:schemeClr val="bg1"/>
          </a:solidFill>
          <a:latin typeface="Arial" charset="0"/>
          <a:cs typeface="Arial" charset="0"/>
        </a:defRPr>
      </a:lvl8pPr>
      <a:lvl9pPr marL="1828800" algn="l" rtl="0" fontAlgn="base">
        <a:spcBef>
          <a:spcPct val="0"/>
        </a:spcBef>
        <a:spcAft>
          <a:spcPct val="0"/>
        </a:spcAft>
        <a:defRPr sz="3200" b="1">
          <a:solidFill>
            <a:schemeClr val="bg1"/>
          </a:solidFill>
          <a:latin typeface="Arial" charset="0"/>
          <a:cs typeface="Arial" charset="0"/>
        </a:defRPr>
      </a:lvl9pPr>
    </p:titleStyle>
    <p:bodyStyle>
      <a:lvl1pPr marL="342900" indent="-342900" algn="l" rtl="0" eaLnBrk="0" fontAlgn="base" hangingPunct="0">
        <a:spcBef>
          <a:spcPct val="20000"/>
        </a:spcBef>
        <a:spcAft>
          <a:spcPct val="0"/>
        </a:spcAft>
        <a:buChar char="•"/>
        <a:defRPr sz="2800">
          <a:solidFill>
            <a:srgbClr val="640064"/>
          </a:solidFill>
          <a:latin typeface="+mn-lt"/>
          <a:ea typeface="+mn-ea"/>
          <a:cs typeface="+mn-cs"/>
        </a:defRPr>
      </a:lvl1pPr>
      <a:lvl2pPr marL="742950" indent="-285750" algn="l" rtl="0" eaLnBrk="0" fontAlgn="base" hangingPunct="0">
        <a:spcBef>
          <a:spcPct val="20000"/>
        </a:spcBef>
        <a:spcAft>
          <a:spcPct val="0"/>
        </a:spcAft>
        <a:buChar char="–"/>
        <a:defRPr sz="2400">
          <a:solidFill>
            <a:srgbClr val="640064"/>
          </a:solidFill>
          <a:latin typeface="+mn-lt"/>
          <a:cs typeface="+mn-cs"/>
        </a:defRPr>
      </a:lvl2pPr>
      <a:lvl3pPr marL="1143000" indent="-228600" algn="l" rtl="0" eaLnBrk="0" fontAlgn="base" hangingPunct="0">
        <a:spcBef>
          <a:spcPct val="20000"/>
        </a:spcBef>
        <a:spcAft>
          <a:spcPct val="0"/>
        </a:spcAft>
        <a:buChar char="•"/>
        <a:defRPr sz="2000">
          <a:solidFill>
            <a:srgbClr val="640064"/>
          </a:solidFill>
          <a:latin typeface="+mn-lt"/>
          <a:cs typeface="+mn-cs"/>
        </a:defRPr>
      </a:lvl3pPr>
      <a:lvl4pPr marL="1600200" indent="-228600" algn="l" rtl="0" eaLnBrk="0" fontAlgn="base" hangingPunct="0">
        <a:spcBef>
          <a:spcPct val="20000"/>
        </a:spcBef>
        <a:spcAft>
          <a:spcPct val="0"/>
        </a:spcAft>
        <a:buChar char="–"/>
        <a:defRPr>
          <a:solidFill>
            <a:srgbClr val="640064"/>
          </a:solidFill>
          <a:latin typeface="+mn-lt"/>
          <a:cs typeface="+mn-cs"/>
        </a:defRPr>
      </a:lvl4pPr>
      <a:lvl5pPr marL="2057400" indent="-228600" algn="l" rtl="0" eaLnBrk="0" fontAlgn="base" hangingPunct="0">
        <a:spcBef>
          <a:spcPct val="20000"/>
        </a:spcBef>
        <a:spcAft>
          <a:spcPct val="0"/>
        </a:spcAft>
        <a:buChar char="»"/>
        <a:defRPr>
          <a:solidFill>
            <a:srgbClr val="640064"/>
          </a:solidFill>
          <a:latin typeface="+mn-lt"/>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p3"/><Relationship Id="rId1" Type="http://schemas.microsoft.com/office/2007/relationships/media" Target="../media/media9.mp3"/><Relationship Id="rId5" Type="http://schemas.openxmlformats.org/officeDocument/2006/relationships/image" Target="../media/image5.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5.png"/><Relationship Id="rId2" Type="http://schemas.openxmlformats.org/officeDocument/2006/relationships/audio" Target="../media/media10.mp3"/><Relationship Id="rId1" Type="http://schemas.microsoft.com/office/2007/relationships/media" Target="../media/media10.mp3"/><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1.mp3"/><Relationship Id="rId1" Type="http://schemas.microsoft.com/office/2007/relationships/media" Target="../media/media11.mp3"/><Relationship Id="rId5" Type="http://schemas.openxmlformats.org/officeDocument/2006/relationships/image" Target="../media/image5.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2.mp3"/><Relationship Id="rId1" Type="http://schemas.microsoft.com/office/2007/relationships/media" Target="../media/media12.mp3"/><Relationship Id="rId5" Type="http://schemas.openxmlformats.org/officeDocument/2006/relationships/image" Target="../media/image5.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13.mp3"/><Relationship Id="rId1" Type="http://schemas.microsoft.com/office/2007/relationships/media" Target="../media/media13.mp3"/><Relationship Id="rId5" Type="http://schemas.openxmlformats.org/officeDocument/2006/relationships/image" Target="../media/image5.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4.mp3"/><Relationship Id="rId1" Type="http://schemas.microsoft.com/office/2007/relationships/media" Target="../media/media14.mp3"/><Relationship Id="rId5" Type="http://schemas.openxmlformats.org/officeDocument/2006/relationships/image" Target="../media/image5.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5.mp3"/><Relationship Id="rId1" Type="http://schemas.microsoft.com/office/2007/relationships/media" Target="../media/media15.mp3"/><Relationship Id="rId5" Type="http://schemas.openxmlformats.org/officeDocument/2006/relationships/image" Target="../media/image5.pn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6.mp3"/><Relationship Id="rId1" Type="http://schemas.microsoft.com/office/2007/relationships/media" Target="../media/media16.mp3"/><Relationship Id="rId5" Type="http://schemas.openxmlformats.org/officeDocument/2006/relationships/image" Target="../media/image5.pn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en-us/dotnet/api/system.datetime?view=netframework-4.8"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hyperlink" Target="https://docs.microsoft.com/en-us/dotnet/csharp/programming-guide/file-system/how-to-write-to-a-text-file" TargetMode="External"/><Relationship Id="rId4" Type="http://schemas.openxmlformats.org/officeDocument/2006/relationships/hyperlink" Target="https://docs.microsoft.com/en-us/dotnet/csharp/programming-guide/file-system/how-to-read-from-a-text-file" TargetMode="Externa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5.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2.mp3"/><Relationship Id="rId1" Type="http://schemas.microsoft.com/office/2007/relationships/media" Target="../media/media2.mp3"/><Relationship Id="rId5" Type="http://schemas.openxmlformats.org/officeDocument/2006/relationships/image" Target="../media/image5.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p3"/><Relationship Id="rId1" Type="http://schemas.microsoft.com/office/2007/relationships/media" Target="../media/media3.mp3"/><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p3"/><Relationship Id="rId1" Type="http://schemas.microsoft.com/office/2007/relationships/media" Target="../media/media4.mp3"/><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p3"/><Relationship Id="rId1" Type="http://schemas.microsoft.com/office/2007/relationships/media" Target="../media/media5.mp3"/><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p3"/><Relationship Id="rId1" Type="http://schemas.microsoft.com/office/2007/relationships/media" Target="../media/media6.mp3"/><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7.mp3"/><Relationship Id="rId1" Type="http://schemas.microsoft.com/office/2007/relationships/media" Target="../media/media7.mp3"/><Relationship Id="rId5" Type="http://schemas.openxmlformats.org/officeDocument/2006/relationships/image" Target="../media/image5.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p3"/><Relationship Id="rId1" Type="http://schemas.microsoft.com/office/2007/relationships/media" Target="../media/media8.mp3"/><Relationship Id="rId5" Type="http://schemas.openxmlformats.org/officeDocument/2006/relationships/image" Target="../media/image5.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ine 15"/>
          <p:cNvSpPr>
            <a:spLocks noChangeShapeType="1"/>
          </p:cNvSpPr>
          <p:nvPr/>
        </p:nvSpPr>
        <p:spPr bwMode="auto">
          <a:xfrm>
            <a:off x="1676400" y="1044575"/>
            <a:ext cx="7315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 name="Rectangle 3"/>
          <p:cNvSpPr>
            <a:spLocks noGrp="1" noChangeArrowheads="1"/>
          </p:cNvSpPr>
          <p:nvPr>
            <p:ph type="subTitle" idx="1"/>
          </p:nvPr>
        </p:nvSpPr>
        <p:spPr>
          <a:xfrm>
            <a:off x="1905000" y="2018046"/>
            <a:ext cx="6629400" cy="1446550"/>
          </a:xfrm>
        </p:spPr>
        <p:txBody>
          <a:bodyPr/>
          <a:lstStyle/>
          <a:p>
            <a:r>
              <a:rPr lang="en-GB" dirty="0"/>
              <a:t>Introduction to C#</a:t>
            </a:r>
          </a:p>
          <a:p>
            <a:r>
              <a:rPr lang="en-GB" dirty="0"/>
              <a:t>(Part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CF935-A294-48D5-91D6-C3A49B5970E1}"/>
              </a:ext>
            </a:extLst>
          </p:cNvPr>
          <p:cNvSpPr>
            <a:spLocks noGrp="1"/>
          </p:cNvSpPr>
          <p:nvPr>
            <p:ph type="title"/>
          </p:nvPr>
        </p:nvSpPr>
        <p:spPr/>
        <p:txBody>
          <a:bodyPr/>
          <a:lstStyle/>
          <a:p>
            <a:r>
              <a:rPr lang="en-US" dirty="0"/>
              <a:t>Reading Data from csv File</a:t>
            </a:r>
          </a:p>
        </p:txBody>
      </p:sp>
      <p:sp>
        <p:nvSpPr>
          <p:cNvPr id="4" name="TextBox 3">
            <a:extLst>
              <a:ext uri="{FF2B5EF4-FFF2-40B4-BE49-F238E27FC236}">
                <a16:creationId xmlns:a16="http://schemas.microsoft.com/office/drawing/2014/main" id="{98F834CF-1E98-48D9-BECC-FF389E1B16BA}"/>
              </a:ext>
            </a:extLst>
          </p:cNvPr>
          <p:cNvSpPr txBox="1"/>
          <p:nvPr/>
        </p:nvSpPr>
        <p:spPr>
          <a:xfrm>
            <a:off x="264010" y="1295400"/>
            <a:ext cx="8615979" cy="4585871"/>
          </a:xfrm>
          <a:prstGeom prst="rect">
            <a:avLst/>
          </a:prstGeom>
          <a:noFill/>
          <a:ln>
            <a:solidFill>
              <a:schemeClr val="tx1"/>
            </a:solidFill>
          </a:ln>
        </p:spPr>
        <p:txBody>
          <a:bodyPr wrap="square" rtlCol="0">
            <a:spAutoFit/>
          </a:bodyPr>
          <a:lstStyle/>
          <a:p>
            <a:pPr>
              <a:spcAft>
                <a:spcPts val="0"/>
              </a:spcAft>
            </a:pPr>
            <a:r>
              <a:rPr kumimoji="1" lang="en-US" dirty="0">
                <a:solidFill>
                  <a:srgbClr val="0000FF"/>
                </a:solidFill>
                <a:latin typeface="Consolas" panose="020B0609020204030204" pitchFamily="49" charset="0"/>
                <a:cs typeface="Courier New" panose="02070309020205020404" pitchFamily="49" charset="0"/>
              </a:rPr>
              <a:t>using System.IO;</a:t>
            </a:r>
          </a:p>
          <a:p>
            <a:pPr>
              <a:spcAft>
                <a:spcPts val="0"/>
              </a:spcAft>
            </a:pPr>
            <a:r>
              <a:rPr kumimoji="1" lang="en-US" dirty="0">
                <a:solidFill>
                  <a:srgbClr val="0000FF"/>
                </a:solidFill>
                <a:latin typeface="Consolas" panose="020B0609020204030204" pitchFamily="49" charset="0"/>
                <a:cs typeface="Courier New" panose="02070309020205020404" pitchFamily="49" charset="0"/>
              </a:rPr>
              <a:t>....</a:t>
            </a:r>
          </a:p>
          <a:p>
            <a:pPr>
              <a:spcAft>
                <a:spcPts val="0"/>
              </a:spcAft>
            </a:pPr>
            <a:r>
              <a:rPr lang="en-US" dirty="0">
                <a:solidFill>
                  <a:srgbClr val="FF0000"/>
                </a:solidFill>
                <a:latin typeface="Consolas" panose="020B0609020204030204" pitchFamily="49" charset="0"/>
              </a:rPr>
              <a:t>string[] </a:t>
            </a:r>
            <a:r>
              <a:rPr lang="en-US" dirty="0" err="1">
                <a:solidFill>
                  <a:srgbClr val="FF0000"/>
                </a:solidFill>
                <a:latin typeface="Consolas" panose="020B0609020204030204" pitchFamily="49" charset="0"/>
              </a:rPr>
              <a:t>csvLines</a:t>
            </a:r>
            <a:r>
              <a:rPr lang="en-US" dirty="0">
                <a:solidFill>
                  <a:srgbClr val="FF0000"/>
                </a:solidFill>
                <a:latin typeface="Consolas" panose="020B0609020204030204" pitchFamily="49" charset="0"/>
              </a:rPr>
              <a:t> = </a:t>
            </a:r>
            <a:r>
              <a:rPr lang="en-US" dirty="0" err="1">
                <a:solidFill>
                  <a:srgbClr val="FF0000"/>
                </a:solidFill>
                <a:latin typeface="Consolas" panose="020B0609020204030204" pitchFamily="49" charset="0"/>
              </a:rPr>
              <a:t>File.ReadAllLines</a:t>
            </a:r>
            <a:r>
              <a:rPr lang="en-US" dirty="0">
                <a:solidFill>
                  <a:srgbClr val="FF0000"/>
                </a:solidFill>
                <a:latin typeface="Consolas" panose="020B0609020204030204" pitchFamily="49" charset="0"/>
              </a:rPr>
              <a:t>("testmarks.csv");</a:t>
            </a:r>
          </a:p>
          <a:p>
            <a:pPr>
              <a:spcAft>
                <a:spcPts val="0"/>
              </a:spcAft>
            </a:pPr>
            <a:endParaRPr lang="en-US" dirty="0">
              <a:solidFill>
                <a:srgbClr val="0000FF"/>
              </a:solidFill>
              <a:latin typeface="Consolas" panose="020B0609020204030204" pitchFamily="49" charset="0"/>
            </a:endParaRPr>
          </a:p>
          <a:p>
            <a:pPr>
              <a:spcAft>
                <a:spcPts val="0"/>
              </a:spcAft>
            </a:pPr>
            <a:r>
              <a:rPr lang="en-US" dirty="0">
                <a:solidFill>
                  <a:srgbClr val="0000FF"/>
                </a:solidFill>
                <a:latin typeface="Consolas" panose="020B0609020204030204" pitchFamily="49" charset="0"/>
              </a:rPr>
              <a:t>// Display the file contents together with average using a for loop </a:t>
            </a:r>
          </a:p>
          <a:p>
            <a:pPr>
              <a:spcAft>
                <a:spcPts val="0"/>
              </a:spcAft>
            </a:pPr>
            <a:r>
              <a:rPr lang="en-US" dirty="0">
                <a:solidFill>
                  <a:srgbClr val="0000FF"/>
                </a:solidFill>
                <a:latin typeface="Consolas" panose="020B0609020204030204" pitchFamily="49" charset="0"/>
              </a:rPr>
              <a:t>string[] heading = </a:t>
            </a:r>
            <a:r>
              <a:rPr lang="en-US" dirty="0" err="1">
                <a:solidFill>
                  <a:srgbClr val="0000FF"/>
                </a:solidFill>
                <a:latin typeface="Consolas" panose="020B0609020204030204" pitchFamily="49" charset="0"/>
              </a:rPr>
              <a:t>csvLines</a:t>
            </a:r>
            <a:r>
              <a:rPr lang="en-US" dirty="0">
                <a:solidFill>
                  <a:srgbClr val="0000FF"/>
                </a:solidFill>
                <a:latin typeface="Consolas" panose="020B0609020204030204" pitchFamily="49" charset="0"/>
              </a:rPr>
              <a:t>[0].Split(',');</a:t>
            </a:r>
          </a:p>
          <a:p>
            <a:pPr>
              <a:spcAft>
                <a:spcPts val="0"/>
              </a:spcAft>
            </a:pPr>
            <a:r>
              <a:rPr lang="en-US" dirty="0" err="1">
                <a:solidFill>
                  <a:srgbClr val="0000FF"/>
                </a:solidFill>
                <a:latin typeface="Consolas" panose="020B0609020204030204" pitchFamily="49" charset="0"/>
              </a:rPr>
              <a:t>Console.WriteLine</a:t>
            </a:r>
            <a:r>
              <a:rPr lang="en-US" dirty="0">
                <a:solidFill>
                  <a:srgbClr val="0000FF"/>
                </a:solidFill>
                <a:latin typeface="Consolas" panose="020B0609020204030204" pitchFamily="49" charset="0"/>
              </a:rPr>
              <a:t>("{0,10}  {1,10}  {2,10}  {3,10}", </a:t>
            </a:r>
          </a:p>
          <a:p>
            <a:pPr>
              <a:spcAft>
                <a:spcPts val="0"/>
              </a:spcAft>
            </a:pPr>
            <a:r>
              <a:rPr lang="en-US" dirty="0">
                <a:solidFill>
                  <a:srgbClr val="0000FF"/>
                </a:solidFill>
                <a:latin typeface="Consolas" panose="020B0609020204030204" pitchFamily="49" charset="0"/>
              </a:rPr>
              <a:t>		heading[0], heading[1], heading[2], "Average");</a:t>
            </a:r>
          </a:p>
          <a:p>
            <a:pPr>
              <a:spcAft>
                <a:spcPts val="0"/>
              </a:spcAft>
            </a:pPr>
            <a:r>
              <a:rPr lang="nn-NO" dirty="0">
                <a:solidFill>
                  <a:srgbClr val="0000FF"/>
                </a:solidFill>
                <a:latin typeface="Consolas" panose="020B0609020204030204" pitchFamily="49" charset="0"/>
              </a:rPr>
              <a:t>for (int i=1; i&lt;csvLines.Length; i++)</a:t>
            </a:r>
          </a:p>
          <a:p>
            <a:pPr>
              <a:spcAft>
                <a:spcPts val="0"/>
              </a:spcAft>
            </a:pPr>
            <a:r>
              <a:rPr lang="en-US" dirty="0">
                <a:solidFill>
                  <a:srgbClr val="0000FF"/>
                </a:solidFill>
                <a:latin typeface="Consolas" panose="020B0609020204030204" pitchFamily="49" charset="0"/>
              </a:rPr>
              <a:t>{</a:t>
            </a:r>
          </a:p>
          <a:p>
            <a:pPr>
              <a:spcAft>
                <a:spcPts val="0"/>
              </a:spcAft>
              <a:tabLst>
                <a:tab pos="461963" algn="l"/>
              </a:tabLst>
            </a:pPr>
            <a:r>
              <a:rPr lang="en-US" dirty="0">
                <a:solidFill>
                  <a:srgbClr val="0000FF"/>
                </a:solidFill>
                <a:latin typeface="Consolas" panose="020B0609020204030204" pitchFamily="49" charset="0"/>
              </a:rPr>
              <a:t>	string[] marks = </a:t>
            </a:r>
            <a:r>
              <a:rPr lang="en-US" dirty="0" err="1">
                <a:solidFill>
                  <a:srgbClr val="0000FF"/>
                </a:solidFill>
                <a:latin typeface="Consolas" panose="020B0609020204030204" pitchFamily="49" charset="0"/>
              </a:rPr>
              <a:t>csvLines</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i</a:t>
            </a:r>
            <a:r>
              <a:rPr lang="en-US" dirty="0">
                <a:solidFill>
                  <a:srgbClr val="0000FF"/>
                </a:solidFill>
                <a:latin typeface="Consolas" panose="020B0609020204030204" pitchFamily="49" charset="0"/>
              </a:rPr>
              <a:t>].Split(',');</a:t>
            </a:r>
          </a:p>
          <a:p>
            <a:pPr>
              <a:spcAft>
                <a:spcPts val="0"/>
              </a:spcAft>
              <a:tabLst>
                <a:tab pos="461963" algn="l"/>
              </a:tabLst>
            </a:pPr>
            <a:r>
              <a:rPr lang="en-US" dirty="0">
                <a:solidFill>
                  <a:srgbClr val="0000FF"/>
                </a:solidFill>
                <a:latin typeface="Consolas" panose="020B0609020204030204" pitchFamily="49" charset="0"/>
              </a:rPr>
              <a:t>	double average = (</a:t>
            </a:r>
            <a:r>
              <a:rPr lang="en-US" dirty="0" err="1">
                <a:solidFill>
                  <a:srgbClr val="0000FF"/>
                </a:solidFill>
                <a:latin typeface="Consolas" panose="020B0609020204030204" pitchFamily="49" charset="0"/>
              </a:rPr>
              <a:t>Convert.ToDouble</a:t>
            </a:r>
            <a:r>
              <a:rPr lang="en-US" dirty="0">
                <a:solidFill>
                  <a:srgbClr val="0000FF"/>
                </a:solidFill>
                <a:latin typeface="Consolas" panose="020B0609020204030204" pitchFamily="49" charset="0"/>
              </a:rPr>
              <a:t>(marks[1]) +</a:t>
            </a:r>
          </a:p>
          <a:p>
            <a:pPr>
              <a:spcAft>
                <a:spcPts val="0"/>
              </a:spcAft>
              <a:tabLst>
                <a:tab pos="461963" algn="l"/>
              </a:tabLst>
            </a:pPr>
            <a:r>
              <a:rPr lang="en-US"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Convert.ToDouble</a:t>
            </a:r>
            <a:r>
              <a:rPr lang="en-US" dirty="0">
                <a:solidFill>
                  <a:srgbClr val="0000FF"/>
                </a:solidFill>
                <a:latin typeface="Consolas" panose="020B0609020204030204" pitchFamily="49" charset="0"/>
              </a:rPr>
              <a:t>(marks[2])) / 2;</a:t>
            </a:r>
          </a:p>
          <a:p>
            <a:pPr>
              <a:spcAft>
                <a:spcPts val="0"/>
              </a:spcAft>
              <a:tabLst>
                <a:tab pos="461963" algn="l"/>
              </a:tabLst>
            </a:pPr>
            <a:r>
              <a:rPr lang="en-US"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Console.WriteLine</a:t>
            </a:r>
            <a:r>
              <a:rPr lang="en-US" dirty="0">
                <a:solidFill>
                  <a:srgbClr val="0000FF"/>
                </a:solidFill>
                <a:latin typeface="Consolas" panose="020B0609020204030204" pitchFamily="49" charset="0"/>
              </a:rPr>
              <a:t>("{0,10}  {1,10}  {2,10}  {3,10}", marks[0],</a:t>
            </a:r>
          </a:p>
          <a:p>
            <a:pPr>
              <a:spcAft>
                <a:spcPts val="0"/>
              </a:spcAft>
              <a:tabLst>
                <a:tab pos="461963" algn="l"/>
              </a:tabLst>
            </a:pPr>
            <a:r>
              <a:rPr lang="en-US" dirty="0">
                <a:solidFill>
                  <a:srgbClr val="0000FF"/>
                </a:solidFill>
                <a:latin typeface="Consolas" panose="020B0609020204030204" pitchFamily="49" charset="0"/>
              </a:rPr>
              <a:t>			marks[1], marks[2], </a:t>
            </a:r>
            <a:r>
              <a:rPr lang="en-US" dirty="0" err="1">
                <a:solidFill>
                  <a:srgbClr val="0000FF"/>
                </a:solidFill>
                <a:latin typeface="Consolas" panose="020B0609020204030204" pitchFamily="49" charset="0"/>
              </a:rPr>
              <a:t>average.ToString</a:t>
            </a:r>
            <a:r>
              <a:rPr lang="en-US" dirty="0">
                <a:solidFill>
                  <a:srgbClr val="0000FF"/>
                </a:solidFill>
                <a:latin typeface="Consolas" panose="020B0609020204030204" pitchFamily="49" charset="0"/>
              </a:rPr>
              <a:t>("0.00"));</a:t>
            </a:r>
          </a:p>
          <a:p>
            <a:pPr>
              <a:spcAft>
                <a:spcPts val="0"/>
              </a:spcAft>
              <a:tabLst>
                <a:tab pos="461963" algn="l"/>
              </a:tabLst>
            </a:pPr>
            <a:r>
              <a:rPr lang="en-US" dirty="0">
                <a:solidFill>
                  <a:srgbClr val="0000FF"/>
                </a:solidFill>
                <a:latin typeface="Consolas" panose="020B0609020204030204" pitchFamily="49" charset="0"/>
              </a:rPr>
              <a:t>}</a:t>
            </a:r>
            <a:endParaRPr lang="en-US" sz="2200" dirty="0">
              <a:solidFill>
                <a:srgbClr val="0000FF"/>
              </a:solidFill>
              <a:latin typeface="Consolas" panose="020B0609020204030204" pitchFamily="49" charset="0"/>
            </a:endParaRPr>
          </a:p>
        </p:txBody>
      </p:sp>
      <p:sp>
        <p:nvSpPr>
          <p:cNvPr id="5" name="Content Placeholder 2">
            <a:extLst>
              <a:ext uri="{FF2B5EF4-FFF2-40B4-BE49-F238E27FC236}">
                <a16:creationId xmlns:a16="http://schemas.microsoft.com/office/drawing/2014/main" id="{F3AEB567-9CB9-4AB3-B455-D99B15B45F79}"/>
              </a:ext>
            </a:extLst>
          </p:cNvPr>
          <p:cNvSpPr>
            <a:spLocks noGrp="1"/>
          </p:cNvSpPr>
          <p:nvPr>
            <p:ph idx="1"/>
          </p:nvPr>
        </p:nvSpPr>
        <p:spPr>
          <a:xfrm>
            <a:off x="76200" y="884238"/>
            <a:ext cx="8991600" cy="563562"/>
          </a:xfrm>
        </p:spPr>
        <p:txBody>
          <a:bodyPr/>
          <a:lstStyle/>
          <a:p>
            <a:r>
              <a:rPr lang="en-US" sz="2400" dirty="0"/>
              <a:t>To read the csv file with comma delimited into String Array:</a:t>
            </a:r>
          </a:p>
        </p:txBody>
      </p:sp>
      <p:sp>
        <p:nvSpPr>
          <p:cNvPr id="3" name="Speech Bubble: Rectangle with Corners Rounded 2">
            <a:extLst>
              <a:ext uri="{FF2B5EF4-FFF2-40B4-BE49-F238E27FC236}">
                <a16:creationId xmlns:a16="http://schemas.microsoft.com/office/drawing/2014/main" id="{E63E18A8-8AE3-4A0C-820B-B7CF055DAF9A}"/>
              </a:ext>
            </a:extLst>
          </p:cNvPr>
          <p:cNvSpPr/>
          <p:nvPr/>
        </p:nvSpPr>
        <p:spPr>
          <a:xfrm>
            <a:off x="5847645" y="2724292"/>
            <a:ext cx="3276599" cy="294397"/>
          </a:xfrm>
          <a:prstGeom prst="wedgeRoundRectCallout">
            <a:avLst>
              <a:gd name="adj1" fmla="val -55635"/>
              <a:gd name="adj2" fmla="val -12665"/>
              <a:gd name="adj3" fmla="val 16667"/>
            </a:avLst>
          </a:prstGeom>
          <a:solidFill>
            <a:srgbClr val="FFFFCC"/>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Narrow" panose="020B0606020202030204" pitchFamily="34" charset="0"/>
              </a:rPr>
              <a:t>First line in the file is the column heading</a:t>
            </a:r>
          </a:p>
        </p:txBody>
      </p:sp>
      <p:pic>
        <p:nvPicPr>
          <p:cNvPr id="7" name="s10">
            <a:hlinkClick r:id="" action="ppaction://media"/>
            <a:extLst>
              <a:ext uri="{FF2B5EF4-FFF2-40B4-BE49-F238E27FC236}">
                <a16:creationId xmlns:a16="http://schemas.microsoft.com/office/drawing/2014/main" id="{4C5DC712-6D37-41D5-8411-5F95A8002B60}"/>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61400" y="200819"/>
            <a:ext cx="406400" cy="406400"/>
          </a:xfrm>
          <a:prstGeom prst="rect">
            <a:avLst/>
          </a:prstGeom>
        </p:spPr>
      </p:pic>
      <p:sp>
        <p:nvSpPr>
          <p:cNvPr id="8" name="Speech Bubble: Rectangle with Corners Rounded 7">
            <a:extLst>
              <a:ext uri="{FF2B5EF4-FFF2-40B4-BE49-F238E27FC236}">
                <a16:creationId xmlns:a16="http://schemas.microsoft.com/office/drawing/2014/main" id="{C85155A8-52BF-4644-B57A-F81A5CB457F5}"/>
              </a:ext>
            </a:extLst>
          </p:cNvPr>
          <p:cNvSpPr/>
          <p:nvPr/>
        </p:nvSpPr>
        <p:spPr>
          <a:xfrm>
            <a:off x="5410199" y="3564775"/>
            <a:ext cx="3469789" cy="563562"/>
          </a:xfrm>
          <a:prstGeom prst="wedgeRoundRectCallout">
            <a:avLst>
              <a:gd name="adj1" fmla="val -99914"/>
              <a:gd name="adj2" fmla="val 5035"/>
              <a:gd name="adj3" fmla="val 16667"/>
            </a:avLst>
          </a:prstGeom>
          <a:solidFill>
            <a:srgbClr val="FFFFCC"/>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Arial Narrow" panose="020B0606020202030204" pitchFamily="34" charset="0"/>
              </a:rPr>
              <a:t>Repeat from 2</a:t>
            </a:r>
            <a:r>
              <a:rPr lang="en-US" sz="1600" baseline="30000" dirty="0">
                <a:solidFill>
                  <a:schemeClr val="tx1"/>
                </a:solidFill>
                <a:latin typeface="Arial Narrow" panose="020B0606020202030204" pitchFamily="34" charset="0"/>
              </a:rPr>
              <a:t>nd</a:t>
            </a:r>
            <a:r>
              <a:rPr lang="en-US" sz="1600" dirty="0">
                <a:solidFill>
                  <a:schemeClr val="tx1"/>
                </a:solidFill>
                <a:latin typeface="Arial Narrow" panose="020B0606020202030204" pitchFamily="34" charset="0"/>
              </a:rPr>
              <a:t> to last element of </a:t>
            </a:r>
            <a:r>
              <a:rPr lang="en-US" sz="1600" dirty="0" err="1">
                <a:solidFill>
                  <a:schemeClr val="tx1"/>
                </a:solidFill>
                <a:latin typeface="Arial Narrow" panose="020B0606020202030204" pitchFamily="34" charset="0"/>
              </a:rPr>
              <a:t>csvLines</a:t>
            </a:r>
            <a:r>
              <a:rPr lang="en-US" sz="1600" dirty="0">
                <a:solidFill>
                  <a:schemeClr val="tx1"/>
                </a:solidFill>
                <a:latin typeface="Arial Narrow" panose="020B0606020202030204" pitchFamily="34" charset="0"/>
              </a:rPr>
              <a:t> hence </a:t>
            </a:r>
            <a:r>
              <a:rPr lang="en-US" sz="1600" b="1" dirty="0" err="1">
                <a:solidFill>
                  <a:schemeClr val="tx1"/>
                </a:solidFill>
                <a:latin typeface="Arial Narrow" panose="020B0606020202030204" pitchFamily="34" charset="0"/>
              </a:rPr>
              <a:t>i</a:t>
            </a:r>
            <a:r>
              <a:rPr lang="en-US" sz="1600" dirty="0">
                <a:solidFill>
                  <a:schemeClr val="tx1"/>
                </a:solidFill>
                <a:latin typeface="Arial Narrow" panose="020B0606020202030204" pitchFamily="34" charset="0"/>
              </a:rPr>
              <a:t> is set to 1 at the beginning</a:t>
            </a:r>
          </a:p>
        </p:txBody>
      </p:sp>
      <p:sp>
        <p:nvSpPr>
          <p:cNvPr id="9" name="Oval 8">
            <a:extLst>
              <a:ext uri="{FF2B5EF4-FFF2-40B4-BE49-F238E27FC236}">
                <a16:creationId xmlns:a16="http://schemas.microsoft.com/office/drawing/2014/main" id="{983E416F-B9FE-4EBB-B56E-8499811C24E9}"/>
              </a:ext>
            </a:extLst>
          </p:cNvPr>
          <p:cNvSpPr/>
          <p:nvPr/>
        </p:nvSpPr>
        <p:spPr>
          <a:xfrm>
            <a:off x="1447800" y="3521825"/>
            <a:ext cx="420624" cy="32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7112275"/>
      </p:ext>
    </p:extLst>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7"/>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CF935-A294-48D5-91D6-C3A49B5970E1}"/>
              </a:ext>
            </a:extLst>
          </p:cNvPr>
          <p:cNvSpPr>
            <a:spLocks noGrp="1"/>
          </p:cNvSpPr>
          <p:nvPr>
            <p:ph type="title"/>
          </p:nvPr>
        </p:nvSpPr>
        <p:spPr/>
        <p:txBody>
          <a:bodyPr/>
          <a:lstStyle/>
          <a:p>
            <a:r>
              <a:rPr lang="en-US" dirty="0"/>
              <a:t>Reading Data from csv File</a:t>
            </a:r>
          </a:p>
        </p:txBody>
      </p:sp>
      <p:sp>
        <p:nvSpPr>
          <p:cNvPr id="5" name="Content Placeholder 2">
            <a:extLst>
              <a:ext uri="{FF2B5EF4-FFF2-40B4-BE49-F238E27FC236}">
                <a16:creationId xmlns:a16="http://schemas.microsoft.com/office/drawing/2014/main" id="{F3AEB567-9CB9-4AB3-B455-D99B15B45F79}"/>
              </a:ext>
            </a:extLst>
          </p:cNvPr>
          <p:cNvSpPr>
            <a:spLocks noGrp="1"/>
          </p:cNvSpPr>
          <p:nvPr>
            <p:ph idx="1"/>
          </p:nvPr>
        </p:nvSpPr>
        <p:spPr>
          <a:xfrm>
            <a:off x="76200" y="884238"/>
            <a:ext cx="8991600" cy="563562"/>
          </a:xfrm>
        </p:spPr>
        <p:txBody>
          <a:bodyPr/>
          <a:lstStyle/>
          <a:p>
            <a:r>
              <a:rPr lang="en-US" sz="2400" dirty="0"/>
              <a:t>Data file:</a:t>
            </a:r>
          </a:p>
        </p:txBody>
      </p:sp>
      <p:pic>
        <p:nvPicPr>
          <p:cNvPr id="6" name="Picture 5">
            <a:extLst>
              <a:ext uri="{FF2B5EF4-FFF2-40B4-BE49-F238E27FC236}">
                <a16:creationId xmlns:a16="http://schemas.microsoft.com/office/drawing/2014/main" id="{3FCC7E5E-2663-4795-AFE9-FACDDC8D2782}"/>
              </a:ext>
            </a:extLst>
          </p:cNvPr>
          <p:cNvPicPr>
            <a:picLocks noChangeAspect="1"/>
          </p:cNvPicPr>
          <p:nvPr/>
        </p:nvPicPr>
        <p:blipFill>
          <a:blip r:embed="rId5"/>
          <a:stretch>
            <a:fillRect/>
          </a:stretch>
        </p:blipFill>
        <p:spPr>
          <a:xfrm>
            <a:off x="2057400" y="990600"/>
            <a:ext cx="3933825" cy="2762250"/>
          </a:xfrm>
          <a:prstGeom prst="rect">
            <a:avLst/>
          </a:prstGeom>
        </p:spPr>
      </p:pic>
      <p:pic>
        <p:nvPicPr>
          <p:cNvPr id="7" name="Picture 6">
            <a:extLst>
              <a:ext uri="{FF2B5EF4-FFF2-40B4-BE49-F238E27FC236}">
                <a16:creationId xmlns:a16="http://schemas.microsoft.com/office/drawing/2014/main" id="{0709C904-4777-458F-AEC8-2CFD1BD4E51B}"/>
              </a:ext>
            </a:extLst>
          </p:cNvPr>
          <p:cNvPicPr>
            <a:picLocks noChangeAspect="1"/>
          </p:cNvPicPr>
          <p:nvPr/>
        </p:nvPicPr>
        <p:blipFill>
          <a:blip r:embed="rId6"/>
          <a:stretch>
            <a:fillRect/>
          </a:stretch>
        </p:blipFill>
        <p:spPr>
          <a:xfrm>
            <a:off x="2057400" y="3971925"/>
            <a:ext cx="5105400" cy="1895475"/>
          </a:xfrm>
          <a:prstGeom prst="rect">
            <a:avLst/>
          </a:prstGeom>
        </p:spPr>
      </p:pic>
      <p:sp>
        <p:nvSpPr>
          <p:cNvPr id="8" name="Content Placeholder 2">
            <a:extLst>
              <a:ext uri="{FF2B5EF4-FFF2-40B4-BE49-F238E27FC236}">
                <a16:creationId xmlns:a16="http://schemas.microsoft.com/office/drawing/2014/main" id="{4CB191A9-FC6A-4EF2-B6E5-C38A7E12E674}"/>
              </a:ext>
            </a:extLst>
          </p:cNvPr>
          <p:cNvSpPr txBox="1">
            <a:spLocks/>
          </p:cNvSpPr>
          <p:nvPr/>
        </p:nvSpPr>
        <p:spPr bwMode="auto">
          <a:xfrm>
            <a:off x="152400" y="3856390"/>
            <a:ext cx="8991600" cy="563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rgbClr val="660033"/>
                </a:solidFill>
                <a:latin typeface="+mn-lt"/>
                <a:ea typeface="+mn-ea"/>
                <a:cs typeface="+mn-cs"/>
              </a:defRPr>
            </a:lvl1pPr>
            <a:lvl2pPr marL="742950" indent="-285750" algn="l" rtl="0" eaLnBrk="0" fontAlgn="base" hangingPunct="0">
              <a:spcBef>
                <a:spcPct val="20000"/>
              </a:spcBef>
              <a:spcAft>
                <a:spcPct val="0"/>
              </a:spcAft>
              <a:buChar char="–"/>
              <a:defRPr sz="2400">
                <a:solidFill>
                  <a:srgbClr val="660033"/>
                </a:solidFill>
                <a:latin typeface="+mn-lt"/>
                <a:cs typeface="+mn-cs"/>
              </a:defRPr>
            </a:lvl2pPr>
            <a:lvl3pPr marL="1143000" indent="-228600" algn="l" rtl="0" eaLnBrk="0" fontAlgn="base" hangingPunct="0">
              <a:spcBef>
                <a:spcPct val="20000"/>
              </a:spcBef>
              <a:spcAft>
                <a:spcPct val="0"/>
              </a:spcAft>
              <a:buChar char="•"/>
              <a:defRPr sz="2000">
                <a:solidFill>
                  <a:srgbClr val="660033"/>
                </a:solidFill>
                <a:latin typeface="+mn-lt"/>
                <a:cs typeface="+mn-cs"/>
              </a:defRPr>
            </a:lvl3pPr>
            <a:lvl4pPr marL="1600200" indent="-228600" algn="l" rtl="0" eaLnBrk="0" fontAlgn="base" hangingPunct="0">
              <a:spcBef>
                <a:spcPct val="20000"/>
              </a:spcBef>
              <a:spcAft>
                <a:spcPct val="0"/>
              </a:spcAft>
              <a:buChar char="–"/>
              <a:defRPr>
                <a:solidFill>
                  <a:srgbClr val="660033"/>
                </a:solidFill>
                <a:latin typeface="+mn-lt"/>
                <a:cs typeface="+mn-cs"/>
              </a:defRPr>
            </a:lvl4pPr>
            <a:lvl5pPr marL="2057400" indent="-228600" algn="l" rtl="0" eaLnBrk="0" fontAlgn="base" hangingPunct="0">
              <a:spcBef>
                <a:spcPct val="20000"/>
              </a:spcBef>
              <a:spcAft>
                <a:spcPct val="0"/>
              </a:spcAft>
              <a:buChar char="»"/>
              <a:defRPr>
                <a:solidFill>
                  <a:srgbClr val="660033"/>
                </a:solidFill>
                <a:latin typeface="+mn-lt"/>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r>
              <a:rPr lang="en-US" sz="2400" kern="0" dirty="0"/>
              <a:t>Output:</a:t>
            </a:r>
          </a:p>
        </p:txBody>
      </p:sp>
      <p:pic>
        <p:nvPicPr>
          <p:cNvPr id="3" name="s11">
            <a:hlinkClick r:id="" action="ppaction://media"/>
            <a:extLst>
              <a:ext uri="{FF2B5EF4-FFF2-40B4-BE49-F238E27FC236}">
                <a16:creationId xmlns:a16="http://schemas.microsoft.com/office/drawing/2014/main" id="{C2045774-A779-4C7B-8866-E7681DADCB73}"/>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661400" y="159544"/>
            <a:ext cx="406400" cy="406400"/>
          </a:xfrm>
          <a:prstGeom prst="rect">
            <a:avLst/>
          </a:prstGeom>
        </p:spPr>
      </p:pic>
    </p:spTree>
    <p:extLst>
      <p:ext uri="{BB962C8B-B14F-4D97-AF65-F5344CB8AC3E}">
        <p14:creationId xmlns:p14="http://schemas.microsoft.com/office/powerpoint/2010/main" val="1333872887"/>
      </p:ext>
    </p:extLst>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3"/>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CF935-A294-48D5-91D6-C3A49B5970E1}"/>
              </a:ext>
            </a:extLst>
          </p:cNvPr>
          <p:cNvSpPr>
            <a:spLocks noGrp="1"/>
          </p:cNvSpPr>
          <p:nvPr>
            <p:ph type="title"/>
          </p:nvPr>
        </p:nvSpPr>
        <p:spPr/>
        <p:txBody>
          <a:bodyPr/>
          <a:lstStyle/>
          <a:p>
            <a:r>
              <a:rPr lang="en-US" dirty="0"/>
              <a:t>Reading Data using </a:t>
            </a:r>
            <a:r>
              <a:rPr lang="en-US" dirty="0" err="1"/>
              <a:t>StreamReader</a:t>
            </a:r>
            <a:endParaRPr lang="en-US" dirty="0"/>
          </a:p>
        </p:txBody>
      </p:sp>
      <p:sp>
        <p:nvSpPr>
          <p:cNvPr id="5" name="Content Placeholder 2">
            <a:extLst>
              <a:ext uri="{FF2B5EF4-FFF2-40B4-BE49-F238E27FC236}">
                <a16:creationId xmlns:a16="http://schemas.microsoft.com/office/drawing/2014/main" id="{F3AEB567-9CB9-4AB3-B455-D99B15B45F79}"/>
              </a:ext>
            </a:extLst>
          </p:cNvPr>
          <p:cNvSpPr>
            <a:spLocks noGrp="1"/>
          </p:cNvSpPr>
          <p:nvPr>
            <p:ph idx="1"/>
          </p:nvPr>
        </p:nvSpPr>
        <p:spPr>
          <a:xfrm>
            <a:off x="76200" y="884238"/>
            <a:ext cx="8991600" cy="4754562"/>
          </a:xfrm>
        </p:spPr>
        <p:txBody>
          <a:bodyPr/>
          <a:lstStyle/>
          <a:p>
            <a:r>
              <a:rPr lang="en-US" sz="2400" dirty="0"/>
              <a:t>A stream is an additional layer created between an application and a file.</a:t>
            </a:r>
          </a:p>
          <a:p>
            <a:r>
              <a:rPr lang="en-US" sz="2400" dirty="0"/>
              <a:t>Normally used when reading data from large files.</a:t>
            </a:r>
          </a:p>
          <a:p>
            <a:r>
              <a:rPr lang="en-US" sz="2400" dirty="0"/>
              <a:t>Data from large files are broken down into small chunks and sent to the stream, which is then read from the application.</a:t>
            </a:r>
          </a:p>
          <a:p>
            <a:r>
              <a:rPr lang="en-US" sz="2400" dirty="0"/>
              <a:t>As compared to </a:t>
            </a:r>
            <a:r>
              <a:rPr lang="en-US" sz="2400" dirty="0" err="1"/>
              <a:t>ReadAllLines</a:t>
            </a:r>
            <a:r>
              <a:rPr lang="en-US" sz="2400" dirty="0"/>
              <a:t>() which read and store everything in an array of string, </a:t>
            </a:r>
            <a:r>
              <a:rPr lang="en-US" sz="2400" dirty="0" err="1"/>
              <a:t>StreamReader</a:t>
            </a:r>
            <a:r>
              <a:rPr lang="en-US" sz="2400" dirty="0"/>
              <a:t> reads line by line which is far more efficient because you are working with portion of the file that is loaded in memory.</a:t>
            </a:r>
          </a:p>
        </p:txBody>
      </p:sp>
      <p:pic>
        <p:nvPicPr>
          <p:cNvPr id="3" name="s12">
            <a:hlinkClick r:id="" action="ppaction://media"/>
            <a:extLst>
              <a:ext uri="{FF2B5EF4-FFF2-40B4-BE49-F238E27FC236}">
                <a16:creationId xmlns:a16="http://schemas.microsoft.com/office/drawing/2014/main" id="{F698F969-A4EB-4609-AF70-55D43DA0CC0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61400" y="200819"/>
            <a:ext cx="406400" cy="406400"/>
          </a:xfrm>
          <a:prstGeom prst="rect">
            <a:avLst/>
          </a:prstGeom>
        </p:spPr>
      </p:pic>
    </p:spTree>
    <p:extLst>
      <p:ext uri="{BB962C8B-B14F-4D97-AF65-F5344CB8AC3E}">
        <p14:creationId xmlns:p14="http://schemas.microsoft.com/office/powerpoint/2010/main" val="3767432682"/>
      </p:ext>
    </p:extLst>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3"/>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CF935-A294-48D5-91D6-C3A49B5970E1}"/>
              </a:ext>
            </a:extLst>
          </p:cNvPr>
          <p:cNvSpPr>
            <a:spLocks noGrp="1"/>
          </p:cNvSpPr>
          <p:nvPr>
            <p:ph type="title"/>
          </p:nvPr>
        </p:nvSpPr>
        <p:spPr/>
        <p:txBody>
          <a:bodyPr/>
          <a:lstStyle/>
          <a:p>
            <a:r>
              <a:rPr lang="en-US" dirty="0"/>
              <a:t>Reading Data using </a:t>
            </a:r>
            <a:r>
              <a:rPr lang="en-US" dirty="0" err="1"/>
              <a:t>StreamReader</a:t>
            </a:r>
            <a:endParaRPr lang="en-US" dirty="0"/>
          </a:p>
        </p:txBody>
      </p:sp>
      <p:sp>
        <p:nvSpPr>
          <p:cNvPr id="4" name="TextBox 3">
            <a:extLst>
              <a:ext uri="{FF2B5EF4-FFF2-40B4-BE49-F238E27FC236}">
                <a16:creationId xmlns:a16="http://schemas.microsoft.com/office/drawing/2014/main" id="{98F834CF-1E98-48D9-BECC-FF389E1B16BA}"/>
              </a:ext>
            </a:extLst>
          </p:cNvPr>
          <p:cNvSpPr txBox="1"/>
          <p:nvPr/>
        </p:nvSpPr>
        <p:spPr>
          <a:xfrm>
            <a:off x="264010" y="990600"/>
            <a:ext cx="8803790" cy="4801314"/>
          </a:xfrm>
          <a:prstGeom prst="rect">
            <a:avLst/>
          </a:prstGeom>
          <a:noFill/>
          <a:ln>
            <a:solidFill>
              <a:schemeClr val="tx1"/>
            </a:solidFill>
          </a:ln>
        </p:spPr>
        <p:txBody>
          <a:bodyPr wrap="square" rtlCol="0">
            <a:spAutoFit/>
          </a:bodyPr>
          <a:lstStyle/>
          <a:p>
            <a:pPr lvl="0" eaLnBrk="0" hangingPunct="0"/>
            <a:r>
              <a:rPr lang="en-US" altLang="en-US" dirty="0">
                <a:solidFill>
                  <a:srgbClr val="0000FF"/>
                </a:solidFill>
                <a:latin typeface="Consolas" panose="020B0609020204030204" pitchFamily="49" charset="0"/>
              </a:rPr>
              <a:t>using</a:t>
            </a:r>
            <a:r>
              <a:rPr lang="en-US" altLang="en-US" dirty="0">
                <a:solidFill>
                  <a:srgbClr val="000000"/>
                </a:solidFill>
                <a:latin typeface="Consolas" panose="020B0609020204030204" pitchFamily="49" charset="0"/>
              </a:rPr>
              <a:t> </a:t>
            </a:r>
            <a:r>
              <a:rPr lang="en-US" altLang="en-US" dirty="0">
                <a:solidFill>
                  <a:srgbClr val="0000FF"/>
                </a:solidFill>
                <a:latin typeface="Consolas" panose="020B0609020204030204" pitchFamily="49" charset="0"/>
              </a:rPr>
              <a:t>(</a:t>
            </a:r>
            <a:r>
              <a:rPr lang="en-US" altLang="en-US" dirty="0" err="1">
                <a:solidFill>
                  <a:srgbClr val="FF0000"/>
                </a:solidFill>
                <a:latin typeface="Consolas" panose="020B0609020204030204" pitchFamily="49" charset="0"/>
              </a:rPr>
              <a:t>StreamReader</a:t>
            </a:r>
            <a:r>
              <a:rPr lang="en-US" altLang="en-US" dirty="0">
                <a:solidFill>
                  <a:srgbClr val="FF0000"/>
                </a:solidFill>
                <a:latin typeface="Consolas" panose="020B0609020204030204" pitchFamily="49" charset="0"/>
              </a:rPr>
              <a:t> </a:t>
            </a:r>
            <a:r>
              <a:rPr lang="en-US" altLang="en-US" dirty="0" err="1">
                <a:solidFill>
                  <a:srgbClr val="FF0000"/>
                </a:solidFill>
                <a:latin typeface="Consolas" panose="020B0609020204030204" pitchFamily="49" charset="0"/>
              </a:rPr>
              <a:t>sr</a:t>
            </a:r>
            <a:r>
              <a:rPr lang="en-US" altLang="en-US" dirty="0">
                <a:solidFill>
                  <a:srgbClr val="FF0000"/>
                </a:solidFill>
                <a:latin typeface="Consolas" panose="020B0609020204030204" pitchFamily="49" charset="0"/>
              </a:rPr>
              <a:t> = new </a:t>
            </a:r>
            <a:r>
              <a:rPr lang="en-US" altLang="en-US" dirty="0" err="1">
                <a:solidFill>
                  <a:srgbClr val="FF0000"/>
                </a:solidFill>
                <a:latin typeface="Consolas" panose="020B0609020204030204" pitchFamily="49" charset="0"/>
              </a:rPr>
              <a:t>StreamReader</a:t>
            </a:r>
            <a:r>
              <a:rPr lang="en-US" altLang="en-US" dirty="0">
                <a:solidFill>
                  <a:srgbClr val="FF0000"/>
                </a:solidFill>
                <a:latin typeface="Consolas" panose="020B0609020204030204" pitchFamily="49" charset="0"/>
              </a:rPr>
              <a:t>("testmarks.csv")</a:t>
            </a:r>
            <a:r>
              <a:rPr lang="en-US" altLang="en-US" dirty="0">
                <a:solidFill>
                  <a:srgbClr val="0000FF"/>
                </a:solidFill>
                <a:latin typeface="Consolas" panose="020B0609020204030204" pitchFamily="49" charset="0"/>
              </a:rPr>
              <a:t>)</a:t>
            </a:r>
          </a:p>
          <a:p>
            <a:pPr lvl="0" eaLnBrk="0" hangingPunct="0"/>
            <a:r>
              <a:rPr lang="en-US" altLang="en-US" dirty="0">
                <a:solidFill>
                  <a:srgbClr val="0000FF"/>
                </a:solidFill>
                <a:latin typeface="Consolas" panose="020B0609020204030204" pitchFamily="49" charset="0"/>
              </a:rPr>
              <a:t>{</a:t>
            </a:r>
          </a:p>
          <a:p>
            <a:pPr lvl="0" eaLnBrk="0" hangingPunct="0">
              <a:tabLst>
                <a:tab pos="338138" algn="l"/>
              </a:tabLst>
            </a:pPr>
            <a:r>
              <a:rPr lang="en-US" altLang="en-US" dirty="0">
                <a:solidFill>
                  <a:srgbClr val="0000FF"/>
                </a:solidFill>
                <a:latin typeface="Consolas" panose="020B0609020204030204" pitchFamily="49" charset="0"/>
              </a:rPr>
              <a:t>	string s = </a:t>
            </a:r>
            <a:r>
              <a:rPr lang="en-US" altLang="en-US" dirty="0" err="1">
                <a:solidFill>
                  <a:srgbClr val="FF0000"/>
                </a:solidFill>
                <a:latin typeface="Consolas" panose="020B0609020204030204" pitchFamily="49" charset="0"/>
              </a:rPr>
              <a:t>sr.ReadLine</a:t>
            </a:r>
            <a:r>
              <a:rPr lang="en-US" altLang="en-US" dirty="0">
                <a:solidFill>
                  <a:srgbClr val="FF0000"/>
                </a:solidFill>
                <a:latin typeface="Consolas" panose="020B0609020204030204" pitchFamily="49" charset="0"/>
              </a:rPr>
              <a:t>()</a:t>
            </a:r>
            <a:r>
              <a:rPr lang="en-US" altLang="en-US" dirty="0">
                <a:solidFill>
                  <a:srgbClr val="0000FF"/>
                </a:solidFill>
                <a:latin typeface="Consolas" panose="020B0609020204030204" pitchFamily="49" charset="0"/>
              </a:rPr>
              <a:t>; // read the heading</a:t>
            </a:r>
          </a:p>
          <a:p>
            <a:pPr lvl="0" eaLnBrk="0" hangingPunct="0">
              <a:tabLst>
                <a:tab pos="338138" algn="l"/>
              </a:tabLst>
            </a:pPr>
            <a:r>
              <a:rPr lang="en-US" altLang="en-US" dirty="0">
                <a:solidFill>
                  <a:srgbClr val="0000FF"/>
                </a:solidFill>
                <a:latin typeface="Consolas" panose="020B0609020204030204" pitchFamily="49" charset="0"/>
              </a:rPr>
              <a:t>	// display the heading 	</a:t>
            </a:r>
          </a:p>
          <a:p>
            <a:pPr lvl="0" eaLnBrk="0" hangingPunct="0">
              <a:tabLst>
                <a:tab pos="338138" algn="l"/>
              </a:tabLst>
            </a:pPr>
            <a:r>
              <a:rPr lang="en-US" altLang="en-US" dirty="0">
                <a:solidFill>
                  <a:srgbClr val="0000FF"/>
                </a:solidFill>
                <a:latin typeface="Consolas" panose="020B0609020204030204" pitchFamily="49" charset="0"/>
              </a:rPr>
              <a:t>	string[] heading = </a:t>
            </a:r>
            <a:r>
              <a:rPr lang="en-US" altLang="en-US" dirty="0" err="1">
                <a:solidFill>
                  <a:srgbClr val="0000FF"/>
                </a:solidFill>
                <a:latin typeface="Consolas" panose="020B0609020204030204" pitchFamily="49" charset="0"/>
              </a:rPr>
              <a:t>s.Split</a:t>
            </a:r>
            <a:r>
              <a:rPr lang="en-US" altLang="en-US" dirty="0">
                <a:solidFill>
                  <a:srgbClr val="0000FF"/>
                </a:solidFill>
                <a:latin typeface="Consolas" panose="020B0609020204030204" pitchFamily="49" charset="0"/>
              </a:rPr>
              <a:t>(',');</a:t>
            </a:r>
          </a:p>
          <a:p>
            <a:pPr lvl="0" eaLnBrk="0" hangingPunct="0">
              <a:tabLst>
                <a:tab pos="338138" algn="l"/>
              </a:tabLst>
            </a:pPr>
            <a:r>
              <a:rPr lang="en-US" altLang="en-US" dirty="0">
                <a:solidFill>
                  <a:srgbClr val="0000FF"/>
                </a:solidFill>
                <a:latin typeface="Consolas" panose="020B0609020204030204" pitchFamily="49" charset="0"/>
              </a:rPr>
              <a:t>	</a:t>
            </a:r>
            <a:r>
              <a:rPr lang="en-US" altLang="en-US" dirty="0" err="1">
                <a:solidFill>
                  <a:srgbClr val="0000FF"/>
                </a:solidFill>
                <a:latin typeface="Consolas" panose="020B0609020204030204" pitchFamily="49" charset="0"/>
              </a:rPr>
              <a:t>Console.WriteLine</a:t>
            </a:r>
            <a:r>
              <a:rPr lang="en-US" altLang="en-US" dirty="0">
                <a:solidFill>
                  <a:srgbClr val="0000FF"/>
                </a:solidFill>
                <a:latin typeface="Consolas" panose="020B0609020204030204" pitchFamily="49" charset="0"/>
              </a:rPr>
              <a:t>("{0,10}  {1,10}  {2,10}  {3,10}", </a:t>
            </a:r>
          </a:p>
          <a:p>
            <a:pPr lvl="0" eaLnBrk="0" hangingPunct="0">
              <a:tabLst>
                <a:tab pos="338138" algn="l"/>
                <a:tab pos="914400" algn="l"/>
                <a:tab pos="1828800" algn="l"/>
              </a:tabLst>
            </a:pPr>
            <a:r>
              <a:rPr lang="en-US" altLang="en-US" dirty="0">
                <a:solidFill>
                  <a:srgbClr val="0000FF"/>
                </a:solidFill>
                <a:latin typeface="Consolas" panose="020B0609020204030204" pitchFamily="49" charset="0"/>
              </a:rPr>
              <a:t>		    heading[0], heading[1], heading[2], "Average");</a:t>
            </a:r>
          </a:p>
          <a:p>
            <a:pPr lvl="0" eaLnBrk="0" hangingPunct="0">
              <a:tabLst>
                <a:tab pos="338138" algn="l"/>
                <a:tab pos="914400" algn="l"/>
              </a:tabLst>
            </a:pPr>
            <a:r>
              <a:rPr lang="en-US" altLang="en-US" dirty="0">
                <a:solidFill>
                  <a:srgbClr val="0000FF"/>
                </a:solidFill>
                <a:latin typeface="Consolas" panose="020B0609020204030204" pitchFamily="49" charset="0"/>
              </a:rPr>
              <a:t>	// repeat until end of file</a:t>
            </a:r>
          </a:p>
          <a:p>
            <a:pPr lvl="0" eaLnBrk="0" hangingPunct="0">
              <a:tabLst>
                <a:tab pos="338138" algn="l"/>
                <a:tab pos="914400" algn="l"/>
              </a:tabLst>
            </a:pPr>
            <a:r>
              <a:rPr lang="en-US" altLang="en-US" dirty="0">
                <a:solidFill>
                  <a:srgbClr val="0000FF"/>
                </a:solidFill>
                <a:latin typeface="Consolas" panose="020B0609020204030204" pitchFamily="49" charset="0"/>
              </a:rPr>
              <a:t>	while ((s=</a:t>
            </a:r>
            <a:r>
              <a:rPr lang="en-US" altLang="en-US" dirty="0" err="1">
                <a:solidFill>
                  <a:srgbClr val="FF0000"/>
                </a:solidFill>
                <a:latin typeface="Consolas" panose="020B0609020204030204" pitchFamily="49" charset="0"/>
              </a:rPr>
              <a:t>sr.ReadLine</a:t>
            </a:r>
            <a:r>
              <a:rPr lang="en-US" altLang="en-US" dirty="0">
                <a:solidFill>
                  <a:srgbClr val="FF0000"/>
                </a:solidFill>
                <a:latin typeface="Consolas" panose="020B0609020204030204" pitchFamily="49" charset="0"/>
              </a:rPr>
              <a:t>()</a:t>
            </a:r>
            <a:r>
              <a:rPr lang="en-US" altLang="en-US" dirty="0">
                <a:solidFill>
                  <a:srgbClr val="0000FF"/>
                </a:solidFill>
                <a:latin typeface="Consolas" panose="020B0609020204030204" pitchFamily="49" charset="0"/>
              </a:rPr>
              <a:t>) != null)</a:t>
            </a:r>
          </a:p>
          <a:p>
            <a:pPr lvl="0" eaLnBrk="0" hangingPunct="0">
              <a:tabLst>
                <a:tab pos="338138" algn="l"/>
                <a:tab pos="914400" algn="l"/>
              </a:tabLst>
            </a:pPr>
            <a:r>
              <a:rPr lang="en-US" altLang="en-US" dirty="0">
                <a:solidFill>
                  <a:srgbClr val="0000FF"/>
                </a:solidFill>
                <a:latin typeface="Consolas" panose="020B0609020204030204" pitchFamily="49" charset="0"/>
              </a:rPr>
              <a:t>	{</a:t>
            </a:r>
          </a:p>
          <a:p>
            <a:pPr lvl="0" eaLnBrk="0" hangingPunct="0">
              <a:tabLst>
                <a:tab pos="338138" algn="l"/>
                <a:tab pos="914400" algn="l"/>
              </a:tabLst>
            </a:pPr>
            <a:r>
              <a:rPr lang="en-US" altLang="en-US" dirty="0">
                <a:solidFill>
                  <a:srgbClr val="0000FF"/>
                </a:solidFill>
                <a:latin typeface="Consolas" panose="020B0609020204030204" pitchFamily="49" charset="0"/>
              </a:rPr>
              <a:t>		string[] marks = </a:t>
            </a:r>
            <a:r>
              <a:rPr lang="en-US" altLang="en-US" dirty="0" err="1">
                <a:solidFill>
                  <a:srgbClr val="0000FF"/>
                </a:solidFill>
                <a:latin typeface="Consolas" panose="020B0609020204030204" pitchFamily="49" charset="0"/>
              </a:rPr>
              <a:t>s.Split</a:t>
            </a:r>
            <a:r>
              <a:rPr lang="en-US" altLang="en-US" dirty="0">
                <a:solidFill>
                  <a:srgbClr val="0000FF"/>
                </a:solidFill>
                <a:latin typeface="Consolas" panose="020B0609020204030204" pitchFamily="49" charset="0"/>
              </a:rPr>
              <a:t>(',');</a:t>
            </a:r>
          </a:p>
          <a:p>
            <a:pPr lvl="0" eaLnBrk="0" hangingPunct="0">
              <a:tabLst>
                <a:tab pos="338138" algn="l"/>
                <a:tab pos="914400" algn="l"/>
              </a:tabLst>
            </a:pPr>
            <a:r>
              <a:rPr lang="en-US" altLang="en-US" dirty="0">
                <a:solidFill>
                  <a:srgbClr val="0000FF"/>
                </a:solidFill>
                <a:latin typeface="Consolas" panose="020B0609020204030204" pitchFamily="49" charset="0"/>
              </a:rPr>
              <a:t>		double average = (</a:t>
            </a:r>
            <a:r>
              <a:rPr lang="en-US" altLang="en-US" dirty="0" err="1">
                <a:solidFill>
                  <a:srgbClr val="0000FF"/>
                </a:solidFill>
                <a:latin typeface="Consolas" panose="020B0609020204030204" pitchFamily="49" charset="0"/>
              </a:rPr>
              <a:t>Convert.ToDouble</a:t>
            </a:r>
            <a:r>
              <a:rPr lang="en-US" altLang="en-US" dirty="0">
                <a:solidFill>
                  <a:srgbClr val="0000FF"/>
                </a:solidFill>
                <a:latin typeface="Consolas" panose="020B0609020204030204" pitchFamily="49" charset="0"/>
              </a:rPr>
              <a:t>(marks[1]) +  </a:t>
            </a:r>
          </a:p>
          <a:p>
            <a:pPr lvl="0" eaLnBrk="0" hangingPunct="0">
              <a:tabLst>
                <a:tab pos="338138" algn="l"/>
                <a:tab pos="914400" algn="l"/>
              </a:tabLst>
            </a:pPr>
            <a:r>
              <a:rPr lang="en-US" altLang="en-US" dirty="0">
                <a:solidFill>
                  <a:srgbClr val="0000FF"/>
                </a:solidFill>
                <a:latin typeface="Consolas" panose="020B0609020204030204" pitchFamily="49" charset="0"/>
              </a:rPr>
              <a:t>		    </a:t>
            </a:r>
            <a:r>
              <a:rPr lang="en-US" altLang="en-US" dirty="0" err="1">
                <a:solidFill>
                  <a:srgbClr val="0000FF"/>
                </a:solidFill>
                <a:latin typeface="Consolas" panose="020B0609020204030204" pitchFamily="49" charset="0"/>
              </a:rPr>
              <a:t>Convert.ToDouble</a:t>
            </a:r>
            <a:r>
              <a:rPr lang="en-US" altLang="en-US" dirty="0">
                <a:solidFill>
                  <a:srgbClr val="0000FF"/>
                </a:solidFill>
                <a:latin typeface="Consolas" panose="020B0609020204030204" pitchFamily="49" charset="0"/>
              </a:rPr>
              <a:t>(marks[2])) / 2;</a:t>
            </a:r>
          </a:p>
          <a:p>
            <a:pPr lvl="0" eaLnBrk="0" hangingPunct="0">
              <a:tabLst>
                <a:tab pos="338138" algn="l"/>
                <a:tab pos="914400" algn="l"/>
              </a:tabLst>
            </a:pPr>
            <a:r>
              <a:rPr lang="en-US" altLang="en-US" dirty="0">
                <a:solidFill>
                  <a:srgbClr val="0000FF"/>
                </a:solidFill>
                <a:latin typeface="Consolas" panose="020B0609020204030204" pitchFamily="49" charset="0"/>
              </a:rPr>
              <a:t>		</a:t>
            </a:r>
            <a:r>
              <a:rPr lang="en-US" altLang="en-US" dirty="0" err="1">
                <a:solidFill>
                  <a:srgbClr val="0000FF"/>
                </a:solidFill>
                <a:latin typeface="Consolas" panose="020B0609020204030204" pitchFamily="49" charset="0"/>
              </a:rPr>
              <a:t>Console.WriteLine</a:t>
            </a:r>
            <a:r>
              <a:rPr lang="en-US" altLang="en-US" dirty="0">
                <a:solidFill>
                  <a:srgbClr val="0000FF"/>
                </a:solidFill>
                <a:latin typeface="Consolas" panose="020B0609020204030204" pitchFamily="49" charset="0"/>
              </a:rPr>
              <a:t>("{0,10}  {1,10}  {2,10}  {3,10}", </a:t>
            </a:r>
          </a:p>
          <a:p>
            <a:pPr lvl="0" eaLnBrk="0" hangingPunct="0">
              <a:tabLst>
                <a:tab pos="338138" algn="l"/>
                <a:tab pos="914400" algn="l"/>
              </a:tabLst>
            </a:pPr>
            <a:r>
              <a:rPr lang="en-US" altLang="en-US" dirty="0">
                <a:solidFill>
                  <a:srgbClr val="0000FF"/>
                </a:solidFill>
                <a:latin typeface="Consolas" panose="020B0609020204030204" pitchFamily="49" charset="0"/>
              </a:rPr>
              <a:t>		    marks[0], marks[1], marks[2], </a:t>
            </a:r>
            <a:r>
              <a:rPr lang="en-US" altLang="en-US" dirty="0" err="1">
                <a:solidFill>
                  <a:srgbClr val="0000FF"/>
                </a:solidFill>
                <a:latin typeface="Consolas" panose="020B0609020204030204" pitchFamily="49" charset="0"/>
              </a:rPr>
              <a:t>average.ToString</a:t>
            </a:r>
            <a:r>
              <a:rPr lang="en-US" altLang="en-US" dirty="0">
                <a:solidFill>
                  <a:srgbClr val="0000FF"/>
                </a:solidFill>
                <a:latin typeface="Consolas" panose="020B0609020204030204" pitchFamily="49" charset="0"/>
              </a:rPr>
              <a:t>("0.00"));</a:t>
            </a:r>
          </a:p>
          <a:p>
            <a:pPr lvl="0" eaLnBrk="0" hangingPunct="0">
              <a:tabLst>
                <a:tab pos="338138" algn="l"/>
                <a:tab pos="914400" algn="l"/>
              </a:tabLst>
            </a:pPr>
            <a:r>
              <a:rPr lang="en-US" altLang="en-US" dirty="0">
                <a:solidFill>
                  <a:srgbClr val="0000FF"/>
                </a:solidFill>
                <a:latin typeface="Consolas" panose="020B0609020204030204" pitchFamily="49" charset="0"/>
              </a:rPr>
              <a:t>	}</a:t>
            </a:r>
          </a:p>
          <a:p>
            <a:pPr lvl="0" eaLnBrk="0" hangingPunct="0">
              <a:tabLst>
                <a:tab pos="338138" algn="l"/>
                <a:tab pos="914400" algn="l"/>
              </a:tabLst>
            </a:pPr>
            <a:r>
              <a:rPr lang="en-US" altLang="en-US" dirty="0">
                <a:solidFill>
                  <a:srgbClr val="0000FF"/>
                </a:solidFill>
                <a:latin typeface="Consolas" panose="020B0609020204030204" pitchFamily="49" charset="0"/>
              </a:rPr>
              <a:t>}</a:t>
            </a:r>
          </a:p>
        </p:txBody>
      </p:sp>
      <p:pic>
        <p:nvPicPr>
          <p:cNvPr id="3" name="s13">
            <a:hlinkClick r:id="" action="ppaction://media"/>
            <a:extLst>
              <a:ext uri="{FF2B5EF4-FFF2-40B4-BE49-F238E27FC236}">
                <a16:creationId xmlns:a16="http://schemas.microsoft.com/office/drawing/2014/main" id="{F4112083-6E8B-41D5-AC5F-3443D8C5E180}"/>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61400" y="207962"/>
            <a:ext cx="406400" cy="406400"/>
          </a:xfrm>
          <a:prstGeom prst="rect">
            <a:avLst/>
          </a:prstGeom>
        </p:spPr>
      </p:pic>
    </p:spTree>
    <p:extLst>
      <p:ext uri="{BB962C8B-B14F-4D97-AF65-F5344CB8AC3E}">
        <p14:creationId xmlns:p14="http://schemas.microsoft.com/office/powerpoint/2010/main" val="4083981957"/>
      </p:ext>
    </p:extLst>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3"/>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7368247C-83AF-4A5C-8053-82850A57A0A4}"/>
              </a:ext>
            </a:extLst>
          </p:cNvPr>
          <p:cNvSpPr>
            <a:spLocks noGrp="1"/>
          </p:cNvSpPr>
          <p:nvPr>
            <p:ph type="title"/>
          </p:nvPr>
        </p:nvSpPr>
        <p:spPr>
          <a:xfrm>
            <a:off x="722313" y="2795588"/>
            <a:ext cx="7772400" cy="1362075"/>
          </a:xfrm>
        </p:spPr>
        <p:txBody>
          <a:bodyPr/>
          <a:lstStyle/>
          <a:p>
            <a:pPr eaLnBrk="1" hangingPunct="1"/>
            <a:r>
              <a:rPr lang="en-US" altLang="en-US" dirty="0"/>
              <a:t>Writing data to File</a:t>
            </a:r>
          </a:p>
        </p:txBody>
      </p:sp>
      <p:pic>
        <p:nvPicPr>
          <p:cNvPr id="2" name="s14">
            <a:hlinkClick r:id="" action="ppaction://media"/>
            <a:extLst>
              <a:ext uri="{FF2B5EF4-FFF2-40B4-BE49-F238E27FC236}">
                <a16:creationId xmlns:a16="http://schemas.microsoft.com/office/drawing/2014/main" id="{9B9EC785-B1FC-46AD-A501-A63BE3370E50}"/>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48700" y="228600"/>
            <a:ext cx="406400" cy="406400"/>
          </a:xfrm>
          <a:prstGeom prst="rect">
            <a:avLst/>
          </a:prstGeom>
        </p:spPr>
      </p:pic>
    </p:spTree>
    <p:extLst>
      <p:ext uri="{BB962C8B-B14F-4D97-AF65-F5344CB8AC3E}">
        <p14:creationId xmlns:p14="http://schemas.microsoft.com/office/powerpoint/2010/main" val="3664629057"/>
      </p:ext>
    </p:extLst>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2"/>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CA54-31B4-41CD-B7E9-81CA52E61C00}"/>
              </a:ext>
            </a:extLst>
          </p:cNvPr>
          <p:cNvSpPr>
            <a:spLocks noGrp="1"/>
          </p:cNvSpPr>
          <p:nvPr>
            <p:ph type="title"/>
          </p:nvPr>
        </p:nvSpPr>
        <p:spPr/>
        <p:txBody>
          <a:bodyPr/>
          <a:lstStyle/>
          <a:p>
            <a:r>
              <a:rPr lang="en-US" dirty="0"/>
              <a:t>Writing Data to Text File</a:t>
            </a:r>
          </a:p>
        </p:txBody>
      </p:sp>
      <p:sp>
        <p:nvSpPr>
          <p:cNvPr id="6" name="Content Placeholder 2">
            <a:extLst>
              <a:ext uri="{FF2B5EF4-FFF2-40B4-BE49-F238E27FC236}">
                <a16:creationId xmlns:a16="http://schemas.microsoft.com/office/drawing/2014/main" id="{B5FC913C-D44B-40CE-A8BE-8E793BD4E409}"/>
              </a:ext>
            </a:extLst>
          </p:cNvPr>
          <p:cNvSpPr>
            <a:spLocks noGrp="1"/>
          </p:cNvSpPr>
          <p:nvPr>
            <p:ph idx="1"/>
          </p:nvPr>
        </p:nvSpPr>
        <p:spPr>
          <a:xfrm>
            <a:off x="76200" y="884238"/>
            <a:ext cx="8991600" cy="563562"/>
          </a:xfrm>
        </p:spPr>
        <p:txBody>
          <a:bodyPr/>
          <a:lstStyle/>
          <a:p>
            <a:r>
              <a:rPr lang="en-US" sz="2400" dirty="0"/>
              <a:t>To write an array of strings to a text file:</a:t>
            </a:r>
          </a:p>
        </p:txBody>
      </p:sp>
      <p:sp>
        <p:nvSpPr>
          <p:cNvPr id="7" name="TextBox 6">
            <a:extLst>
              <a:ext uri="{FF2B5EF4-FFF2-40B4-BE49-F238E27FC236}">
                <a16:creationId xmlns:a16="http://schemas.microsoft.com/office/drawing/2014/main" id="{835DDA9A-9CBF-40FC-8117-A17AC1B9FB9C}"/>
              </a:ext>
            </a:extLst>
          </p:cNvPr>
          <p:cNvSpPr txBox="1"/>
          <p:nvPr/>
        </p:nvSpPr>
        <p:spPr>
          <a:xfrm>
            <a:off x="553156" y="1295400"/>
            <a:ext cx="8362244" cy="1215717"/>
          </a:xfrm>
          <a:prstGeom prst="rect">
            <a:avLst/>
          </a:prstGeom>
          <a:noFill/>
          <a:ln>
            <a:solidFill>
              <a:schemeClr val="tx1"/>
            </a:solidFill>
          </a:ln>
        </p:spPr>
        <p:txBody>
          <a:bodyPr wrap="square" rtlCol="0">
            <a:spAutoFit/>
          </a:bodyPr>
          <a:lstStyle/>
          <a:p>
            <a:r>
              <a:rPr kumimoji="1" lang="en-US" dirty="0">
                <a:solidFill>
                  <a:srgbClr val="0000FF"/>
                </a:solidFill>
                <a:latin typeface="Consolas" panose="020B0609020204030204" pitchFamily="49" charset="0"/>
                <a:cs typeface="Courier New" panose="02070309020205020404" pitchFamily="49" charset="0"/>
              </a:rPr>
              <a:t>using System.IO;</a:t>
            </a:r>
          </a:p>
          <a:p>
            <a:r>
              <a:rPr kumimoji="1" lang="en-US" dirty="0">
                <a:solidFill>
                  <a:srgbClr val="0000FF"/>
                </a:solidFill>
                <a:latin typeface="Consolas" panose="020B0609020204030204" pitchFamily="49" charset="0"/>
                <a:cs typeface="Courier New" panose="02070309020205020404" pitchFamily="49" charset="0"/>
              </a:rPr>
              <a:t>....</a:t>
            </a:r>
          </a:p>
          <a:p>
            <a:r>
              <a:rPr kumimoji="1" lang="en-US" dirty="0">
                <a:solidFill>
                  <a:srgbClr val="0000FF"/>
                </a:solidFill>
                <a:latin typeface="Consolas" panose="020B0609020204030204" pitchFamily="49" charset="0"/>
                <a:cs typeface="Courier New" panose="02070309020205020404" pitchFamily="49" charset="0"/>
              </a:rPr>
              <a:t>string[] lines = {"First line", "Second line", "Third line"};</a:t>
            </a:r>
          </a:p>
          <a:p>
            <a:r>
              <a:rPr kumimoji="1" lang="en-US" dirty="0" err="1">
                <a:solidFill>
                  <a:srgbClr val="FF0000"/>
                </a:solidFill>
                <a:latin typeface="Consolas" panose="020B0609020204030204" pitchFamily="49" charset="0"/>
                <a:cs typeface="Courier New" panose="02070309020205020404" pitchFamily="49" charset="0"/>
              </a:rPr>
              <a:t>File.WriteAllLines</a:t>
            </a:r>
            <a:r>
              <a:rPr kumimoji="1" lang="en-US" dirty="0">
                <a:solidFill>
                  <a:srgbClr val="FF0000"/>
                </a:solidFill>
                <a:latin typeface="Consolas" panose="020B0609020204030204" pitchFamily="49" charset="0"/>
                <a:cs typeface="Courier New" panose="02070309020205020404" pitchFamily="49" charset="0"/>
              </a:rPr>
              <a:t>("WriteLines.txt", lines);</a:t>
            </a:r>
          </a:p>
        </p:txBody>
      </p:sp>
      <p:sp>
        <p:nvSpPr>
          <p:cNvPr id="8" name="Content Placeholder 2">
            <a:extLst>
              <a:ext uri="{FF2B5EF4-FFF2-40B4-BE49-F238E27FC236}">
                <a16:creationId xmlns:a16="http://schemas.microsoft.com/office/drawing/2014/main" id="{C4598520-5107-4927-9A24-6AC3420EEF92}"/>
              </a:ext>
            </a:extLst>
          </p:cNvPr>
          <p:cNvSpPr txBox="1">
            <a:spLocks/>
          </p:cNvSpPr>
          <p:nvPr/>
        </p:nvSpPr>
        <p:spPr bwMode="auto">
          <a:xfrm>
            <a:off x="76200" y="2560638"/>
            <a:ext cx="8991600" cy="563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rgbClr val="660033"/>
                </a:solidFill>
                <a:latin typeface="+mn-lt"/>
                <a:ea typeface="+mn-ea"/>
                <a:cs typeface="+mn-cs"/>
              </a:defRPr>
            </a:lvl1pPr>
            <a:lvl2pPr marL="742950" indent="-285750" algn="l" rtl="0" eaLnBrk="0" fontAlgn="base" hangingPunct="0">
              <a:spcBef>
                <a:spcPct val="20000"/>
              </a:spcBef>
              <a:spcAft>
                <a:spcPct val="0"/>
              </a:spcAft>
              <a:buChar char="–"/>
              <a:defRPr sz="2400">
                <a:solidFill>
                  <a:srgbClr val="660033"/>
                </a:solidFill>
                <a:latin typeface="+mn-lt"/>
                <a:cs typeface="+mn-cs"/>
              </a:defRPr>
            </a:lvl2pPr>
            <a:lvl3pPr marL="1143000" indent="-228600" algn="l" rtl="0" eaLnBrk="0" fontAlgn="base" hangingPunct="0">
              <a:spcBef>
                <a:spcPct val="20000"/>
              </a:spcBef>
              <a:spcAft>
                <a:spcPct val="0"/>
              </a:spcAft>
              <a:buChar char="•"/>
              <a:defRPr sz="2000">
                <a:solidFill>
                  <a:srgbClr val="660033"/>
                </a:solidFill>
                <a:latin typeface="+mn-lt"/>
                <a:cs typeface="+mn-cs"/>
              </a:defRPr>
            </a:lvl3pPr>
            <a:lvl4pPr marL="1600200" indent="-228600" algn="l" rtl="0" eaLnBrk="0" fontAlgn="base" hangingPunct="0">
              <a:spcBef>
                <a:spcPct val="20000"/>
              </a:spcBef>
              <a:spcAft>
                <a:spcPct val="0"/>
              </a:spcAft>
              <a:buChar char="–"/>
              <a:defRPr>
                <a:solidFill>
                  <a:srgbClr val="660033"/>
                </a:solidFill>
                <a:latin typeface="+mn-lt"/>
                <a:cs typeface="+mn-cs"/>
              </a:defRPr>
            </a:lvl4pPr>
            <a:lvl5pPr marL="2057400" indent="-228600" algn="l" rtl="0" eaLnBrk="0" fontAlgn="base" hangingPunct="0">
              <a:spcBef>
                <a:spcPct val="20000"/>
              </a:spcBef>
              <a:spcAft>
                <a:spcPct val="0"/>
              </a:spcAft>
              <a:buChar char="»"/>
              <a:defRPr>
                <a:solidFill>
                  <a:srgbClr val="660033"/>
                </a:solidFill>
                <a:latin typeface="+mn-lt"/>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r>
              <a:rPr lang="en-US" sz="2400" kern="0" dirty="0"/>
              <a:t>To write one string to a text file:</a:t>
            </a:r>
          </a:p>
        </p:txBody>
      </p:sp>
      <p:sp>
        <p:nvSpPr>
          <p:cNvPr id="9" name="TextBox 8">
            <a:extLst>
              <a:ext uri="{FF2B5EF4-FFF2-40B4-BE49-F238E27FC236}">
                <a16:creationId xmlns:a16="http://schemas.microsoft.com/office/drawing/2014/main" id="{BCF795A0-13BC-446B-BC76-BEDD37BCCF3C}"/>
              </a:ext>
            </a:extLst>
          </p:cNvPr>
          <p:cNvSpPr txBox="1"/>
          <p:nvPr/>
        </p:nvSpPr>
        <p:spPr>
          <a:xfrm>
            <a:off x="553156" y="3048000"/>
            <a:ext cx="8362244" cy="1200329"/>
          </a:xfrm>
          <a:prstGeom prst="rect">
            <a:avLst/>
          </a:prstGeom>
          <a:noFill/>
          <a:ln>
            <a:solidFill>
              <a:schemeClr val="tx1"/>
            </a:solidFill>
          </a:ln>
        </p:spPr>
        <p:txBody>
          <a:bodyPr wrap="square" rtlCol="0">
            <a:spAutoFit/>
          </a:bodyPr>
          <a:lstStyle/>
          <a:p>
            <a:r>
              <a:rPr kumimoji="1" lang="en-US" dirty="0">
                <a:solidFill>
                  <a:srgbClr val="0000FF"/>
                </a:solidFill>
                <a:latin typeface="Consolas" panose="020B0609020204030204" pitchFamily="49" charset="0"/>
                <a:cs typeface="Courier New" panose="02070309020205020404" pitchFamily="49" charset="0"/>
              </a:rPr>
              <a:t>using System.IO;</a:t>
            </a:r>
          </a:p>
          <a:p>
            <a:r>
              <a:rPr kumimoji="1" lang="en-US" dirty="0">
                <a:solidFill>
                  <a:srgbClr val="0000FF"/>
                </a:solidFill>
                <a:latin typeface="Consolas" panose="020B0609020204030204" pitchFamily="49" charset="0"/>
                <a:cs typeface="Courier New" panose="02070309020205020404" pitchFamily="49" charset="0"/>
              </a:rPr>
              <a:t>....</a:t>
            </a:r>
          </a:p>
          <a:p>
            <a:r>
              <a:rPr kumimoji="1" lang="en-US" dirty="0">
                <a:solidFill>
                  <a:srgbClr val="0000FF"/>
                </a:solidFill>
                <a:latin typeface="Consolas" panose="020B0609020204030204" pitchFamily="49" charset="0"/>
                <a:cs typeface="Courier New" panose="02070309020205020404" pitchFamily="49" charset="0"/>
              </a:rPr>
              <a:t>string text = "This is a string.";</a:t>
            </a:r>
          </a:p>
          <a:p>
            <a:r>
              <a:rPr kumimoji="1" lang="en-US" dirty="0" err="1">
                <a:solidFill>
                  <a:srgbClr val="FF0000"/>
                </a:solidFill>
                <a:latin typeface="Consolas" panose="020B0609020204030204" pitchFamily="49" charset="0"/>
                <a:cs typeface="Courier New" panose="02070309020205020404" pitchFamily="49" charset="0"/>
              </a:rPr>
              <a:t>File.WriteAllText</a:t>
            </a:r>
            <a:r>
              <a:rPr kumimoji="1" lang="en-US" dirty="0">
                <a:solidFill>
                  <a:srgbClr val="FF0000"/>
                </a:solidFill>
                <a:latin typeface="Consolas" panose="020B0609020204030204" pitchFamily="49" charset="0"/>
                <a:cs typeface="Courier New" panose="02070309020205020404" pitchFamily="49" charset="0"/>
              </a:rPr>
              <a:t>("</a:t>
            </a:r>
            <a:r>
              <a:rPr kumimoji="1" lang="en-US" dirty="0" err="1">
                <a:solidFill>
                  <a:srgbClr val="FF0000"/>
                </a:solidFill>
                <a:latin typeface="Consolas" panose="020B0609020204030204" pitchFamily="49" charset="0"/>
                <a:cs typeface="Courier New" panose="02070309020205020404" pitchFamily="49" charset="0"/>
              </a:rPr>
              <a:t>WriteText.txt",text</a:t>
            </a:r>
            <a:r>
              <a:rPr kumimoji="1" lang="en-US" dirty="0">
                <a:solidFill>
                  <a:srgbClr val="FF0000"/>
                </a:solidFill>
                <a:latin typeface="Consolas" panose="020B0609020204030204" pitchFamily="49" charset="0"/>
                <a:cs typeface="Courier New" panose="02070309020205020404" pitchFamily="49" charset="0"/>
              </a:rPr>
              <a:t>);</a:t>
            </a:r>
          </a:p>
        </p:txBody>
      </p:sp>
      <p:sp>
        <p:nvSpPr>
          <p:cNvPr id="10" name="Content Placeholder 2">
            <a:extLst>
              <a:ext uri="{FF2B5EF4-FFF2-40B4-BE49-F238E27FC236}">
                <a16:creationId xmlns:a16="http://schemas.microsoft.com/office/drawing/2014/main" id="{65F49716-4CCD-421E-A7F1-D35849FCA21B}"/>
              </a:ext>
            </a:extLst>
          </p:cNvPr>
          <p:cNvSpPr txBox="1">
            <a:spLocks/>
          </p:cNvSpPr>
          <p:nvPr/>
        </p:nvSpPr>
        <p:spPr bwMode="auto">
          <a:xfrm>
            <a:off x="76200" y="4267200"/>
            <a:ext cx="8991600" cy="12618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rgbClr val="660033"/>
                </a:solidFill>
                <a:latin typeface="+mn-lt"/>
                <a:ea typeface="+mn-ea"/>
                <a:cs typeface="+mn-cs"/>
              </a:defRPr>
            </a:lvl1pPr>
            <a:lvl2pPr marL="742950" indent="-285750" algn="l" rtl="0" eaLnBrk="0" fontAlgn="base" hangingPunct="0">
              <a:spcBef>
                <a:spcPct val="20000"/>
              </a:spcBef>
              <a:spcAft>
                <a:spcPct val="0"/>
              </a:spcAft>
              <a:buChar char="–"/>
              <a:defRPr sz="2400">
                <a:solidFill>
                  <a:srgbClr val="660033"/>
                </a:solidFill>
                <a:latin typeface="+mn-lt"/>
                <a:cs typeface="+mn-cs"/>
              </a:defRPr>
            </a:lvl2pPr>
            <a:lvl3pPr marL="1143000" indent="-228600" algn="l" rtl="0" eaLnBrk="0" fontAlgn="base" hangingPunct="0">
              <a:spcBef>
                <a:spcPct val="20000"/>
              </a:spcBef>
              <a:spcAft>
                <a:spcPct val="0"/>
              </a:spcAft>
              <a:buChar char="•"/>
              <a:defRPr sz="2000">
                <a:solidFill>
                  <a:srgbClr val="660033"/>
                </a:solidFill>
                <a:latin typeface="+mn-lt"/>
                <a:cs typeface="+mn-cs"/>
              </a:defRPr>
            </a:lvl3pPr>
            <a:lvl4pPr marL="1600200" indent="-228600" algn="l" rtl="0" eaLnBrk="0" fontAlgn="base" hangingPunct="0">
              <a:spcBef>
                <a:spcPct val="20000"/>
              </a:spcBef>
              <a:spcAft>
                <a:spcPct val="0"/>
              </a:spcAft>
              <a:buChar char="–"/>
              <a:defRPr>
                <a:solidFill>
                  <a:srgbClr val="660033"/>
                </a:solidFill>
                <a:latin typeface="+mn-lt"/>
                <a:cs typeface="+mn-cs"/>
              </a:defRPr>
            </a:lvl4pPr>
            <a:lvl5pPr marL="2057400" indent="-228600" algn="l" rtl="0" eaLnBrk="0" fontAlgn="base" hangingPunct="0">
              <a:spcBef>
                <a:spcPct val="20000"/>
              </a:spcBef>
              <a:spcAft>
                <a:spcPct val="0"/>
              </a:spcAft>
              <a:buChar char="»"/>
              <a:defRPr>
                <a:solidFill>
                  <a:srgbClr val="660033"/>
                </a:solidFill>
                <a:latin typeface="+mn-lt"/>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pPr>
              <a:spcBef>
                <a:spcPts val="0"/>
              </a:spcBef>
            </a:pPr>
            <a:r>
              <a:rPr lang="en-US" sz="2200" kern="0" dirty="0"/>
              <a:t>The default location is bin/Debug/netcore3.1 in your project folder.</a:t>
            </a:r>
          </a:p>
          <a:p>
            <a:pPr>
              <a:spcBef>
                <a:spcPts val="0"/>
              </a:spcBef>
            </a:pPr>
            <a:r>
              <a:rPr lang="en-US" sz="2200" dirty="0">
                <a:solidFill>
                  <a:srgbClr val="FF0000"/>
                </a:solidFill>
              </a:rPr>
              <a:t>You may use @"D:\PRG2\Data\filename.txt" as your file name to specify the absolute path for the file.</a:t>
            </a:r>
            <a:endParaRPr lang="en-US" sz="2200" kern="0" dirty="0"/>
          </a:p>
          <a:p>
            <a:pPr>
              <a:spcBef>
                <a:spcPts val="0"/>
              </a:spcBef>
            </a:pPr>
            <a:r>
              <a:rPr lang="en-US" sz="2200" kern="0" dirty="0"/>
              <a:t>A new file will be created if it is not there. </a:t>
            </a:r>
          </a:p>
          <a:p>
            <a:pPr>
              <a:spcBef>
                <a:spcPts val="0"/>
              </a:spcBef>
            </a:pPr>
            <a:r>
              <a:rPr lang="en-US" sz="2200" kern="0" dirty="0"/>
              <a:t>The original data in the file will be overridden if the file exists.</a:t>
            </a:r>
          </a:p>
        </p:txBody>
      </p:sp>
      <p:pic>
        <p:nvPicPr>
          <p:cNvPr id="3" name="s15">
            <a:hlinkClick r:id="" action="ppaction://media"/>
            <a:extLst>
              <a:ext uri="{FF2B5EF4-FFF2-40B4-BE49-F238E27FC236}">
                <a16:creationId xmlns:a16="http://schemas.microsoft.com/office/drawing/2014/main" id="{B2C22A3D-2E54-484B-9CC1-1FE3544A16F1}"/>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09012" y="171271"/>
            <a:ext cx="406400" cy="406400"/>
          </a:xfrm>
          <a:prstGeom prst="rect">
            <a:avLst/>
          </a:prstGeom>
        </p:spPr>
      </p:pic>
    </p:spTree>
    <p:extLst>
      <p:ext uri="{BB962C8B-B14F-4D97-AF65-F5344CB8AC3E}">
        <p14:creationId xmlns:p14="http://schemas.microsoft.com/office/powerpoint/2010/main" val="4134474887"/>
      </p:ext>
    </p:extLst>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3"/>
                </p:tgtEl>
              </p:cMediaNode>
            </p:audi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CA54-31B4-41CD-B7E9-81CA52E61C00}"/>
              </a:ext>
            </a:extLst>
          </p:cNvPr>
          <p:cNvSpPr>
            <a:spLocks noGrp="1"/>
          </p:cNvSpPr>
          <p:nvPr>
            <p:ph type="title"/>
          </p:nvPr>
        </p:nvSpPr>
        <p:spPr/>
        <p:txBody>
          <a:bodyPr/>
          <a:lstStyle/>
          <a:p>
            <a:r>
              <a:rPr lang="en-US" dirty="0"/>
              <a:t>Write Data to Text File using </a:t>
            </a:r>
            <a:r>
              <a:rPr lang="en-US" dirty="0" err="1"/>
              <a:t>StreamWriter</a:t>
            </a:r>
            <a:endParaRPr lang="en-US" dirty="0"/>
          </a:p>
        </p:txBody>
      </p:sp>
      <p:sp>
        <p:nvSpPr>
          <p:cNvPr id="6" name="Content Placeholder 2">
            <a:extLst>
              <a:ext uri="{FF2B5EF4-FFF2-40B4-BE49-F238E27FC236}">
                <a16:creationId xmlns:a16="http://schemas.microsoft.com/office/drawing/2014/main" id="{B5FC913C-D44B-40CE-A8BE-8E793BD4E409}"/>
              </a:ext>
            </a:extLst>
          </p:cNvPr>
          <p:cNvSpPr>
            <a:spLocks noGrp="1"/>
          </p:cNvSpPr>
          <p:nvPr>
            <p:ph idx="1"/>
          </p:nvPr>
        </p:nvSpPr>
        <p:spPr>
          <a:xfrm>
            <a:off x="76200" y="884238"/>
            <a:ext cx="8991600" cy="563562"/>
          </a:xfrm>
        </p:spPr>
        <p:txBody>
          <a:bodyPr/>
          <a:lstStyle/>
          <a:p>
            <a:r>
              <a:rPr lang="en-US" sz="2400" dirty="0"/>
              <a:t>To write each string in a list to a text file:</a:t>
            </a:r>
          </a:p>
        </p:txBody>
      </p:sp>
      <p:sp>
        <p:nvSpPr>
          <p:cNvPr id="7" name="TextBox 6">
            <a:extLst>
              <a:ext uri="{FF2B5EF4-FFF2-40B4-BE49-F238E27FC236}">
                <a16:creationId xmlns:a16="http://schemas.microsoft.com/office/drawing/2014/main" id="{835DDA9A-9CBF-40FC-8117-A17AC1B9FB9C}"/>
              </a:ext>
            </a:extLst>
          </p:cNvPr>
          <p:cNvSpPr txBox="1"/>
          <p:nvPr/>
        </p:nvSpPr>
        <p:spPr>
          <a:xfrm>
            <a:off x="381000" y="1425476"/>
            <a:ext cx="8723489" cy="2308324"/>
          </a:xfrm>
          <a:prstGeom prst="rect">
            <a:avLst/>
          </a:prstGeom>
          <a:noFill/>
          <a:ln>
            <a:solidFill>
              <a:schemeClr val="tx1"/>
            </a:solidFill>
          </a:ln>
        </p:spPr>
        <p:txBody>
          <a:bodyPr wrap="square" rtlCol="0">
            <a:spAutoFit/>
          </a:bodyPr>
          <a:lstStyle/>
          <a:p>
            <a:pPr lvl="0" eaLnBrk="0" hangingPunct="0">
              <a:tabLst>
                <a:tab pos="338138" algn="l"/>
                <a:tab pos="688975" algn="l"/>
              </a:tabLst>
            </a:pPr>
            <a:r>
              <a:rPr lang="en-US" altLang="en-US" dirty="0">
                <a:solidFill>
                  <a:srgbClr val="0000FF"/>
                </a:solidFill>
                <a:latin typeface="Consolas" panose="020B0609020204030204" pitchFamily="49" charset="0"/>
              </a:rPr>
              <a:t>List&lt;string&gt; aList1 = new List&lt;string&gt; { "one", "two", "three" };</a:t>
            </a:r>
          </a:p>
          <a:p>
            <a:pPr lvl="0" eaLnBrk="0" hangingPunct="0">
              <a:tabLst>
                <a:tab pos="338138" algn="l"/>
                <a:tab pos="688975" algn="l"/>
              </a:tabLst>
            </a:pPr>
            <a:r>
              <a:rPr lang="en-US" altLang="en-US" dirty="0">
                <a:solidFill>
                  <a:srgbClr val="FF0000"/>
                </a:solidFill>
                <a:latin typeface="Consolas" panose="020B0609020204030204" pitchFamily="49" charset="0"/>
              </a:rPr>
              <a:t>using (</a:t>
            </a:r>
            <a:r>
              <a:rPr lang="en-US" altLang="en-US" dirty="0" err="1">
                <a:solidFill>
                  <a:srgbClr val="FF0000"/>
                </a:solidFill>
                <a:latin typeface="Consolas" panose="020B0609020204030204" pitchFamily="49" charset="0"/>
              </a:rPr>
              <a:t>StreamWriter</a:t>
            </a:r>
            <a:r>
              <a:rPr lang="en-US" altLang="en-US" dirty="0">
                <a:solidFill>
                  <a:srgbClr val="FF0000"/>
                </a:solidFill>
                <a:latin typeface="Consolas" panose="020B0609020204030204" pitchFamily="49" charset="0"/>
              </a:rPr>
              <a:t> </a:t>
            </a:r>
            <a:r>
              <a:rPr lang="en-US" altLang="en-US" dirty="0" err="1">
                <a:solidFill>
                  <a:srgbClr val="FF0000"/>
                </a:solidFill>
                <a:latin typeface="Consolas" panose="020B0609020204030204" pitchFamily="49" charset="0"/>
              </a:rPr>
              <a:t>sw</a:t>
            </a:r>
            <a:r>
              <a:rPr lang="en-US" altLang="en-US" dirty="0">
                <a:solidFill>
                  <a:srgbClr val="FF0000"/>
                </a:solidFill>
                <a:latin typeface="Consolas" panose="020B0609020204030204" pitchFamily="49" charset="0"/>
              </a:rPr>
              <a:t> = new </a:t>
            </a:r>
            <a:r>
              <a:rPr lang="en-US" altLang="en-US" dirty="0" err="1">
                <a:solidFill>
                  <a:srgbClr val="FF0000"/>
                </a:solidFill>
                <a:latin typeface="Consolas" panose="020B0609020204030204" pitchFamily="49" charset="0"/>
              </a:rPr>
              <a:t>StreamWriter</a:t>
            </a:r>
            <a:r>
              <a:rPr lang="en-US" altLang="en-US" dirty="0">
                <a:solidFill>
                  <a:srgbClr val="FF0000"/>
                </a:solidFill>
                <a:latin typeface="Consolas" panose="020B0609020204030204" pitchFamily="49" charset="0"/>
              </a:rPr>
              <a:t>("WriteLines2.txt", false))</a:t>
            </a:r>
          </a:p>
          <a:p>
            <a:pPr eaLnBrk="0" hangingPunct="0">
              <a:tabLst>
                <a:tab pos="338138" algn="l"/>
                <a:tab pos="688975" algn="l"/>
              </a:tabLst>
            </a:pPr>
            <a:r>
              <a:rPr lang="en-US" altLang="en-US" dirty="0">
                <a:solidFill>
                  <a:srgbClr val="FF0000"/>
                </a:solidFill>
                <a:latin typeface="Consolas" panose="020B0609020204030204" pitchFamily="49" charset="0"/>
              </a:rPr>
              <a:t>{</a:t>
            </a:r>
          </a:p>
          <a:p>
            <a:pPr eaLnBrk="0" hangingPunct="0">
              <a:tabLst>
                <a:tab pos="338138" algn="l"/>
                <a:tab pos="688975" algn="l"/>
              </a:tabLst>
            </a:pPr>
            <a:r>
              <a:rPr lang="en-US" altLang="en-US" dirty="0">
                <a:solidFill>
                  <a:srgbClr val="FF0000"/>
                </a:solidFill>
                <a:latin typeface="Consolas" panose="020B0609020204030204" pitchFamily="49" charset="0"/>
              </a:rPr>
              <a:t>	</a:t>
            </a:r>
            <a:r>
              <a:rPr lang="en-US" altLang="en-US" dirty="0">
                <a:solidFill>
                  <a:srgbClr val="0000FF"/>
                </a:solidFill>
                <a:latin typeface="Consolas" panose="020B0609020204030204" pitchFamily="49" charset="0"/>
              </a:rPr>
              <a:t>foreach (string s in aList1)</a:t>
            </a:r>
          </a:p>
          <a:p>
            <a:pPr lvl="0" eaLnBrk="0" hangingPunct="0">
              <a:tabLst>
                <a:tab pos="338138" algn="l"/>
                <a:tab pos="688975" algn="l"/>
              </a:tabLst>
            </a:pPr>
            <a:r>
              <a:rPr lang="en-US" altLang="en-US" dirty="0">
                <a:solidFill>
                  <a:srgbClr val="FF0000"/>
                </a:solidFill>
                <a:latin typeface="Consolas" panose="020B0609020204030204" pitchFamily="49" charset="0"/>
              </a:rPr>
              <a:t>	</a:t>
            </a:r>
            <a:r>
              <a:rPr lang="en-US" altLang="en-US" dirty="0">
                <a:solidFill>
                  <a:srgbClr val="0000FF"/>
                </a:solidFill>
                <a:latin typeface="Consolas" panose="020B0609020204030204" pitchFamily="49" charset="0"/>
              </a:rPr>
              <a:t>{</a:t>
            </a:r>
          </a:p>
          <a:p>
            <a:pPr lvl="0" eaLnBrk="0" hangingPunct="0">
              <a:tabLst>
                <a:tab pos="338138" algn="l"/>
                <a:tab pos="688975" algn="l"/>
              </a:tabLst>
            </a:pPr>
            <a:r>
              <a:rPr lang="en-US" altLang="en-US" dirty="0">
                <a:solidFill>
                  <a:srgbClr val="FF0000"/>
                </a:solidFill>
                <a:latin typeface="Consolas" panose="020B0609020204030204" pitchFamily="49" charset="0"/>
              </a:rPr>
              <a:t>		</a:t>
            </a:r>
            <a:r>
              <a:rPr lang="en-US" altLang="en-US" dirty="0" err="1">
                <a:solidFill>
                  <a:srgbClr val="FF0000"/>
                </a:solidFill>
                <a:latin typeface="Consolas" panose="020B0609020204030204" pitchFamily="49" charset="0"/>
              </a:rPr>
              <a:t>sw.WriteLine</a:t>
            </a:r>
            <a:r>
              <a:rPr lang="en-US" altLang="en-US" dirty="0">
                <a:solidFill>
                  <a:srgbClr val="FF0000"/>
                </a:solidFill>
                <a:latin typeface="Consolas" panose="020B0609020204030204" pitchFamily="49" charset="0"/>
              </a:rPr>
              <a:t>(s);</a:t>
            </a:r>
          </a:p>
          <a:p>
            <a:pPr lvl="0" eaLnBrk="0" hangingPunct="0">
              <a:tabLst>
                <a:tab pos="338138" algn="l"/>
                <a:tab pos="688975" algn="l"/>
              </a:tabLst>
            </a:pPr>
            <a:r>
              <a:rPr lang="en-US" altLang="en-US" dirty="0">
                <a:solidFill>
                  <a:srgbClr val="FF0000"/>
                </a:solidFill>
                <a:latin typeface="Consolas" panose="020B0609020204030204" pitchFamily="49" charset="0"/>
              </a:rPr>
              <a:t>	</a:t>
            </a:r>
            <a:r>
              <a:rPr lang="en-US" altLang="en-US" dirty="0">
                <a:solidFill>
                  <a:srgbClr val="0000FF"/>
                </a:solidFill>
                <a:latin typeface="Consolas" panose="020B0609020204030204" pitchFamily="49" charset="0"/>
              </a:rPr>
              <a:t>}</a:t>
            </a:r>
          </a:p>
          <a:p>
            <a:pPr lvl="0" eaLnBrk="0" hangingPunct="0">
              <a:tabLst>
                <a:tab pos="338138" algn="l"/>
                <a:tab pos="688975" algn="l"/>
              </a:tabLst>
            </a:pPr>
            <a:r>
              <a:rPr lang="en-US" altLang="en-US" dirty="0">
                <a:solidFill>
                  <a:srgbClr val="FF0000"/>
                </a:solidFill>
                <a:latin typeface="Consolas" panose="020B0609020204030204" pitchFamily="49" charset="0"/>
              </a:rPr>
              <a:t>}</a:t>
            </a:r>
          </a:p>
        </p:txBody>
      </p:sp>
      <p:sp>
        <p:nvSpPr>
          <p:cNvPr id="8" name="Content Placeholder 2">
            <a:extLst>
              <a:ext uri="{FF2B5EF4-FFF2-40B4-BE49-F238E27FC236}">
                <a16:creationId xmlns:a16="http://schemas.microsoft.com/office/drawing/2014/main" id="{9B5AE2EB-9A0B-4FA4-BA14-14B408612B82}"/>
              </a:ext>
            </a:extLst>
          </p:cNvPr>
          <p:cNvSpPr txBox="1">
            <a:spLocks/>
          </p:cNvSpPr>
          <p:nvPr/>
        </p:nvSpPr>
        <p:spPr bwMode="auto">
          <a:xfrm>
            <a:off x="380999" y="3962400"/>
            <a:ext cx="8698089" cy="12618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rgbClr val="660033"/>
                </a:solidFill>
                <a:latin typeface="+mn-lt"/>
                <a:ea typeface="+mn-ea"/>
                <a:cs typeface="+mn-cs"/>
              </a:defRPr>
            </a:lvl1pPr>
            <a:lvl2pPr marL="742950" indent="-285750" algn="l" rtl="0" eaLnBrk="0" fontAlgn="base" hangingPunct="0">
              <a:spcBef>
                <a:spcPct val="20000"/>
              </a:spcBef>
              <a:spcAft>
                <a:spcPct val="0"/>
              </a:spcAft>
              <a:buChar char="–"/>
              <a:defRPr sz="2400">
                <a:solidFill>
                  <a:srgbClr val="660033"/>
                </a:solidFill>
                <a:latin typeface="+mn-lt"/>
                <a:cs typeface="+mn-cs"/>
              </a:defRPr>
            </a:lvl2pPr>
            <a:lvl3pPr marL="1143000" indent="-228600" algn="l" rtl="0" eaLnBrk="0" fontAlgn="base" hangingPunct="0">
              <a:spcBef>
                <a:spcPct val="20000"/>
              </a:spcBef>
              <a:spcAft>
                <a:spcPct val="0"/>
              </a:spcAft>
              <a:buChar char="•"/>
              <a:defRPr sz="2000">
                <a:solidFill>
                  <a:srgbClr val="660033"/>
                </a:solidFill>
                <a:latin typeface="+mn-lt"/>
                <a:cs typeface="+mn-cs"/>
              </a:defRPr>
            </a:lvl3pPr>
            <a:lvl4pPr marL="1600200" indent="-228600" algn="l" rtl="0" eaLnBrk="0" fontAlgn="base" hangingPunct="0">
              <a:spcBef>
                <a:spcPct val="20000"/>
              </a:spcBef>
              <a:spcAft>
                <a:spcPct val="0"/>
              </a:spcAft>
              <a:buChar char="–"/>
              <a:defRPr>
                <a:solidFill>
                  <a:srgbClr val="660033"/>
                </a:solidFill>
                <a:latin typeface="+mn-lt"/>
                <a:cs typeface="+mn-cs"/>
              </a:defRPr>
            </a:lvl4pPr>
            <a:lvl5pPr marL="2057400" indent="-228600" algn="l" rtl="0" eaLnBrk="0" fontAlgn="base" hangingPunct="0">
              <a:spcBef>
                <a:spcPct val="20000"/>
              </a:spcBef>
              <a:spcAft>
                <a:spcPct val="0"/>
              </a:spcAft>
              <a:buChar char="»"/>
              <a:defRPr>
                <a:solidFill>
                  <a:srgbClr val="660033"/>
                </a:solidFill>
                <a:latin typeface="+mn-lt"/>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r>
              <a:rPr lang="en-US" sz="2000" kern="0" dirty="0"/>
              <a:t>The Boolean argument in </a:t>
            </a:r>
            <a:r>
              <a:rPr lang="en-US" sz="2000" kern="0" dirty="0" err="1"/>
              <a:t>StreamWriter</a:t>
            </a:r>
            <a:r>
              <a:rPr lang="en-US" sz="2000" kern="0" dirty="0"/>
              <a:t> class indicates whether to append the content or to override the content. </a:t>
            </a:r>
          </a:p>
          <a:p>
            <a:pPr marL="0" indent="0">
              <a:buNone/>
              <a:tabLst>
                <a:tab pos="346075" algn="l"/>
              </a:tabLst>
            </a:pPr>
            <a:r>
              <a:rPr lang="en-US" sz="2000" kern="0" dirty="0"/>
              <a:t>	true: append; false: override (default is false)</a:t>
            </a:r>
          </a:p>
        </p:txBody>
      </p:sp>
      <p:pic>
        <p:nvPicPr>
          <p:cNvPr id="3" name="s16">
            <a:hlinkClick r:id="" action="ppaction://media"/>
            <a:extLst>
              <a:ext uri="{FF2B5EF4-FFF2-40B4-BE49-F238E27FC236}">
                <a16:creationId xmlns:a16="http://schemas.microsoft.com/office/drawing/2014/main" id="{7C229687-1E88-40A6-8F60-BFC3723D2E1E}"/>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89975" y="177800"/>
            <a:ext cx="406400" cy="406400"/>
          </a:xfrm>
          <a:prstGeom prst="rect">
            <a:avLst/>
          </a:prstGeom>
        </p:spPr>
      </p:pic>
    </p:spTree>
    <p:extLst>
      <p:ext uri="{BB962C8B-B14F-4D97-AF65-F5344CB8AC3E}">
        <p14:creationId xmlns:p14="http://schemas.microsoft.com/office/powerpoint/2010/main" val="3502102619"/>
      </p:ext>
    </p:extLst>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3"/>
                </p:tgtEl>
              </p:cMediaNode>
            </p:audi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CA54-31B4-41CD-B7E9-81CA52E61C00}"/>
              </a:ext>
            </a:extLst>
          </p:cNvPr>
          <p:cNvSpPr>
            <a:spLocks noGrp="1"/>
          </p:cNvSpPr>
          <p:nvPr>
            <p:ph type="title"/>
          </p:nvPr>
        </p:nvSpPr>
        <p:spPr/>
        <p:txBody>
          <a:bodyPr/>
          <a:lstStyle/>
          <a:p>
            <a:r>
              <a:rPr lang="en-US" dirty="0"/>
              <a:t>Append Data to Existing csv File</a:t>
            </a:r>
          </a:p>
        </p:txBody>
      </p:sp>
      <p:sp>
        <p:nvSpPr>
          <p:cNvPr id="6" name="Content Placeholder 2">
            <a:extLst>
              <a:ext uri="{FF2B5EF4-FFF2-40B4-BE49-F238E27FC236}">
                <a16:creationId xmlns:a16="http://schemas.microsoft.com/office/drawing/2014/main" id="{B5FC913C-D44B-40CE-A8BE-8E793BD4E409}"/>
              </a:ext>
            </a:extLst>
          </p:cNvPr>
          <p:cNvSpPr>
            <a:spLocks noGrp="1"/>
          </p:cNvSpPr>
          <p:nvPr>
            <p:ph idx="1"/>
          </p:nvPr>
        </p:nvSpPr>
        <p:spPr>
          <a:xfrm>
            <a:off x="76200" y="884238"/>
            <a:ext cx="8991600" cy="1173162"/>
          </a:xfrm>
        </p:spPr>
        <p:txBody>
          <a:bodyPr/>
          <a:lstStyle/>
          <a:p>
            <a:r>
              <a:rPr lang="en-US" sz="2000" dirty="0"/>
              <a:t>Program that prompt user for student id and test marks repeatedly until “Exit” is entered in responds to student id. The data is appended to “testmarks.csv”.</a:t>
            </a:r>
          </a:p>
        </p:txBody>
      </p:sp>
      <p:sp>
        <p:nvSpPr>
          <p:cNvPr id="7" name="TextBox 6">
            <a:extLst>
              <a:ext uri="{FF2B5EF4-FFF2-40B4-BE49-F238E27FC236}">
                <a16:creationId xmlns:a16="http://schemas.microsoft.com/office/drawing/2014/main" id="{835DDA9A-9CBF-40FC-8117-A17AC1B9FB9C}"/>
              </a:ext>
            </a:extLst>
          </p:cNvPr>
          <p:cNvSpPr txBox="1"/>
          <p:nvPr/>
        </p:nvSpPr>
        <p:spPr>
          <a:xfrm>
            <a:off x="241300" y="1938683"/>
            <a:ext cx="8826500" cy="3831818"/>
          </a:xfrm>
          <a:prstGeom prst="rect">
            <a:avLst/>
          </a:prstGeom>
          <a:noFill/>
          <a:ln>
            <a:solidFill>
              <a:schemeClr val="tx1"/>
            </a:solidFill>
          </a:ln>
        </p:spPr>
        <p:txBody>
          <a:bodyPr wrap="square" rtlCol="0">
            <a:spAutoFit/>
          </a:bodyPr>
          <a:lstStyle/>
          <a:p>
            <a:pPr lvl="0" eaLnBrk="0" hangingPunct="0">
              <a:lnSpc>
                <a:spcPct val="90000"/>
              </a:lnSpc>
            </a:pPr>
            <a:r>
              <a:rPr lang="en-US" altLang="en-US" dirty="0">
                <a:solidFill>
                  <a:srgbClr val="0000FF"/>
                </a:solidFill>
                <a:latin typeface="Consolas" panose="020B0609020204030204" pitchFamily="49" charset="0"/>
              </a:rPr>
              <a:t>while (true)</a:t>
            </a:r>
          </a:p>
          <a:p>
            <a:pPr lvl="0" eaLnBrk="0" hangingPunct="0">
              <a:lnSpc>
                <a:spcPct val="90000"/>
              </a:lnSpc>
            </a:pPr>
            <a:r>
              <a:rPr lang="en-US" altLang="en-US" dirty="0">
                <a:solidFill>
                  <a:srgbClr val="0000FF"/>
                </a:solidFill>
                <a:latin typeface="Consolas" panose="020B0609020204030204" pitchFamily="49" charset="0"/>
              </a:rPr>
              <a:t>{</a:t>
            </a:r>
          </a:p>
          <a:p>
            <a:pPr lvl="0" eaLnBrk="0" hangingPunct="0">
              <a:lnSpc>
                <a:spcPct val="90000"/>
              </a:lnSpc>
            </a:pPr>
            <a:r>
              <a:rPr lang="en-US" altLang="en-US" dirty="0">
                <a:solidFill>
                  <a:srgbClr val="0000FF"/>
                </a:solidFill>
                <a:latin typeface="Consolas" panose="020B0609020204030204" pitchFamily="49" charset="0"/>
              </a:rPr>
              <a:t>   </a:t>
            </a:r>
            <a:r>
              <a:rPr lang="en-US" altLang="en-US" dirty="0" err="1">
                <a:solidFill>
                  <a:srgbClr val="0000FF"/>
                </a:solidFill>
                <a:latin typeface="Consolas" panose="020B0609020204030204" pitchFamily="49" charset="0"/>
              </a:rPr>
              <a:t>Console.Write</a:t>
            </a:r>
            <a:r>
              <a:rPr lang="en-US" altLang="en-US" dirty="0">
                <a:solidFill>
                  <a:srgbClr val="0000FF"/>
                </a:solidFill>
                <a:latin typeface="Consolas" panose="020B0609020204030204" pitchFamily="49" charset="0"/>
              </a:rPr>
              <a:t>("Enter student ID (or Exit to terminate): ");</a:t>
            </a:r>
          </a:p>
          <a:p>
            <a:pPr lvl="0" eaLnBrk="0" hangingPunct="0">
              <a:lnSpc>
                <a:spcPct val="90000"/>
              </a:lnSpc>
            </a:pPr>
            <a:r>
              <a:rPr lang="en-US" altLang="en-US" dirty="0">
                <a:solidFill>
                  <a:srgbClr val="0000FF"/>
                </a:solidFill>
                <a:latin typeface="Consolas" panose="020B0609020204030204" pitchFamily="49" charset="0"/>
              </a:rPr>
              <a:t>   string id = </a:t>
            </a:r>
            <a:r>
              <a:rPr lang="en-US" altLang="en-US" dirty="0" err="1">
                <a:solidFill>
                  <a:srgbClr val="0000FF"/>
                </a:solidFill>
                <a:latin typeface="Consolas" panose="020B0609020204030204" pitchFamily="49" charset="0"/>
              </a:rPr>
              <a:t>Console.ReadLine</a:t>
            </a:r>
            <a:r>
              <a:rPr lang="en-US" altLang="en-US" dirty="0">
                <a:solidFill>
                  <a:srgbClr val="0000FF"/>
                </a:solidFill>
                <a:latin typeface="Consolas" panose="020B0609020204030204" pitchFamily="49" charset="0"/>
              </a:rPr>
              <a:t>();</a:t>
            </a:r>
          </a:p>
          <a:p>
            <a:pPr lvl="0" eaLnBrk="0" hangingPunct="0">
              <a:lnSpc>
                <a:spcPct val="90000"/>
              </a:lnSpc>
            </a:pPr>
            <a:r>
              <a:rPr lang="en-US" altLang="en-US" dirty="0">
                <a:solidFill>
                  <a:srgbClr val="0000FF"/>
                </a:solidFill>
                <a:latin typeface="Consolas" panose="020B0609020204030204" pitchFamily="49" charset="0"/>
              </a:rPr>
              <a:t>   if (id == "Exit") break;</a:t>
            </a:r>
          </a:p>
          <a:p>
            <a:pPr lvl="0" eaLnBrk="0" hangingPunct="0">
              <a:lnSpc>
                <a:spcPct val="90000"/>
              </a:lnSpc>
            </a:pPr>
            <a:r>
              <a:rPr lang="en-US" altLang="en-US" dirty="0">
                <a:solidFill>
                  <a:srgbClr val="0000FF"/>
                </a:solidFill>
                <a:latin typeface="Consolas" panose="020B0609020204030204" pitchFamily="49" charset="0"/>
              </a:rPr>
              <a:t>   </a:t>
            </a:r>
            <a:r>
              <a:rPr lang="en-US" altLang="en-US" dirty="0" err="1">
                <a:solidFill>
                  <a:srgbClr val="0000FF"/>
                </a:solidFill>
                <a:latin typeface="Consolas" panose="020B0609020204030204" pitchFamily="49" charset="0"/>
              </a:rPr>
              <a:t>Console.Write</a:t>
            </a:r>
            <a:r>
              <a:rPr lang="en-US" altLang="en-US" dirty="0">
                <a:solidFill>
                  <a:srgbClr val="0000FF"/>
                </a:solidFill>
                <a:latin typeface="Consolas" panose="020B0609020204030204" pitchFamily="49" charset="0"/>
              </a:rPr>
              <a:t>("Enter test 1 mark: ");</a:t>
            </a:r>
          </a:p>
          <a:p>
            <a:pPr lvl="0" eaLnBrk="0" hangingPunct="0">
              <a:lnSpc>
                <a:spcPct val="90000"/>
              </a:lnSpc>
            </a:pPr>
            <a:r>
              <a:rPr lang="en-US" altLang="en-US" dirty="0">
                <a:solidFill>
                  <a:srgbClr val="0000FF"/>
                </a:solidFill>
                <a:latin typeface="Consolas" panose="020B0609020204030204" pitchFamily="49" charset="0"/>
              </a:rPr>
              <a:t>   string test1 = </a:t>
            </a:r>
            <a:r>
              <a:rPr lang="en-US" altLang="en-US" dirty="0" err="1">
                <a:solidFill>
                  <a:srgbClr val="0000FF"/>
                </a:solidFill>
                <a:latin typeface="Consolas" panose="020B0609020204030204" pitchFamily="49" charset="0"/>
              </a:rPr>
              <a:t>Console.ReadLine</a:t>
            </a:r>
            <a:r>
              <a:rPr lang="en-US" altLang="en-US" dirty="0">
                <a:solidFill>
                  <a:srgbClr val="0000FF"/>
                </a:solidFill>
                <a:latin typeface="Consolas" panose="020B0609020204030204" pitchFamily="49" charset="0"/>
              </a:rPr>
              <a:t>();</a:t>
            </a:r>
          </a:p>
          <a:p>
            <a:pPr lvl="0" eaLnBrk="0" hangingPunct="0">
              <a:lnSpc>
                <a:spcPct val="90000"/>
              </a:lnSpc>
            </a:pPr>
            <a:r>
              <a:rPr lang="en-US" altLang="en-US" dirty="0">
                <a:solidFill>
                  <a:srgbClr val="0000FF"/>
                </a:solidFill>
                <a:latin typeface="Consolas" panose="020B0609020204030204" pitchFamily="49" charset="0"/>
              </a:rPr>
              <a:t>   </a:t>
            </a:r>
            <a:r>
              <a:rPr lang="en-US" altLang="en-US" dirty="0" err="1">
                <a:solidFill>
                  <a:srgbClr val="0000FF"/>
                </a:solidFill>
                <a:latin typeface="Consolas" panose="020B0609020204030204" pitchFamily="49" charset="0"/>
              </a:rPr>
              <a:t>Console.Write</a:t>
            </a:r>
            <a:r>
              <a:rPr lang="en-US" altLang="en-US" dirty="0">
                <a:solidFill>
                  <a:srgbClr val="0000FF"/>
                </a:solidFill>
                <a:latin typeface="Consolas" panose="020B0609020204030204" pitchFamily="49" charset="0"/>
              </a:rPr>
              <a:t>("Enter test 2 mark: ");</a:t>
            </a:r>
          </a:p>
          <a:p>
            <a:pPr lvl="0" eaLnBrk="0" hangingPunct="0">
              <a:lnSpc>
                <a:spcPct val="90000"/>
              </a:lnSpc>
            </a:pPr>
            <a:r>
              <a:rPr lang="en-US" altLang="en-US" dirty="0">
                <a:solidFill>
                  <a:srgbClr val="0000FF"/>
                </a:solidFill>
                <a:latin typeface="Consolas" panose="020B0609020204030204" pitchFamily="49" charset="0"/>
              </a:rPr>
              <a:t>   string test2 = </a:t>
            </a:r>
            <a:r>
              <a:rPr lang="en-US" altLang="en-US" dirty="0" err="1">
                <a:solidFill>
                  <a:srgbClr val="0000FF"/>
                </a:solidFill>
                <a:latin typeface="Consolas" panose="020B0609020204030204" pitchFamily="49" charset="0"/>
              </a:rPr>
              <a:t>Console.ReadLine</a:t>
            </a:r>
            <a:r>
              <a:rPr lang="en-US" altLang="en-US" dirty="0">
                <a:solidFill>
                  <a:srgbClr val="0000FF"/>
                </a:solidFill>
                <a:latin typeface="Consolas" panose="020B0609020204030204" pitchFamily="49" charset="0"/>
              </a:rPr>
              <a:t>();</a:t>
            </a:r>
          </a:p>
          <a:p>
            <a:pPr lvl="0" eaLnBrk="0" hangingPunct="0">
              <a:lnSpc>
                <a:spcPct val="90000"/>
              </a:lnSpc>
            </a:pPr>
            <a:r>
              <a:rPr lang="en-US" altLang="en-US" dirty="0">
                <a:solidFill>
                  <a:srgbClr val="0000FF"/>
                </a:solidFill>
                <a:latin typeface="Consolas" panose="020B0609020204030204" pitchFamily="49" charset="0"/>
              </a:rPr>
              <a:t>   string data = id + "," + test1 + "," + test2;</a:t>
            </a:r>
          </a:p>
          <a:p>
            <a:pPr lvl="0" eaLnBrk="0" hangingPunct="0">
              <a:lnSpc>
                <a:spcPct val="90000"/>
              </a:lnSpc>
            </a:pPr>
            <a:r>
              <a:rPr lang="en-US" altLang="en-US" dirty="0">
                <a:solidFill>
                  <a:srgbClr val="0000FF"/>
                </a:solidFill>
                <a:latin typeface="Consolas" panose="020B0609020204030204" pitchFamily="49" charset="0"/>
              </a:rPr>
              <a:t>   </a:t>
            </a:r>
            <a:r>
              <a:rPr lang="en-US" altLang="en-US" dirty="0">
                <a:solidFill>
                  <a:srgbClr val="FF0000"/>
                </a:solidFill>
                <a:latin typeface="Consolas" panose="020B0609020204030204" pitchFamily="49" charset="0"/>
              </a:rPr>
              <a:t>using (</a:t>
            </a:r>
            <a:r>
              <a:rPr lang="en-US" altLang="en-US" dirty="0" err="1">
                <a:solidFill>
                  <a:srgbClr val="FF0000"/>
                </a:solidFill>
                <a:latin typeface="Consolas" panose="020B0609020204030204" pitchFamily="49" charset="0"/>
              </a:rPr>
              <a:t>StreamWriter</a:t>
            </a:r>
            <a:r>
              <a:rPr lang="en-US" altLang="en-US" dirty="0">
                <a:solidFill>
                  <a:srgbClr val="FF0000"/>
                </a:solidFill>
                <a:latin typeface="Consolas" panose="020B0609020204030204" pitchFamily="49" charset="0"/>
              </a:rPr>
              <a:t> </a:t>
            </a:r>
            <a:r>
              <a:rPr lang="en-US" altLang="en-US" dirty="0" err="1">
                <a:solidFill>
                  <a:srgbClr val="FF0000"/>
                </a:solidFill>
                <a:latin typeface="Consolas" panose="020B0609020204030204" pitchFamily="49" charset="0"/>
              </a:rPr>
              <a:t>sw</a:t>
            </a:r>
            <a:r>
              <a:rPr lang="en-US" altLang="en-US" dirty="0">
                <a:solidFill>
                  <a:srgbClr val="FF0000"/>
                </a:solidFill>
                <a:latin typeface="Consolas" panose="020B0609020204030204" pitchFamily="49" charset="0"/>
              </a:rPr>
              <a:t> = new </a:t>
            </a:r>
            <a:r>
              <a:rPr lang="en-US" altLang="en-US" dirty="0" err="1">
                <a:solidFill>
                  <a:srgbClr val="FF0000"/>
                </a:solidFill>
                <a:latin typeface="Consolas" panose="020B0609020204030204" pitchFamily="49" charset="0"/>
              </a:rPr>
              <a:t>StreamWriter</a:t>
            </a:r>
            <a:r>
              <a:rPr lang="en-US" altLang="en-US" dirty="0">
                <a:solidFill>
                  <a:srgbClr val="FF0000"/>
                </a:solidFill>
                <a:latin typeface="Consolas" panose="020B0609020204030204" pitchFamily="49" charset="0"/>
              </a:rPr>
              <a:t>("testmarks.csv", true))</a:t>
            </a:r>
          </a:p>
          <a:p>
            <a:pPr lvl="0" eaLnBrk="0" hangingPunct="0">
              <a:lnSpc>
                <a:spcPct val="90000"/>
              </a:lnSpc>
            </a:pPr>
            <a:r>
              <a:rPr lang="en-US" altLang="en-US" dirty="0">
                <a:solidFill>
                  <a:srgbClr val="0000FF"/>
                </a:solidFill>
                <a:latin typeface="Consolas" panose="020B0609020204030204" pitchFamily="49" charset="0"/>
              </a:rPr>
              <a:t>   {</a:t>
            </a:r>
          </a:p>
          <a:p>
            <a:pPr lvl="0" eaLnBrk="0" hangingPunct="0">
              <a:lnSpc>
                <a:spcPct val="90000"/>
              </a:lnSpc>
            </a:pPr>
            <a:r>
              <a:rPr lang="en-US" altLang="en-US" dirty="0">
                <a:solidFill>
                  <a:srgbClr val="0000FF"/>
                </a:solidFill>
                <a:latin typeface="Consolas" panose="020B0609020204030204" pitchFamily="49" charset="0"/>
              </a:rPr>
              <a:t>      </a:t>
            </a:r>
            <a:r>
              <a:rPr lang="en-US" altLang="en-US" dirty="0" err="1">
                <a:solidFill>
                  <a:srgbClr val="FF0000"/>
                </a:solidFill>
                <a:latin typeface="Consolas" panose="020B0609020204030204" pitchFamily="49" charset="0"/>
              </a:rPr>
              <a:t>sw.WriteLine</a:t>
            </a:r>
            <a:r>
              <a:rPr lang="en-US" altLang="en-US" dirty="0">
                <a:solidFill>
                  <a:srgbClr val="FF0000"/>
                </a:solidFill>
                <a:latin typeface="Consolas" panose="020B0609020204030204" pitchFamily="49" charset="0"/>
              </a:rPr>
              <a:t>(data);</a:t>
            </a:r>
          </a:p>
          <a:p>
            <a:pPr lvl="0" eaLnBrk="0" hangingPunct="0">
              <a:lnSpc>
                <a:spcPct val="90000"/>
              </a:lnSpc>
            </a:pPr>
            <a:r>
              <a:rPr lang="en-US" altLang="en-US" dirty="0">
                <a:solidFill>
                  <a:srgbClr val="0000FF"/>
                </a:solidFill>
                <a:latin typeface="Consolas" panose="020B0609020204030204" pitchFamily="49" charset="0"/>
              </a:rPr>
              <a:t>   }</a:t>
            </a:r>
          </a:p>
          <a:p>
            <a:pPr lvl="0" eaLnBrk="0" hangingPunct="0">
              <a:lnSpc>
                <a:spcPct val="90000"/>
              </a:lnSpc>
            </a:pPr>
            <a:r>
              <a:rPr lang="en-US" altLang="en-US" dirty="0">
                <a:solidFill>
                  <a:srgbClr val="0000FF"/>
                </a:solidFill>
                <a:latin typeface="Consolas" panose="020B0609020204030204" pitchFamily="49" charset="0"/>
              </a:rPr>
              <a:t>}</a:t>
            </a:r>
          </a:p>
        </p:txBody>
      </p:sp>
      <p:pic>
        <p:nvPicPr>
          <p:cNvPr id="3" name="s17">
            <a:hlinkClick r:id="" action="ppaction://media"/>
            <a:extLst>
              <a:ext uri="{FF2B5EF4-FFF2-40B4-BE49-F238E27FC236}">
                <a16:creationId xmlns:a16="http://schemas.microsoft.com/office/drawing/2014/main" id="{D9A846C8-E64F-4BC4-8C48-6D378501F5D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61400" y="175419"/>
            <a:ext cx="406400" cy="406400"/>
          </a:xfrm>
          <a:prstGeom prst="rect">
            <a:avLst/>
          </a:prstGeom>
        </p:spPr>
      </p:pic>
    </p:spTree>
    <p:extLst>
      <p:ext uri="{BB962C8B-B14F-4D97-AF65-F5344CB8AC3E}">
        <p14:creationId xmlns:p14="http://schemas.microsoft.com/office/powerpoint/2010/main" val="346702259"/>
      </p:ext>
    </p:extLst>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3"/>
                </p:tgtEl>
              </p:cMediaNode>
            </p:audi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642B5-41E4-4DB8-AB4C-31D6E4A9B441}"/>
              </a:ext>
            </a:extLst>
          </p:cNvPr>
          <p:cNvSpPr>
            <a:spLocks noGrp="1"/>
          </p:cNvSpPr>
          <p:nvPr>
            <p:ph type="title"/>
          </p:nvPr>
        </p:nvSpPr>
        <p:spPr/>
        <p:txBody>
          <a:bodyPr/>
          <a:lstStyle/>
          <a:p>
            <a:r>
              <a:rPr lang="en-US" dirty="0"/>
              <a:t>Activity 1</a:t>
            </a:r>
          </a:p>
        </p:txBody>
      </p:sp>
      <p:sp>
        <p:nvSpPr>
          <p:cNvPr id="3" name="Content Placeholder 2">
            <a:extLst>
              <a:ext uri="{FF2B5EF4-FFF2-40B4-BE49-F238E27FC236}">
                <a16:creationId xmlns:a16="http://schemas.microsoft.com/office/drawing/2014/main" id="{0993D14F-714F-48CC-A10A-59D01A15439A}"/>
              </a:ext>
            </a:extLst>
          </p:cNvPr>
          <p:cNvSpPr>
            <a:spLocks noGrp="1"/>
          </p:cNvSpPr>
          <p:nvPr>
            <p:ph idx="1"/>
          </p:nvPr>
        </p:nvSpPr>
        <p:spPr/>
        <p:txBody>
          <a:bodyPr/>
          <a:lstStyle/>
          <a:p>
            <a:pPr marL="0" indent="0">
              <a:buNone/>
            </a:pPr>
            <a:r>
              <a:rPr lang="en-US" dirty="0"/>
              <a:t>Download data.csv from </a:t>
            </a:r>
            <a:r>
              <a:rPr lang="en-US" dirty="0" err="1"/>
              <a:t>MeL</a:t>
            </a:r>
            <a:r>
              <a:rPr lang="en-US" dirty="0"/>
              <a:t>. This file contains a list of values.</a:t>
            </a:r>
          </a:p>
          <a:p>
            <a:pPr marL="0" indent="0">
              <a:buNone/>
            </a:pPr>
            <a:r>
              <a:rPr lang="en-US" dirty="0"/>
              <a:t>Write a C# program to do the following:</a:t>
            </a:r>
          </a:p>
          <a:p>
            <a:r>
              <a:rPr lang="en-US" dirty="0"/>
              <a:t>Read all the data from the file using </a:t>
            </a:r>
            <a:r>
              <a:rPr lang="en-US" dirty="0" err="1"/>
              <a:t>StreamReader</a:t>
            </a:r>
            <a:endParaRPr lang="en-US" dirty="0"/>
          </a:p>
          <a:p>
            <a:r>
              <a:rPr lang="en-US" dirty="0"/>
              <a:t>Calculate the average of the data in the file</a:t>
            </a:r>
          </a:p>
          <a:p>
            <a:r>
              <a:rPr lang="en-US" dirty="0"/>
              <a:t>Display the average and the total number of </a:t>
            </a:r>
            <a:r>
              <a:rPr lang="en-US"/>
              <a:t>values read</a:t>
            </a:r>
            <a:endParaRPr lang="en-US" dirty="0"/>
          </a:p>
          <a:p>
            <a:pPr marL="0" indent="0">
              <a:buNone/>
            </a:pPr>
            <a:endParaRPr lang="en-US" dirty="0"/>
          </a:p>
        </p:txBody>
      </p:sp>
    </p:spTree>
    <p:extLst>
      <p:ext uri="{BB962C8B-B14F-4D97-AF65-F5344CB8AC3E}">
        <p14:creationId xmlns:p14="http://schemas.microsoft.com/office/powerpoint/2010/main" val="3017402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0CF344E1-8AF5-4798-A707-A74A44F1F108}"/>
              </a:ext>
            </a:extLst>
          </p:cNvPr>
          <p:cNvSpPr>
            <a:spLocks noGrp="1" noChangeArrowheads="1"/>
          </p:cNvSpPr>
          <p:nvPr>
            <p:ph type="title"/>
          </p:nvPr>
        </p:nvSpPr>
        <p:spPr/>
        <p:txBody>
          <a:bodyPr/>
          <a:lstStyle/>
          <a:p>
            <a:pPr eaLnBrk="1" hangingPunct="1"/>
            <a:r>
              <a:rPr lang="en-US" altLang="en-US"/>
              <a:t>Reading Reference</a:t>
            </a:r>
          </a:p>
        </p:txBody>
      </p:sp>
      <p:sp>
        <p:nvSpPr>
          <p:cNvPr id="86019" name="Content Placeholder 1">
            <a:extLst>
              <a:ext uri="{FF2B5EF4-FFF2-40B4-BE49-F238E27FC236}">
                <a16:creationId xmlns:a16="http://schemas.microsoft.com/office/drawing/2014/main" id="{7EAFA707-884E-4B5C-9219-E19AAA62B26F}"/>
              </a:ext>
            </a:extLst>
          </p:cNvPr>
          <p:cNvSpPr>
            <a:spLocks noGrp="1"/>
          </p:cNvSpPr>
          <p:nvPr>
            <p:ph idx="1"/>
          </p:nvPr>
        </p:nvSpPr>
        <p:spPr>
          <a:xfrm>
            <a:off x="76200" y="838200"/>
            <a:ext cx="8991600" cy="4983163"/>
          </a:xfrm>
        </p:spPr>
        <p:txBody>
          <a:bodyPr/>
          <a:lstStyle/>
          <a:p>
            <a:pPr eaLnBrk="1" hangingPunct="1"/>
            <a:r>
              <a:rPr lang="en-US" altLang="en-US" dirty="0"/>
              <a:t>Microsoft Docs</a:t>
            </a:r>
          </a:p>
          <a:p>
            <a:pPr marL="1081088" lvl="1" indent="-342900" eaLnBrk="1" hangingPunct="1">
              <a:buFont typeface="Courier New" panose="02070309020205020404" pitchFamily="49" charset="0"/>
              <a:buChar char="o"/>
            </a:pPr>
            <a:r>
              <a:rPr lang="en-US" altLang="en-US" dirty="0">
                <a:hlinkClick r:id="rId3"/>
              </a:rPr>
              <a:t>https://docs.microsoft.com/en-us/dotnet/api/system.datetime?view=netframework-4.8</a:t>
            </a:r>
            <a:endParaRPr lang="en-US" altLang="en-US" dirty="0"/>
          </a:p>
          <a:p>
            <a:pPr marL="1081088" lvl="1" indent="-342900" eaLnBrk="1" hangingPunct="1">
              <a:buFont typeface="Courier New" panose="02070309020205020404" pitchFamily="49" charset="0"/>
              <a:buChar char="o"/>
            </a:pPr>
            <a:r>
              <a:rPr lang="en-US" altLang="en-US" dirty="0">
                <a:hlinkClick r:id="rId4"/>
              </a:rPr>
              <a:t>https://docs.microsoft.com/en-us/dotnet/csharp/programming-guide/file-system/how-to-read-from-a-text-file</a:t>
            </a:r>
            <a:endParaRPr lang="en-US" altLang="en-US" dirty="0"/>
          </a:p>
          <a:p>
            <a:pPr marL="1081088" lvl="1" indent="-342900" eaLnBrk="1" hangingPunct="1">
              <a:buFont typeface="Courier New" panose="02070309020205020404" pitchFamily="49" charset="0"/>
              <a:buChar char="o"/>
            </a:pPr>
            <a:r>
              <a:rPr lang="en-US" altLang="en-US" dirty="0">
                <a:hlinkClick r:id="rId5"/>
              </a:rPr>
              <a:t>https://docs.microsoft.com/en-us/dotnet/csharp/programming-guide/file-system/how-to-write-to-a-text-file</a:t>
            </a:r>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pPr marL="0" indent="0">
              <a:spcBef>
                <a:spcPts val="0"/>
              </a:spcBef>
              <a:spcAft>
                <a:spcPts val="600"/>
              </a:spcAft>
              <a:buNone/>
            </a:pPr>
            <a:r>
              <a:rPr lang="en-US" dirty="0"/>
              <a:t>At the end of this lecture, you will be able </a:t>
            </a:r>
            <a:r>
              <a:rPr lang="en-US"/>
              <a:t>to explain </a:t>
            </a:r>
            <a:r>
              <a:rPr lang="en-US" dirty="0"/>
              <a:t>the essentials of C# programming:</a:t>
            </a:r>
          </a:p>
          <a:p>
            <a:pPr marL="514350" lvl="1" indent="-514350" eaLnBrk="1" hangingPunct="1">
              <a:spcBef>
                <a:spcPts val="0"/>
              </a:spcBef>
              <a:spcAft>
                <a:spcPts val="600"/>
              </a:spcAft>
              <a:buFont typeface="Arial" panose="020B0604020202020204" pitchFamily="34" charset="0"/>
              <a:buChar char="•"/>
            </a:pPr>
            <a:r>
              <a:rPr lang="en-US" altLang="en-US" sz="2800" dirty="0"/>
              <a:t>Date</a:t>
            </a:r>
          </a:p>
          <a:p>
            <a:pPr marL="514350" lvl="1" indent="-514350" eaLnBrk="1" hangingPunct="1">
              <a:buFont typeface="Arial" panose="020B0604020202020204" pitchFamily="34" charset="0"/>
              <a:buChar char="•"/>
            </a:pPr>
            <a:r>
              <a:rPr lang="en-US" altLang="en-US" sz="2800" dirty="0"/>
              <a:t>Read data from file</a:t>
            </a:r>
          </a:p>
          <a:p>
            <a:pPr marL="514350" lvl="1" indent="-514350" eaLnBrk="1" hangingPunct="1">
              <a:buFont typeface="Arial" panose="020B0604020202020204" pitchFamily="34" charset="0"/>
              <a:buChar char="•"/>
            </a:pPr>
            <a:r>
              <a:rPr lang="en-US" altLang="en-US" sz="2800" dirty="0"/>
              <a:t>Write data to file</a:t>
            </a:r>
            <a:endParaRPr lang="en-US" altLang="en-US" dirty="0"/>
          </a:p>
        </p:txBody>
      </p:sp>
      <p:pic>
        <p:nvPicPr>
          <p:cNvPr id="4" name="s02">
            <a:hlinkClick r:id="" action="ppaction://media"/>
            <a:extLst>
              <a:ext uri="{FF2B5EF4-FFF2-40B4-BE49-F238E27FC236}">
                <a16:creationId xmlns:a16="http://schemas.microsoft.com/office/drawing/2014/main" id="{7C5EACCE-E828-4EC8-85BF-7D6F21354E4F}"/>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75687" y="200819"/>
            <a:ext cx="406400" cy="406400"/>
          </a:xfrm>
          <a:prstGeom prst="rect">
            <a:avLst/>
          </a:prstGeom>
        </p:spPr>
      </p:pic>
    </p:spTree>
    <p:extLst>
      <p:ext uri="{BB962C8B-B14F-4D97-AF65-F5344CB8AC3E}">
        <p14:creationId xmlns:p14="http://schemas.microsoft.com/office/powerpoint/2010/main" val="3531562240"/>
      </p:ext>
    </p:extLst>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4"/>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1CD7C9-99EF-4C23-852A-129A0B130367}"/>
              </a:ext>
            </a:extLst>
          </p:cNvPr>
          <p:cNvSpPr>
            <a:spLocks noGrp="1"/>
          </p:cNvSpPr>
          <p:nvPr>
            <p:ph idx="1"/>
          </p:nvPr>
        </p:nvSpPr>
        <p:spPr/>
        <p:txBody>
          <a:bodyPr/>
          <a:lstStyle/>
          <a:p>
            <a:pPr marL="514350" lvl="1" indent="-514350" eaLnBrk="1" hangingPunct="1">
              <a:spcBef>
                <a:spcPts val="0"/>
              </a:spcBef>
              <a:spcAft>
                <a:spcPts val="600"/>
              </a:spcAft>
              <a:buFont typeface="Arial" panose="020B0604020202020204" pitchFamily="34" charset="0"/>
              <a:buChar char="•"/>
            </a:pPr>
            <a:r>
              <a:rPr lang="en-US" altLang="en-US" sz="2800" dirty="0"/>
              <a:t>Date</a:t>
            </a:r>
          </a:p>
          <a:p>
            <a:pPr marL="514350" lvl="1" indent="-514350" eaLnBrk="1" hangingPunct="1">
              <a:buFont typeface="Arial" panose="020B0604020202020204" pitchFamily="34" charset="0"/>
              <a:buChar char="•"/>
            </a:pPr>
            <a:r>
              <a:rPr lang="en-US" altLang="en-US" sz="2800" dirty="0"/>
              <a:t>Read data from file</a:t>
            </a:r>
          </a:p>
          <a:p>
            <a:pPr marL="514350" lvl="1" indent="-514350" eaLnBrk="1" hangingPunct="1">
              <a:buFont typeface="Arial" panose="020B0604020202020204" pitchFamily="34" charset="0"/>
              <a:buChar char="•"/>
            </a:pPr>
            <a:r>
              <a:rPr lang="en-US" altLang="en-US" sz="2800" dirty="0"/>
              <a:t>Write data to file</a:t>
            </a:r>
            <a:endParaRPr lang="en-US" altLang="en-US" dirty="0"/>
          </a:p>
          <a:p>
            <a:pPr marL="0" indent="0">
              <a:buFontTx/>
              <a:buNone/>
              <a:defRPr/>
            </a:pPr>
            <a:endParaRPr lang="en-US" dirty="0"/>
          </a:p>
        </p:txBody>
      </p:sp>
      <p:sp>
        <p:nvSpPr>
          <p:cNvPr id="88067" name="Rectangle 2">
            <a:extLst>
              <a:ext uri="{FF2B5EF4-FFF2-40B4-BE49-F238E27FC236}">
                <a16:creationId xmlns:a16="http://schemas.microsoft.com/office/drawing/2014/main" id="{628442AC-BC64-4A36-9AA7-9A18EBB52A94}"/>
              </a:ext>
            </a:extLst>
          </p:cNvPr>
          <p:cNvSpPr>
            <a:spLocks noGrp="1" noChangeArrowheads="1"/>
          </p:cNvSpPr>
          <p:nvPr>
            <p:ph type="title"/>
          </p:nvPr>
        </p:nvSpPr>
        <p:spPr/>
        <p:txBody>
          <a:bodyPr/>
          <a:lstStyle/>
          <a:p>
            <a:pPr eaLnBrk="1" hangingPunct="1"/>
            <a:r>
              <a:rPr lang="en-US" altLang="en-US"/>
              <a:t>Summary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7368247C-83AF-4A5C-8053-82850A57A0A4}"/>
              </a:ext>
            </a:extLst>
          </p:cNvPr>
          <p:cNvSpPr>
            <a:spLocks noGrp="1"/>
          </p:cNvSpPr>
          <p:nvPr>
            <p:ph type="title"/>
          </p:nvPr>
        </p:nvSpPr>
        <p:spPr>
          <a:xfrm>
            <a:off x="722313" y="2795588"/>
            <a:ext cx="7772400" cy="1362075"/>
          </a:xfrm>
        </p:spPr>
        <p:txBody>
          <a:bodyPr/>
          <a:lstStyle/>
          <a:p>
            <a:pPr eaLnBrk="1" hangingPunct="1"/>
            <a:r>
              <a:rPr lang="en-US" altLang="en-US" dirty="0"/>
              <a:t>Date</a:t>
            </a:r>
          </a:p>
        </p:txBody>
      </p:sp>
      <p:pic>
        <p:nvPicPr>
          <p:cNvPr id="2" name="s03">
            <a:hlinkClick r:id="" action="ppaction://media"/>
            <a:extLst>
              <a:ext uri="{FF2B5EF4-FFF2-40B4-BE49-F238E27FC236}">
                <a16:creationId xmlns:a16="http://schemas.microsoft.com/office/drawing/2014/main" id="{F7A9781A-B570-4796-B106-885BA7E8525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10600" y="228600"/>
            <a:ext cx="406400" cy="406400"/>
          </a:xfrm>
          <a:prstGeom prst="rect">
            <a:avLst/>
          </a:prstGeom>
        </p:spPr>
      </p:pic>
    </p:spTree>
    <p:extLst>
      <p:ext uri="{BB962C8B-B14F-4D97-AF65-F5344CB8AC3E}">
        <p14:creationId xmlns:p14="http://schemas.microsoft.com/office/powerpoint/2010/main" val="1517270369"/>
      </p:ext>
    </p:extLst>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2"/>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21A132F-4C46-4782-A482-3BA282E90A1D}"/>
              </a:ext>
            </a:extLst>
          </p:cNvPr>
          <p:cNvSpPr>
            <a:spLocks noGrp="1" noChangeArrowheads="1"/>
          </p:cNvSpPr>
          <p:nvPr>
            <p:ph type="title"/>
          </p:nvPr>
        </p:nvSpPr>
        <p:spPr/>
        <p:txBody>
          <a:bodyPr/>
          <a:lstStyle/>
          <a:p>
            <a:pPr eaLnBrk="1" hangingPunct="1"/>
            <a:r>
              <a:rPr lang="en-US" altLang="en-US" dirty="0" err="1"/>
              <a:t>DateTime</a:t>
            </a:r>
            <a:r>
              <a:rPr lang="en-US" altLang="en-US" dirty="0"/>
              <a:t> Class in C#</a:t>
            </a:r>
          </a:p>
        </p:txBody>
      </p:sp>
      <p:sp>
        <p:nvSpPr>
          <p:cNvPr id="11267" name="Rectangle 3">
            <a:extLst>
              <a:ext uri="{FF2B5EF4-FFF2-40B4-BE49-F238E27FC236}">
                <a16:creationId xmlns:a16="http://schemas.microsoft.com/office/drawing/2014/main" id="{D7290FA0-C9A1-4F01-8C76-4C97BD8AE925}"/>
              </a:ext>
            </a:extLst>
          </p:cNvPr>
          <p:cNvSpPr>
            <a:spLocks noGrp="1" noChangeArrowheads="1"/>
          </p:cNvSpPr>
          <p:nvPr>
            <p:ph idx="1"/>
          </p:nvPr>
        </p:nvSpPr>
        <p:spPr/>
        <p:txBody>
          <a:bodyPr/>
          <a:lstStyle/>
          <a:p>
            <a:pPr marL="0" indent="0" eaLnBrk="1" hangingPunct="1">
              <a:spcBef>
                <a:spcPts val="0"/>
              </a:spcBef>
              <a:spcAft>
                <a:spcPts val="600"/>
              </a:spcAft>
              <a:buNone/>
              <a:defRPr/>
            </a:pPr>
            <a:r>
              <a:rPr lang="en-SG" altLang="en-US" dirty="0"/>
              <a:t>To set dates in C#, use </a:t>
            </a:r>
            <a:r>
              <a:rPr lang="en-SG" altLang="en-US" b="1" dirty="0" err="1">
                <a:latin typeface="Consolas" panose="020B0609020204030204" pitchFamily="49" charset="0"/>
              </a:rPr>
              <a:t>DateTime</a:t>
            </a:r>
            <a:r>
              <a:rPr lang="en-SG" altLang="en-US" dirty="0"/>
              <a:t> class. </a:t>
            </a:r>
          </a:p>
          <a:p>
            <a:pPr eaLnBrk="1" hangingPunct="1">
              <a:spcBef>
                <a:spcPts val="0"/>
              </a:spcBef>
              <a:spcAft>
                <a:spcPts val="600"/>
              </a:spcAft>
              <a:defRPr/>
            </a:pPr>
            <a:r>
              <a:rPr lang="en-SG" altLang="en-US" sz="2400" dirty="0"/>
              <a:t>The </a:t>
            </a:r>
            <a:r>
              <a:rPr lang="en-SG" altLang="en-US" sz="2400" b="1" dirty="0" err="1">
                <a:latin typeface="Consolas" panose="020B0609020204030204" pitchFamily="49" charset="0"/>
              </a:rPr>
              <a:t>DateTime</a:t>
            </a:r>
            <a:r>
              <a:rPr lang="en-SG" altLang="en-US" sz="2400" dirty="0"/>
              <a:t> value is between 12:00:00 midnight Jan 01,0001 to 11:59:59PM Dec 31 9999. </a:t>
            </a:r>
          </a:p>
          <a:p>
            <a:pPr eaLnBrk="1" hangingPunct="1">
              <a:spcBef>
                <a:spcPts val="0"/>
              </a:spcBef>
              <a:spcAft>
                <a:spcPts val="600"/>
              </a:spcAft>
              <a:tabLst>
                <a:tab pos="463550" algn="l"/>
              </a:tabLst>
              <a:defRPr/>
            </a:pPr>
            <a:r>
              <a:rPr lang="en-SG" altLang="en-US" sz="2400" dirty="0"/>
              <a:t>To create a specific date and store in </a:t>
            </a:r>
            <a:r>
              <a:rPr lang="en-SG" altLang="en-US" sz="2400" dirty="0" err="1"/>
              <a:t>aDate</a:t>
            </a:r>
            <a:r>
              <a:rPr lang="en-SG" altLang="en-US" sz="2400" dirty="0"/>
              <a:t>:</a:t>
            </a:r>
          </a:p>
          <a:p>
            <a:pPr marL="0" indent="0" eaLnBrk="1" hangingPunct="1">
              <a:spcBef>
                <a:spcPts val="0"/>
              </a:spcBef>
              <a:spcAft>
                <a:spcPts val="600"/>
              </a:spcAft>
              <a:buNone/>
              <a:tabLst>
                <a:tab pos="463550" algn="l"/>
              </a:tabLst>
              <a:defRPr/>
            </a:pPr>
            <a:r>
              <a:rPr lang="en-SG" altLang="en-US" sz="2400" dirty="0"/>
              <a:t>	</a:t>
            </a:r>
            <a:r>
              <a:rPr lang="en-SG" altLang="en-US" sz="2400" dirty="0" err="1">
                <a:solidFill>
                  <a:srgbClr val="0000FF"/>
                </a:solidFill>
                <a:latin typeface="Consolas" panose="020B0609020204030204" pitchFamily="49" charset="0"/>
              </a:rPr>
              <a:t>DateTime</a:t>
            </a:r>
            <a:r>
              <a:rPr lang="en-SG" altLang="en-US" sz="2400" dirty="0">
                <a:solidFill>
                  <a:srgbClr val="0000FF"/>
                </a:solidFill>
                <a:latin typeface="Consolas" panose="020B0609020204030204" pitchFamily="49" charset="0"/>
              </a:rPr>
              <a:t> </a:t>
            </a:r>
            <a:r>
              <a:rPr lang="en-SG" altLang="en-US" sz="2400" dirty="0" err="1">
                <a:solidFill>
                  <a:srgbClr val="0000FF"/>
                </a:solidFill>
                <a:latin typeface="Consolas" panose="020B0609020204030204" pitchFamily="49" charset="0"/>
              </a:rPr>
              <a:t>aDate</a:t>
            </a:r>
            <a:r>
              <a:rPr lang="en-SG" altLang="en-US" sz="2400" dirty="0">
                <a:solidFill>
                  <a:srgbClr val="0000FF"/>
                </a:solidFill>
                <a:latin typeface="Consolas" panose="020B0609020204030204" pitchFamily="49" charset="0"/>
              </a:rPr>
              <a:t> = new </a:t>
            </a:r>
            <a:r>
              <a:rPr lang="en-SG" altLang="en-US" sz="2400" dirty="0" err="1">
                <a:solidFill>
                  <a:srgbClr val="0000FF"/>
                </a:solidFill>
                <a:latin typeface="Consolas" panose="020B0609020204030204" pitchFamily="49" charset="0"/>
              </a:rPr>
              <a:t>DateTime</a:t>
            </a:r>
            <a:r>
              <a:rPr lang="en-SG" altLang="en-US" sz="2400" dirty="0">
                <a:solidFill>
                  <a:srgbClr val="0000FF"/>
                </a:solidFill>
                <a:latin typeface="Consolas" panose="020B0609020204030204" pitchFamily="49" charset="0"/>
              </a:rPr>
              <a:t>(2020,3,9);</a:t>
            </a:r>
          </a:p>
          <a:p>
            <a:pPr eaLnBrk="1" hangingPunct="1">
              <a:spcBef>
                <a:spcPts val="0"/>
              </a:spcBef>
              <a:spcAft>
                <a:spcPts val="600"/>
              </a:spcAft>
              <a:tabLst>
                <a:tab pos="463550" algn="l"/>
              </a:tabLst>
              <a:defRPr/>
            </a:pPr>
            <a:r>
              <a:rPr lang="en-SG" altLang="en-US" sz="2400" dirty="0"/>
              <a:t>To create the current date and time and store in </a:t>
            </a:r>
            <a:r>
              <a:rPr lang="en-SG" altLang="en-US" sz="2400" dirty="0" err="1"/>
              <a:t>currentDate</a:t>
            </a:r>
            <a:r>
              <a:rPr lang="en-SG" altLang="en-US" sz="2400" dirty="0"/>
              <a:t>:</a:t>
            </a:r>
          </a:p>
          <a:p>
            <a:pPr marL="0" indent="0" eaLnBrk="1" hangingPunct="1">
              <a:spcBef>
                <a:spcPts val="0"/>
              </a:spcBef>
              <a:spcAft>
                <a:spcPts val="600"/>
              </a:spcAft>
              <a:buNone/>
              <a:tabLst>
                <a:tab pos="463550" algn="l"/>
              </a:tabLst>
              <a:defRPr/>
            </a:pPr>
            <a:r>
              <a:rPr lang="en-SG" altLang="en-US" sz="2400" dirty="0"/>
              <a:t>	</a:t>
            </a:r>
            <a:r>
              <a:rPr lang="en-SG" altLang="en-US" sz="2400" dirty="0" err="1">
                <a:solidFill>
                  <a:srgbClr val="0000FF"/>
                </a:solidFill>
                <a:latin typeface="Consolas" panose="020B0609020204030204" pitchFamily="49" charset="0"/>
              </a:rPr>
              <a:t>DateTime</a:t>
            </a:r>
            <a:r>
              <a:rPr lang="en-SG" altLang="en-US" sz="2400" dirty="0">
                <a:solidFill>
                  <a:srgbClr val="0000FF"/>
                </a:solidFill>
                <a:latin typeface="Consolas" panose="020B0609020204030204" pitchFamily="49" charset="0"/>
              </a:rPr>
              <a:t> </a:t>
            </a:r>
            <a:r>
              <a:rPr lang="en-SG" altLang="en-US" sz="2400" dirty="0" err="1">
                <a:solidFill>
                  <a:srgbClr val="0000FF"/>
                </a:solidFill>
                <a:latin typeface="Consolas" panose="020B0609020204030204" pitchFamily="49" charset="0"/>
              </a:rPr>
              <a:t>currentDate</a:t>
            </a:r>
            <a:r>
              <a:rPr lang="en-SG" altLang="en-US" sz="2400" dirty="0">
                <a:solidFill>
                  <a:srgbClr val="0000FF"/>
                </a:solidFill>
                <a:latin typeface="Consolas" panose="020B0609020204030204" pitchFamily="49" charset="0"/>
              </a:rPr>
              <a:t> = </a:t>
            </a:r>
            <a:r>
              <a:rPr lang="en-SG" altLang="en-US" sz="2400" dirty="0" err="1">
                <a:solidFill>
                  <a:srgbClr val="0000FF"/>
                </a:solidFill>
                <a:latin typeface="Consolas" panose="020B0609020204030204" pitchFamily="49" charset="0"/>
              </a:rPr>
              <a:t>DateTime.Now</a:t>
            </a:r>
            <a:r>
              <a:rPr lang="en-SG" altLang="en-US" sz="2400" dirty="0">
                <a:solidFill>
                  <a:srgbClr val="0000FF"/>
                </a:solidFill>
                <a:latin typeface="Consolas" panose="020B0609020204030204" pitchFamily="49" charset="0"/>
              </a:rPr>
              <a:t>;</a:t>
            </a:r>
          </a:p>
          <a:p>
            <a:pPr eaLnBrk="1" hangingPunct="1">
              <a:spcBef>
                <a:spcPts val="0"/>
              </a:spcBef>
              <a:spcAft>
                <a:spcPts val="600"/>
              </a:spcAft>
              <a:tabLst>
                <a:tab pos="463550" algn="l"/>
              </a:tabLst>
              <a:defRPr/>
            </a:pPr>
            <a:r>
              <a:rPr lang="en-SG" altLang="en-US" sz="2400" dirty="0"/>
              <a:t>To print the date:</a:t>
            </a:r>
          </a:p>
          <a:p>
            <a:pPr marL="0" indent="0" eaLnBrk="1" hangingPunct="1">
              <a:spcBef>
                <a:spcPts val="0"/>
              </a:spcBef>
              <a:spcAft>
                <a:spcPts val="600"/>
              </a:spcAft>
              <a:buNone/>
              <a:tabLst>
                <a:tab pos="463550" algn="l"/>
              </a:tabLst>
              <a:defRPr/>
            </a:pPr>
            <a:r>
              <a:rPr lang="en-SG" altLang="en-US" sz="2400" dirty="0"/>
              <a:t>	</a:t>
            </a:r>
            <a:r>
              <a:rPr lang="en-SG" altLang="en-US" sz="2400" dirty="0" err="1">
                <a:solidFill>
                  <a:srgbClr val="0000FF"/>
                </a:solidFill>
                <a:latin typeface="Consolas" panose="020B0609020204030204" pitchFamily="49" charset="0"/>
              </a:rPr>
              <a:t>Console.WriteLine</a:t>
            </a:r>
            <a:r>
              <a:rPr lang="en-SG" altLang="en-US" sz="2400" dirty="0">
                <a:solidFill>
                  <a:srgbClr val="0000FF"/>
                </a:solidFill>
                <a:latin typeface="Consolas" panose="020B0609020204030204" pitchFamily="49" charset="0"/>
              </a:rPr>
              <a:t>(</a:t>
            </a:r>
            <a:r>
              <a:rPr lang="en-SG" altLang="en-US" sz="2400" dirty="0" err="1">
                <a:solidFill>
                  <a:srgbClr val="0000FF"/>
                </a:solidFill>
                <a:latin typeface="Consolas" panose="020B0609020204030204" pitchFamily="49" charset="0"/>
              </a:rPr>
              <a:t>aDate.ToString</a:t>
            </a:r>
            <a:r>
              <a:rPr lang="en-SG" altLang="en-US" sz="2400" dirty="0">
                <a:solidFill>
                  <a:srgbClr val="0000FF"/>
                </a:solidFill>
                <a:latin typeface="Consolas" panose="020B0609020204030204" pitchFamily="49" charset="0"/>
              </a:rPr>
              <a:t>());</a:t>
            </a:r>
          </a:p>
          <a:p>
            <a:pPr marL="0" indent="0" eaLnBrk="1" hangingPunct="1">
              <a:spcBef>
                <a:spcPts val="0"/>
              </a:spcBef>
              <a:spcAft>
                <a:spcPts val="600"/>
              </a:spcAft>
              <a:buNone/>
              <a:tabLst>
                <a:tab pos="463550" algn="l"/>
              </a:tabLst>
              <a:defRPr/>
            </a:pPr>
            <a:r>
              <a:rPr lang="en-SG" altLang="en-US" sz="2400" dirty="0">
                <a:solidFill>
                  <a:srgbClr val="0000FF"/>
                </a:solidFill>
                <a:latin typeface="Consolas" panose="020B0609020204030204" pitchFamily="49" charset="0"/>
              </a:rPr>
              <a:t>	</a:t>
            </a:r>
            <a:r>
              <a:rPr lang="en-SG" altLang="en-US" sz="2400" dirty="0" err="1">
                <a:solidFill>
                  <a:srgbClr val="0000FF"/>
                </a:solidFill>
                <a:latin typeface="Consolas" panose="020B0609020204030204" pitchFamily="49" charset="0"/>
              </a:rPr>
              <a:t>Console.WriteLine</a:t>
            </a:r>
            <a:r>
              <a:rPr lang="en-SG" altLang="en-US" sz="2400" dirty="0">
                <a:solidFill>
                  <a:srgbClr val="0000FF"/>
                </a:solidFill>
                <a:latin typeface="Consolas" panose="020B0609020204030204" pitchFamily="49" charset="0"/>
              </a:rPr>
              <a:t>(</a:t>
            </a:r>
            <a:r>
              <a:rPr lang="en-SG" altLang="en-US" sz="2400" dirty="0" err="1">
                <a:solidFill>
                  <a:srgbClr val="0000FF"/>
                </a:solidFill>
                <a:latin typeface="Consolas" panose="020B0609020204030204" pitchFamily="49" charset="0"/>
              </a:rPr>
              <a:t>aDate.ToString</a:t>
            </a:r>
            <a:r>
              <a:rPr lang="en-SG" altLang="en-US" sz="2400" dirty="0">
                <a:solidFill>
                  <a:srgbClr val="0000FF"/>
                </a:solidFill>
                <a:latin typeface="Consolas" panose="020B0609020204030204" pitchFamily="49" charset="0"/>
              </a:rPr>
              <a:t>("dd/MM/</a:t>
            </a:r>
            <a:r>
              <a:rPr lang="en-SG" altLang="en-US" sz="2400" dirty="0" err="1">
                <a:solidFill>
                  <a:srgbClr val="0000FF"/>
                </a:solidFill>
                <a:latin typeface="Consolas" panose="020B0609020204030204" pitchFamily="49" charset="0"/>
              </a:rPr>
              <a:t>yyyy</a:t>
            </a:r>
            <a:r>
              <a:rPr lang="en-SG" altLang="en-US" sz="2400" dirty="0">
                <a:solidFill>
                  <a:srgbClr val="0000FF"/>
                </a:solidFill>
                <a:latin typeface="Consolas" panose="020B0609020204030204" pitchFamily="49" charset="0"/>
              </a:rPr>
              <a:t>"));</a:t>
            </a:r>
          </a:p>
          <a:p>
            <a:pPr marL="0" indent="0" eaLnBrk="1" hangingPunct="1">
              <a:spcBef>
                <a:spcPts val="0"/>
              </a:spcBef>
              <a:spcAft>
                <a:spcPts val="600"/>
              </a:spcAft>
              <a:buNone/>
              <a:tabLst>
                <a:tab pos="338138" algn="l"/>
                <a:tab pos="463550" algn="l"/>
              </a:tabLst>
              <a:defRPr/>
            </a:pPr>
            <a:r>
              <a:rPr lang="en-SG" altLang="en-US" sz="2400" dirty="0">
                <a:solidFill>
                  <a:srgbClr val="0000FF"/>
                </a:solidFill>
                <a:latin typeface="Consolas" panose="020B0609020204030204" pitchFamily="49" charset="0"/>
              </a:rPr>
              <a:t>	</a:t>
            </a:r>
            <a:r>
              <a:rPr lang="en-SG" altLang="en-US" sz="2400" dirty="0"/>
              <a:t>Output:</a:t>
            </a:r>
            <a:endParaRPr lang="en-US" altLang="en-US" sz="2400" dirty="0"/>
          </a:p>
          <a:p>
            <a:pPr lvl="1" eaLnBrk="1" hangingPunct="1">
              <a:defRPr/>
            </a:pPr>
            <a:endParaRPr lang="en-US" altLang="en-US" dirty="0"/>
          </a:p>
          <a:p>
            <a:pPr lvl="1" eaLnBrk="1" hangingPunct="1">
              <a:defRPr/>
            </a:pPr>
            <a:endParaRPr lang="en-US" altLang="en-US" dirty="0"/>
          </a:p>
          <a:p>
            <a:pPr eaLnBrk="1" hangingPunct="1">
              <a:buFont typeface="Wingdings" panose="05000000000000000000" pitchFamily="2" charset="2"/>
              <a:buNone/>
              <a:defRPr/>
            </a:pPr>
            <a:endParaRPr lang="en-US" altLang="en-US" dirty="0"/>
          </a:p>
        </p:txBody>
      </p:sp>
      <p:pic>
        <p:nvPicPr>
          <p:cNvPr id="2" name="Picture 1">
            <a:extLst>
              <a:ext uri="{FF2B5EF4-FFF2-40B4-BE49-F238E27FC236}">
                <a16:creationId xmlns:a16="http://schemas.microsoft.com/office/drawing/2014/main" id="{D7942C53-C8D7-48DF-B54A-56C0BCDD5FF3}"/>
              </a:ext>
            </a:extLst>
          </p:cNvPr>
          <p:cNvPicPr>
            <a:picLocks noChangeAspect="1"/>
          </p:cNvPicPr>
          <p:nvPr/>
        </p:nvPicPr>
        <p:blipFill>
          <a:blip r:embed="rId5"/>
          <a:stretch>
            <a:fillRect/>
          </a:stretch>
        </p:blipFill>
        <p:spPr>
          <a:xfrm>
            <a:off x="1676400" y="5320595"/>
            <a:ext cx="3279063" cy="630589"/>
          </a:xfrm>
          <a:prstGeom prst="rect">
            <a:avLst/>
          </a:prstGeom>
        </p:spPr>
      </p:pic>
      <p:pic>
        <p:nvPicPr>
          <p:cNvPr id="5" name="s04">
            <a:hlinkClick r:id="" action="ppaction://media"/>
            <a:extLst>
              <a:ext uri="{FF2B5EF4-FFF2-40B4-BE49-F238E27FC236}">
                <a16:creationId xmlns:a16="http://schemas.microsoft.com/office/drawing/2014/main" id="{32A382F3-D4A5-4B24-A2A3-FCDB36851925}"/>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661400" y="165100"/>
            <a:ext cx="406400" cy="406400"/>
          </a:xfrm>
          <a:prstGeom prst="rect">
            <a:avLst/>
          </a:prstGeom>
        </p:spPr>
      </p:pic>
    </p:spTree>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5"/>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21A132F-4C46-4782-A482-3BA282E90A1D}"/>
              </a:ext>
            </a:extLst>
          </p:cNvPr>
          <p:cNvSpPr>
            <a:spLocks noGrp="1" noChangeArrowheads="1"/>
          </p:cNvSpPr>
          <p:nvPr>
            <p:ph type="title"/>
          </p:nvPr>
        </p:nvSpPr>
        <p:spPr/>
        <p:txBody>
          <a:bodyPr/>
          <a:lstStyle/>
          <a:p>
            <a:pPr eaLnBrk="1" hangingPunct="1"/>
            <a:r>
              <a:rPr lang="en-US" altLang="en-US" dirty="0" err="1"/>
              <a:t>DateTime</a:t>
            </a:r>
            <a:r>
              <a:rPr lang="en-US" altLang="en-US" dirty="0"/>
              <a:t> Class in C#</a:t>
            </a:r>
          </a:p>
        </p:txBody>
      </p:sp>
      <p:sp>
        <p:nvSpPr>
          <p:cNvPr id="11267" name="Rectangle 3">
            <a:extLst>
              <a:ext uri="{FF2B5EF4-FFF2-40B4-BE49-F238E27FC236}">
                <a16:creationId xmlns:a16="http://schemas.microsoft.com/office/drawing/2014/main" id="{D7290FA0-C9A1-4F01-8C76-4C97BD8AE925}"/>
              </a:ext>
            </a:extLst>
          </p:cNvPr>
          <p:cNvSpPr>
            <a:spLocks noGrp="1" noChangeArrowheads="1"/>
          </p:cNvSpPr>
          <p:nvPr>
            <p:ph idx="1"/>
          </p:nvPr>
        </p:nvSpPr>
        <p:spPr/>
        <p:txBody>
          <a:bodyPr/>
          <a:lstStyle/>
          <a:p>
            <a:pPr eaLnBrk="1" hangingPunct="1">
              <a:spcBef>
                <a:spcPts val="0"/>
              </a:spcBef>
              <a:spcAft>
                <a:spcPts val="600"/>
              </a:spcAft>
              <a:defRPr/>
            </a:pPr>
            <a:r>
              <a:rPr lang="en-SG" altLang="en-US" sz="2400" dirty="0"/>
              <a:t>Use </a:t>
            </a:r>
            <a:r>
              <a:rPr lang="en-SG" altLang="en-US" sz="2400" b="1" dirty="0" err="1">
                <a:latin typeface="Consolas" panose="020B0609020204030204" pitchFamily="49" charset="0"/>
              </a:rPr>
              <a:t>Convert.ToDateTime</a:t>
            </a:r>
            <a:r>
              <a:rPr lang="en-SG" altLang="en-US" sz="2400" b="1" dirty="0">
                <a:latin typeface="Consolas" panose="020B0609020204030204" pitchFamily="49" charset="0"/>
              </a:rPr>
              <a:t>(s) </a:t>
            </a:r>
            <a:r>
              <a:rPr lang="en-SG" altLang="en-US" sz="2400" dirty="0"/>
              <a:t>to convert the string </a:t>
            </a:r>
            <a:r>
              <a:rPr lang="en-SG" altLang="en-US" sz="2400" b="1" dirty="0">
                <a:latin typeface="Consolas" panose="020B0609020204030204" pitchFamily="49" charset="0"/>
              </a:rPr>
              <a:t>s</a:t>
            </a:r>
            <a:r>
              <a:rPr lang="en-SG" altLang="en-US" sz="2400" dirty="0"/>
              <a:t> in the format of </a:t>
            </a:r>
            <a:r>
              <a:rPr lang="en-SG" altLang="en-US" sz="2400" dirty="0" err="1"/>
              <a:t>yyyy</a:t>
            </a:r>
            <a:r>
              <a:rPr lang="en-SG" altLang="en-US" sz="2400" dirty="0"/>
              <a:t>/mm/dd to a </a:t>
            </a:r>
            <a:r>
              <a:rPr lang="en-SG" altLang="en-US" sz="2400" b="1" dirty="0" err="1">
                <a:latin typeface="Consolas" panose="020B0609020204030204" pitchFamily="49" charset="0"/>
              </a:rPr>
              <a:t>DateTime</a:t>
            </a:r>
            <a:r>
              <a:rPr lang="en-SG" altLang="en-US" sz="2400" dirty="0"/>
              <a:t> object </a:t>
            </a:r>
            <a:endParaRPr lang="en-SG" altLang="en-US" sz="2400" dirty="0">
              <a:solidFill>
                <a:srgbClr val="0000FF"/>
              </a:solidFill>
              <a:latin typeface="Consolas" panose="020B0609020204030204" pitchFamily="49" charset="0"/>
            </a:endParaRPr>
          </a:p>
          <a:p>
            <a:pPr eaLnBrk="1" hangingPunct="1">
              <a:spcBef>
                <a:spcPts val="0"/>
              </a:spcBef>
              <a:spcAft>
                <a:spcPts val="600"/>
              </a:spcAft>
              <a:tabLst>
                <a:tab pos="463550" algn="l"/>
              </a:tabLst>
              <a:defRPr/>
            </a:pPr>
            <a:r>
              <a:rPr lang="en-SG" altLang="en-US" sz="2400" dirty="0"/>
              <a:t>E.g.</a:t>
            </a:r>
          </a:p>
          <a:p>
            <a:pPr marL="0" lvl="0" indent="0">
              <a:spcBef>
                <a:spcPct val="0"/>
              </a:spcBef>
              <a:buNone/>
              <a:tabLst>
                <a:tab pos="463550" algn="l"/>
              </a:tabLst>
            </a:pPr>
            <a:r>
              <a:rPr lang="en-SG" altLang="en-US" sz="2400" dirty="0"/>
              <a:t>	</a:t>
            </a:r>
            <a:r>
              <a:rPr lang="en-US" altLang="en-US" sz="2200" dirty="0" err="1">
                <a:solidFill>
                  <a:srgbClr val="0000FF"/>
                </a:solidFill>
                <a:latin typeface="Consolas" panose="020B0609020204030204" pitchFamily="49" charset="0"/>
              </a:rPr>
              <a:t>Console.Write</a:t>
            </a:r>
            <a:r>
              <a:rPr lang="en-US" altLang="en-US" sz="2200" dirty="0">
                <a:solidFill>
                  <a:srgbClr val="0000FF"/>
                </a:solidFill>
                <a:latin typeface="Consolas" panose="020B0609020204030204" pitchFamily="49" charset="0"/>
              </a:rPr>
              <a:t>("Enter date of birth (</a:t>
            </a:r>
            <a:r>
              <a:rPr lang="en-US" altLang="en-US" sz="2200" dirty="0" err="1">
                <a:solidFill>
                  <a:srgbClr val="0000FF"/>
                </a:solidFill>
                <a:latin typeface="Consolas" panose="020B0609020204030204" pitchFamily="49" charset="0"/>
              </a:rPr>
              <a:t>yyyy</a:t>
            </a:r>
            <a:r>
              <a:rPr lang="en-US" altLang="en-US" sz="2200" dirty="0">
                <a:solidFill>
                  <a:srgbClr val="0000FF"/>
                </a:solidFill>
                <a:latin typeface="Consolas" panose="020B0609020204030204" pitchFamily="49" charset="0"/>
              </a:rPr>
              <a:t>/mm/dd): ");</a:t>
            </a:r>
          </a:p>
          <a:p>
            <a:pPr marL="0" lvl="0" indent="0">
              <a:spcBef>
                <a:spcPct val="0"/>
              </a:spcBef>
              <a:buNone/>
              <a:tabLst>
                <a:tab pos="463550" algn="l"/>
              </a:tabLst>
            </a:pPr>
            <a:r>
              <a:rPr lang="en-US" altLang="en-US" sz="2200" dirty="0">
                <a:solidFill>
                  <a:srgbClr val="0000FF"/>
                </a:solidFill>
                <a:latin typeface="Consolas" panose="020B0609020204030204" pitchFamily="49" charset="0"/>
              </a:rPr>
              <a:t>   </a:t>
            </a:r>
            <a:r>
              <a:rPr lang="en-US" altLang="en-US" sz="2200" dirty="0" err="1">
                <a:solidFill>
                  <a:srgbClr val="0000FF"/>
                </a:solidFill>
                <a:latin typeface="Consolas" panose="020B0609020204030204" pitchFamily="49" charset="0"/>
              </a:rPr>
              <a:t>DateTime</a:t>
            </a:r>
            <a:r>
              <a:rPr lang="en-US" altLang="en-US" sz="2200" dirty="0">
                <a:solidFill>
                  <a:srgbClr val="0000FF"/>
                </a:solidFill>
                <a:latin typeface="Consolas" panose="020B0609020204030204" pitchFamily="49" charset="0"/>
              </a:rPr>
              <a:t> dob = </a:t>
            </a:r>
            <a:r>
              <a:rPr lang="en-US" altLang="en-US" sz="2200" dirty="0" err="1">
                <a:solidFill>
                  <a:srgbClr val="0000FF"/>
                </a:solidFill>
                <a:latin typeface="Consolas" panose="020B0609020204030204" pitchFamily="49" charset="0"/>
              </a:rPr>
              <a:t>Convert.ToDateTime</a:t>
            </a:r>
            <a:r>
              <a:rPr lang="en-US" altLang="en-US" sz="2200" dirty="0">
                <a:solidFill>
                  <a:srgbClr val="0000FF"/>
                </a:solidFill>
                <a:latin typeface="Consolas" panose="020B0609020204030204" pitchFamily="49" charset="0"/>
              </a:rPr>
              <a:t>(</a:t>
            </a:r>
            <a:r>
              <a:rPr lang="en-US" altLang="en-US" sz="2200" dirty="0" err="1">
                <a:solidFill>
                  <a:srgbClr val="0000FF"/>
                </a:solidFill>
                <a:latin typeface="Consolas" panose="020B0609020204030204" pitchFamily="49" charset="0"/>
              </a:rPr>
              <a:t>Console.ReadLine</a:t>
            </a:r>
            <a:r>
              <a:rPr lang="en-US" altLang="en-US" sz="2200" dirty="0">
                <a:solidFill>
                  <a:srgbClr val="0000FF"/>
                </a:solidFill>
                <a:latin typeface="Consolas" panose="020B0609020204030204" pitchFamily="49" charset="0"/>
              </a:rPr>
              <a:t>());</a:t>
            </a:r>
          </a:p>
          <a:p>
            <a:pPr marL="0" indent="0">
              <a:spcBef>
                <a:spcPct val="0"/>
              </a:spcBef>
              <a:buNone/>
              <a:tabLst>
                <a:tab pos="463550" algn="l"/>
              </a:tabLst>
            </a:pPr>
            <a:r>
              <a:rPr lang="en-US" altLang="en-US" sz="2200" dirty="0">
                <a:solidFill>
                  <a:srgbClr val="0000FF"/>
                </a:solidFill>
                <a:latin typeface="Consolas" panose="020B0609020204030204" pitchFamily="49" charset="0"/>
              </a:rPr>
              <a:t>	</a:t>
            </a:r>
            <a:r>
              <a:rPr lang="en-US" altLang="en-US" sz="2200" dirty="0" err="1">
                <a:solidFill>
                  <a:srgbClr val="0000FF"/>
                </a:solidFill>
                <a:latin typeface="Consolas" panose="020B0609020204030204" pitchFamily="49" charset="0"/>
              </a:rPr>
              <a:t>Console.WriteLine</a:t>
            </a:r>
            <a:r>
              <a:rPr lang="en-US" altLang="en-US" sz="2200" dirty="0">
                <a:solidFill>
                  <a:srgbClr val="0000FF"/>
                </a:solidFill>
                <a:latin typeface="Consolas" panose="020B0609020204030204" pitchFamily="49" charset="0"/>
              </a:rPr>
              <a:t>("Your birthdate is " + </a:t>
            </a:r>
          </a:p>
          <a:p>
            <a:pPr marL="0" indent="0">
              <a:spcBef>
                <a:spcPct val="0"/>
              </a:spcBef>
              <a:buNone/>
              <a:tabLst>
                <a:tab pos="463550" algn="l"/>
                <a:tab pos="3262313" algn="l"/>
              </a:tabLst>
            </a:pPr>
            <a:r>
              <a:rPr lang="en-US" altLang="en-US" sz="2200" dirty="0">
                <a:solidFill>
                  <a:srgbClr val="0000FF"/>
                </a:solidFill>
                <a:latin typeface="Consolas" panose="020B0609020204030204" pitchFamily="49" charset="0"/>
              </a:rPr>
              <a:t>		</a:t>
            </a:r>
            <a:r>
              <a:rPr lang="en-US" altLang="en-US" sz="2200" dirty="0" err="1">
                <a:solidFill>
                  <a:srgbClr val="0000FF"/>
                </a:solidFill>
                <a:latin typeface="Consolas" panose="020B0609020204030204" pitchFamily="49" charset="0"/>
              </a:rPr>
              <a:t>dob.ToString</a:t>
            </a:r>
            <a:r>
              <a:rPr lang="en-US" altLang="en-US" sz="2200" dirty="0">
                <a:solidFill>
                  <a:srgbClr val="0000FF"/>
                </a:solidFill>
                <a:latin typeface="Consolas" panose="020B0609020204030204" pitchFamily="49" charset="0"/>
              </a:rPr>
              <a:t>("dd/MM/</a:t>
            </a:r>
            <a:r>
              <a:rPr lang="en-US" altLang="en-US" sz="2200" dirty="0" err="1">
                <a:solidFill>
                  <a:srgbClr val="0000FF"/>
                </a:solidFill>
                <a:latin typeface="Consolas" panose="020B0609020204030204" pitchFamily="49" charset="0"/>
              </a:rPr>
              <a:t>yyyy</a:t>
            </a:r>
            <a:r>
              <a:rPr lang="en-US" altLang="en-US" sz="2200" dirty="0">
                <a:solidFill>
                  <a:srgbClr val="0000FF"/>
                </a:solidFill>
                <a:latin typeface="Consolas" panose="020B0609020204030204" pitchFamily="49" charset="0"/>
              </a:rPr>
              <a:t>")); </a:t>
            </a:r>
          </a:p>
          <a:p>
            <a:pPr marL="0" indent="0" eaLnBrk="1" hangingPunct="1">
              <a:spcBef>
                <a:spcPts val="0"/>
              </a:spcBef>
              <a:spcAft>
                <a:spcPts val="600"/>
              </a:spcAft>
              <a:buNone/>
              <a:tabLst>
                <a:tab pos="338138" algn="l"/>
                <a:tab pos="463550" algn="l"/>
              </a:tabLst>
              <a:defRPr/>
            </a:pPr>
            <a:r>
              <a:rPr lang="en-SG" altLang="en-US" sz="2400" dirty="0">
                <a:solidFill>
                  <a:srgbClr val="0000FF"/>
                </a:solidFill>
                <a:latin typeface="Consolas" panose="020B0609020204030204" pitchFamily="49" charset="0"/>
              </a:rPr>
              <a:t>	</a:t>
            </a:r>
            <a:r>
              <a:rPr lang="en-SG" altLang="en-US" sz="2400" dirty="0"/>
              <a:t>Output:</a:t>
            </a:r>
            <a:endParaRPr lang="en-US" altLang="en-US" sz="2400" dirty="0"/>
          </a:p>
          <a:p>
            <a:pPr lvl="1" eaLnBrk="1" hangingPunct="1">
              <a:defRPr/>
            </a:pPr>
            <a:endParaRPr lang="en-US" altLang="en-US" dirty="0"/>
          </a:p>
          <a:p>
            <a:pPr marL="457200" lvl="1" indent="0" eaLnBrk="1" hangingPunct="1">
              <a:buNone/>
              <a:defRPr/>
            </a:pPr>
            <a:endParaRPr lang="en-US" altLang="en-US" dirty="0"/>
          </a:p>
          <a:p>
            <a:pPr eaLnBrk="1" hangingPunct="1">
              <a:buFont typeface="Wingdings" panose="05000000000000000000" pitchFamily="2" charset="2"/>
              <a:buNone/>
              <a:defRPr/>
            </a:pPr>
            <a:endParaRPr lang="en-US" altLang="en-US" dirty="0"/>
          </a:p>
        </p:txBody>
      </p:sp>
      <p:pic>
        <p:nvPicPr>
          <p:cNvPr id="9" name="Picture 8">
            <a:extLst>
              <a:ext uri="{FF2B5EF4-FFF2-40B4-BE49-F238E27FC236}">
                <a16:creationId xmlns:a16="http://schemas.microsoft.com/office/drawing/2014/main" id="{D736DC16-DDB1-4F08-89DF-07AB1E2FA2ED}"/>
              </a:ext>
            </a:extLst>
          </p:cNvPr>
          <p:cNvPicPr>
            <a:picLocks noChangeAspect="1"/>
          </p:cNvPicPr>
          <p:nvPr/>
        </p:nvPicPr>
        <p:blipFill>
          <a:blip r:embed="rId5"/>
          <a:stretch>
            <a:fillRect/>
          </a:stretch>
        </p:blipFill>
        <p:spPr>
          <a:xfrm>
            <a:off x="609600" y="4038600"/>
            <a:ext cx="5831457" cy="609600"/>
          </a:xfrm>
          <a:prstGeom prst="rect">
            <a:avLst/>
          </a:prstGeom>
        </p:spPr>
      </p:pic>
      <p:pic>
        <p:nvPicPr>
          <p:cNvPr id="3" name="s05">
            <a:hlinkClick r:id="" action="ppaction://media"/>
            <a:extLst>
              <a:ext uri="{FF2B5EF4-FFF2-40B4-BE49-F238E27FC236}">
                <a16:creationId xmlns:a16="http://schemas.microsoft.com/office/drawing/2014/main" id="{48F0C0EC-6E9C-4B29-AB28-499069F1566A}"/>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661400" y="200819"/>
            <a:ext cx="406400" cy="406400"/>
          </a:xfrm>
          <a:prstGeom prst="rect">
            <a:avLst/>
          </a:prstGeom>
        </p:spPr>
      </p:pic>
    </p:spTree>
    <p:extLst>
      <p:ext uri="{BB962C8B-B14F-4D97-AF65-F5344CB8AC3E}">
        <p14:creationId xmlns:p14="http://schemas.microsoft.com/office/powerpoint/2010/main" val="4240286663"/>
      </p:ext>
    </p:extLst>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3"/>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21A132F-4C46-4782-A482-3BA282E90A1D}"/>
              </a:ext>
            </a:extLst>
          </p:cNvPr>
          <p:cNvSpPr>
            <a:spLocks noGrp="1" noChangeArrowheads="1"/>
          </p:cNvSpPr>
          <p:nvPr>
            <p:ph type="title"/>
          </p:nvPr>
        </p:nvSpPr>
        <p:spPr/>
        <p:txBody>
          <a:bodyPr/>
          <a:lstStyle/>
          <a:p>
            <a:pPr eaLnBrk="1" hangingPunct="1"/>
            <a:r>
              <a:rPr lang="en-US" altLang="en-US" dirty="0" err="1"/>
              <a:t>AddDays</a:t>
            </a:r>
            <a:r>
              <a:rPr lang="en-US" altLang="en-US" dirty="0"/>
              <a:t>() method in </a:t>
            </a:r>
            <a:r>
              <a:rPr lang="en-US" altLang="en-US" dirty="0" err="1"/>
              <a:t>DateTime</a:t>
            </a:r>
            <a:r>
              <a:rPr lang="en-US" altLang="en-US" dirty="0"/>
              <a:t> class</a:t>
            </a:r>
          </a:p>
        </p:txBody>
      </p:sp>
      <p:sp>
        <p:nvSpPr>
          <p:cNvPr id="11267" name="Rectangle 3">
            <a:extLst>
              <a:ext uri="{FF2B5EF4-FFF2-40B4-BE49-F238E27FC236}">
                <a16:creationId xmlns:a16="http://schemas.microsoft.com/office/drawing/2014/main" id="{D7290FA0-C9A1-4F01-8C76-4C97BD8AE925}"/>
              </a:ext>
            </a:extLst>
          </p:cNvPr>
          <p:cNvSpPr>
            <a:spLocks noGrp="1" noChangeArrowheads="1"/>
          </p:cNvSpPr>
          <p:nvPr>
            <p:ph idx="1"/>
          </p:nvPr>
        </p:nvSpPr>
        <p:spPr/>
        <p:txBody>
          <a:bodyPr/>
          <a:lstStyle/>
          <a:p>
            <a:pPr eaLnBrk="1" hangingPunct="1">
              <a:spcBef>
                <a:spcPts val="0"/>
              </a:spcBef>
              <a:spcAft>
                <a:spcPts val="600"/>
              </a:spcAft>
              <a:defRPr/>
            </a:pPr>
            <a:r>
              <a:rPr lang="en-SG" altLang="en-US" sz="2400" dirty="0"/>
              <a:t>Returns a new </a:t>
            </a:r>
            <a:r>
              <a:rPr lang="en-SG" altLang="en-US" sz="2400" b="1" dirty="0" err="1">
                <a:latin typeface="Consolas" panose="020B0609020204030204" pitchFamily="49" charset="0"/>
              </a:rPr>
              <a:t>DateTime</a:t>
            </a:r>
            <a:r>
              <a:rPr lang="en-SG" altLang="en-US" sz="2400" dirty="0"/>
              <a:t> object that adds the specified number of days to the value of a </a:t>
            </a:r>
            <a:r>
              <a:rPr lang="en-SG" altLang="en-US" sz="2400" b="1" dirty="0" err="1">
                <a:latin typeface="Consolas" panose="020B0609020204030204" pitchFamily="49" charset="0"/>
              </a:rPr>
              <a:t>DateTime</a:t>
            </a:r>
            <a:r>
              <a:rPr lang="en-SG" altLang="en-US" sz="2400" dirty="0"/>
              <a:t> object</a:t>
            </a:r>
            <a:endParaRPr lang="en-SG" altLang="en-US" sz="2400" dirty="0">
              <a:solidFill>
                <a:srgbClr val="0000FF"/>
              </a:solidFill>
              <a:latin typeface="Consolas" panose="020B0609020204030204" pitchFamily="49" charset="0"/>
            </a:endParaRPr>
          </a:p>
          <a:p>
            <a:pPr eaLnBrk="1" hangingPunct="1">
              <a:spcBef>
                <a:spcPts val="0"/>
              </a:spcBef>
              <a:spcAft>
                <a:spcPts val="600"/>
              </a:spcAft>
              <a:tabLst>
                <a:tab pos="463550" algn="l"/>
              </a:tabLst>
              <a:defRPr/>
            </a:pPr>
            <a:r>
              <a:rPr lang="en-SG" altLang="en-US" sz="2400" dirty="0"/>
              <a:t>E.g.</a:t>
            </a:r>
          </a:p>
          <a:p>
            <a:pPr marL="0" lvl="0" indent="0">
              <a:spcBef>
                <a:spcPct val="0"/>
              </a:spcBef>
              <a:buNone/>
              <a:tabLst>
                <a:tab pos="519113" algn="l"/>
                <a:tab pos="3262313" algn="l"/>
              </a:tabLst>
            </a:pPr>
            <a:r>
              <a:rPr lang="en-SG" altLang="en-US" sz="2400" dirty="0"/>
              <a:t>	</a:t>
            </a:r>
            <a:r>
              <a:rPr lang="en-US" altLang="en-US" sz="2200" dirty="0" err="1">
                <a:solidFill>
                  <a:srgbClr val="0000FF"/>
                </a:solidFill>
                <a:latin typeface="Consolas" panose="020B0609020204030204" pitchFamily="49" charset="0"/>
              </a:rPr>
              <a:t>DateTime</a:t>
            </a:r>
            <a:r>
              <a:rPr lang="en-US" altLang="en-US" sz="2200" dirty="0">
                <a:solidFill>
                  <a:srgbClr val="0000FF"/>
                </a:solidFill>
                <a:latin typeface="Consolas" panose="020B0609020204030204" pitchFamily="49" charset="0"/>
              </a:rPr>
              <a:t> </a:t>
            </a:r>
            <a:r>
              <a:rPr lang="en-US" altLang="en-US" sz="2200" dirty="0" err="1">
                <a:solidFill>
                  <a:srgbClr val="0000FF"/>
                </a:solidFill>
                <a:latin typeface="Consolas" panose="020B0609020204030204" pitchFamily="49" charset="0"/>
              </a:rPr>
              <a:t>currentDate</a:t>
            </a:r>
            <a:r>
              <a:rPr lang="en-US" altLang="en-US" sz="2200" dirty="0">
                <a:solidFill>
                  <a:srgbClr val="0000FF"/>
                </a:solidFill>
                <a:latin typeface="Consolas" panose="020B0609020204030204" pitchFamily="49" charset="0"/>
              </a:rPr>
              <a:t> = </a:t>
            </a:r>
            <a:r>
              <a:rPr lang="en-US" altLang="en-US" sz="2200" dirty="0" err="1">
                <a:solidFill>
                  <a:srgbClr val="0000FF"/>
                </a:solidFill>
                <a:latin typeface="Consolas" panose="020B0609020204030204" pitchFamily="49" charset="0"/>
              </a:rPr>
              <a:t>DateTime.Now</a:t>
            </a:r>
            <a:r>
              <a:rPr lang="en-US" altLang="en-US" sz="2200" dirty="0">
                <a:solidFill>
                  <a:srgbClr val="0000FF"/>
                </a:solidFill>
                <a:latin typeface="Consolas" panose="020B0609020204030204" pitchFamily="49" charset="0"/>
              </a:rPr>
              <a:t>;             </a:t>
            </a:r>
          </a:p>
          <a:p>
            <a:pPr marL="0" lvl="0" indent="0">
              <a:spcBef>
                <a:spcPct val="0"/>
              </a:spcBef>
              <a:buNone/>
              <a:tabLst>
                <a:tab pos="519113" algn="l"/>
                <a:tab pos="3262313" algn="l"/>
              </a:tabLst>
            </a:pPr>
            <a:r>
              <a:rPr lang="en-US" altLang="en-US" sz="2200" dirty="0">
                <a:solidFill>
                  <a:srgbClr val="0000FF"/>
                </a:solidFill>
                <a:latin typeface="Consolas" panose="020B0609020204030204" pitchFamily="49" charset="0"/>
              </a:rPr>
              <a:t>	</a:t>
            </a:r>
            <a:r>
              <a:rPr lang="en-US" altLang="en-US" sz="2200" dirty="0" err="1">
                <a:solidFill>
                  <a:srgbClr val="0000FF"/>
                </a:solidFill>
                <a:latin typeface="Consolas" panose="020B0609020204030204" pitchFamily="49" charset="0"/>
              </a:rPr>
              <a:t>DateTime</a:t>
            </a:r>
            <a:r>
              <a:rPr lang="en-US" altLang="en-US" sz="2200" dirty="0">
                <a:solidFill>
                  <a:srgbClr val="0000FF"/>
                </a:solidFill>
                <a:latin typeface="Consolas" panose="020B0609020204030204" pitchFamily="49" charset="0"/>
              </a:rPr>
              <a:t> </a:t>
            </a:r>
            <a:r>
              <a:rPr lang="en-US" altLang="en-US" sz="2200" dirty="0" err="1">
                <a:solidFill>
                  <a:srgbClr val="0000FF"/>
                </a:solidFill>
                <a:latin typeface="Consolas" panose="020B0609020204030204" pitchFamily="49" charset="0"/>
              </a:rPr>
              <a:t>oneWeekLater</a:t>
            </a:r>
            <a:r>
              <a:rPr lang="en-US" altLang="en-US" sz="2200" dirty="0">
                <a:solidFill>
                  <a:srgbClr val="0000FF"/>
                </a:solidFill>
                <a:latin typeface="Consolas" panose="020B0609020204030204" pitchFamily="49" charset="0"/>
              </a:rPr>
              <a:t> = </a:t>
            </a:r>
            <a:r>
              <a:rPr lang="en-US" altLang="en-US" sz="2200" dirty="0" err="1">
                <a:solidFill>
                  <a:srgbClr val="0000FF"/>
                </a:solidFill>
                <a:latin typeface="Consolas" panose="020B0609020204030204" pitchFamily="49" charset="0"/>
              </a:rPr>
              <a:t>currentDate.AddDays</a:t>
            </a:r>
            <a:r>
              <a:rPr lang="en-US" altLang="en-US" sz="2200" dirty="0">
                <a:solidFill>
                  <a:srgbClr val="0000FF"/>
                </a:solidFill>
                <a:latin typeface="Consolas" panose="020B0609020204030204" pitchFamily="49" charset="0"/>
              </a:rPr>
              <a:t>(7); </a:t>
            </a:r>
          </a:p>
          <a:p>
            <a:pPr marL="0" lvl="0" indent="0">
              <a:spcBef>
                <a:spcPct val="0"/>
              </a:spcBef>
              <a:buNone/>
              <a:tabLst>
                <a:tab pos="519113" algn="l"/>
                <a:tab pos="3262313" algn="l"/>
              </a:tabLst>
            </a:pPr>
            <a:r>
              <a:rPr lang="en-US" altLang="en-US" sz="2200" dirty="0">
                <a:solidFill>
                  <a:srgbClr val="0000FF"/>
                </a:solidFill>
                <a:latin typeface="Consolas" panose="020B0609020204030204" pitchFamily="49" charset="0"/>
              </a:rPr>
              <a:t>	</a:t>
            </a:r>
            <a:r>
              <a:rPr lang="en-US" altLang="en-US" sz="2200" dirty="0" err="1">
                <a:solidFill>
                  <a:srgbClr val="0000FF"/>
                </a:solidFill>
                <a:latin typeface="Consolas" panose="020B0609020204030204" pitchFamily="49" charset="0"/>
              </a:rPr>
              <a:t>Console.WriteLine</a:t>
            </a:r>
            <a:r>
              <a:rPr lang="en-US" altLang="en-US" sz="2200" dirty="0">
                <a:solidFill>
                  <a:srgbClr val="0000FF"/>
                </a:solidFill>
                <a:latin typeface="Consolas" panose="020B0609020204030204" pitchFamily="49" charset="0"/>
              </a:rPr>
              <a:t>("Current Date: " + </a:t>
            </a:r>
          </a:p>
          <a:p>
            <a:pPr marL="0" lvl="0" indent="0">
              <a:spcBef>
                <a:spcPct val="0"/>
              </a:spcBef>
              <a:buNone/>
              <a:tabLst>
                <a:tab pos="519113" algn="l"/>
                <a:tab pos="2224088" algn="l"/>
              </a:tabLst>
            </a:pPr>
            <a:r>
              <a:rPr lang="en-US" altLang="en-US" sz="2200" dirty="0">
                <a:solidFill>
                  <a:srgbClr val="0000FF"/>
                </a:solidFill>
                <a:latin typeface="Consolas" panose="020B0609020204030204" pitchFamily="49" charset="0"/>
              </a:rPr>
              <a:t>		</a:t>
            </a:r>
            <a:r>
              <a:rPr lang="en-US" altLang="en-US" sz="2200" dirty="0" err="1">
                <a:solidFill>
                  <a:srgbClr val="0000FF"/>
                </a:solidFill>
                <a:latin typeface="Consolas" panose="020B0609020204030204" pitchFamily="49" charset="0"/>
              </a:rPr>
              <a:t>currentDate.ToString</a:t>
            </a:r>
            <a:r>
              <a:rPr lang="en-US" altLang="en-US" sz="2200" dirty="0">
                <a:solidFill>
                  <a:srgbClr val="0000FF"/>
                </a:solidFill>
                <a:latin typeface="Consolas" panose="020B0609020204030204" pitchFamily="49" charset="0"/>
              </a:rPr>
              <a:t>("dd/MM/</a:t>
            </a:r>
            <a:r>
              <a:rPr lang="en-US" altLang="en-US" sz="2200" dirty="0" err="1">
                <a:solidFill>
                  <a:srgbClr val="0000FF"/>
                </a:solidFill>
                <a:latin typeface="Consolas" panose="020B0609020204030204" pitchFamily="49" charset="0"/>
              </a:rPr>
              <a:t>yyyy</a:t>
            </a:r>
            <a:r>
              <a:rPr lang="en-US" altLang="en-US" sz="2200" dirty="0">
                <a:solidFill>
                  <a:srgbClr val="0000FF"/>
                </a:solidFill>
                <a:latin typeface="Consolas" panose="020B0609020204030204" pitchFamily="49" charset="0"/>
              </a:rPr>
              <a:t>"));  </a:t>
            </a:r>
          </a:p>
          <a:p>
            <a:pPr marL="0" lvl="0" indent="0">
              <a:spcBef>
                <a:spcPct val="0"/>
              </a:spcBef>
              <a:buNone/>
              <a:tabLst>
                <a:tab pos="519113" algn="l"/>
                <a:tab pos="3262313" algn="l"/>
              </a:tabLst>
            </a:pPr>
            <a:r>
              <a:rPr lang="en-US" altLang="en-US" sz="2200" dirty="0">
                <a:solidFill>
                  <a:srgbClr val="0000FF"/>
                </a:solidFill>
                <a:latin typeface="Consolas" panose="020B0609020204030204" pitchFamily="49" charset="0"/>
              </a:rPr>
              <a:t>	</a:t>
            </a:r>
            <a:r>
              <a:rPr lang="en-US" altLang="en-US" sz="2200" dirty="0" err="1">
                <a:solidFill>
                  <a:srgbClr val="0000FF"/>
                </a:solidFill>
                <a:latin typeface="Consolas" panose="020B0609020204030204" pitchFamily="49" charset="0"/>
              </a:rPr>
              <a:t>Console.WriteLine</a:t>
            </a:r>
            <a:r>
              <a:rPr lang="en-US" altLang="en-US" sz="2200" dirty="0">
                <a:solidFill>
                  <a:srgbClr val="0000FF"/>
                </a:solidFill>
                <a:latin typeface="Consolas" panose="020B0609020204030204" pitchFamily="49" charset="0"/>
              </a:rPr>
              <a:t>("One week later: " + </a:t>
            </a:r>
          </a:p>
          <a:p>
            <a:pPr marL="0" lvl="0" indent="0">
              <a:spcBef>
                <a:spcPct val="0"/>
              </a:spcBef>
              <a:buNone/>
              <a:tabLst>
                <a:tab pos="338138" algn="l"/>
                <a:tab pos="2224088" algn="l"/>
              </a:tabLst>
            </a:pPr>
            <a:r>
              <a:rPr lang="en-US" altLang="en-US" sz="2200" dirty="0">
                <a:solidFill>
                  <a:srgbClr val="0000FF"/>
                </a:solidFill>
                <a:latin typeface="Consolas" panose="020B0609020204030204" pitchFamily="49" charset="0"/>
              </a:rPr>
              <a:t>		</a:t>
            </a:r>
            <a:r>
              <a:rPr lang="en-US" altLang="en-US" sz="2200" dirty="0" err="1">
                <a:solidFill>
                  <a:srgbClr val="0000FF"/>
                </a:solidFill>
                <a:latin typeface="Consolas" panose="020B0609020204030204" pitchFamily="49" charset="0"/>
              </a:rPr>
              <a:t>oneWeekLater.ToString</a:t>
            </a:r>
            <a:r>
              <a:rPr lang="en-US" altLang="en-US" sz="2200" dirty="0">
                <a:solidFill>
                  <a:srgbClr val="0000FF"/>
                </a:solidFill>
                <a:latin typeface="Consolas" panose="020B0609020204030204" pitchFamily="49" charset="0"/>
              </a:rPr>
              <a:t>("dd/MM/</a:t>
            </a:r>
            <a:r>
              <a:rPr lang="en-US" altLang="en-US" sz="2200" dirty="0" err="1">
                <a:solidFill>
                  <a:srgbClr val="0000FF"/>
                </a:solidFill>
                <a:latin typeface="Consolas" panose="020B0609020204030204" pitchFamily="49" charset="0"/>
              </a:rPr>
              <a:t>yyyy</a:t>
            </a:r>
            <a:r>
              <a:rPr lang="en-US" altLang="en-US" sz="2200" dirty="0">
                <a:solidFill>
                  <a:srgbClr val="0000FF"/>
                </a:solidFill>
                <a:latin typeface="Consolas" panose="020B0609020204030204" pitchFamily="49" charset="0"/>
              </a:rPr>
              <a:t>"));</a:t>
            </a:r>
          </a:p>
          <a:p>
            <a:pPr marL="0" indent="0">
              <a:spcBef>
                <a:spcPct val="0"/>
              </a:spcBef>
              <a:buNone/>
              <a:tabLst>
                <a:tab pos="338138" algn="l"/>
                <a:tab pos="3262313" algn="l"/>
              </a:tabLst>
            </a:pPr>
            <a:r>
              <a:rPr lang="en-SG" altLang="en-US" sz="2400" dirty="0">
                <a:solidFill>
                  <a:srgbClr val="0000FF"/>
                </a:solidFill>
                <a:latin typeface="Consolas" panose="020B0609020204030204" pitchFamily="49" charset="0"/>
              </a:rPr>
              <a:t>	</a:t>
            </a:r>
            <a:r>
              <a:rPr lang="en-SG" altLang="en-US" sz="2400" dirty="0"/>
              <a:t>Output:</a:t>
            </a:r>
            <a:endParaRPr lang="en-US" altLang="en-US" sz="2400" dirty="0"/>
          </a:p>
          <a:p>
            <a:pPr lvl="1" eaLnBrk="1" hangingPunct="1">
              <a:defRPr/>
            </a:pPr>
            <a:endParaRPr lang="en-US" altLang="en-US" dirty="0"/>
          </a:p>
          <a:p>
            <a:pPr marL="457200" lvl="1" indent="0" eaLnBrk="1" hangingPunct="1">
              <a:buNone/>
              <a:defRPr/>
            </a:pPr>
            <a:endParaRPr lang="en-US" altLang="en-US" dirty="0"/>
          </a:p>
          <a:p>
            <a:pPr eaLnBrk="1" hangingPunct="1">
              <a:buFont typeface="Wingdings" panose="05000000000000000000" pitchFamily="2" charset="2"/>
              <a:buNone/>
              <a:defRPr/>
            </a:pPr>
            <a:endParaRPr lang="en-US" altLang="en-US" dirty="0"/>
          </a:p>
        </p:txBody>
      </p:sp>
      <p:pic>
        <p:nvPicPr>
          <p:cNvPr id="3" name="Picture 2">
            <a:extLst>
              <a:ext uri="{FF2B5EF4-FFF2-40B4-BE49-F238E27FC236}">
                <a16:creationId xmlns:a16="http://schemas.microsoft.com/office/drawing/2014/main" id="{2EB59BB2-8359-4427-A57A-26885DDC7518}"/>
              </a:ext>
            </a:extLst>
          </p:cNvPr>
          <p:cNvPicPr>
            <a:picLocks noChangeAspect="1"/>
          </p:cNvPicPr>
          <p:nvPr/>
        </p:nvPicPr>
        <p:blipFill>
          <a:blip r:embed="rId5"/>
          <a:stretch>
            <a:fillRect/>
          </a:stretch>
        </p:blipFill>
        <p:spPr>
          <a:xfrm>
            <a:off x="762000" y="4648200"/>
            <a:ext cx="3962400" cy="653861"/>
          </a:xfrm>
          <a:prstGeom prst="rect">
            <a:avLst/>
          </a:prstGeom>
        </p:spPr>
      </p:pic>
      <p:pic>
        <p:nvPicPr>
          <p:cNvPr id="4" name="s06">
            <a:hlinkClick r:id="" action="ppaction://media"/>
            <a:extLst>
              <a:ext uri="{FF2B5EF4-FFF2-40B4-BE49-F238E27FC236}">
                <a16:creationId xmlns:a16="http://schemas.microsoft.com/office/drawing/2014/main" id="{BF8C0B46-D257-47BF-A839-F57578B7D719}"/>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661400" y="175419"/>
            <a:ext cx="406400" cy="406400"/>
          </a:xfrm>
          <a:prstGeom prst="rect">
            <a:avLst/>
          </a:prstGeom>
        </p:spPr>
      </p:pic>
    </p:spTree>
    <p:extLst>
      <p:ext uri="{BB962C8B-B14F-4D97-AF65-F5344CB8AC3E}">
        <p14:creationId xmlns:p14="http://schemas.microsoft.com/office/powerpoint/2010/main" val="2860476753"/>
      </p:ext>
    </p:extLst>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21A132F-4C46-4782-A482-3BA282E90A1D}"/>
              </a:ext>
            </a:extLst>
          </p:cNvPr>
          <p:cNvSpPr>
            <a:spLocks noGrp="1" noChangeArrowheads="1"/>
          </p:cNvSpPr>
          <p:nvPr>
            <p:ph type="title"/>
          </p:nvPr>
        </p:nvSpPr>
        <p:spPr/>
        <p:txBody>
          <a:bodyPr/>
          <a:lstStyle/>
          <a:p>
            <a:pPr eaLnBrk="1" hangingPunct="1"/>
            <a:r>
              <a:rPr lang="en-US" altLang="en-US" dirty="0"/>
              <a:t>Subtract() method in </a:t>
            </a:r>
            <a:r>
              <a:rPr lang="en-US" altLang="en-US" dirty="0" err="1"/>
              <a:t>DateTime</a:t>
            </a:r>
            <a:r>
              <a:rPr lang="en-US" altLang="en-US" dirty="0"/>
              <a:t> class</a:t>
            </a:r>
          </a:p>
        </p:txBody>
      </p:sp>
      <p:sp>
        <p:nvSpPr>
          <p:cNvPr id="11267" name="Rectangle 3">
            <a:extLst>
              <a:ext uri="{FF2B5EF4-FFF2-40B4-BE49-F238E27FC236}">
                <a16:creationId xmlns:a16="http://schemas.microsoft.com/office/drawing/2014/main" id="{D7290FA0-C9A1-4F01-8C76-4C97BD8AE925}"/>
              </a:ext>
            </a:extLst>
          </p:cNvPr>
          <p:cNvSpPr>
            <a:spLocks noGrp="1" noChangeArrowheads="1"/>
          </p:cNvSpPr>
          <p:nvPr>
            <p:ph idx="1"/>
          </p:nvPr>
        </p:nvSpPr>
        <p:spPr>
          <a:xfrm>
            <a:off x="76200" y="884238"/>
            <a:ext cx="8991600" cy="4983162"/>
          </a:xfrm>
        </p:spPr>
        <p:txBody>
          <a:bodyPr/>
          <a:lstStyle/>
          <a:p>
            <a:pPr eaLnBrk="1" hangingPunct="1">
              <a:spcBef>
                <a:spcPts val="0"/>
              </a:spcBef>
              <a:spcAft>
                <a:spcPts val="600"/>
              </a:spcAft>
              <a:defRPr/>
            </a:pPr>
            <a:r>
              <a:rPr lang="en-SG" altLang="en-US" sz="2400" dirty="0"/>
              <a:t>Returns a new </a:t>
            </a:r>
            <a:r>
              <a:rPr lang="en-SG" altLang="en-US" sz="2400" b="1" dirty="0" err="1">
                <a:latin typeface="Consolas" panose="020B0609020204030204" pitchFamily="49" charset="0"/>
              </a:rPr>
              <a:t>TimeSpan</a:t>
            </a:r>
            <a:r>
              <a:rPr lang="en-SG" altLang="en-US" sz="2400" dirty="0"/>
              <a:t> object after subtracting the </a:t>
            </a:r>
            <a:r>
              <a:rPr lang="en-SG" altLang="en-US" sz="2400" dirty="0" err="1"/>
              <a:t>DateTime</a:t>
            </a:r>
            <a:r>
              <a:rPr lang="en-SG" altLang="en-US" sz="2400" dirty="0"/>
              <a:t> object specified in the parameter from the value of the </a:t>
            </a:r>
            <a:r>
              <a:rPr lang="en-SG" altLang="en-US" sz="2400" b="1" dirty="0" err="1">
                <a:latin typeface="Consolas" panose="020B0609020204030204" pitchFamily="49" charset="0"/>
              </a:rPr>
              <a:t>DateTime</a:t>
            </a:r>
            <a:r>
              <a:rPr lang="en-SG" altLang="en-US" sz="2400" dirty="0"/>
              <a:t> object</a:t>
            </a:r>
            <a:endParaRPr lang="en-SG" altLang="en-US" sz="2400" dirty="0">
              <a:solidFill>
                <a:srgbClr val="0000FF"/>
              </a:solidFill>
              <a:latin typeface="Consolas" panose="020B0609020204030204" pitchFamily="49" charset="0"/>
            </a:endParaRPr>
          </a:p>
          <a:p>
            <a:pPr eaLnBrk="1" hangingPunct="1">
              <a:spcBef>
                <a:spcPts val="0"/>
              </a:spcBef>
              <a:spcAft>
                <a:spcPts val="600"/>
              </a:spcAft>
              <a:tabLst>
                <a:tab pos="463550" algn="l"/>
              </a:tabLst>
              <a:defRPr/>
            </a:pPr>
            <a:r>
              <a:rPr lang="en-SG" altLang="en-US" sz="2400" dirty="0"/>
              <a:t>E.g.</a:t>
            </a:r>
          </a:p>
          <a:p>
            <a:pPr marL="0" lvl="0" indent="0">
              <a:spcBef>
                <a:spcPct val="0"/>
              </a:spcBef>
              <a:buNone/>
              <a:tabLst>
                <a:tab pos="519113" algn="l"/>
                <a:tab pos="3262313" algn="l"/>
              </a:tabLst>
            </a:pPr>
            <a:r>
              <a:rPr lang="en-SG" altLang="en-US" sz="2400" dirty="0"/>
              <a:t>	</a:t>
            </a:r>
            <a:r>
              <a:rPr lang="en-US" altLang="en-US" sz="2200" dirty="0" err="1">
                <a:solidFill>
                  <a:srgbClr val="0000FF"/>
                </a:solidFill>
                <a:latin typeface="Consolas" panose="020B0609020204030204" pitchFamily="49" charset="0"/>
              </a:rPr>
              <a:t>DateTime</a:t>
            </a:r>
            <a:r>
              <a:rPr lang="en-US" altLang="en-US" sz="2200" dirty="0">
                <a:solidFill>
                  <a:srgbClr val="0000FF"/>
                </a:solidFill>
                <a:latin typeface="Consolas" panose="020B0609020204030204" pitchFamily="49" charset="0"/>
              </a:rPr>
              <a:t> </a:t>
            </a:r>
            <a:r>
              <a:rPr lang="en-US" altLang="en-US" sz="2200" dirty="0" err="1">
                <a:solidFill>
                  <a:srgbClr val="0000FF"/>
                </a:solidFill>
                <a:latin typeface="Consolas" panose="020B0609020204030204" pitchFamily="49" charset="0"/>
              </a:rPr>
              <a:t>currentDate</a:t>
            </a:r>
            <a:r>
              <a:rPr lang="en-US" altLang="en-US" sz="2200" dirty="0">
                <a:solidFill>
                  <a:srgbClr val="0000FF"/>
                </a:solidFill>
                <a:latin typeface="Consolas" panose="020B0609020204030204" pitchFamily="49" charset="0"/>
              </a:rPr>
              <a:t> = </a:t>
            </a:r>
            <a:r>
              <a:rPr lang="en-US" altLang="en-US" sz="2200" dirty="0" err="1">
                <a:solidFill>
                  <a:srgbClr val="0000FF"/>
                </a:solidFill>
                <a:latin typeface="Consolas" panose="020B0609020204030204" pitchFamily="49" charset="0"/>
              </a:rPr>
              <a:t>DateTime.Now</a:t>
            </a:r>
            <a:r>
              <a:rPr lang="en-US" altLang="en-US" sz="2200" dirty="0">
                <a:solidFill>
                  <a:srgbClr val="0000FF"/>
                </a:solidFill>
                <a:latin typeface="Consolas" panose="020B0609020204030204" pitchFamily="49" charset="0"/>
              </a:rPr>
              <a:t>;             </a:t>
            </a:r>
          </a:p>
          <a:p>
            <a:pPr marL="0" lvl="0" indent="0">
              <a:spcBef>
                <a:spcPct val="0"/>
              </a:spcBef>
              <a:buNone/>
              <a:tabLst>
                <a:tab pos="519113" algn="l"/>
                <a:tab pos="3262313" algn="l"/>
              </a:tabLst>
            </a:pPr>
            <a:r>
              <a:rPr lang="en-US" altLang="en-US" sz="2200" dirty="0">
                <a:solidFill>
                  <a:srgbClr val="0000FF"/>
                </a:solidFill>
                <a:latin typeface="Consolas" panose="020B0609020204030204" pitchFamily="49" charset="0"/>
              </a:rPr>
              <a:t>	</a:t>
            </a:r>
            <a:r>
              <a:rPr lang="en-US" altLang="en-US" sz="2200" dirty="0" err="1">
                <a:solidFill>
                  <a:srgbClr val="0000FF"/>
                </a:solidFill>
                <a:latin typeface="Consolas" panose="020B0609020204030204" pitchFamily="49" charset="0"/>
              </a:rPr>
              <a:t>DateTime</a:t>
            </a:r>
            <a:r>
              <a:rPr lang="en-US" altLang="en-US" sz="2200" dirty="0">
                <a:solidFill>
                  <a:srgbClr val="0000FF"/>
                </a:solidFill>
                <a:latin typeface="Consolas" panose="020B0609020204030204" pitchFamily="49" charset="0"/>
              </a:rPr>
              <a:t> </a:t>
            </a:r>
            <a:r>
              <a:rPr lang="en-US" altLang="en-US" sz="2200" dirty="0" err="1">
                <a:solidFill>
                  <a:srgbClr val="0000FF"/>
                </a:solidFill>
                <a:latin typeface="Consolas" panose="020B0609020204030204" pitchFamily="49" charset="0"/>
              </a:rPr>
              <a:t>xmas</a:t>
            </a:r>
            <a:r>
              <a:rPr lang="en-US" altLang="en-US" sz="2200" dirty="0">
                <a:solidFill>
                  <a:srgbClr val="0000FF"/>
                </a:solidFill>
                <a:latin typeface="Consolas" panose="020B0609020204030204" pitchFamily="49" charset="0"/>
              </a:rPr>
              <a:t> = new </a:t>
            </a:r>
            <a:r>
              <a:rPr lang="en-US" altLang="en-US" sz="2200" dirty="0" err="1">
                <a:solidFill>
                  <a:srgbClr val="0000FF"/>
                </a:solidFill>
                <a:latin typeface="Consolas" panose="020B0609020204030204" pitchFamily="49" charset="0"/>
              </a:rPr>
              <a:t>DateTime</a:t>
            </a:r>
            <a:r>
              <a:rPr lang="en-US" altLang="en-US" sz="2200" dirty="0">
                <a:solidFill>
                  <a:srgbClr val="0000FF"/>
                </a:solidFill>
                <a:latin typeface="Consolas" panose="020B0609020204030204" pitchFamily="49" charset="0"/>
              </a:rPr>
              <a:t>(2020,12,25);</a:t>
            </a:r>
          </a:p>
          <a:p>
            <a:pPr marL="0" lvl="0" indent="0">
              <a:spcBef>
                <a:spcPct val="0"/>
              </a:spcBef>
              <a:buNone/>
              <a:tabLst>
                <a:tab pos="519113" algn="l"/>
                <a:tab pos="3262313" algn="l"/>
              </a:tabLst>
            </a:pPr>
            <a:r>
              <a:rPr lang="en-US" altLang="en-US" sz="2200" dirty="0">
                <a:solidFill>
                  <a:srgbClr val="0000FF"/>
                </a:solidFill>
                <a:latin typeface="Consolas" panose="020B0609020204030204" pitchFamily="49" charset="0"/>
              </a:rPr>
              <a:t>	int diff = </a:t>
            </a:r>
            <a:r>
              <a:rPr lang="en-US" altLang="en-US" sz="2200" dirty="0" err="1">
                <a:solidFill>
                  <a:srgbClr val="0000FF"/>
                </a:solidFill>
                <a:latin typeface="Consolas" panose="020B0609020204030204" pitchFamily="49" charset="0"/>
              </a:rPr>
              <a:t>xmas.Subtract</a:t>
            </a:r>
            <a:r>
              <a:rPr lang="en-US" altLang="en-US" sz="2200" dirty="0">
                <a:solidFill>
                  <a:srgbClr val="0000FF"/>
                </a:solidFill>
                <a:latin typeface="Consolas" panose="020B0609020204030204" pitchFamily="49" charset="0"/>
              </a:rPr>
              <a:t>(</a:t>
            </a:r>
            <a:r>
              <a:rPr lang="en-US" altLang="en-US" sz="2200" dirty="0" err="1">
                <a:solidFill>
                  <a:srgbClr val="0000FF"/>
                </a:solidFill>
                <a:latin typeface="Consolas" panose="020B0609020204030204" pitchFamily="49" charset="0"/>
              </a:rPr>
              <a:t>currentDate</a:t>
            </a:r>
            <a:r>
              <a:rPr lang="en-US" altLang="en-US" sz="2200" dirty="0">
                <a:solidFill>
                  <a:srgbClr val="0000FF"/>
                </a:solidFill>
                <a:latin typeface="Consolas" panose="020B0609020204030204" pitchFamily="49" charset="0"/>
              </a:rPr>
              <a:t>).Days;</a:t>
            </a:r>
          </a:p>
          <a:p>
            <a:pPr marL="0" lvl="0" indent="0">
              <a:spcBef>
                <a:spcPct val="0"/>
              </a:spcBef>
              <a:buNone/>
              <a:tabLst>
                <a:tab pos="519113" algn="l"/>
                <a:tab pos="3262313" algn="l"/>
              </a:tabLst>
            </a:pPr>
            <a:r>
              <a:rPr lang="en-US" altLang="en-US" sz="2200" dirty="0">
                <a:solidFill>
                  <a:srgbClr val="0000FF"/>
                </a:solidFill>
                <a:latin typeface="Consolas" panose="020B0609020204030204" pitchFamily="49" charset="0"/>
              </a:rPr>
              <a:t>	</a:t>
            </a:r>
            <a:r>
              <a:rPr lang="en-US" altLang="en-US" sz="2200" dirty="0" err="1">
                <a:solidFill>
                  <a:srgbClr val="0000FF"/>
                </a:solidFill>
                <a:latin typeface="Consolas" panose="020B0609020204030204" pitchFamily="49" charset="0"/>
              </a:rPr>
              <a:t>Console.WriteLine</a:t>
            </a:r>
            <a:r>
              <a:rPr lang="en-US" altLang="en-US" sz="2200" dirty="0">
                <a:solidFill>
                  <a:srgbClr val="0000FF"/>
                </a:solidFill>
                <a:latin typeface="Consolas" panose="020B0609020204030204" pitchFamily="49" charset="0"/>
              </a:rPr>
              <a:t>("Today is " + </a:t>
            </a:r>
          </a:p>
          <a:p>
            <a:pPr marL="0" lvl="0" indent="0">
              <a:spcBef>
                <a:spcPct val="0"/>
              </a:spcBef>
              <a:buNone/>
              <a:tabLst>
                <a:tab pos="519113" algn="l"/>
                <a:tab pos="2224088" algn="l"/>
              </a:tabLst>
            </a:pPr>
            <a:r>
              <a:rPr lang="en-US" altLang="en-US" sz="2200" dirty="0">
                <a:solidFill>
                  <a:srgbClr val="0000FF"/>
                </a:solidFill>
                <a:latin typeface="Consolas" panose="020B0609020204030204" pitchFamily="49" charset="0"/>
              </a:rPr>
              <a:t>		</a:t>
            </a:r>
            <a:r>
              <a:rPr lang="en-US" altLang="en-US" sz="2200" dirty="0" err="1">
                <a:solidFill>
                  <a:srgbClr val="0000FF"/>
                </a:solidFill>
                <a:latin typeface="Consolas" panose="020B0609020204030204" pitchFamily="49" charset="0"/>
              </a:rPr>
              <a:t>currentDate.ToString</a:t>
            </a:r>
            <a:r>
              <a:rPr lang="en-US" altLang="en-US" sz="2200" dirty="0">
                <a:solidFill>
                  <a:srgbClr val="0000FF"/>
                </a:solidFill>
                <a:latin typeface="Consolas" panose="020B0609020204030204" pitchFamily="49" charset="0"/>
              </a:rPr>
              <a:t>("dd/MM/</a:t>
            </a:r>
            <a:r>
              <a:rPr lang="en-US" altLang="en-US" sz="2200" dirty="0" err="1">
                <a:solidFill>
                  <a:srgbClr val="0000FF"/>
                </a:solidFill>
                <a:latin typeface="Consolas" panose="020B0609020204030204" pitchFamily="49" charset="0"/>
              </a:rPr>
              <a:t>yyyy</a:t>
            </a:r>
            <a:r>
              <a:rPr lang="en-US" altLang="en-US" sz="2200" dirty="0">
                <a:solidFill>
                  <a:srgbClr val="0000FF"/>
                </a:solidFill>
                <a:latin typeface="Consolas" panose="020B0609020204030204" pitchFamily="49" charset="0"/>
              </a:rPr>
              <a:t>"));  </a:t>
            </a:r>
          </a:p>
          <a:p>
            <a:pPr marL="0" lvl="0" indent="0">
              <a:spcBef>
                <a:spcPct val="0"/>
              </a:spcBef>
              <a:buNone/>
              <a:tabLst>
                <a:tab pos="519113" algn="l"/>
                <a:tab pos="3262313" algn="l"/>
              </a:tabLst>
            </a:pPr>
            <a:r>
              <a:rPr lang="en-US" altLang="en-US" sz="2200" dirty="0">
                <a:solidFill>
                  <a:srgbClr val="0000FF"/>
                </a:solidFill>
                <a:latin typeface="Consolas" panose="020B0609020204030204" pitchFamily="49" charset="0"/>
              </a:rPr>
              <a:t>	</a:t>
            </a:r>
            <a:r>
              <a:rPr lang="en-US" altLang="en-US" sz="2200" dirty="0" err="1">
                <a:solidFill>
                  <a:srgbClr val="0000FF"/>
                </a:solidFill>
                <a:latin typeface="Consolas" panose="020B0609020204030204" pitchFamily="49" charset="0"/>
              </a:rPr>
              <a:t>Console.WriteLine</a:t>
            </a:r>
            <a:r>
              <a:rPr lang="en-US" altLang="en-US" sz="2200" dirty="0">
                <a:solidFill>
                  <a:srgbClr val="0000FF"/>
                </a:solidFill>
                <a:latin typeface="Consolas" panose="020B0609020204030204" pitchFamily="49" charset="0"/>
              </a:rPr>
              <a:t>("There is " + diff + </a:t>
            </a:r>
          </a:p>
          <a:p>
            <a:pPr marL="0" lvl="0" indent="0">
              <a:spcBef>
                <a:spcPct val="0"/>
              </a:spcBef>
              <a:buNone/>
              <a:tabLst>
                <a:tab pos="519113" algn="l"/>
                <a:tab pos="2292350" algn="l"/>
                <a:tab pos="3262313" algn="l"/>
              </a:tabLst>
            </a:pPr>
            <a:r>
              <a:rPr lang="en-US" altLang="en-US" sz="2200" dirty="0">
                <a:solidFill>
                  <a:srgbClr val="0000FF"/>
                </a:solidFill>
                <a:latin typeface="Consolas" panose="020B0609020204030204" pitchFamily="49" charset="0"/>
              </a:rPr>
              <a:t>		" days to </a:t>
            </a:r>
            <a:r>
              <a:rPr lang="en-US" altLang="en-US" sz="2200" dirty="0" err="1">
                <a:solidFill>
                  <a:srgbClr val="0000FF"/>
                </a:solidFill>
                <a:latin typeface="Consolas" panose="020B0609020204030204" pitchFamily="49" charset="0"/>
              </a:rPr>
              <a:t>xmas</a:t>
            </a:r>
            <a:r>
              <a:rPr lang="en-US" altLang="en-US" sz="2200" dirty="0">
                <a:solidFill>
                  <a:srgbClr val="0000FF"/>
                </a:solidFill>
                <a:latin typeface="Consolas" panose="020B0609020204030204" pitchFamily="49" charset="0"/>
              </a:rPr>
              <a:t>");</a:t>
            </a:r>
          </a:p>
          <a:p>
            <a:pPr marL="0" indent="0">
              <a:spcBef>
                <a:spcPct val="0"/>
              </a:spcBef>
              <a:buNone/>
              <a:tabLst>
                <a:tab pos="338138" algn="l"/>
                <a:tab pos="3262313" algn="l"/>
              </a:tabLst>
            </a:pPr>
            <a:r>
              <a:rPr lang="en-SG" altLang="en-US" sz="2400" dirty="0">
                <a:solidFill>
                  <a:srgbClr val="0000FF"/>
                </a:solidFill>
                <a:latin typeface="Consolas" panose="020B0609020204030204" pitchFamily="49" charset="0"/>
              </a:rPr>
              <a:t>	</a:t>
            </a:r>
            <a:r>
              <a:rPr lang="en-SG" altLang="en-US" sz="2400" dirty="0"/>
              <a:t>Output:</a:t>
            </a:r>
            <a:endParaRPr lang="en-US" altLang="en-US" sz="2400" dirty="0"/>
          </a:p>
          <a:p>
            <a:pPr lvl="1" eaLnBrk="1" hangingPunct="1">
              <a:defRPr/>
            </a:pPr>
            <a:endParaRPr lang="en-US" altLang="en-US" dirty="0"/>
          </a:p>
          <a:p>
            <a:pPr marL="457200" lvl="1" indent="0" eaLnBrk="1" hangingPunct="1">
              <a:buNone/>
              <a:defRPr/>
            </a:pPr>
            <a:endParaRPr lang="en-US" altLang="en-US" dirty="0"/>
          </a:p>
          <a:p>
            <a:pPr eaLnBrk="1" hangingPunct="1">
              <a:buFont typeface="Wingdings" panose="05000000000000000000" pitchFamily="2" charset="2"/>
              <a:buNone/>
              <a:defRPr/>
            </a:pPr>
            <a:endParaRPr lang="en-US" altLang="en-US" dirty="0"/>
          </a:p>
        </p:txBody>
      </p:sp>
      <p:pic>
        <p:nvPicPr>
          <p:cNvPr id="2" name="Picture 1">
            <a:extLst>
              <a:ext uri="{FF2B5EF4-FFF2-40B4-BE49-F238E27FC236}">
                <a16:creationId xmlns:a16="http://schemas.microsoft.com/office/drawing/2014/main" id="{17540A19-6A8A-4AD3-A4B7-E8DBF7B11AAA}"/>
              </a:ext>
            </a:extLst>
          </p:cNvPr>
          <p:cNvPicPr>
            <a:picLocks noChangeAspect="1"/>
          </p:cNvPicPr>
          <p:nvPr/>
        </p:nvPicPr>
        <p:blipFill>
          <a:blip r:embed="rId5"/>
          <a:stretch>
            <a:fillRect/>
          </a:stretch>
        </p:blipFill>
        <p:spPr>
          <a:xfrm>
            <a:off x="1676400" y="4953000"/>
            <a:ext cx="3886200" cy="685800"/>
          </a:xfrm>
          <a:prstGeom prst="rect">
            <a:avLst/>
          </a:prstGeom>
        </p:spPr>
      </p:pic>
      <p:sp>
        <p:nvSpPr>
          <p:cNvPr id="5" name="Speech Bubble: Rectangle with Corners Rounded 4">
            <a:extLst>
              <a:ext uri="{FF2B5EF4-FFF2-40B4-BE49-F238E27FC236}">
                <a16:creationId xmlns:a16="http://schemas.microsoft.com/office/drawing/2014/main" id="{09AD9BCA-55F5-49C9-9F59-5E483D54F042}"/>
              </a:ext>
            </a:extLst>
          </p:cNvPr>
          <p:cNvSpPr/>
          <p:nvPr/>
        </p:nvSpPr>
        <p:spPr>
          <a:xfrm>
            <a:off x="7391400" y="1876524"/>
            <a:ext cx="1676400" cy="923330"/>
          </a:xfrm>
          <a:prstGeom prst="wedgeRoundRectCallout">
            <a:avLst>
              <a:gd name="adj1" fmla="val -79419"/>
              <a:gd name="adj2" fmla="val 105622"/>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Narrow" panose="020B0606020202030204" pitchFamily="34" charset="0"/>
              </a:rPr>
              <a:t>Gets the days component of the </a:t>
            </a:r>
            <a:r>
              <a:rPr lang="en-US" dirty="0" err="1">
                <a:solidFill>
                  <a:schemeClr val="tx1"/>
                </a:solidFill>
                <a:latin typeface="Arial Narrow" panose="020B0606020202030204" pitchFamily="34" charset="0"/>
              </a:rPr>
              <a:t>TimeSpan</a:t>
            </a:r>
            <a:endParaRPr lang="en-US" dirty="0">
              <a:solidFill>
                <a:schemeClr val="tx1"/>
              </a:solidFill>
              <a:latin typeface="Arial Narrow" panose="020B0606020202030204" pitchFamily="34" charset="0"/>
            </a:endParaRPr>
          </a:p>
        </p:txBody>
      </p:sp>
      <p:pic>
        <p:nvPicPr>
          <p:cNvPr id="3" name="s07">
            <a:hlinkClick r:id="" action="ppaction://media"/>
            <a:extLst>
              <a:ext uri="{FF2B5EF4-FFF2-40B4-BE49-F238E27FC236}">
                <a16:creationId xmlns:a16="http://schemas.microsoft.com/office/drawing/2014/main" id="{DB6FD40D-8025-46DD-BF28-AE5CF84D2D4E}"/>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661400" y="200819"/>
            <a:ext cx="406400" cy="406400"/>
          </a:xfrm>
          <a:prstGeom prst="rect">
            <a:avLst/>
          </a:prstGeom>
        </p:spPr>
      </p:pic>
    </p:spTree>
    <p:extLst>
      <p:ext uri="{BB962C8B-B14F-4D97-AF65-F5344CB8AC3E}">
        <p14:creationId xmlns:p14="http://schemas.microsoft.com/office/powerpoint/2010/main" val="2394058222"/>
      </p:ext>
    </p:extLst>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3"/>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7368247C-83AF-4A5C-8053-82850A57A0A4}"/>
              </a:ext>
            </a:extLst>
          </p:cNvPr>
          <p:cNvSpPr>
            <a:spLocks noGrp="1"/>
          </p:cNvSpPr>
          <p:nvPr>
            <p:ph type="title"/>
          </p:nvPr>
        </p:nvSpPr>
        <p:spPr>
          <a:xfrm>
            <a:off x="722313" y="2795588"/>
            <a:ext cx="7772400" cy="1362075"/>
          </a:xfrm>
        </p:spPr>
        <p:txBody>
          <a:bodyPr/>
          <a:lstStyle/>
          <a:p>
            <a:pPr eaLnBrk="1" hangingPunct="1"/>
            <a:r>
              <a:rPr lang="en-US" altLang="en-US" dirty="0"/>
              <a:t>Read data from File</a:t>
            </a:r>
          </a:p>
        </p:txBody>
      </p:sp>
      <p:pic>
        <p:nvPicPr>
          <p:cNvPr id="3" name="s08">
            <a:hlinkClick r:id="" action="ppaction://media"/>
            <a:extLst>
              <a:ext uri="{FF2B5EF4-FFF2-40B4-BE49-F238E27FC236}">
                <a16:creationId xmlns:a16="http://schemas.microsoft.com/office/drawing/2014/main" id="{E791C8CD-A26D-49D9-B15C-12005373390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48700" y="228600"/>
            <a:ext cx="406400" cy="406400"/>
          </a:xfrm>
          <a:prstGeom prst="rect">
            <a:avLst/>
          </a:prstGeom>
        </p:spPr>
      </p:pic>
    </p:spTree>
    <p:extLst>
      <p:ext uri="{BB962C8B-B14F-4D97-AF65-F5344CB8AC3E}">
        <p14:creationId xmlns:p14="http://schemas.microsoft.com/office/powerpoint/2010/main" val="3859087585"/>
      </p:ext>
    </p:extLst>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3"/>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18EAF-0C7D-4A0C-955D-6157EF4E704F}"/>
              </a:ext>
            </a:extLst>
          </p:cNvPr>
          <p:cNvSpPr>
            <a:spLocks noGrp="1"/>
          </p:cNvSpPr>
          <p:nvPr>
            <p:ph type="title"/>
          </p:nvPr>
        </p:nvSpPr>
        <p:spPr/>
        <p:txBody>
          <a:bodyPr/>
          <a:lstStyle/>
          <a:p>
            <a:r>
              <a:rPr lang="en-US" dirty="0"/>
              <a:t>Reading Data from Text File</a:t>
            </a:r>
          </a:p>
        </p:txBody>
      </p:sp>
      <p:sp>
        <p:nvSpPr>
          <p:cNvPr id="3" name="Content Placeholder 2">
            <a:extLst>
              <a:ext uri="{FF2B5EF4-FFF2-40B4-BE49-F238E27FC236}">
                <a16:creationId xmlns:a16="http://schemas.microsoft.com/office/drawing/2014/main" id="{35FF5938-9A87-4C8B-8FFF-A58E203B4FD7}"/>
              </a:ext>
            </a:extLst>
          </p:cNvPr>
          <p:cNvSpPr>
            <a:spLocks noGrp="1"/>
          </p:cNvSpPr>
          <p:nvPr>
            <p:ph idx="1"/>
          </p:nvPr>
        </p:nvSpPr>
        <p:spPr>
          <a:xfrm>
            <a:off x="76200" y="884238"/>
            <a:ext cx="8839200" cy="2087562"/>
          </a:xfrm>
        </p:spPr>
        <p:txBody>
          <a:bodyPr/>
          <a:lstStyle/>
          <a:p>
            <a:r>
              <a:rPr lang="en-US" sz="2400" dirty="0"/>
              <a:t>To read the whole text file into one string:</a:t>
            </a:r>
          </a:p>
        </p:txBody>
      </p:sp>
      <p:sp>
        <p:nvSpPr>
          <p:cNvPr id="4" name="TextBox 3">
            <a:extLst>
              <a:ext uri="{FF2B5EF4-FFF2-40B4-BE49-F238E27FC236}">
                <a16:creationId xmlns:a16="http://schemas.microsoft.com/office/drawing/2014/main" id="{186A8ADA-7284-441E-B692-4C58CB5CD14E}"/>
              </a:ext>
            </a:extLst>
          </p:cNvPr>
          <p:cNvSpPr txBox="1"/>
          <p:nvPr/>
        </p:nvSpPr>
        <p:spPr>
          <a:xfrm>
            <a:off x="495300" y="1295400"/>
            <a:ext cx="8153400" cy="1446550"/>
          </a:xfrm>
          <a:prstGeom prst="rect">
            <a:avLst/>
          </a:prstGeom>
          <a:noFill/>
          <a:ln>
            <a:solidFill>
              <a:schemeClr val="tx1"/>
            </a:solidFill>
          </a:ln>
        </p:spPr>
        <p:txBody>
          <a:bodyPr wrap="square" rtlCol="0">
            <a:spAutoFit/>
          </a:bodyPr>
          <a:lstStyle/>
          <a:p>
            <a:r>
              <a:rPr kumimoji="1" lang="en-US" sz="2200" dirty="0">
                <a:solidFill>
                  <a:srgbClr val="0000FF"/>
                </a:solidFill>
                <a:latin typeface="Consolas" panose="020B0609020204030204" pitchFamily="49" charset="0"/>
                <a:cs typeface="Courier New" panose="02070309020205020404" pitchFamily="49" charset="0"/>
              </a:rPr>
              <a:t>using System.IO;</a:t>
            </a:r>
          </a:p>
          <a:p>
            <a:r>
              <a:rPr kumimoji="1" lang="en-US" sz="2200" dirty="0">
                <a:solidFill>
                  <a:srgbClr val="0000FF"/>
                </a:solidFill>
                <a:latin typeface="Consolas" panose="020B0609020204030204" pitchFamily="49" charset="0"/>
                <a:cs typeface="Courier New" panose="02070309020205020404" pitchFamily="49" charset="0"/>
              </a:rPr>
              <a:t>....</a:t>
            </a:r>
          </a:p>
          <a:p>
            <a:r>
              <a:rPr kumimoji="1" lang="en-US" sz="2200" dirty="0">
                <a:solidFill>
                  <a:srgbClr val="FF0000"/>
                </a:solidFill>
                <a:latin typeface="Consolas" panose="020B0609020204030204" pitchFamily="49" charset="0"/>
                <a:cs typeface="Courier New" panose="02070309020205020404" pitchFamily="49" charset="0"/>
              </a:rPr>
              <a:t>string text = </a:t>
            </a:r>
            <a:r>
              <a:rPr kumimoji="1" lang="en-US" sz="2200" dirty="0" err="1">
                <a:solidFill>
                  <a:srgbClr val="FF0000"/>
                </a:solidFill>
                <a:latin typeface="Consolas" panose="020B0609020204030204" pitchFamily="49" charset="0"/>
                <a:cs typeface="Courier New" panose="02070309020205020404" pitchFamily="49" charset="0"/>
              </a:rPr>
              <a:t>File.ReadAllText</a:t>
            </a:r>
            <a:r>
              <a:rPr kumimoji="1" lang="en-US" sz="2200" dirty="0">
                <a:solidFill>
                  <a:srgbClr val="FF0000"/>
                </a:solidFill>
                <a:latin typeface="Consolas" panose="020B0609020204030204" pitchFamily="49" charset="0"/>
                <a:cs typeface="Courier New" panose="02070309020205020404" pitchFamily="49" charset="0"/>
              </a:rPr>
              <a:t>("testing.txt");</a:t>
            </a:r>
          </a:p>
          <a:p>
            <a:r>
              <a:rPr kumimoji="1" lang="en-US" sz="2200" dirty="0" err="1">
                <a:solidFill>
                  <a:srgbClr val="0000FF"/>
                </a:solidFill>
                <a:latin typeface="Consolas" panose="020B0609020204030204" pitchFamily="49" charset="0"/>
                <a:cs typeface="Courier New" panose="02070309020205020404" pitchFamily="49" charset="0"/>
              </a:rPr>
              <a:t>Console.WriteLine</a:t>
            </a:r>
            <a:r>
              <a:rPr kumimoji="1" lang="en-US" sz="2200" dirty="0">
                <a:solidFill>
                  <a:srgbClr val="0000FF"/>
                </a:solidFill>
                <a:latin typeface="Consolas" panose="020B0609020204030204" pitchFamily="49" charset="0"/>
                <a:cs typeface="Courier New" panose="02070309020205020404" pitchFamily="49" charset="0"/>
              </a:rPr>
              <a:t>(text);</a:t>
            </a:r>
          </a:p>
        </p:txBody>
      </p:sp>
      <p:sp>
        <p:nvSpPr>
          <p:cNvPr id="7" name="Content Placeholder 2">
            <a:extLst>
              <a:ext uri="{FF2B5EF4-FFF2-40B4-BE49-F238E27FC236}">
                <a16:creationId xmlns:a16="http://schemas.microsoft.com/office/drawing/2014/main" id="{C956B085-0676-456C-860A-3CBB37321922}"/>
              </a:ext>
            </a:extLst>
          </p:cNvPr>
          <p:cNvSpPr txBox="1">
            <a:spLocks/>
          </p:cNvSpPr>
          <p:nvPr/>
        </p:nvSpPr>
        <p:spPr bwMode="auto">
          <a:xfrm>
            <a:off x="76200" y="2754489"/>
            <a:ext cx="8991600" cy="563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rgbClr val="660033"/>
                </a:solidFill>
                <a:latin typeface="+mn-lt"/>
                <a:ea typeface="+mn-ea"/>
                <a:cs typeface="+mn-cs"/>
              </a:defRPr>
            </a:lvl1pPr>
            <a:lvl2pPr marL="742950" indent="-285750" algn="l" rtl="0" eaLnBrk="0" fontAlgn="base" hangingPunct="0">
              <a:spcBef>
                <a:spcPct val="20000"/>
              </a:spcBef>
              <a:spcAft>
                <a:spcPct val="0"/>
              </a:spcAft>
              <a:buChar char="–"/>
              <a:defRPr sz="2400">
                <a:solidFill>
                  <a:srgbClr val="660033"/>
                </a:solidFill>
                <a:latin typeface="+mn-lt"/>
                <a:cs typeface="+mn-cs"/>
              </a:defRPr>
            </a:lvl2pPr>
            <a:lvl3pPr marL="1143000" indent="-228600" algn="l" rtl="0" eaLnBrk="0" fontAlgn="base" hangingPunct="0">
              <a:spcBef>
                <a:spcPct val="20000"/>
              </a:spcBef>
              <a:spcAft>
                <a:spcPct val="0"/>
              </a:spcAft>
              <a:buChar char="•"/>
              <a:defRPr sz="2000">
                <a:solidFill>
                  <a:srgbClr val="660033"/>
                </a:solidFill>
                <a:latin typeface="+mn-lt"/>
                <a:cs typeface="+mn-cs"/>
              </a:defRPr>
            </a:lvl3pPr>
            <a:lvl4pPr marL="1600200" indent="-228600" algn="l" rtl="0" eaLnBrk="0" fontAlgn="base" hangingPunct="0">
              <a:spcBef>
                <a:spcPct val="20000"/>
              </a:spcBef>
              <a:spcAft>
                <a:spcPct val="0"/>
              </a:spcAft>
              <a:buChar char="–"/>
              <a:defRPr>
                <a:solidFill>
                  <a:srgbClr val="660033"/>
                </a:solidFill>
                <a:latin typeface="+mn-lt"/>
                <a:cs typeface="+mn-cs"/>
              </a:defRPr>
            </a:lvl4pPr>
            <a:lvl5pPr marL="2057400" indent="-228600" algn="l" rtl="0" eaLnBrk="0" fontAlgn="base" hangingPunct="0">
              <a:spcBef>
                <a:spcPct val="20000"/>
              </a:spcBef>
              <a:spcAft>
                <a:spcPct val="0"/>
              </a:spcAft>
              <a:buChar char="»"/>
              <a:defRPr>
                <a:solidFill>
                  <a:srgbClr val="660033"/>
                </a:solidFill>
                <a:latin typeface="+mn-lt"/>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r>
              <a:rPr lang="en-US" sz="2400" kern="0" dirty="0"/>
              <a:t>To read the whole text file into a string array:</a:t>
            </a:r>
          </a:p>
        </p:txBody>
      </p:sp>
      <p:sp>
        <p:nvSpPr>
          <p:cNvPr id="8" name="TextBox 7">
            <a:extLst>
              <a:ext uri="{FF2B5EF4-FFF2-40B4-BE49-F238E27FC236}">
                <a16:creationId xmlns:a16="http://schemas.microsoft.com/office/drawing/2014/main" id="{3AFB39C1-2F2F-4B40-B7C4-D0EAD462E08A}"/>
              </a:ext>
            </a:extLst>
          </p:cNvPr>
          <p:cNvSpPr txBox="1"/>
          <p:nvPr/>
        </p:nvSpPr>
        <p:spPr>
          <a:xfrm>
            <a:off x="495300" y="3167896"/>
            <a:ext cx="8153400" cy="1785104"/>
          </a:xfrm>
          <a:prstGeom prst="rect">
            <a:avLst/>
          </a:prstGeom>
          <a:noFill/>
          <a:ln>
            <a:solidFill>
              <a:schemeClr val="tx1"/>
            </a:solidFill>
          </a:ln>
        </p:spPr>
        <p:txBody>
          <a:bodyPr wrap="square" rtlCol="0">
            <a:spAutoFit/>
          </a:bodyPr>
          <a:lstStyle/>
          <a:p>
            <a:r>
              <a:rPr kumimoji="1" lang="en-US" sz="2200" dirty="0">
                <a:solidFill>
                  <a:srgbClr val="0000FF"/>
                </a:solidFill>
                <a:latin typeface="Consolas" panose="020B0609020204030204" pitchFamily="49" charset="0"/>
                <a:cs typeface="Courier New" panose="02070309020205020404" pitchFamily="49" charset="0"/>
              </a:rPr>
              <a:t>using System.IO;</a:t>
            </a:r>
          </a:p>
          <a:p>
            <a:r>
              <a:rPr kumimoji="1" lang="en-US" sz="2200" dirty="0">
                <a:solidFill>
                  <a:srgbClr val="0000FF"/>
                </a:solidFill>
                <a:latin typeface="Consolas" panose="020B0609020204030204" pitchFamily="49" charset="0"/>
                <a:cs typeface="Courier New" panose="02070309020205020404" pitchFamily="49" charset="0"/>
              </a:rPr>
              <a:t>....</a:t>
            </a:r>
          </a:p>
          <a:p>
            <a:r>
              <a:rPr kumimoji="1" lang="en-US" sz="2200" dirty="0">
                <a:solidFill>
                  <a:srgbClr val="FF0000"/>
                </a:solidFill>
                <a:latin typeface="Consolas" panose="020B0609020204030204" pitchFamily="49" charset="0"/>
                <a:cs typeface="Courier New" panose="02070309020205020404" pitchFamily="49" charset="0"/>
              </a:rPr>
              <a:t>string[] lines = </a:t>
            </a:r>
            <a:r>
              <a:rPr kumimoji="1" lang="en-US" sz="2200" dirty="0" err="1">
                <a:solidFill>
                  <a:srgbClr val="FF0000"/>
                </a:solidFill>
                <a:latin typeface="Consolas" panose="020B0609020204030204" pitchFamily="49" charset="0"/>
                <a:cs typeface="Courier New" panose="02070309020205020404" pitchFamily="49" charset="0"/>
              </a:rPr>
              <a:t>File.ReadAllLines</a:t>
            </a:r>
            <a:r>
              <a:rPr kumimoji="1" lang="en-US" sz="2200" dirty="0">
                <a:solidFill>
                  <a:srgbClr val="FF0000"/>
                </a:solidFill>
                <a:latin typeface="Consolas" panose="020B0609020204030204" pitchFamily="49" charset="0"/>
                <a:cs typeface="Courier New" panose="02070309020205020404" pitchFamily="49" charset="0"/>
              </a:rPr>
              <a:t>("testing.txt");</a:t>
            </a:r>
          </a:p>
          <a:p>
            <a:r>
              <a:rPr kumimoji="1" lang="en-US" sz="2200" dirty="0">
                <a:solidFill>
                  <a:srgbClr val="0000FF"/>
                </a:solidFill>
                <a:latin typeface="Consolas" panose="020B0609020204030204" pitchFamily="49" charset="0"/>
                <a:cs typeface="Courier New" panose="02070309020205020404" pitchFamily="49" charset="0"/>
              </a:rPr>
              <a:t>foreach (string line in lines)</a:t>
            </a:r>
          </a:p>
          <a:p>
            <a:pPr>
              <a:tabLst>
                <a:tab pos="461963" algn="l"/>
              </a:tabLst>
            </a:pPr>
            <a:r>
              <a:rPr kumimoji="1" lang="en-US" sz="2200" dirty="0">
                <a:solidFill>
                  <a:srgbClr val="0000FF"/>
                </a:solidFill>
                <a:latin typeface="Consolas" panose="020B0609020204030204" pitchFamily="49" charset="0"/>
                <a:cs typeface="Courier New" panose="02070309020205020404" pitchFamily="49" charset="0"/>
              </a:rPr>
              <a:t>	</a:t>
            </a:r>
            <a:r>
              <a:rPr kumimoji="1" lang="en-US" sz="2200" dirty="0" err="1">
                <a:solidFill>
                  <a:srgbClr val="0000FF"/>
                </a:solidFill>
                <a:latin typeface="Consolas" panose="020B0609020204030204" pitchFamily="49" charset="0"/>
                <a:cs typeface="Courier New" panose="02070309020205020404" pitchFamily="49" charset="0"/>
              </a:rPr>
              <a:t>Console.WriteLine</a:t>
            </a:r>
            <a:r>
              <a:rPr kumimoji="1" lang="en-US" sz="2200" dirty="0">
                <a:solidFill>
                  <a:srgbClr val="0000FF"/>
                </a:solidFill>
                <a:latin typeface="Consolas" panose="020B0609020204030204" pitchFamily="49" charset="0"/>
                <a:cs typeface="Courier New" panose="02070309020205020404" pitchFamily="49" charset="0"/>
              </a:rPr>
              <a:t>("\</a:t>
            </a:r>
            <a:r>
              <a:rPr kumimoji="1" lang="en-US" sz="2200" dirty="0" err="1">
                <a:solidFill>
                  <a:srgbClr val="0000FF"/>
                </a:solidFill>
                <a:latin typeface="Consolas" panose="020B0609020204030204" pitchFamily="49" charset="0"/>
                <a:cs typeface="Courier New" panose="02070309020205020404" pitchFamily="49" charset="0"/>
              </a:rPr>
              <a:t>t"+line</a:t>
            </a:r>
            <a:r>
              <a:rPr kumimoji="1" lang="en-US" sz="2200" dirty="0">
                <a:solidFill>
                  <a:srgbClr val="0000FF"/>
                </a:solidFill>
                <a:latin typeface="Consolas" panose="020B0609020204030204" pitchFamily="49" charset="0"/>
                <a:cs typeface="Courier New" panose="02070309020205020404" pitchFamily="49" charset="0"/>
              </a:rPr>
              <a:t>);</a:t>
            </a:r>
          </a:p>
        </p:txBody>
      </p:sp>
      <p:sp>
        <p:nvSpPr>
          <p:cNvPr id="9" name="Content Placeholder 2">
            <a:extLst>
              <a:ext uri="{FF2B5EF4-FFF2-40B4-BE49-F238E27FC236}">
                <a16:creationId xmlns:a16="http://schemas.microsoft.com/office/drawing/2014/main" id="{D563B71A-529E-4833-915E-BBD5A8006D92}"/>
              </a:ext>
            </a:extLst>
          </p:cNvPr>
          <p:cNvSpPr txBox="1">
            <a:spLocks/>
          </p:cNvSpPr>
          <p:nvPr/>
        </p:nvSpPr>
        <p:spPr bwMode="auto">
          <a:xfrm>
            <a:off x="110066" y="4964289"/>
            <a:ext cx="9033933" cy="2087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rgbClr val="660033"/>
                </a:solidFill>
                <a:latin typeface="+mn-lt"/>
                <a:ea typeface="+mn-ea"/>
                <a:cs typeface="+mn-cs"/>
              </a:defRPr>
            </a:lvl1pPr>
            <a:lvl2pPr marL="742950" indent="-285750" algn="l" rtl="0" eaLnBrk="0" fontAlgn="base" hangingPunct="0">
              <a:spcBef>
                <a:spcPct val="20000"/>
              </a:spcBef>
              <a:spcAft>
                <a:spcPct val="0"/>
              </a:spcAft>
              <a:buChar char="–"/>
              <a:defRPr sz="2400">
                <a:solidFill>
                  <a:srgbClr val="660033"/>
                </a:solidFill>
                <a:latin typeface="+mn-lt"/>
                <a:cs typeface="+mn-cs"/>
              </a:defRPr>
            </a:lvl2pPr>
            <a:lvl3pPr marL="1143000" indent="-228600" algn="l" rtl="0" eaLnBrk="0" fontAlgn="base" hangingPunct="0">
              <a:spcBef>
                <a:spcPct val="20000"/>
              </a:spcBef>
              <a:spcAft>
                <a:spcPct val="0"/>
              </a:spcAft>
              <a:buChar char="•"/>
              <a:defRPr sz="2000">
                <a:solidFill>
                  <a:srgbClr val="660033"/>
                </a:solidFill>
                <a:latin typeface="+mn-lt"/>
                <a:cs typeface="+mn-cs"/>
              </a:defRPr>
            </a:lvl3pPr>
            <a:lvl4pPr marL="1600200" indent="-228600" algn="l" rtl="0" eaLnBrk="0" fontAlgn="base" hangingPunct="0">
              <a:spcBef>
                <a:spcPct val="20000"/>
              </a:spcBef>
              <a:spcAft>
                <a:spcPct val="0"/>
              </a:spcAft>
              <a:buChar char="–"/>
              <a:defRPr>
                <a:solidFill>
                  <a:srgbClr val="660033"/>
                </a:solidFill>
                <a:latin typeface="+mn-lt"/>
                <a:cs typeface="+mn-cs"/>
              </a:defRPr>
            </a:lvl4pPr>
            <a:lvl5pPr marL="2057400" indent="-228600" algn="l" rtl="0" eaLnBrk="0" fontAlgn="base" hangingPunct="0">
              <a:spcBef>
                <a:spcPct val="20000"/>
              </a:spcBef>
              <a:spcAft>
                <a:spcPct val="0"/>
              </a:spcAft>
              <a:buChar char="»"/>
              <a:defRPr>
                <a:solidFill>
                  <a:srgbClr val="660033"/>
                </a:solidFill>
                <a:latin typeface="+mn-lt"/>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pPr marL="688975" indent="-688975">
              <a:spcAft>
                <a:spcPts val="600"/>
              </a:spcAft>
              <a:buNone/>
              <a:tabLst>
                <a:tab pos="688975" algn="l"/>
              </a:tabLst>
            </a:pPr>
            <a:r>
              <a:rPr lang="en-US" sz="2000" kern="0" dirty="0">
                <a:solidFill>
                  <a:schemeClr val="tx1"/>
                </a:solidFill>
              </a:rPr>
              <a:t>Note: Copy the data file to the Solution Explorer and set the property of "Copy to Output Directory" to "Copy if newer" so that you do not have to specify the full path.</a:t>
            </a:r>
          </a:p>
        </p:txBody>
      </p:sp>
      <p:pic>
        <p:nvPicPr>
          <p:cNvPr id="6" name="s09">
            <a:hlinkClick r:id="" action="ppaction://media"/>
            <a:extLst>
              <a:ext uri="{FF2B5EF4-FFF2-40B4-BE49-F238E27FC236}">
                <a16:creationId xmlns:a16="http://schemas.microsoft.com/office/drawing/2014/main" id="{70C9DC8F-4BAD-4C2F-B18C-CB97FF09741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594725" y="142787"/>
            <a:ext cx="406400" cy="406400"/>
          </a:xfrm>
          <a:prstGeom prst="rect">
            <a:avLst/>
          </a:prstGeom>
        </p:spPr>
      </p:pic>
    </p:spTree>
    <p:extLst>
      <p:ext uri="{BB962C8B-B14F-4D97-AF65-F5344CB8AC3E}">
        <p14:creationId xmlns:p14="http://schemas.microsoft.com/office/powerpoint/2010/main" val="3155855410"/>
      </p:ext>
    </p:extLst>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6"/>
                </p:tgtEl>
              </p:cMediaNode>
            </p:audio>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8674</TotalTime>
  <Words>3230</Words>
  <Application>Microsoft Office PowerPoint</Application>
  <PresentationFormat>On-screen Show (4:3)</PresentationFormat>
  <Paragraphs>227</Paragraphs>
  <Slides>20</Slides>
  <Notes>19</Notes>
  <HiddenSlides>0</HiddenSlides>
  <MMClips>16</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 Narrow</vt:lpstr>
      <vt:lpstr>Calibri</vt:lpstr>
      <vt:lpstr>Consolas</vt:lpstr>
      <vt:lpstr>Courier New</vt:lpstr>
      <vt:lpstr>Wingdings</vt:lpstr>
      <vt:lpstr>Default Design</vt:lpstr>
      <vt:lpstr>PowerPoint Presentation</vt:lpstr>
      <vt:lpstr>Objectives</vt:lpstr>
      <vt:lpstr>Date</vt:lpstr>
      <vt:lpstr>DateTime Class in C#</vt:lpstr>
      <vt:lpstr>DateTime Class in C#</vt:lpstr>
      <vt:lpstr>AddDays() method in DateTime class</vt:lpstr>
      <vt:lpstr>Subtract() method in DateTime class</vt:lpstr>
      <vt:lpstr>Read data from File</vt:lpstr>
      <vt:lpstr>Reading Data from Text File</vt:lpstr>
      <vt:lpstr>Reading Data from csv File</vt:lpstr>
      <vt:lpstr>Reading Data from csv File</vt:lpstr>
      <vt:lpstr>Reading Data using StreamReader</vt:lpstr>
      <vt:lpstr>Reading Data using StreamReader</vt:lpstr>
      <vt:lpstr>Writing data to File</vt:lpstr>
      <vt:lpstr>Writing Data to Text File</vt:lpstr>
      <vt:lpstr>Write Data to Text File using StreamWriter</vt:lpstr>
      <vt:lpstr>Append Data to Existing csv File</vt:lpstr>
      <vt:lpstr>Activity 1</vt:lpstr>
      <vt:lpstr>Reading Reference</vt:lpstr>
      <vt:lpstr>Summary</vt:lpstr>
    </vt:vector>
  </TitlesOfParts>
  <Company>Ngee Ann Polytechnic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Joel YANG (NP)</dc:creator>
  <cp:lastModifiedBy>Andy NG (NP)</cp:lastModifiedBy>
  <cp:revision>524</cp:revision>
  <dcterms:created xsi:type="dcterms:W3CDTF">2010-03-15T07:19:17Z</dcterms:created>
  <dcterms:modified xsi:type="dcterms:W3CDTF">2021-10-15T07:15:56Z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4f81056-721b-4b22-8334-0449c6cc893e_Enabled">
    <vt:lpwstr>True</vt:lpwstr>
  </property>
  <property fmtid="{D5CDD505-2E9C-101B-9397-08002B2CF9AE}" pid="3" name="MSIP_Label_84f81056-721b-4b22-8334-0449c6cc893e_SiteId">
    <vt:lpwstr>cba9e115-3016-4462-a1ab-a565cba0cdf1</vt:lpwstr>
  </property>
  <property fmtid="{D5CDD505-2E9C-101B-9397-08002B2CF9AE}" pid="4" name="MSIP_Label_84f81056-721b-4b22-8334-0449c6cc893e_Owner">
    <vt:lpwstr>omh@np.edu.sg</vt:lpwstr>
  </property>
  <property fmtid="{D5CDD505-2E9C-101B-9397-08002B2CF9AE}" pid="5" name="MSIP_Label_84f81056-721b-4b22-8334-0449c6cc893e_SetDate">
    <vt:lpwstr>2020-03-06T02:51:31.3044330Z</vt:lpwstr>
  </property>
  <property fmtid="{D5CDD505-2E9C-101B-9397-08002B2CF9AE}" pid="6" name="MSIP_Label_84f81056-721b-4b22-8334-0449c6cc893e_Name">
    <vt:lpwstr>Official (Closed)</vt:lpwstr>
  </property>
  <property fmtid="{D5CDD505-2E9C-101B-9397-08002B2CF9AE}" pid="7" name="MSIP_Label_84f81056-721b-4b22-8334-0449c6cc893e_Application">
    <vt:lpwstr>Microsoft Azure Information Protection</vt:lpwstr>
  </property>
  <property fmtid="{D5CDD505-2E9C-101B-9397-08002B2CF9AE}" pid="8" name="MSIP_Label_84f81056-721b-4b22-8334-0449c6cc893e_ActionId">
    <vt:lpwstr>f3097596-700d-4795-a61c-315c8bafec6d</vt:lpwstr>
  </property>
  <property fmtid="{D5CDD505-2E9C-101B-9397-08002B2CF9AE}" pid="9" name="MSIP_Label_84f81056-721b-4b22-8334-0449c6cc893e_Extended_MSFT_Method">
    <vt:lpwstr>Automatic</vt:lpwstr>
  </property>
  <property fmtid="{D5CDD505-2E9C-101B-9397-08002B2CF9AE}" pid="10" name="MSIP_Label_30286cb9-b49f-4646-87a5-340028348160_Enabled">
    <vt:lpwstr>True</vt:lpwstr>
  </property>
  <property fmtid="{D5CDD505-2E9C-101B-9397-08002B2CF9AE}" pid="11" name="MSIP_Label_30286cb9-b49f-4646-87a5-340028348160_SiteId">
    <vt:lpwstr>cba9e115-3016-4462-a1ab-a565cba0cdf1</vt:lpwstr>
  </property>
  <property fmtid="{D5CDD505-2E9C-101B-9397-08002B2CF9AE}" pid="12" name="MSIP_Label_30286cb9-b49f-4646-87a5-340028348160_Owner">
    <vt:lpwstr>omh@np.edu.sg</vt:lpwstr>
  </property>
  <property fmtid="{D5CDD505-2E9C-101B-9397-08002B2CF9AE}" pid="13" name="MSIP_Label_30286cb9-b49f-4646-87a5-340028348160_SetDate">
    <vt:lpwstr>2020-03-06T02:51:31.3044330Z</vt:lpwstr>
  </property>
  <property fmtid="{D5CDD505-2E9C-101B-9397-08002B2CF9AE}" pid="14" name="MSIP_Label_30286cb9-b49f-4646-87a5-340028348160_Name">
    <vt:lpwstr>Non Sensitive</vt:lpwstr>
  </property>
  <property fmtid="{D5CDD505-2E9C-101B-9397-08002B2CF9AE}" pid="15" name="MSIP_Label_30286cb9-b49f-4646-87a5-340028348160_Application">
    <vt:lpwstr>Microsoft Azure Information Protection</vt:lpwstr>
  </property>
  <property fmtid="{D5CDD505-2E9C-101B-9397-08002B2CF9AE}" pid="16" name="MSIP_Label_30286cb9-b49f-4646-87a5-340028348160_ActionId">
    <vt:lpwstr>f3097596-700d-4795-a61c-315c8bafec6d</vt:lpwstr>
  </property>
  <property fmtid="{D5CDD505-2E9C-101B-9397-08002B2CF9AE}" pid="17" name="MSIP_Label_30286cb9-b49f-4646-87a5-340028348160_Parent">
    <vt:lpwstr>84f81056-721b-4b22-8334-0449c6cc893e</vt:lpwstr>
  </property>
  <property fmtid="{D5CDD505-2E9C-101B-9397-08002B2CF9AE}" pid="18" name="MSIP_Label_30286cb9-b49f-4646-87a5-340028348160_Extended_MSFT_Method">
    <vt:lpwstr>Automatic</vt:lpwstr>
  </property>
  <property fmtid="{D5CDD505-2E9C-101B-9397-08002B2CF9AE}" pid="19" name="Sensitivity">
    <vt:lpwstr>Official (Closed) Non Sensitive</vt:lpwstr>
  </property>
</Properties>
</file>