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70" r:id="rId3"/>
    <p:sldId id="256" r:id="rId4"/>
    <p:sldId id="269" r:id="rId5"/>
    <p:sldId id="258"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83" autoAdjust="0"/>
  </p:normalViewPr>
  <p:slideViewPr>
    <p:cSldViewPr snapToGrid="0">
      <p:cViewPr>
        <p:scale>
          <a:sx n="60" d="100"/>
          <a:sy n="60" d="100"/>
        </p:scale>
        <p:origin x="6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AF668-5A75-4267-B657-19D6E6F368D3}"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E8094-DF34-4A78-9D57-724350EBBED3}" type="slidenum">
              <a:rPr lang="en-US" smtClean="0"/>
              <a:t>‹#›</a:t>
            </a:fld>
            <a:endParaRPr lang="en-US"/>
          </a:p>
        </p:txBody>
      </p:sp>
    </p:spTree>
    <p:extLst>
      <p:ext uri="{BB962C8B-B14F-4D97-AF65-F5344CB8AC3E}">
        <p14:creationId xmlns:p14="http://schemas.microsoft.com/office/powerpoint/2010/main" val="9479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E8094-DF34-4A78-9D57-724350EBBED3}" type="slidenum">
              <a:rPr lang="en-US" smtClean="0"/>
              <a:t>3</a:t>
            </a:fld>
            <a:endParaRPr lang="en-US"/>
          </a:p>
        </p:txBody>
      </p:sp>
    </p:spTree>
    <p:extLst>
      <p:ext uri="{BB962C8B-B14F-4D97-AF65-F5344CB8AC3E}">
        <p14:creationId xmlns:p14="http://schemas.microsoft.com/office/powerpoint/2010/main" val="130744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841D-F12B-4381-80B1-045C7B566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1E502CC-9711-4A92-8DD1-3EFAE98A6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3AF1155-2E6C-4257-9B14-28913E371F41}"/>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30C4DDEE-0537-486E-84E0-879CA51B20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C54611-2680-4B46-B056-283A9705FAB7}"/>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106362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1138-9516-4F49-8C59-93200D01125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8BF50D-0792-4BFB-A6D9-716893B98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B02E1AE-03C9-455C-A9BC-2C1482A8F0D9}"/>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3DB11457-06BB-49EB-B3B5-DAC65691FA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9C4549-6F77-44C6-9CD4-C291A8B2C9B9}"/>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266464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D6189-2E0F-4D7B-BF46-B72F0D547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BBB02AC-358E-4D22-8AA4-3253CD21E9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DEB7616-59A3-42E4-9061-758FBBF1A4A0}"/>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F0EF3922-B48D-4D8D-B564-4B3F9660372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04003B-C7B6-43F2-9996-74EFD7F2231D}"/>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147134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3E75-25BB-4C7A-9724-8C523D2DDD1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926944B-64B1-45EA-A07E-88243923F9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178969-472D-41B8-96FB-32DBB4767339}"/>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1CDBD332-DCE8-4EE8-B4A7-9BF826E9E02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0E4A1BC-9EBE-4381-ADDB-0CA4509A3CB4}"/>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7735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8812-B9D9-47C4-9CDE-204DF8CD0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F66CB45-08E3-49A6-A62F-4991DD213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55B01-5706-436D-8C17-D834B9FE2E48}"/>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B8D00066-47B3-437E-A394-DA6C59B607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CA052C-BCC3-4326-A927-2852FC037CEC}"/>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17747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4BC2-37FD-4044-A66F-5B5472E8015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027698-8FE1-4561-9A4B-E6F7EE94A5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075BF3D-9690-4C21-8302-45AE0AC1B2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05C0CA5-63C1-4E66-9E18-03E1DB196B82}"/>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6" name="Footer Placeholder 5">
            <a:extLst>
              <a:ext uri="{FF2B5EF4-FFF2-40B4-BE49-F238E27FC236}">
                <a16:creationId xmlns:a16="http://schemas.microsoft.com/office/drawing/2014/main" id="{0F5C4A45-0E1A-4260-8A51-B8C9CE4411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B0B1862-F53B-4996-8760-295A70930166}"/>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417830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563F-205D-44BD-B5FF-F54A948E495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C363906-2400-48F5-BD57-B12ADC6D9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C097C3-A537-4B1D-9935-F873C643F7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E2047E3-C709-44FC-AB67-F4379FC6C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2998A0-7B45-4D5C-961E-10181431EA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3FD7474-130A-418C-BA69-E605060194C2}"/>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8" name="Footer Placeholder 7">
            <a:extLst>
              <a:ext uri="{FF2B5EF4-FFF2-40B4-BE49-F238E27FC236}">
                <a16:creationId xmlns:a16="http://schemas.microsoft.com/office/drawing/2014/main" id="{B89752A5-09F4-46ED-8C11-F215259EB38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E61BFAB-C8E2-4697-8699-B10DA94F5062}"/>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152670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5497-DE9E-4DCA-9ADF-64C7E86051D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5E9D4B4-6527-4626-BDA1-6CC8169EE5A5}"/>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4" name="Footer Placeholder 3">
            <a:extLst>
              <a:ext uri="{FF2B5EF4-FFF2-40B4-BE49-F238E27FC236}">
                <a16:creationId xmlns:a16="http://schemas.microsoft.com/office/drawing/2014/main" id="{35869952-5974-42BC-8988-2144836FDFF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03EC02D-0EC2-448D-8633-7BCD7137971E}"/>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27590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3954A-6488-425F-B5DB-E451180BD540}"/>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3" name="Footer Placeholder 2">
            <a:extLst>
              <a:ext uri="{FF2B5EF4-FFF2-40B4-BE49-F238E27FC236}">
                <a16:creationId xmlns:a16="http://schemas.microsoft.com/office/drawing/2014/main" id="{B57EE183-0122-4A06-8EC7-E1318384592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A2B275B-C371-47EC-84F4-20F86CA7DDA9}"/>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4583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02DA-A44D-41CE-BF64-DDBF0F0F5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6D36779-DACA-4394-9C66-EB65AFD48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22EDA33-BC73-40FA-A010-CC9E5AD22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17631B-4A1F-4605-9A1E-C0DF9C0E33E7}"/>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6" name="Footer Placeholder 5">
            <a:extLst>
              <a:ext uri="{FF2B5EF4-FFF2-40B4-BE49-F238E27FC236}">
                <a16:creationId xmlns:a16="http://schemas.microsoft.com/office/drawing/2014/main" id="{FD1D11E2-386D-4B11-86AA-9CA4F7CA334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B1F75E3-C806-4B4B-8C85-D86766EB91E8}"/>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288157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B32-FE3B-4A48-922E-16D789A8B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2650110-A85D-4302-8C15-81F756827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E720FA7-B234-4B69-81CB-EAA163424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EDFE07-C577-4D3C-9E50-FD7B186426D4}"/>
              </a:ext>
            </a:extLst>
          </p:cNvPr>
          <p:cNvSpPr>
            <a:spLocks noGrp="1"/>
          </p:cNvSpPr>
          <p:nvPr>
            <p:ph type="dt" sz="half" idx="10"/>
          </p:nvPr>
        </p:nvSpPr>
        <p:spPr/>
        <p:txBody>
          <a:bodyPr/>
          <a:lstStyle/>
          <a:p>
            <a:fld id="{867DDA09-C96F-476F-AC6C-07C375E42333}" type="datetimeFigureOut">
              <a:rPr lang="en-SG" smtClean="0"/>
              <a:t>13/10/2021</a:t>
            </a:fld>
            <a:endParaRPr lang="en-SG"/>
          </a:p>
        </p:txBody>
      </p:sp>
      <p:sp>
        <p:nvSpPr>
          <p:cNvPr id="6" name="Footer Placeholder 5">
            <a:extLst>
              <a:ext uri="{FF2B5EF4-FFF2-40B4-BE49-F238E27FC236}">
                <a16:creationId xmlns:a16="http://schemas.microsoft.com/office/drawing/2014/main" id="{CF7DEB04-53A4-4BA5-82C6-DACDF07308C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2C2685F-DF53-4B2F-ABE5-A9FF4ED19B72}"/>
              </a:ext>
            </a:extLst>
          </p:cNvPr>
          <p:cNvSpPr>
            <a:spLocks noGrp="1"/>
          </p:cNvSpPr>
          <p:nvPr>
            <p:ph type="sldNum" sz="quarter" idx="12"/>
          </p:nvPr>
        </p:nvSpPr>
        <p:spPr/>
        <p:txBody>
          <a:bodyPr/>
          <a:lstStyle/>
          <a:p>
            <a:fld id="{27172C11-78D4-47A8-AE06-4C97CE53FE64}" type="slidenum">
              <a:rPr lang="en-SG" smtClean="0"/>
              <a:t>‹#›</a:t>
            </a:fld>
            <a:endParaRPr lang="en-SG"/>
          </a:p>
        </p:txBody>
      </p:sp>
    </p:spTree>
    <p:extLst>
      <p:ext uri="{BB962C8B-B14F-4D97-AF65-F5344CB8AC3E}">
        <p14:creationId xmlns:p14="http://schemas.microsoft.com/office/powerpoint/2010/main" val="13537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011A8-401A-4A36-88A3-72A34685C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8151E09-388F-4107-81C2-D71978C4A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4B7C0CD-4145-4A14-A9F1-48F3A3D6F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DDA09-C96F-476F-AC6C-07C375E42333}" type="datetimeFigureOut">
              <a:rPr lang="en-SG" smtClean="0"/>
              <a:t>13/10/2021</a:t>
            </a:fld>
            <a:endParaRPr lang="en-SG"/>
          </a:p>
        </p:txBody>
      </p:sp>
      <p:sp>
        <p:nvSpPr>
          <p:cNvPr id="5" name="Footer Placeholder 4">
            <a:extLst>
              <a:ext uri="{FF2B5EF4-FFF2-40B4-BE49-F238E27FC236}">
                <a16:creationId xmlns:a16="http://schemas.microsoft.com/office/drawing/2014/main" id="{43D9A3EC-3EB0-4C00-9981-EE8A37FE1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C981A0A-A5E0-4649-8AFE-BF926FC18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72C11-78D4-47A8-AE06-4C97CE53FE64}" type="slidenum">
              <a:rPr lang="en-SG" smtClean="0"/>
              <a:t>‹#›</a:t>
            </a:fld>
            <a:endParaRPr lang="en-SG"/>
          </a:p>
        </p:txBody>
      </p:sp>
      <p:sp>
        <p:nvSpPr>
          <p:cNvPr id="8" name="MSIPCMContentMarking" descr="{&quot;HashCode&quot;:-1818968269,&quot;Placement&quot;:&quot;Header&quot;,&quot;Top&quot;:0.0,&quot;Left&quot;:0.0,&quot;SlideWidth&quot;:960,&quot;SlideHeight&quot;:540}">
            <a:extLst>
              <a:ext uri="{FF2B5EF4-FFF2-40B4-BE49-F238E27FC236}">
                <a16:creationId xmlns:a16="http://schemas.microsoft.com/office/drawing/2014/main" id="{0FE63B85-5A07-476B-B357-59F57C0799B3}"/>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1344728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foreducation.microsoft.com/devtool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BCFF-1E92-42A7-BF36-F32DDEB14448}"/>
              </a:ext>
            </a:extLst>
          </p:cNvPr>
          <p:cNvSpPr>
            <a:spLocks noGrp="1"/>
          </p:cNvSpPr>
          <p:nvPr>
            <p:ph type="title"/>
          </p:nvPr>
        </p:nvSpPr>
        <p:spPr/>
        <p:txBody>
          <a:bodyPr/>
          <a:lstStyle/>
          <a:p>
            <a:r>
              <a:rPr lang="en-SG" b="1" dirty="0"/>
              <a:t>PRG2: Software Installation Requirements</a:t>
            </a:r>
          </a:p>
        </p:txBody>
      </p:sp>
      <p:sp>
        <p:nvSpPr>
          <p:cNvPr id="3" name="Content Placeholder 2">
            <a:extLst>
              <a:ext uri="{FF2B5EF4-FFF2-40B4-BE49-F238E27FC236}">
                <a16:creationId xmlns:a16="http://schemas.microsoft.com/office/drawing/2014/main" id="{EB1C3CAC-688B-48E2-9837-554213ED0CEE}"/>
              </a:ext>
            </a:extLst>
          </p:cNvPr>
          <p:cNvSpPr>
            <a:spLocks noGrp="1"/>
          </p:cNvSpPr>
          <p:nvPr>
            <p:ph idx="1"/>
          </p:nvPr>
        </p:nvSpPr>
        <p:spPr/>
        <p:txBody>
          <a:bodyPr/>
          <a:lstStyle/>
          <a:p>
            <a:r>
              <a:rPr lang="en-SG" dirty="0"/>
              <a:t>Windows 10 (Version 1703 or higher)</a:t>
            </a:r>
          </a:p>
          <a:p>
            <a:endParaRPr lang="en-SG" dirty="0"/>
          </a:p>
          <a:p>
            <a:r>
              <a:rPr lang="en-SG" dirty="0"/>
              <a:t>Visual Studio Community 2019</a:t>
            </a:r>
          </a:p>
          <a:p>
            <a:pPr marL="0" indent="0">
              <a:buNone/>
            </a:pPr>
            <a:endParaRPr lang="en-SG" dirty="0"/>
          </a:p>
        </p:txBody>
      </p:sp>
      <p:sp>
        <p:nvSpPr>
          <p:cNvPr id="4" name="TextBox 3">
            <a:extLst>
              <a:ext uri="{FF2B5EF4-FFF2-40B4-BE49-F238E27FC236}">
                <a16:creationId xmlns:a16="http://schemas.microsoft.com/office/drawing/2014/main" id="{F005CAB6-D30A-4433-A43C-F19137F49296}"/>
              </a:ext>
            </a:extLst>
          </p:cNvPr>
          <p:cNvSpPr txBox="1"/>
          <p:nvPr/>
        </p:nvSpPr>
        <p:spPr>
          <a:xfrm>
            <a:off x="881149" y="5475317"/>
            <a:ext cx="9724585" cy="923330"/>
          </a:xfrm>
          <a:prstGeom prst="rect">
            <a:avLst/>
          </a:prstGeom>
          <a:noFill/>
        </p:spPr>
        <p:txBody>
          <a:bodyPr wrap="none" rtlCol="0">
            <a:spAutoFit/>
          </a:bodyPr>
          <a:lstStyle/>
          <a:p>
            <a:r>
              <a:rPr lang="en-SG" b="1" i="1" dirty="0"/>
              <a:t>Make sure your notebook is installed with Windows 10.  Please consult NP helpdesk for an upgrade.</a:t>
            </a:r>
          </a:p>
          <a:p>
            <a:r>
              <a:rPr lang="en-SG" b="1" i="1" dirty="0"/>
              <a:t>*** Install Windows 10 before lessons starts.  </a:t>
            </a:r>
          </a:p>
          <a:p>
            <a:r>
              <a:rPr lang="en-SG" b="1" i="1" dirty="0"/>
              <a:t>** Bootcamp for Mac OS is preferred.</a:t>
            </a:r>
          </a:p>
        </p:txBody>
      </p:sp>
    </p:spTree>
    <p:extLst>
      <p:ext uri="{BB962C8B-B14F-4D97-AF65-F5344CB8AC3E}">
        <p14:creationId xmlns:p14="http://schemas.microsoft.com/office/powerpoint/2010/main" val="68238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C825-3223-4C23-BCE3-50411CE76BF0}"/>
              </a:ext>
            </a:extLst>
          </p:cNvPr>
          <p:cNvSpPr>
            <a:spLocks noGrp="1"/>
          </p:cNvSpPr>
          <p:nvPr>
            <p:ph type="ctrTitle"/>
          </p:nvPr>
        </p:nvSpPr>
        <p:spPr/>
        <p:txBody>
          <a:bodyPr/>
          <a:lstStyle/>
          <a:p>
            <a:r>
              <a:rPr lang="en-SG" dirty="0"/>
              <a:t>Windows 10</a:t>
            </a:r>
          </a:p>
        </p:txBody>
      </p:sp>
      <p:sp>
        <p:nvSpPr>
          <p:cNvPr id="3" name="Subtitle 2">
            <a:extLst>
              <a:ext uri="{FF2B5EF4-FFF2-40B4-BE49-F238E27FC236}">
                <a16:creationId xmlns:a16="http://schemas.microsoft.com/office/drawing/2014/main" id="{587B57C8-6746-4EF8-870F-C2445D9890F8}"/>
              </a:ext>
            </a:extLst>
          </p:cNvPr>
          <p:cNvSpPr>
            <a:spLocks noGrp="1"/>
          </p:cNvSpPr>
          <p:nvPr>
            <p:ph type="subTitle" idx="1"/>
          </p:nvPr>
        </p:nvSpPr>
        <p:spPr/>
        <p:txBody>
          <a:bodyPr/>
          <a:lstStyle/>
          <a:p>
            <a:r>
              <a:rPr lang="en-SG" b="1" i="1" dirty="0"/>
              <a:t>Home, Professional, Enterprise and Education</a:t>
            </a:r>
          </a:p>
          <a:p>
            <a:r>
              <a:rPr lang="en-SG" b="1" i="1" dirty="0"/>
              <a:t>and </a:t>
            </a:r>
          </a:p>
          <a:p>
            <a:r>
              <a:rPr lang="en-SG" b="1" i="1" dirty="0"/>
              <a:t>Version number</a:t>
            </a:r>
          </a:p>
        </p:txBody>
      </p:sp>
    </p:spTree>
    <p:extLst>
      <p:ext uri="{BB962C8B-B14F-4D97-AF65-F5344CB8AC3E}">
        <p14:creationId xmlns:p14="http://schemas.microsoft.com/office/powerpoint/2010/main" val="14244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B11F45-CAAD-4916-8D33-32D1CFCBBF6B}"/>
              </a:ext>
            </a:extLst>
          </p:cNvPr>
          <p:cNvPicPr>
            <a:picLocks noChangeAspect="1"/>
          </p:cNvPicPr>
          <p:nvPr/>
        </p:nvPicPr>
        <p:blipFill>
          <a:blip r:embed="rId3"/>
          <a:stretch>
            <a:fillRect/>
          </a:stretch>
        </p:blipFill>
        <p:spPr>
          <a:xfrm>
            <a:off x="1481624" y="1518457"/>
            <a:ext cx="3843908" cy="341680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07A3FD2-ECCC-415B-B406-AD80F4BBA0E2}"/>
              </a:ext>
            </a:extLst>
          </p:cNvPr>
          <p:cNvPicPr>
            <a:picLocks noChangeAspect="1"/>
          </p:cNvPicPr>
          <p:nvPr/>
        </p:nvPicPr>
        <p:blipFill>
          <a:blip r:embed="rId4"/>
          <a:stretch>
            <a:fillRect/>
          </a:stretch>
        </p:blipFill>
        <p:spPr>
          <a:xfrm>
            <a:off x="5219207" y="2216151"/>
            <a:ext cx="4848365" cy="4276724"/>
          </a:xfrm>
          <a:prstGeom prst="rect">
            <a:avLst/>
          </a:prstGeom>
          <a:ln>
            <a:noFill/>
          </a:ln>
          <a:effectLst>
            <a:outerShdw blurRad="292100" dist="139700" dir="2700000" algn="tl" rotWithShape="0">
              <a:srgbClr val="333333">
                <a:alpha val="65000"/>
              </a:srgbClr>
            </a:outerShdw>
          </a:effectLst>
        </p:spPr>
      </p:pic>
      <p:sp>
        <p:nvSpPr>
          <p:cNvPr id="8" name="Title 7">
            <a:extLst>
              <a:ext uri="{FF2B5EF4-FFF2-40B4-BE49-F238E27FC236}">
                <a16:creationId xmlns:a16="http://schemas.microsoft.com/office/drawing/2014/main" id="{ECC785BE-8D09-4778-B9CC-8CCC64BC6AE5}"/>
              </a:ext>
            </a:extLst>
          </p:cNvPr>
          <p:cNvSpPr>
            <a:spLocks noGrp="1"/>
          </p:cNvSpPr>
          <p:nvPr>
            <p:ph type="title"/>
          </p:nvPr>
        </p:nvSpPr>
        <p:spPr/>
        <p:txBody>
          <a:bodyPr/>
          <a:lstStyle/>
          <a:p>
            <a:r>
              <a:rPr lang="en-SG" b="1" dirty="0"/>
              <a:t>Windows 10 Version</a:t>
            </a:r>
          </a:p>
        </p:txBody>
      </p:sp>
      <p:sp>
        <p:nvSpPr>
          <p:cNvPr id="10" name="Rectangle 9">
            <a:extLst>
              <a:ext uri="{FF2B5EF4-FFF2-40B4-BE49-F238E27FC236}">
                <a16:creationId xmlns:a16="http://schemas.microsoft.com/office/drawing/2014/main" id="{9611EDDE-B7C8-4B9A-BB87-9D04205F67BD}"/>
              </a:ext>
            </a:extLst>
          </p:cNvPr>
          <p:cNvSpPr/>
          <p:nvPr/>
        </p:nvSpPr>
        <p:spPr>
          <a:xfrm>
            <a:off x="5637845" y="3575683"/>
            <a:ext cx="1892411" cy="4055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11" name="TextBox 10">
            <a:extLst>
              <a:ext uri="{FF2B5EF4-FFF2-40B4-BE49-F238E27FC236}">
                <a16:creationId xmlns:a16="http://schemas.microsoft.com/office/drawing/2014/main" id="{95D3206D-A746-42F5-A716-70A2F236772E}"/>
              </a:ext>
            </a:extLst>
          </p:cNvPr>
          <p:cNvSpPr txBox="1"/>
          <p:nvPr/>
        </p:nvSpPr>
        <p:spPr>
          <a:xfrm>
            <a:off x="1818003" y="2265242"/>
            <a:ext cx="986167" cy="461665"/>
          </a:xfrm>
          <a:prstGeom prst="rect">
            <a:avLst/>
          </a:prstGeom>
          <a:noFill/>
        </p:spPr>
        <p:txBody>
          <a:bodyPr wrap="none" rtlCol="0">
            <a:spAutoFit/>
          </a:bodyPr>
          <a:lstStyle/>
          <a:p>
            <a:r>
              <a:rPr lang="en-SG" sz="2400" b="1" u="sng" dirty="0">
                <a:solidFill>
                  <a:srgbClr val="FF0000"/>
                </a:solidFill>
                <a:latin typeface="Arial Narrow" panose="020B0606020202030204" pitchFamily="34" charset="0"/>
              </a:rPr>
              <a:t>winver</a:t>
            </a:r>
          </a:p>
        </p:txBody>
      </p:sp>
    </p:spTree>
    <p:extLst>
      <p:ext uri="{BB962C8B-B14F-4D97-AF65-F5344CB8AC3E}">
        <p14:creationId xmlns:p14="http://schemas.microsoft.com/office/powerpoint/2010/main" val="335423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C825-3223-4C23-BCE3-50411CE76BF0}"/>
              </a:ext>
            </a:extLst>
          </p:cNvPr>
          <p:cNvSpPr>
            <a:spLocks noGrp="1"/>
          </p:cNvSpPr>
          <p:nvPr>
            <p:ph type="ctrTitle"/>
          </p:nvPr>
        </p:nvSpPr>
        <p:spPr/>
        <p:txBody>
          <a:bodyPr/>
          <a:lstStyle/>
          <a:p>
            <a:r>
              <a:rPr lang="en-SG" dirty="0"/>
              <a:t>Visual Studio 2019</a:t>
            </a:r>
          </a:p>
        </p:txBody>
      </p:sp>
      <p:sp>
        <p:nvSpPr>
          <p:cNvPr id="3" name="Subtitle 2">
            <a:extLst>
              <a:ext uri="{FF2B5EF4-FFF2-40B4-BE49-F238E27FC236}">
                <a16:creationId xmlns:a16="http://schemas.microsoft.com/office/drawing/2014/main" id="{587B57C8-6746-4EF8-870F-C2445D9890F8}"/>
              </a:ext>
            </a:extLst>
          </p:cNvPr>
          <p:cNvSpPr>
            <a:spLocks noGrp="1"/>
          </p:cNvSpPr>
          <p:nvPr>
            <p:ph type="subTitle" idx="1"/>
          </p:nvPr>
        </p:nvSpPr>
        <p:spPr/>
        <p:txBody>
          <a:bodyPr/>
          <a:lstStyle/>
          <a:p>
            <a:r>
              <a:rPr lang="en-SG" dirty="0"/>
              <a:t>Community Version</a:t>
            </a:r>
          </a:p>
          <a:p>
            <a:r>
              <a:rPr lang="en-SG" b="1" i="1" dirty="0"/>
              <a:t>30 minutes installation</a:t>
            </a:r>
          </a:p>
        </p:txBody>
      </p:sp>
    </p:spTree>
    <p:extLst>
      <p:ext uri="{BB962C8B-B14F-4D97-AF65-F5344CB8AC3E}">
        <p14:creationId xmlns:p14="http://schemas.microsoft.com/office/powerpoint/2010/main" val="121121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E9F3A8-7836-4842-9FC4-170A8CABFF9A}"/>
              </a:ext>
            </a:extLst>
          </p:cNvPr>
          <p:cNvSpPr/>
          <p:nvPr/>
        </p:nvSpPr>
        <p:spPr>
          <a:xfrm>
            <a:off x="836402" y="1169432"/>
            <a:ext cx="8271022" cy="369332"/>
          </a:xfrm>
          <a:prstGeom prst="rect">
            <a:avLst/>
          </a:prstGeom>
        </p:spPr>
        <p:txBody>
          <a:bodyPr wrap="square">
            <a:spAutoFit/>
          </a:bodyPr>
          <a:lstStyle/>
          <a:p>
            <a:r>
              <a:rPr lang="en-SG" dirty="0"/>
              <a:t>Go to </a:t>
            </a:r>
            <a:r>
              <a:rPr lang="en-SG" dirty="0">
                <a:hlinkClick r:id="rId2"/>
              </a:rPr>
              <a:t>https://azureforeducation.microsoft.com/devtools</a:t>
            </a:r>
            <a:r>
              <a:rPr lang="en-SG" dirty="0"/>
              <a:t> and click on Sign In</a:t>
            </a:r>
          </a:p>
        </p:txBody>
      </p:sp>
      <p:sp>
        <p:nvSpPr>
          <p:cNvPr id="7" name="Title 7">
            <a:extLst>
              <a:ext uri="{FF2B5EF4-FFF2-40B4-BE49-F238E27FC236}">
                <a16:creationId xmlns:a16="http://schemas.microsoft.com/office/drawing/2014/main" id="{028B2033-E38C-4F5D-ACF2-34DA923B017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Visual Studio Community 2019</a:t>
            </a:r>
          </a:p>
        </p:txBody>
      </p:sp>
      <p:pic>
        <p:nvPicPr>
          <p:cNvPr id="3" name="Picture 2">
            <a:extLst>
              <a:ext uri="{FF2B5EF4-FFF2-40B4-BE49-F238E27FC236}">
                <a16:creationId xmlns:a16="http://schemas.microsoft.com/office/drawing/2014/main" id="{792114BE-FF64-4F3A-9E79-0054F2DA325F}"/>
              </a:ext>
            </a:extLst>
          </p:cNvPr>
          <p:cNvPicPr>
            <a:picLocks noChangeAspect="1"/>
          </p:cNvPicPr>
          <p:nvPr/>
        </p:nvPicPr>
        <p:blipFill>
          <a:blip r:embed="rId3"/>
          <a:stretch>
            <a:fillRect/>
          </a:stretch>
        </p:blipFill>
        <p:spPr>
          <a:xfrm>
            <a:off x="440887" y="1825801"/>
            <a:ext cx="11310225" cy="3447948"/>
          </a:xfrm>
          <a:prstGeom prst="rect">
            <a:avLst/>
          </a:prstGeom>
        </p:spPr>
      </p:pic>
    </p:spTree>
    <p:extLst>
      <p:ext uri="{BB962C8B-B14F-4D97-AF65-F5344CB8AC3E}">
        <p14:creationId xmlns:p14="http://schemas.microsoft.com/office/powerpoint/2010/main" val="337096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E9F3A8-7836-4842-9FC4-170A8CABFF9A}"/>
              </a:ext>
            </a:extLst>
          </p:cNvPr>
          <p:cNvSpPr/>
          <p:nvPr/>
        </p:nvSpPr>
        <p:spPr>
          <a:xfrm>
            <a:off x="836402" y="1169432"/>
            <a:ext cx="11113008" cy="646331"/>
          </a:xfrm>
          <a:prstGeom prst="rect">
            <a:avLst/>
          </a:prstGeom>
        </p:spPr>
        <p:txBody>
          <a:bodyPr wrap="square">
            <a:spAutoFit/>
          </a:bodyPr>
          <a:lstStyle/>
          <a:p>
            <a:r>
              <a:rPr lang="en-SG" dirty="0"/>
              <a:t>Sign In with your school email using your NPNET password. Click Next and wait for your account to get verified by the site. Once verified, you will see the following page.</a:t>
            </a:r>
          </a:p>
        </p:txBody>
      </p:sp>
      <p:sp>
        <p:nvSpPr>
          <p:cNvPr id="7" name="Title 7">
            <a:extLst>
              <a:ext uri="{FF2B5EF4-FFF2-40B4-BE49-F238E27FC236}">
                <a16:creationId xmlns:a16="http://schemas.microsoft.com/office/drawing/2014/main" id="{028B2033-E38C-4F5D-ACF2-34DA923B017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Visual Studio Community 2019</a:t>
            </a:r>
          </a:p>
        </p:txBody>
      </p:sp>
      <p:pic>
        <p:nvPicPr>
          <p:cNvPr id="4" name="Picture 3">
            <a:extLst>
              <a:ext uri="{FF2B5EF4-FFF2-40B4-BE49-F238E27FC236}">
                <a16:creationId xmlns:a16="http://schemas.microsoft.com/office/drawing/2014/main" id="{E2D2F9CF-E7B1-44EB-B563-58474A59CD1A}"/>
              </a:ext>
            </a:extLst>
          </p:cNvPr>
          <p:cNvPicPr>
            <a:picLocks noChangeAspect="1"/>
          </p:cNvPicPr>
          <p:nvPr/>
        </p:nvPicPr>
        <p:blipFill>
          <a:blip r:embed="rId2"/>
          <a:stretch>
            <a:fillRect/>
          </a:stretch>
        </p:blipFill>
        <p:spPr>
          <a:xfrm>
            <a:off x="836402" y="1815763"/>
            <a:ext cx="10673308" cy="4812982"/>
          </a:xfrm>
          <a:prstGeom prst="rect">
            <a:avLst/>
          </a:prstGeom>
        </p:spPr>
      </p:pic>
    </p:spTree>
    <p:extLst>
      <p:ext uri="{BB962C8B-B14F-4D97-AF65-F5344CB8AC3E}">
        <p14:creationId xmlns:p14="http://schemas.microsoft.com/office/powerpoint/2010/main" val="186081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E9F3A8-7836-4842-9FC4-170A8CABFF9A}"/>
              </a:ext>
            </a:extLst>
          </p:cNvPr>
          <p:cNvSpPr/>
          <p:nvPr/>
        </p:nvSpPr>
        <p:spPr>
          <a:xfrm>
            <a:off x="836402" y="1169432"/>
            <a:ext cx="11113008" cy="369332"/>
          </a:xfrm>
          <a:prstGeom prst="rect">
            <a:avLst/>
          </a:prstGeom>
        </p:spPr>
        <p:txBody>
          <a:bodyPr wrap="square">
            <a:spAutoFit/>
          </a:bodyPr>
          <a:lstStyle/>
          <a:p>
            <a:r>
              <a:rPr lang="en-SG" dirty="0"/>
              <a:t>Click Software and type Visual Studio Community 2019 at the search bar.</a:t>
            </a:r>
          </a:p>
        </p:txBody>
      </p:sp>
      <p:sp>
        <p:nvSpPr>
          <p:cNvPr id="7" name="Title 7">
            <a:extLst>
              <a:ext uri="{FF2B5EF4-FFF2-40B4-BE49-F238E27FC236}">
                <a16:creationId xmlns:a16="http://schemas.microsoft.com/office/drawing/2014/main" id="{028B2033-E38C-4F5D-ACF2-34DA923B017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Visual Studio Community 2019</a:t>
            </a:r>
          </a:p>
        </p:txBody>
      </p:sp>
      <p:sp>
        <p:nvSpPr>
          <p:cNvPr id="9" name="Rectangle 8">
            <a:extLst>
              <a:ext uri="{FF2B5EF4-FFF2-40B4-BE49-F238E27FC236}">
                <a16:creationId xmlns:a16="http://schemas.microsoft.com/office/drawing/2014/main" id="{6A40ED07-969B-47E2-A3D7-FE2BCAC6F19C}"/>
              </a:ext>
            </a:extLst>
          </p:cNvPr>
          <p:cNvSpPr/>
          <p:nvPr/>
        </p:nvSpPr>
        <p:spPr>
          <a:xfrm>
            <a:off x="836402" y="5812979"/>
            <a:ext cx="11113008" cy="369332"/>
          </a:xfrm>
          <a:prstGeom prst="rect">
            <a:avLst/>
          </a:prstGeom>
        </p:spPr>
        <p:txBody>
          <a:bodyPr wrap="square">
            <a:spAutoFit/>
          </a:bodyPr>
          <a:lstStyle/>
          <a:p>
            <a:r>
              <a:rPr lang="en-SG" dirty="0"/>
              <a:t>Click on the Visual Studio Community 2019 and click Download</a:t>
            </a:r>
          </a:p>
        </p:txBody>
      </p:sp>
      <p:pic>
        <p:nvPicPr>
          <p:cNvPr id="2" name="Picture 1">
            <a:extLst>
              <a:ext uri="{FF2B5EF4-FFF2-40B4-BE49-F238E27FC236}">
                <a16:creationId xmlns:a16="http://schemas.microsoft.com/office/drawing/2014/main" id="{25E1C3D6-5E82-49AD-8A59-253015EA9349}"/>
              </a:ext>
            </a:extLst>
          </p:cNvPr>
          <p:cNvPicPr>
            <a:picLocks noChangeAspect="1"/>
          </p:cNvPicPr>
          <p:nvPr/>
        </p:nvPicPr>
        <p:blipFill>
          <a:blip r:embed="rId2"/>
          <a:stretch>
            <a:fillRect/>
          </a:stretch>
        </p:blipFill>
        <p:spPr>
          <a:xfrm>
            <a:off x="936224" y="1601666"/>
            <a:ext cx="10913364" cy="4211313"/>
          </a:xfrm>
          <a:prstGeom prst="rect">
            <a:avLst/>
          </a:prstGeom>
        </p:spPr>
      </p:pic>
    </p:spTree>
    <p:extLst>
      <p:ext uri="{BB962C8B-B14F-4D97-AF65-F5344CB8AC3E}">
        <p14:creationId xmlns:p14="http://schemas.microsoft.com/office/powerpoint/2010/main" val="153838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028B2033-E38C-4F5D-ACF2-34DA923B017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Visual Studio Community 2019</a:t>
            </a:r>
          </a:p>
        </p:txBody>
      </p:sp>
      <p:sp>
        <p:nvSpPr>
          <p:cNvPr id="9" name="Rectangle 8">
            <a:extLst>
              <a:ext uri="{FF2B5EF4-FFF2-40B4-BE49-F238E27FC236}">
                <a16:creationId xmlns:a16="http://schemas.microsoft.com/office/drawing/2014/main" id="{6A40ED07-969B-47E2-A3D7-FE2BCAC6F19C}"/>
              </a:ext>
            </a:extLst>
          </p:cNvPr>
          <p:cNvSpPr/>
          <p:nvPr/>
        </p:nvSpPr>
        <p:spPr>
          <a:xfrm>
            <a:off x="838200" y="1133022"/>
            <a:ext cx="11113008" cy="369332"/>
          </a:xfrm>
          <a:prstGeom prst="rect">
            <a:avLst/>
          </a:prstGeom>
        </p:spPr>
        <p:txBody>
          <a:bodyPr wrap="square">
            <a:spAutoFit/>
          </a:bodyPr>
          <a:lstStyle/>
          <a:p>
            <a:r>
              <a:rPr lang="en-SG" dirty="0"/>
              <a:t>Click on the Visual Studio Community 2019 and click Download</a:t>
            </a:r>
          </a:p>
        </p:txBody>
      </p:sp>
      <p:pic>
        <p:nvPicPr>
          <p:cNvPr id="2" name="Picture 1">
            <a:extLst>
              <a:ext uri="{FF2B5EF4-FFF2-40B4-BE49-F238E27FC236}">
                <a16:creationId xmlns:a16="http://schemas.microsoft.com/office/drawing/2014/main" id="{083C7B16-84B1-4681-994B-8770F7FB8C2A}"/>
              </a:ext>
            </a:extLst>
          </p:cNvPr>
          <p:cNvPicPr>
            <a:picLocks noChangeAspect="1"/>
          </p:cNvPicPr>
          <p:nvPr/>
        </p:nvPicPr>
        <p:blipFill>
          <a:blip r:embed="rId2"/>
          <a:stretch>
            <a:fillRect/>
          </a:stretch>
        </p:blipFill>
        <p:spPr>
          <a:xfrm>
            <a:off x="838200" y="1619011"/>
            <a:ext cx="10756392" cy="4873864"/>
          </a:xfrm>
          <a:prstGeom prst="rect">
            <a:avLst/>
          </a:prstGeom>
        </p:spPr>
      </p:pic>
    </p:spTree>
    <p:extLst>
      <p:ext uri="{BB962C8B-B14F-4D97-AF65-F5344CB8AC3E}">
        <p14:creationId xmlns:p14="http://schemas.microsoft.com/office/powerpoint/2010/main" val="301873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028B2033-E38C-4F5D-ACF2-34DA923B017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Visual Studio Community 2019</a:t>
            </a:r>
          </a:p>
        </p:txBody>
      </p:sp>
      <p:sp>
        <p:nvSpPr>
          <p:cNvPr id="9" name="Rectangle 8">
            <a:extLst>
              <a:ext uri="{FF2B5EF4-FFF2-40B4-BE49-F238E27FC236}">
                <a16:creationId xmlns:a16="http://schemas.microsoft.com/office/drawing/2014/main" id="{6A40ED07-969B-47E2-A3D7-FE2BCAC6F19C}"/>
              </a:ext>
            </a:extLst>
          </p:cNvPr>
          <p:cNvSpPr/>
          <p:nvPr/>
        </p:nvSpPr>
        <p:spPr>
          <a:xfrm>
            <a:off x="838200" y="1133022"/>
            <a:ext cx="11113008" cy="5021055"/>
          </a:xfrm>
          <a:prstGeom prst="rect">
            <a:avLst/>
          </a:prstGeom>
        </p:spPr>
        <p:txBody>
          <a:bodyPr wrap="square">
            <a:spAutoFit/>
          </a:bodyPr>
          <a:lstStyle/>
          <a:p>
            <a:pPr marL="285750" indent="-285750">
              <a:lnSpc>
                <a:spcPct val="150000"/>
              </a:lnSpc>
              <a:buFont typeface="Arial" panose="020B0604020202020204" pitchFamily="34" charset="0"/>
              <a:buChar char="•"/>
            </a:pPr>
            <a:r>
              <a:rPr lang="en-SG" sz="2400" dirty="0"/>
              <a:t>Installer file will pop out and wait for it to download finish.</a:t>
            </a:r>
          </a:p>
          <a:p>
            <a:pPr marL="285750" indent="-285750">
              <a:lnSpc>
                <a:spcPct val="150000"/>
              </a:lnSpc>
              <a:buFont typeface="Arial" panose="020B0604020202020204" pitchFamily="34" charset="0"/>
              <a:buChar char="•"/>
            </a:pPr>
            <a:r>
              <a:rPr lang="en-SG" sz="2400" dirty="0"/>
              <a:t>Right click on the installer file and select Run as administrator.</a:t>
            </a:r>
          </a:p>
          <a:p>
            <a:pPr marL="285750" indent="-285750">
              <a:lnSpc>
                <a:spcPct val="150000"/>
              </a:lnSpc>
              <a:buFont typeface="Arial" panose="020B0604020202020204" pitchFamily="34" charset="0"/>
              <a:buChar char="•"/>
            </a:pPr>
            <a:r>
              <a:rPr lang="en-SG" sz="2400" dirty="0"/>
              <a:t>Click Continue and wait for it to load the installation.</a:t>
            </a:r>
          </a:p>
          <a:p>
            <a:pPr marL="285750" indent="-285750">
              <a:lnSpc>
                <a:spcPct val="150000"/>
              </a:lnSpc>
              <a:buFont typeface="Arial" panose="020B0604020202020204" pitchFamily="34" charset="0"/>
              <a:buChar char="•"/>
            </a:pPr>
            <a:r>
              <a:rPr lang="en-SG" sz="2400" dirty="0"/>
              <a:t>Select </a:t>
            </a:r>
            <a:r>
              <a:rPr lang="en-SG" sz="2400" b="1" dirty="0">
                <a:solidFill>
                  <a:srgbClr val="FF0000"/>
                </a:solidFill>
              </a:rPr>
              <a:t>.NET desktop development</a:t>
            </a:r>
            <a:r>
              <a:rPr lang="en-SG" sz="2400" dirty="0">
                <a:solidFill>
                  <a:srgbClr val="FF0000"/>
                </a:solidFill>
              </a:rPr>
              <a:t> </a:t>
            </a:r>
            <a:r>
              <a:rPr lang="en-SG" sz="2400" dirty="0"/>
              <a:t>under Workloads and click Install.</a:t>
            </a:r>
          </a:p>
          <a:p>
            <a:pPr marL="285750" indent="-285750">
              <a:lnSpc>
                <a:spcPct val="150000"/>
              </a:lnSpc>
              <a:buFont typeface="Arial" panose="020B0604020202020204" pitchFamily="34" charset="0"/>
              <a:buChar char="•"/>
            </a:pPr>
            <a:endParaRPr lang="en-SG" sz="2400" dirty="0"/>
          </a:p>
          <a:p>
            <a:pPr marL="285750" indent="-285750">
              <a:lnSpc>
                <a:spcPct val="150000"/>
              </a:lnSpc>
              <a:buFont typeface="Arial" panose="020B0604020202020204" pitchFamily="34" charset="0"/>
              <a:buChar char="•"/>
            </a:pPr>
            <a:endParaRPr lang="en-SG" sz="2400" dirty="0"/>
          </a:p>
          <a:p>
            <a:pPr marL="285750" indent="-285750">
              <a:lnSpc>
                <a:spcPct val="150000"/>
              </a:lnSpc>
              <a:buFont typeface="Arial" panose="020B0604020202020204" pitchFamily="34" charset="0"/>
              <a:buChar char="•"/>
            </a:pPr>
            <a:r>
              <a:rPr lang="en-SG" sz="2400" dirty="0"/>
              <a:t>Wait for the installation to finish.</a:t>
            </a:r>
          </a:p>
          <a:p>
            <a:pPr marL="285750" indent="-285750">
              <a:lnSpc>
                <a:spcPct val="150000"/>
              </a:lnSpc>
              <a:buFont typeface="Arial" panose="020B0604020202020204" pitchFamily="34" charset="0"/>
              <a:buChar char="•"/>
            </a:pPr>
            <a:r>
              <a:rPr lang="en-SG" sz="2400" dirty="0"/>
              <a:t>Click Launch. Restart laptop once prompted to reboot.</a:t>
            </a:r>
          </a:p>
          <a:p>
            <a:pPr marL="285750" indent="-285750">
              <a:lnSpc>
                <a:spcPct val="150000"/>
              </a:lnSpc>
              <a:buFont typeface="Arial" panose="020B0604020202020204" pitchFamily="34" charset="0"/>
              <a:buChar char="•"/>
            </a:pPr>
            <a:r>
              <a:rPr lang="en-SG" sz="2400" dirty="0"/>
              <a:t>Launch Visual Studio Community, sign in with your NP account.</a:t>
            </a:r>
          </a:p>
        </p:txBody>
      </p:sp>
      <p:pic>
        <p:nvPicPr>
          <p:cNvPr id="2" name="Picture 1">
            <a:extLst>
              <a:ext uri="{FF2B5EF4-FFF2-40B4-BE49-F238E27FC236}">
                <a16:creationId xmlns:a16="http://schemas.microsoft.com/office/drawing/2014/main" id="{11A0780D-8B16-40A7-931F-5A09CAF4F0F4}"/>
              </a:ext>
            </a:extLst>
          </p:cNvPr>
          <p:cNvPicPr>
            <a:picLocks noChangeAspect="1"/>
          </p:cNvPicPr>
          <p:nvPr/>
        </p:nvPicPr>
        <p:blipFill>
          <a:blip r:embed="rId2"/>
          <a:stretch>
            <a:fillRect/>
          </a:stretch>
        </p:blipFill>
        <p:spPr>
          <a:xfrm>
            <a:off x="2624580" y="3319832"/>
            <a:ext cx="4184588" cy="1226715"/>
          </a:xfrm>
          <a:prstGeom prst="rect">
            <a:avLst/>
          </a:prstGeom>
        </p:spPr>
      </p:pic>
    </p:spTree>
    <p:extLst>
      <p:ext uri="{BB962C8B-B14F-4D97-AF65-F5344CB8AC3E}">
        <p14:creationId xmlns:p14="http://schemas.microsoft.com/office/powerpoint/2010/main" val="158913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256</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Narrow</vt:lpstr>
      <vt:lpstr>Calibri</vt:lpstr>
      <vt:lpstr>Calibri Light</vt:lpstr>
      <vt:lpstr>Office Theme</vt:lpstr>
      <vt:lpstr>PRG2: Software Installation Requirements</vt:lpstr>
      <vt:lpstr>Windows 10</vt:lpstr>
      <vt:lpstr>Windows 10 Version</vt:lpstr>
      <vt:lpstr>Visual Studio 2019</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Keck Meng Teck</dc:creator>
  <cp:lastModifiedBy>Andy NG (NP)</cp:lastModifiedBy>
  <cp:revision>40</cp:revision>
  <dcterms:created xsi:type="dcterms:W3CDTF">2017-09-09T03:42:32Z</dcterms:created>
  <dcterms:modified xsi:type="dcterms:W3CDTF">2021-10-13T08:06:23Z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2021-10-13T08:06:23Z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c758fcb4-c763-4d05-813a-da0b528be59a</vt:lpwstr>
  </property>
  <property fmtid="{D5CDD505-2E9C-101B-9397-08002B2CF9AE}" pid="8" name="MSIP_Label_30286cb9-b49f-4646-87a5-340028348160_ContentBits">
    <vt:lpwstr>1</vt:lpwstr>
  </property>
</Properties>
</file>