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80" r:id="rId3"/>
    <p:sldId id="540" r:id="rId4"/>
    <p:sldId id="541" r:id="rId5"/>
    <p:sldId id="490" r:id="rId6"/>
    <p:sldId id="460" r:id="rId7"/>
    <p:sldId id="465" r:id="rId8"/>
    <p:sldId id="542" r:id="rId9"/>
    <p:sldId id="551" r:id="rId10"/>
    <p:sldId id="556" r:id="rId11"/>
    <p:sldId id="552" r:id="rId12"/>
    <p:sldId id="557" r:id="rId13"/>
    <p:sldId id="553" r:id="rId14"/>
    <p:sldId id="555" r:id="rId15"/>
    <p:sldId id="548" r:id="rId16"/>
    <p:sldId id="549" r:id="rId17"/>
    <p:sldId id="550" r:id="rId18"/>
    <p:sldId id="712" r:id="rId19"/>
    <p:sldId id="713" r:id="rId20"/>
    <p:sldId id="714" r:id="rId21"/>
    <p:sldId id="718" r:id="rId22"/>
    <p:sldId id="719" r:id="rId23"/>
    <p:sldId id="26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00FF"/>
    <a:srgbClr val="CC0000"/>
    <a:srgbClr val="660033"/>
    <a:srgbClr val="996633"/>
    <a:srgbClr val="640064"/>
    <a:srgbClr val="660066"/>
    <a:srgbClr val="36003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5462" autoAdjust="0"/>
  </p:normalViewPr>
  <p:slideViewPr>
    <p:cSldViewPr>
      <p:cViewPr varScale="1">
        <p:scale>
          <a:sx n="79" d="100"/>
          <a:sy n="79" d="100"/>
        </p:scale>
        <p:origin x="1579"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Zi Ren /CSF" userId="8d9c3e3e-b9a6-4a15-9cd7-52b3397b26db" providerId="ADAL" clId="{BAFD9CF4-BD16-49CD-9BDC-DE6489144B09}"/>
    <pc:docChg chg="modSld">
      <pc:chgData name="Yong Zi Ren /CSF" userId="8d9c3e3e-b9a6-4a15-9cd7-52b3397b26db" providerId="ADAL" clId="{BAFD9CF4-BD16-49CD-9BDC-DE6489144B09}" dt="2022-01-05T14:02:21.392" v="0" actId="20577"/>
      <pc:docMkLst>
        <pc:docMk/>
      </pc:docMkLst>
      <pc:sldChg chg="modSp mod">
        <pc:chgData name="Yong Zi Ren /CSF" userId="8d9c3e3e-b9a6-4a15-9cd7-52b3397b26db" providerId="ADAL" clId="{BAFD9CF4-BD16-49CD-9BDC-DE6489144B09}" dt="2022-01-05T14:02:21.392" v="0" actId="20577"/>
        <pc:sldMkLst>
          <pc:docMk/>
          <pc:sldMk cId="813852564" sldId="719"/>
        </pc:sldMkLst>
        <pc:spChg chg="mod">
          <ac:chgData name="Yong Zi Ren /CSF" userId="8d9c3e3e-b9a6-4a15-9cd7-52b3397b26db" providerId="ADAL" clId="{BAFD9CF4-BD16-49CD-9BDC-DE6489144B09}" dt="2022-01-05T14:02:21.392" v="0" actId="20577"/>
          <ac:spMkLst>
            <pc:docMk/>
            <pc:sldMk cId="813852564" sldId="719"/>
            <ac:spMk id="7" creationId="{055EAD2E-A16D-4F5D-AA58-3CA96D8748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23FD60B1-C556-4E31-AA1E-728F85046D8B}"/>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E4C66268-5F76-423D-9D83-7496FFBE4F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6" name="Slide Number Placeholder 3">
            <a:extLst>
              <a:ext uri="{FF2B5EF4-FFF2-40B4-BE49-F238E27FC236}">
                <a16:creationId xmlns:a16="http://schemas.microsoft.com/office/drawing/2014/main" id="{C31891EC-DBA6-4804-9987-03C2C8D755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6739197-D1EE-474C-AED6-A6857B4C088F}" type="slidenum">
              <a:rPr lang="en-GB" altLang="en-US" sz="1000" smtClean="0">
                <a:latin typeface="Arial" panose="020B0604020202020204" pitchFamily="34" charset="0"/>
              </a:rPr>
              <a:pPr/>
              <a:t>2</a:t>
            </a:fld>
            <a:endParaRPr lang="en-GB" altLang="en-US" sz="100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A60433F-94B6-4079-BF3E-F0EF82F3B66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32FC9288-503D-4039-9BC9-C13135ACC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7DC71BCC-3BA4-4A6D-81ED-2E86A4F992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0E65650-1E73-42ED-9743-229CB430EC10}" type="slidenum">
              <a:rPr lang="en-GB" altLang="en-US" sz="1000" smtClean="0">
                <a:latin typeface="Arial" panose="020B0604020202020204" pitchFamily="34" charset="0"/>
              </a:rPr>
              <a:pPr/>
              <a:t>11</a:t>
            </a:fld>
            <a:endParaRPr lang="en-GB" altLang="en-US" sz="1000">
              <a:latin typeface="Arial" panose="020B0604020202020204" pitchFamily="34" charset="0"/>
            </a:endParaRPr>
          </a:p>
        </p:txBody>
      </p:sp>
    </p:spTree>
    <p:extLst>
      <p:ext uri="{BB962C8B-B14F-4D97-AF65-F5344CB8AC3E}">
        <p14:creationId xmlns:p14="http://schemas.microsoft.com/office/powerpoint/2010/main" val="152652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ECDAAAF-E2C1-4988-A875-B4D61EAA2AEE}"/>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C3FC18D-E334-4D4D-8B2E-F5164416BB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81094592-6F22-4E51-B013-F44F42634F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DD947E-B9AE-47B7-8CDB-5AD4126125DF}" type="slidenum">
              <a:rPr lang="en-GB" altLang="en-US" sz="1000" smtClean="0">
                <a:latin typeface="Arial" panose="020B0604020202020204" pitchFamily="34" charset="0"/>
              </a:rPr>
              <a:pPr/>
              <a:t>12</a:t>
            </a:fld>
            <a:endParaRPr lang="en-GB" altLang="en-US" sz="1000">
              <a:latin typeface="Arial" panose="020B0604020202020204" pitchFamily="34" charset="0"/>
            </a:endParaRPr>
          </a:p>
        </p:txBody>
      </p:sp>
    </p:spTree>
    <p:extLst>
      <p:ext uri="{BB962C8B-B14F-4D97-AF65-F5344CB8AC3E}">
        <p14:creationId xmlns:p14="http://schemas.microsoft.com/office/powerpoint/2010/main" val="262410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A60433F-94B6-4079-BF3E-F0EF82F3B66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32FC9288-503D-4039-9BC9-C13135ACC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7DC71BCC-3BA4-4A6D-81ED-2E86A4F992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0E65650-1E73-42ED-9743-229CB430EC10}" type="slidenum">
              <a:rPr lang="en-GB" altLang="en-US" sz="1000" smtClean="0">
                <a:latin typeface="Arial" panose="020B0604020202020204" pitchFamily="34" charset="0"/>
              </a:rPr>
              <a:pPr/>
              <a:t>13</a:t>
            </a:fld>
            <a:endParaRPr lang="en-GB" altLang="en-US" sz="1000">
              <a:latin typeface="Arial" panose="020B0604020202020204" pitchFamily="34" charset="0"/>
            </a:endParaRPr>
          </a:p>
        </p:txBody>
      </p:sp>
    </p:spTree>
    <p:extLst>
      <p:ext uri="{BB962C8B-B14F-4D97-AF65-F5344CB8AC3E}">
        <p14:creationId xmlns:p14="http://schemas.microsoft.com/office/powerpoint/2010/main" val="2217258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A60433F-94B6-4079-BF3E-F0EF82F3B66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32FC9288-503D-4039-9BC9-C13135ACC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7DC71BCC-3BA4-4A6D-81ED-2E86A4F992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0E65650-1E73-42ED-9743-229CB430EC10}" type="slidenum">
              <a:rPr lang="en-GB" altLang="en-US" sz="1000" smtClean="0">
                <a:latin typeface="Arial" panose="020B0604020202020204" pitchFamily="34" charset="0"/>
              </a:rPr>
              <a:pPr/>
              <a:t>14</a:t>
            </a:fld>
            <a:endParaRPr lang="en-GB" altLang="en-US" sz="1000">
              <a:latin typeface="Arial" panose="020B0604020202020204" pitchFamily="34" charset="0"/>
            </a:endParaRPr>
          </a:p>
        </p:txBody>
      </p:sp>
    </p:spTree>
    <p:extLst>
      <p:ext uri="{BB962C8B-B14F-4D97-AF65-F5344CB8AC3E}">
        <p14:creationId xmlns:p14="http://schemas.microsoft.com/office/powerpoint/2010/main" val="1717748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F25F59F-EECD-4AC4-A011-D618A2EDF7E4}" type="slidenum">
              <a:rPr lang="en-GB" altLang="en-US" sz="1000" smtClean="0">
                <a:latin typeface="Arial" panose="020B0604020202020204" pitchFamily="34" charset="0"/>
              </a:rPr>
              <a:pPr>
                <a:defRPr/>
              </a:pPr>
              <a:t>20</a:t>
            </a:fld>
            <a:endParaRPr lang="en-GB" altLang="en-US" sz="100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F25F59F-EECD-4AC4-A011-D618A2EDF7E4}" type="slidenum">
              <a:rPr lang="en-GB" altLang="en-US" sz="1000" smtClean="0">
                <a:latin typeface="Arial" panose="020B0604020202020204" pitchFamily="34" charset="0"/>
              </a:rPr>
              <a:pPr>
                <a:defRPr/>
              </a:pPr>
              <a:t>22</a:t>
            </a:fld>
            <a:endParaRPr lang="en-GB" altLang="en-US" sz="100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1281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5BABBBA-CC88-4887-B6E6-66157F32BF7B}"/>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EDC194B6-B6B1-4D8E-BCED-922B930A44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4" name="Slide Number Placeholder 3">
            <a:extLst>
              <a:ext uri="{FF2B5EF4-FFF2-40B4-BE49-F238E27FC236}">
                <a16:creationId xmlns:a16="http://schemas.microsoft.com/office/drawing/2014/main" id="{DEA8282C-9277-4F04-9C05-014204758C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5C1B355-B009-4148-8B20-8082AE518FF1}" type="slidenum">
              <a:rPr lang="en-GB" altLang="en-US" sz="1000" smtClean="0">
                <a:latin typeface="Arial" panose="020B0604020202020204" pitchFamily="34" charset="0"/>
              </a:rPr>
              <a:pPr/>
              <a:t>3</a:t>
            </a:fld>
            <a:endParaRPr lang="en-GB" altLang="en-US" sz="10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9C90A42-58B3-4223-88EA-9CF1621A28DC}"/>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18537FB9-353C-423D-B852-F4CF5EC8AF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2532" name="Slide Number Placeholder 3">
            <a:extLst>
              <a:ext uri="{FF2B5EF4-FFF2-40B4-BE49-F238E27FC236}">
                <a16:creationId xmlns:a16="http://schemas.microsoft.com/office/drawing/2014/main" id="{D4D88012-9DA0-41DE-B2C9-7FDC054941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A2353DF-FB37-4EF6-AE80-5E5C7B23B96C}" type="slidenum">
              <a:rPr lang="en-GB" altLang="en-US" sz="1000" smtClean="0">
                <a:latin typeface="Arial" panose="020B0604020202020204" pitchFamily="34" charset="0"/>
              </a:rPr>
              <a:pPr/>
              <a:t>4</a:t>
            </a:fld>
            <a:endParaRPr lang="en-GB" altLang="en-US" sz="10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430C9C2-1561-4A58-B00B-B3874420103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8159CD63-617D-43D6-8DB8-7E66B4E1D9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4580" name="Slide Number Placeholder 3">
            <a:extLst>
              <a:ext uri="{FF2B5EF4-FFF2-40B4-BE49-F238E27FC236}">
                <a16:creationId xmlns:a16="http://schemas.microsoft.com/office/drawing/2014/main" id="{179DF0F0-9A0C-404D-876E-7CF7C81B32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2E3C1DC-45EF-45AB-BDC3-FB9BBF6160F9}" type="slidenum">
              <a:rPr lang="en-GB" altLang="en-US" sz="1000" smtClean="0">
                <a:latin typeface="Arial" panose="020B0604020202020204" pitchFamily="34" charset="0"/>
              </a:rPr>
              <a:pPr/>
              <a:t>5</a:t>
            </a:fld>
            <a:endParaRPr lang="en-GB" altLang="en-US" sz="10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A60433F-94B6-4079-BF3E-F0EF82F3B66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32FC9288-503D-4039-9BC9-C13135ACC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7DC71BCC-3BA4-4A6D-81ED-2E86A4F992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0E65650-1E73-42ED-9743-229CB430EC10}" type="slidenum">
              <a:rPr lang="en-GB" altLang="en-US" sz="1000" smtClean="0">
                <a:latin typeface="Arial" panose="020B0604020202020204" pitchFamily="34" charset="0"/>
              </a:rPr>
              <a:pPr/>
              <a:t>6</a:t>
            </a:fld>
            <a:endParaRPr lang="en-GB" altLang="en-US" sz="10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ECDAAAF-E2C1-4988-A875-B4D61EAA2AEE}"/>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C3FC18D-E334-4D4D-8B2E-F5164416BB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Note:  So far we are developing application with business logic implemented as code behind of web form or C# class.  A mobile app will not be able to access the code behind the  C# class of the web application.  Without Web API, this set of business logic will have to be repeated in various mobile apps and can make updating and maintaining accuracy of the business logic code tedious.  With Web API, all apps (mobile and web apps) can execute the business logic through a common API call, hence ensure that all apps are using the same logic and also ease maintenance of the business logic code.</a:t>
            </a:r>
          </a:p>
        </p:txBody>
      </p:sp>
      <p:sp>
        <p:nvSpPr>
          <p:cNvPr id="33796" name="Slide Number Placeholder 3">
            <a:extLst>
              <a:ext uri="{FF2B5EF4-FFF2-40B4-BE49-F238E27FC236}">
                <a16:creationId xmlns:a16="http://schemas.microsoft.com/office/drawing/2014/main" id="{81094592-6F22-4E51-B013-F44F42634F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DD947E-B9AE-47B7-8CDB-5AD4126125DF}" type="slidenum">
              <a:rPr lang="en-GB" altLang="en-US" sz="1000" smtClean="0">
                <a:latin typeface="Arial" panose="020B0604020202020204" pitchFamily="34" charset="0"/>
              </a:rPr>
              <a:pPr/>
              <a:t>7</a:t>
            </a:fld>
            <a:endParaRPr lang="en-GB" altLang="en-US" sz="10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A60433F-94B6-4079-BF3E-F0EF82F3B66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32FC9288-503D-4039-9BC9-C13135ACC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7DC71BCC-3BA4-4A6D-81ED-2E86A4F992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0E65650-1E73-42ED-9743-229CB430EC10}" type="slidenum">
              <a:rPr lang="en-GB" altLang="en-US" sz="1000" smtClean="0">
                <a:latin typeface="Arial" panose="020B0604020202020204" pitchFamily="34" charset="0"/>
              </a:rPr>
              <a:pPr/>
              <a:t>8</a:t>
            </a:fld>
            <a:endParaRPr lang="en-GB" altLang="en-US" sz="1000">
              <a:latin typeface="Arial" panose="020B0604020202020204" pitchFamily="34" charset="0"/>
            </a:endParaRPr>
          </a:p>
        </p:txBody>
      </p:sp>
    </p:spTree>
    <p:extLst>
      <p:ext uri="{BB962C8B-B14F-4D97-AF65-F5344CB8AC3E}">
        <p14:creationId xmlns:p14="http://schemas.microsoft.com/office/powerpoint/2010/main" val="1778656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ECDAAAF-E2C1-4988-A875-B4D61EAA2AEE}"/>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C3FC18D-E334-4D4D-8B2E-F5164416BB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81094592-6F22-4E51-B013-F44F42634F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DD947E-B9AE-47B7-8CDB-5AD4126125DF}" type="slidenum">
              <a:rPr lang="en-GB" altLang="en-US" sz="1000" smtClean="0">
                <a:latin typeface="Arial" panose="020B0604020202020204" pitchFamily="34" charset="0"/>
              </a:rPr>
              <a:pPr/>
              <a:t>9</a:t>
            </a:fld>
            <a:endParaRPr lang="en-GB" altLang="en-US" sz="1000">
              <a:latin typeface="Arial" panose="020B0604020202020204" pitchFamily="34" charset="0"/>
            </a:endParaRPr>
          </a:p>
        </p:txBody>
      </p:sp>
    </p:spTree>
    <p:extLst>
      <p:ext uri="{BB962C8B-B14F-4D97-AF65-F5344CB8AC3E}">
        <p14:creationId xmlns:p14="http://schemas.microsoft.com/office/powerpoint/2010/main" val="204902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ECDAAAF-E2C1-4988-A875-B4D61EAA2AEE}"/>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C3FC18D-E334-4D4D-8B2E-F5164416BB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81094592-6F22-4E51-B013-F44F42634F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DD947E-B9AE-47B7-8CDB-5AD4126125DF}" type="slidenum">
              <a:rPr lang="en-GB" altLang="en-US" sz="1000" smtClean="0">
                <a:latin typeface="Arial" panose="020B0604020202020204" pitchFamily="34" charset="0"/>
              </a:rPr>
              <a:pPr/>
              <a:t>10</a:t>
            </a:fld>
            <a:endParaRPr lang="en-GB" altLang="en-US" sz="1000">
              <a:latin typeface="Arial" panose="020B0604020202020204" pitchFamily="34" charset="0"/>
            </a:endParaRPr>
          </a:p>
        </p:txBody>
      </p:sp>
    </p:spTree>
    <p:extLst>
      <p:ext uri="{BB962C8B-B14F-4D97-AF65-F5344CB8AC3E}">
        <p14:creationId xmlns:p14="http://schemas.microsoft.com/office/powerpoint/2010/main" val="2165200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5940088"/>
          </a:xfrm>
          <a:prstGeom prst="rect">
            <a:avLst/>
          </a:prstGeom>
          <a:solidFill>
            <a:schemeClr val="bg1">
              <a:lumMod val="85000"/>
            </a:schemeClr>
          </a:solidFill>
        </p:spPr>
        <p:txBody>
          <a:bodyPr wrap="square" rtlCol="0">
            <a:noAutofit/>
          </a:bodyPr>
          <a:lstStyle/>
          <a:p>
            <a:pPr algn="ctr"/>
            <a:endParaRPr lang="en-US" sz="3600" b="1" dirty="0">
              <a:solidFill>
                <a:schemeClr val="tx1"/>
              </a:solidFill>
            </a:endParaRPr>
          </a:p>
          <a:p>
            <a:pPr algn="ctr"/>
            <a:r>
              <a:rPr lang="en-US" sz="3600" b="1" dirty="0">
                <a:solidFill>
                  <a:schemeClr val="tx1"/>
                </a:solidFill>
              </a:rPr>
              <a:t>PRG2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12</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(2021/22), Semester 2</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FF0000"/>
                </a:solidFill>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topic">
    <p:spTree>
      <p:nvGrpSpPr>
        <p:cNvPr id="1" name=""/>
        <p:cNvGrpSpPr/>
        <p:nvPr/>
      </p:nvGrpSpPr>
      <p:grpSpPr>
        <a:xfrm>
          <a:off x="0" y="0"/>
          <a:ext cx="0" cy="0"/>
          <a:chOff x="0" y="0"/>
          <a:chExt cx="0" cy="0"/>
        </a:xfrm>
      </p:grpSpPr>
      <p:pic>
        <p:nvPicPr>
          <p:cNvPr id="4" name="Picture 9" descr="j022938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dirty="0"/>
              <a:t>Click to edit Master title style</a:t>
            </a:r>
            <a:endParaRPr lang="en-SG" dirty="0"/>
          </a:p>
        </p:txBody>
      </p:sp>
    </p:spTree>
    <p:extLst>
      <p:ext uri="{BB962C8B-B14F-4D97-AF65-F5344CB8AC3E}">
        <p14:creationId xmlns:p14="http://schemas.microsoft.com/office/powerpoint/2010/main" val="3927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a:t>
            </a:r>
            <a:br>
              <a:rPr lang="en-US" altLang="en-US" sz="1200" dirty="0">
                <a:latin typeface="Arial Narrow" pitchFamily="34" charset="0"/>
              </a:rPr>
            </a:br>
            <a:r>
              <a:rPr lang="en-US" altLang="en-US" sz="1200" dirty="0">
                <a:latin typeface="Arial Narrow" pitchFamily="34" charset="0"/>
              </a:rPr>
              <a:t>PRG2 AY21/22, Sem 2</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28/12/2021</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9</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44055935-E4A1-4A73-AB2F-4D357D491AB9}"/>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ictonejourney.com/api/boo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hyperlink" Target="https://docs.microsoft.com/en-us/aspnet/web-api/overview/advanced/calling-a-web-api-from-a-net-client" TargetMode="External"/><Relationship Id="rId7" Type="http://schemas.openxmlformats.org/officeDocument/2006/relationships/hyperlink" Target="https://docs.microsoft.com/en-us/aspnet/web-a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codeproject.com/Articles/659131/Understanding-and-Implementing-ASPNET-WebAPI" TargetMode="External"/><Relationship Id="rId5" Type="http://schemas.openxmlformats.org/officeDocument/2006/relationships/hyperlink" Target="https://www.c-sharpcorner.com/article/calling-web-api-using-httpclient/" TargetMode="External"/><Relationship Id="rId4" Type="http://schemas.openxmlformats.org/officeDocument/2006/relationships/hyperlink" Target="https://www.tutorialsteacher.com/webapi/consuming-web-api-in-dotnet-using-httpclient" TargetMode="External"/><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1524000"/>
            <a:ext cx="6629400" cy="2055947"/>
          </a:xfrm>
        </p:spPr>
        <p:txBody>
          <a:bodyPr/>
          <a:lstStyle/>
          <a:p>
            <a:r>
              <a:rPr lang="en-GB" dirty="0"/>
              <a:t>Web API – </a:t>
            </a:r>
          </a:p>
          <a:p>
            <a:r>
              <a:rPr lang="en-GB" dirty="0"/>
              <a:t>Application Programming 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79AEDE8D-D0C3-403C-8370-9D292076C98C}"/>
              </a:ext>
            </a:extLst>
          </p:cNvPr>
          <p:cNvSpPr>
            <a:spLocks noGrp="1" noChangeArrowheads="1"/>
          </p:cNvSpPr>
          <p:nvPr>
            <p:ph type="title"/>
          </p:nvPr>
        </p:nvSpPr>
        <p:spPr/>
        <p:txBody>
          <a:bodyPr/>
          <a:lstStyle/>
          <a:p>
            <a:pPr>
              <a:defRPr/>
            </a:pPr>
            <a:r>
              <a:rPr lang="en-US" dirty="0"/>
              <a:t>Sending HTTP GET request to Web API</a:t>
            </a:r>
          </a:p>
        </p:txBody>
      </p:sp>
      <p:sp>
        <p:nvSpPr>
          <p:cNvPr id="6" name="Rectangle 3">
            <a:extLst>
              <a:ext uri="{FF2B5EF4-FFF2-40B4-BE49-F238E27FC236}">
                <a16:creationId xmlns:a16="http://schemas.microsoft.com/office/drawing/2014/main" id="{BA428FB4-429B-4387-BA70-131CAC6742EE}"/>
              </a:ext>
            </a:extLst>
          </p:cNvPr>
          <p:cNvSpPr txBox="1">
            <a:spLocks noChangeArrowheads="1"/>
          </p:cNvSpPr>
          <p:nvPr/>
        </p:nvSpPr>
        <p:spPr bwMode="auto">
          <a:xfrm>
            <a:off x="308180" y="914400"/>
            <a:ext cx="8334375" cy="1570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altLang="en-US" kern="0" dirty="0"/>
              <a:t>To retrieve data from Web API using </a:t>
            </a:r>
            <a:r>
              <a:rPr lang="en-US" altLang="en-US" kern="0" dirty="0" err="1"/>
              <a:t>HttpClient</a:t>
            </a:r>
            <a:endParaRPr lang="en-US" altLang="en-US" kern="0" dirty="0"/>
          </a:p>
          <a:p>
            <a:pPr marL="0" indent="0">
              <a:buNone/>
            </a:pPr>
            <a:endParaRPr lang="en-US" altLang="en-US" kern="0" dirty="0"/>
          </a:p>
          <a:p>
            <a:pPr marL="0" indent="0">
              <a:buNone/>
            </a:pPr>
            <a:endParaRPr lang="en-US" altLang="en-US" kern="0" dirty="0"/>
          </a:p>
        </p:txBody>
      </p:sp>
      <p:sp>
        <p:nvSpPr>
          <p:cNvPr id="17" name="Text Box 5">
            <a:extLst>
              <a:ext uri="{FF2B5EF4-FFF2-40B4-BE49-F238E27FC236}">
                <a16:creationId xmlns:a16="http://schemas.microsoft.com/office/drawing/2014/main" id="{30E075D4-FBDF-49A6-B4F4-5C954441DD80}"/>
              </a:ext>
            </a:extLst>
          </p:cNvPr>
          <p:cNvSpPr txBox="1">
            <a:spLocks noChangeArrowheads="1"/>
          </p:cNvSpPr>
          <p:nvPr/>
        </p:nvSpPr>
        <p:spPr bwMode="auto">
          <a:xfrm>
            <a:off x="480217" y="1534331"/>
            <a:ext cx="8334375" cy="3693319"/>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None/>
            </a:pP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System.Threading.Tasks</a:t>
            </a:r>
            <a:r>
              <a:rPr lang="en-US" sz="1800" dirty="0">
                <a:solidFill>
                  <a:srgbClr val="000000"/>
                </a:solidFill>
                <a:latin typeface="Consolas" panose="020B0609020204030204" pitchFamily="49" charset="0"/>
              </a:rPr>
              <a:t>;</a:t>
            </a:r>
          </a:p>
          <a:p>
            <a:pPr>
              <a:buNone/>
            </a:pP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System.Net.Http</a:t>
            </a:r>
            <a:r>
              <a:rPr lang="en-US" sz="1800" dirty="0">
                <a:solidFill>
                  <a:srgbClr val="000000"/>
                </a:solidFill>
                <a:latin typeface="Consolas" panose="020B0609020204030204" pitchFamily="49" charset="0"/>
              </a:rPr>
              <a:t>;</a:t>
            </a:r>
          </a:p>
          <a:p>
            <a:pPr>
              <a:buNone/>
            </a:pPr>
            <a:r>
              <a:rPr lang="en-US" sz="1800" dirty="0">
                <a:solidFill>
                  <a:srgbClr val="0000FF"/>
                </a:solidFill>
                <a:latin typeface="Consolas" panose="020B0609020204030204" pitchFamily="49" charset="0"/>
              </a:rPr>
              <a:t>....</a:t>
            </a:r>
          </a:p>
          <a:p>
            <a:pPr>
              <a:buNone/>
            </a:pP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HttpClient</a:t>
            </a:r>
            <a:r>
              <a:rPr lang="en-US" sz="1800" dirty="0">
                <a:solidFill>
                  <a:srgbClr val="000000"/>
                </a:solidFill>
                <a:latin typeface="Consolas" panose="020B0609020204030204" pitchFamily="49" charset="0"/>
              </a:rPr>
              <a:t> </a:t>
            </a:r>
            <a:r>
              <a:rPr lang="en-US" sz="1800" dirty="0">
                <a:solidFill>
                  <a:srgbClr val="1F377F"/>
                </a:solidFill>
                <a:latin typeface="Consolas" panose="020B0609020204030204" pitchFamily="49" charset="0"/>
              </a:rPr>
              <a:t>client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HttpClient</a:t>
            </a:r>
            <a:r>
              <a:rPr lang="en-US" sz="1800" dirty="0">
                <a:solidFill>
                  <a:srgbClr val="000000"/>
                </a:solidFill>
                <a:latin typeface="Consolas" panose="020B0609020204030204" pitchFamily="49" charset="0"/>
              </a:rPr>
              <a:t>())</a:t>
            </a:r>
          </a:p>
          <a:p>
            <a:pPr>
              <a:buNone/>
            </a:pPr>
            <a:r>
              <a:rPr lang="en-US" sz="1800" dirty="0">
                <a:solidFill>
                  <a:srgbClr val="000000"/>
                </a:solidFill>
                <a:latin typeface="Consolas" panose="020B0609020204030204" pitchFamily="49" charset="0"/>
              </a:rPr>
              <a:t>{</a:t>
            </a:r>
          </a:p>
          <a:p>
            <a:pPr>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client.BaseAddress</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Uri(</a:t>
            </a:r>
            <a:r>
              <a:rPr lang="en-US" sz="1800" dirty="0">
                <a:solidFill>
                  <a:srgbClr val="A31515"/>
                </a:solidFill>
                <a:latin typeface="Consolas" panose="020B0609020204030204" pitchFamily="49" charset="0"/>
              </a:rPr>
              <a:t>"https://ictonejourney.com"</a:t>
            </a:r>
            <a:r>
              <a:rPr lang="en-US" sz="1800" dirty="0">
                <a:solidFill>
                  <a:srgbClr val="000000"/>
                </a:solidFill>
                <a:latin typeface="Consolas" panose="020B0609020204030204" pitchFamily="49" charset="0"/>
              </a:rPr>
              <a:t>);</a:t>
            </a:r>
          </a:p>
          <a:p>
            <a:pPr>
              <a:buNone/>
            </a:pP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HttpResponseMessage</a:t>
            </a:r>
            <a:r>
              <a:rPr lang="en-US" sz="1800" dirty="0">
                <a:solidFill>
                  <a:srgbClr val="000000"/>
                </a:solidFill>
                <a:latin typeface="Consolas" panose="020B0609020204030204" pitchFamily="49" charset="0"/>
              </a:rPr>
              <a:t>&gt; </a:t>
            </a:r>
            <a:r>
              <a:rPr lang="en-US" sz="1800" dirty="0" err="1">
                <a:solidFill>
                  <a:srgbClr val="1F377F"/>
                </a:solidFill>
                <a:latin typeface="Consolas" panose="020B0609020204030204" pitchFamily="49" charset="0"/>
              </a:rPr>
              <a:t>responseTask</a:t>
            </a:r>
            <a:r>
              <a:rPr lang="en-US" sz="1800" dirty="0">
                <a:solidFill>
                  <a:srgbClr val="000000"/>
                </a:solidFill>
                <a:latin typeface="Consolas" panose="020B0609020204030204" pitchFamily="49" charset="0"/>
              </a:rPr>
              <a:t> = </a:t>
            </a:r>
          </a:p>
          <a:p>
            <a:pPr>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client.GetAsync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api</a:t>
            </a:r>
            <a:r>
              <a:rPr lang="en-US" sz="1800" dirty="0">
                <a:solidFill>
                  <a:srgbClr val="A31515"/>
                </a:solidFill>
                <a:latin typeface="Consolas" panose="020B0609020204030204" pitchFamily="49" charset="0"/>
              </a:rPr>
              <a:t>/books"</a:t>
            </a:r>
            <a:r>
              <a:rPr lang="en-US" sz="1800" dirty="0">
                <a:solidFill>
                  <a:srgbClr val="000000"/>
                </a:solidFill>
                <a:latin typeface="Consolas" panose="020B0609020204030204" pitchFamily="49" charset="0"/>
              </a:rPr>
              <a:t>);</a:t>
            </a:r>
          </a:p>
          <a:p>
            <a:pPr>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responseTask.Wait</a:t>
            </a:r>
            <a:r>
              <a:rPr lang="en-US" sz="1800" dirty="0">
                <a:solidFill>
                  <a:srgbClr val="000000"/>
                </a:solidFill>
                <a:latin typeface="Consolas" panose="020B0609020204030204" pitchFamily="49" charset="0"/>
              </a:rPr>
              <a:t>();</a:t>
            </a:r>
          </a:p>
          <a:p>
            <a:pPr>
              <a:buNone/>
            </a:pPr>
            <a:r>
              <a:rPr kumimoji="1" lang="en-US" altLang="en-US" sz="1800" b="1" dirty="0">
                <a:solidFill>
                  <a:schemeClr val="tx1"/>
                </a:solidFill>
                <a:latin typeface="Arial Narrow" panose="020B0606020202030204" pitchFamily="34" charset="0"/>
              </a:rPr>
              <a:t>       ….</a:t>
            </a:r>
          </a:p>
          <a:p>
            <a:pPr>
              <a:buNone/>
            </a:pPr>
            <a:endParaRPr kumimoji="1" lang="en-US" altLang="en-US" sz="1800" b="1" dirty="0">
              <a:solidFill>
                <a:schemeClr val="tx1"/>
              </a:solidFill>
              <a:latin typeface="Arial Narrow" panose="020B0606020202030204" pitchFamily="34" charset="0"/>
            </a:endParaRPr>
          </a:p>
        </p:txBody>
      </p:sp>
      <p:sp>
        <p:nvSpPr>
          <p:cNvPr id="2" name="TextBox 1">
            <a:extLst>
              <a:ext uri="{FF2B5EF4-FFF2-40B4-BE49-F238E27FC236}">
                <a16:creationId xmlns:a16="http://schemas.microsoft.com/office/drawing/2014/main" id="{565EABEC-2AC3-49F5-A31A-5DC64F6DCB0D}"/>
              </a:ext>
            </a:extLst>
          </p:cNvPr>
          <p:cNvSpPr txBox="1"/>
          <p:nvPr/>
        </p:nvSpPr>
        <p:spPr>
          <a:xfrm>
            <a:off x="3276600" y="4648200"/>
            <a:ext cx="5334000" cy="369332"/>
          </a:xfrm>
          <a:prstGeom prst="rect">
            <a:avLst/>
          </a:prstGeom>
          <a:solidFill>
            <a:srgbClr val="FFFF00"/>
          </a:solidFill>
          <a:ln w="12700">
            <a:solidFill>
              <a:srgbClr val="0000FF"/>
            </a:solidFill>
          </a:ln>
        </p:spPr>
        <p:txBody>
          <a:bodyPr wrap="square" rtlCol="0">
            <a:spAutoFit/>
          </a:bodyPr>
          <a:lstStyle/>
          <a:p>
            <a:r>
              <a:rPr lang="en-US" altLang="en-US" kern="0" dirty="0"/>
              <a:t>Web API </a:t>
            </a:r>
            <a:r>
              <a:rPr lang="en-US" altLang="en-US" kern="0" dirty="0" err="1"/>
              <a:t>url</a:t>
            </a:r>
            <a:r>
              <a:rPr lang="en-US" altLang="en-US" kern="0" dirty="0"/>
              <a:t> is </a:t>
            </a:r>
            <a:r>
              <a:rPr lang="en-US" altLang="en-US" kern="0" dirty="0">
                <a:solidFill>
                  <a:srgbClr val="0000FF"/>
                </a:solidFill>
              </a:rPr>
              <a:t>https://ictonejourney.com/api/books</a:t>
            </a:r>
          </a:p>
        </p:txBody>
      </p:sp>
    </p:spTree>
    <p:extLst>
      <p:ext uri="{BB962C8B-B14F-4D97-AF65-F5344CB8AC3E}">
        <p14:creationId xmlns:p14="http://schemas.microsoft.com/office/powerpoint/2010/main" val="116172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BE9BBCD-E601-4707-B729-F9E525DFB3D3}"/>
              </a:ext>
            </a:extLst>
          </p:cNvPr>
          <p:cNvSpPr>
            <a:spLocks noGrp="1" noChangeArrowheads="1"/>
          </p:cNvSpPr>
          <p:nvPr>
            <p:ph type="body" idx="1"/>
          </p:nvPr>
        </p:nvSpPr>
        <p:spPr>
          <a:xfrm>
            <a:off x="299884" y="936625"/>
            <a:ext cx="8334375" cy="5330825"/>
          </a:xfrm>
        </p:spPr>
        <p:txBody>
          <a:bodyPr/>
          <a:lstStyle/>
          <a:p>
            <a:r>
              <a:rPr kumimoji="0" lang="en-US" altLang="en-US" b="0" dirty="0"/>
              <a:t>The returned HTTP response message contains:</a:t>
            </a:r>
          </a:p>
          <a:p>
            <a:pPr lvl="1"/>
            <a:r>
              <a:rPr lang="en-US" altLang="en-US" dirty="0"/>
              <a:t>Status</a:t>
            </a:r>
          </a:p>
          <a:p>
            <a:pPr lvl="1"/>
            <a:r>
              <a:rPr lang="en-US" altLang="en-US" dirty="0"/>
              <a:t>Headers</a:t>
            </a:r>
          </a:p>
          <a:p>
            <a:pPr lvl="1"/>
            <a:r>
              <a:rPr lang="en-US" altLang="en-US" dirty="0"/>
              <a:t>Body (content) </a:t>
            </a:r>
          </a:p>
          <a:p>
            <a:pPr lvl="2"/>
            <a:r>
              <a:rPr kumimoji="0" lang="en-US" altLang="en-US" b="0" dirty="0"/>
              <a:t>Usually in </a:t>
            </a:r>
            <a:r>
              <a:rPr lang="en-US" altLang="en-US" dirty="0">
                <a:solidFill>
                  <a:srgbClr val="FF0000"/>
                </a:solidFill>
              </a:rPr>
              <a:t>JSON</a:t>
            </a:r>
            <a:r>
              <a:rPr lang="en-US" altLang="en-US" dirty="0"/>
              <a:t> (</a:t>
            </a:r>
            <a:r>
              <a:rPr lang="en-US" altLang="en-US" dirty="0">
                <a:solidFill>
                  <a:srgbClr val="FF0000"/>
                </a:solidFill>
              </a:rPr>
              <a:t>J</a:t>
            </a:r>
            <a:r>
              <a:rPr lang="en-US" altLang="en-US" dirty="0"/>
              <a:t>ava</a:t>
            </a:r>
            <a:r>
              <a:rPr lang="en-US" altLang="en-US" dirty="0">
                <a:solidFill>
                  <a:srgbClr val="FF0000"/>
                </a:solidFill>
              </a:rPr>
              <a:t>S</a:t>
            </a:r>
            <a:r>
              <a:rPr lang="en-US" altLang="en-US" dirty="0"/>
              <a:t>cript </a:t>
            </a:r>
            <a:r>
              <a:rPr lang="en-US" altLang="en-US" dirty="0">
                <a:solidFill>
                  <a:srgbClr val="FF0000"/>
                </a:solidFill>
              </a:rPr>
              <a:t>O</a:t>
            </a:r>
            <a:r>
              <a:rPr lang="en-US" altLang="en-US" dirty="0"/>
              <a:t>bject </a:t>
            </a:r>
            <a:r>
              <a:rPr lang="en-US" altLang="en-US" dirty="0">
                <a:solidFill>
                  <a:srgbClr val="FF0000"/>
                </a:solidFill>
              </a:rPr>
              <a:t>N</a:t>
            </a:r>
            <a:r>
              <a:rPr lang="en-US" altLang="en-US" dirty="0"/>
              <a:t>otation) format.</a:t>
            </a:r>
            <a:endParaRPr kumimoji="0" lang="en-US" altLang="en-US" b="0" dirty="0"/>
          </a:p>
          <a:p>
            <a:endParaRPr lang="en-US" altLang="en-US" dirty="0"/>
          </a:p>
        </p:txBody>
      </p:sp>
      <p:sp>
        <p:nvSpPr>
          <p:cNvPr id="248834" name="Rectangle 2">
            <a:extLst>
              <a:ext uri="{FF2B5EF4-FFF2-40B4-BE49-F238E27FC236}">
                <a16:creationId xmlns:a16="http://schemas.microsoft.com/office/drawing/2014/main" id="{DAF0727E-B58D-4423-99FA-4856C9756E13}"/>
              </a:ext>
            </a:extLst>
          </p:cNvPr>
          <p:cNvSpPr>
            <a:spLocks noGrp="1" noChangeArrowheads="1"/>
          </p:cNvSpPr>
          <p:nvPr>
            <p:ph type="title"/>
          </p:nvPr>
        </p:nvSpPr>
        <p:spPr/>
        <p:txBody>
          <a:bodyPr/>
          <a:lstStyle/>
          <a:p>
            <a:pPr>
              <a:defRPr/>
            </a:pPr>
            <a:r>
              <a:rPr lang="en-US" dirty="0"/>
              <a:t>HTTP Response Message</a:t>
            </a:r>
          </a:p>
        </p:txBody>
      </p:sp>
      <p:sp>
        <p:nvSpPr>
          <p:cNvPr id="7" name="TextBox 6">
            <a:extLst>
              <a:ext uri="{FF2B5EF4-FFF2-40B4-BE49-F238E27FC236}">
                <a16:creationId xmlns:a16="http://schemas.microsoft.com/office/drawing/2014/main" id="{8FABC32E-36C4-470B-A5D0-6260ECD7A766}"/>
              </a:ext>
            </a:extLst>
          </p:cNvPr>
          <p:cNvSpPr txBox="1"/>
          <p:nvPr/>
        </p:nvSpPr>
        <p:spPr>
          <a:xfrm>
            <a:off x="304800" y="3429000"/>
            <a:ext cx="8534400" cy="2032000"/>
          </a:xfrm>
          <a:prstGeom prst="rect">
            <a:avLst/>
          </a:prstGeom>
          <a:solidFill>
            <a:schemeClr val="tx1">
              <a:lumMod val="20000"/>
              <a:lumOff val="80000"/>
            </a:schemeClr>
          </a:solidFill>
          <a:ln w="25400">
            <a:solidFill>
              <a:schemeClr val="accent6">
                <a:lumMod val="75000"/>
              </a:schemeClr>
            </a:solidFill>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b="1" dirty="0">
                <a:latin typeface="Courier New" pitchFamily="49" charset="0"/>
                <a:cs typeface="Courier New" pitchFamily="49" charset="0"/>
              </a:rPr>
              <a:t>HTTP/1.1</a:t>
            </a:r>
            <a:r>
              <a:rPr lang="en-US" sz="1800" dirty="0">
                <a:latin typeface="Courier New" pitchFamily="49" charset="0"/>
                <a:cs typeface="Courier New" pitchFamily="49" charset="0"/>
              </a:rPr>
              <a:t> 200 OK</a:t>
            </a:r>
          </a:p>
          <a:p>
            <a:pPr>
              <a:defRPr/>
            </a:pPr>
            <a:r>
              <a:rPr lang="en-US" sz="1800" b="1" dirty="0">
                <a:latin typeface="Courier New" pitchFamily="49" charset="0"/>
                <a:cs typeface="Courier New" pitchFamily="49" charset="0"/>
              </a:rPr>
              <a:t>Content-Type:</a:t>
            </a:r>
            <a:r>
              <a:rPr lang="en-US" sz="1800" dirty="0">
                <a:latin typeface="Courier New" pitchFamily="49" charset="0"/>
                <a:cs typeface="Courier New" pitchFamily="49" charset="0"/>
              </a:rPr>
              <a:t> text/html</a:t>
            </a:r>
          </a:p>
          <a:p>
            <a:pPr>
              <a:defRPr/>
            </a:pPr>
            <a:r>
              <a:rPr lang="en-US" sz="1800" b="1" dirty="0">
                <a:latin typeface="Courier New" pitchFamily="49" charset="0"/>
                <a:cs typeface="Courier New" pitchFamily="49" charset="0"/>
              </a:rPr>
              <a:t>Content-Length:</a:t>
            </a:r>
            <a:r>
              <a:rPr lang="en-US" sz="1800" dirty="0">
                <a:latin typeface="Courier New" pitchFamily="49" charset="0"/>
                <a:cs typeface="Courier New" pitchFamily="49" charset="0"/>
              </a:rPr>
              <a:t> 1337</a:t>
            </a:r>
          </a:p>
          <a:p>
            <a:pPr>
              <a:defRPr/>
            </a:pPr>
            <a:r>
              <a:rPr lang="en-US" sz="1800" dirty="0">
                <a:latin typeface="Courier New" pitchFamily="49" charset="0"/>
                <a:cs typeface="Courier New" pitchFamily="49" charset="0"/>
              </a:rPr>
              <a:t>[CRLF]</a:t>
            </a:r>
          </a:p>
          <a:p>
            <a:pPr>
              <a:defRPr/>
            </a:pPr>
            <a:r>
              <a:rPr lang="en-US" sz="1800" dirty="0">
                <a:latin typeface="Courier New" pitchFamily="49" charset="0"/>
                <a:cs typeface="Courier New" pitchFamily="49" charset="0"/>
              </a:rPr>
              <a:t>&lt;html&gt;</a:t>
            </a:r>
          </a:p>
          <a:p>
            <a:pPr>
              <a:defRPr/>
            </a:pPr>
            <a:r>
              <a:rPr lang="en-US" sz="1800" dirty="0">
                <a:latin typeface="Courier New" pitchFamily="49" charset="0"/>
                <a:cs typeface="Courier New" pitchFamily="49" charset="0"/>
              </a:rPr>
              <a:t>  &lt;!-- Some HTML Content. --&gt;</a:t>
            </a:r>
          </a:p>
          <a:p>
            <a:pPr>
              <a:defRPr/>
            </a:pPr>
            <a:r>
              <a:rPr lang="en-US" sz="1800" dirty="0">
                <a:latin typeface="Courier New" pitchFamily="49" charset="0"/>
                <a:cs typeface="Courier New" pitchFamily="49" charset="0"/>
              </a:rPr>
              <a:t>&lt;/html&gt;</a:t>
            </a:r>
          </a:p>
        </p:txBody>
      </p:sp>
      <p:sp>
        <p:nvSpPr>
          <p:cNvPr id="8" name="Right Brace 7">
            <a:extLst>
              <a:ext uri="{FF2B5EF4-FFF2-40B4-BE49-F238E27FC236}">
                <a16:creationId xmlns:a16="http://schemas.microsoft.com/office/drawing/2014/main" id="{9CC9B2BB-76C9-402B-89A5-D404F19242DD}"/>
              </a:ext>
            </a:extLst>
          </p:cNvPr>
          <p:cNvSpPr/>
          <p:nvPr/>
        </p:nvSpPr>
        <p:spPr>
          <a:xfrm>
            <a:off x="3228975" y="3487738"/>
            <a:ext cx="185738"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9" name="TextBox 8">
            <a:extLst>
              <a:ext uri="{FF2B5EF4-FFF2-40B4-BE49-F238E27FC236}">
                <a16:creationId xmlns:a16="http://schemas.microsoft.com/office/drawing/2014/main" id="{4734D45D-9B17-4AAC-B537-38AEEEFEAD79}"/>
              </a:ext>
            </a:extLst>
          </p:cNvPr>
          <p:cNvSpPr txBox="1">
            <a:spLocks noChangeArrowheads="1"/>
          </p:cNvSpPr>
          <p:nvPr/>
        </p:nvSpPr>
        <p:spPr bwMode="auto">
          <a:xfrm>
            <a:off x="3484563" y="3430588"/>
            <a:ext cx="4468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Status</a:t>
            </a:r>
            <a:endParaRPr kumimoji="0" lang="en-US" altLang="en-US" sz="1200" b="0">
              <a:solidFill>
                <a:srgbClr val="00B050"/>
              </a:solidFill>
              <a:latin typeface="Verdana" panose="020B0604030504040204" pitchFamily="34" charset="0"/>
            </a:endParaRPr>
          </a:p>
        </p:txBody>
      </p:sp>
      <p:sp>
        <p:nvSpPr>
          <p:cNvPr id="10" name="Right Brace 9">
            <a:extLst>
              <a:ext uri="{FF2B5EF4-FFF2-40B4-BE49-F238E27FC236}">
                <a16:creationId xmlns:a16="http://schemas.microsoft.com/office/drawing/2014/main" id="{144C3C58-33E6-442B-AADF-22B3D98339C1}"/>
              </a:ext>
            </a:extLst>
          </p:cNvPr>
          <p:cNvSpPr/>
          <p:nvPr/>
        </p:nvSpPr>
        <p:spPr>
          <a:xfrm>
            <a:off x="3930650" y="3808413"/>
            <a:ext cx="152400" cy="4191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1" name="TextBox 10">
            <a:extLst>
              <a:ext uri="{FF2B5EF4-FFF2-40B4-BE49-F238E27FC236}">
                <a16:creationId xmlns:a16="http://schemas.microsoft.com/office/drawing/2014/main" id="{D0A5A23B-2F0D-41E9-9ECF-A1E3F74521A6}"/>
              </a:ext>
            </a:extLst>
          </p:cNvPr>
          <p:cNvSpPr txBox="1">
            <a:spLocks noChangeArrowheads="1"/>
          </p:cNvSpPr>
          <p:nvPr/>
        </p:nvSpPr>
        <p:spPr bwMode="auto">
          <a:xfrm>
            <a:off x="4219575" y="3848100"/>
            <a:ext cx="3581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Headers</a:t>
            </a:r>
          </a:p>
        </p:txBody>
      </p:sp>
      <p:sp>
        <p:nvSpPr>
          <p:cNvPr id="12" name="Right Brace 11">
            <a:extLst>
              <a:ext uri="{FF2B5EF4-FFF2-40B4-BE49-F238E27FC236}">
                <a16:creationId xmlns:a16="http://schemas.microsoft.com/office/drawing/2014/main" id="{5243C2A4-9A5C-4747-8BDB-37001B5AB651}"/>
              </a:ext>
            </a:extLst>
          </p:cNvPr>
          <p:cNvSpPr/>
          <p:nvPr/>
        </p:nvSpPr>
        <p:spPr>
          <a:xfrm>
            <a:off x="4629150" y="4760913"/>
            <a:ext cx="152400" cy="57308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3" name="TextBox 12">
            <a:extLst>
              <a:ext uri="{FF2B5EF4-FFF2-40B4-BE49-F238E27FC236}">
                <a16:creationId xmlns:a16="http://schemas.microsoft.com/office/drawing/2014/main" id="{C6D195FE-3DD1-4E69-BB11-568C946D1D40}"/>
              </a:ext>
            </a:extLst>
          </p:cNvPr>
          <p:cNvSpPr txBox="1">
            <a:spLocks noChangeArrowheads="1"/>
          </p:cNvSpPr>
          <p:nvPr/>
        </p:nvSpPr>
        <p:spPr bwMode="auto">
          <a:xfrm>
            <a:off x="4916488" y="4878388"/>
            <a:ext cx="3581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Body (content)</a:t>
            </a:r>
          </a:p>
        </p:txBody>
      </p:sp>
    </p:spTree>
    <p:extLst>
      <p:ext uri="{BB962C8B-B14F-4D97-AF65-F5344CB8AC3E}">
        <p14:creationId xmlns:p14="http://schemas.microsoft.com/office/powerpoint/2010/main" val="102978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79AEDE8D-D0C3-403C-8370-9D292076C98C}"/>
              </a:ext>
            </a:extLst>
          </p:cNvPr>
          <p:cNvSpPr>
            <a:spLocks noGrp="1" noChangeArrowheads="1"/>
          </p:cNvSpPr>
          <p:nvPr>
            <p:ph type="title"/>
          </p:nvPr>
        </p:nvSpPr>
        <p:spPr/>
        <p:txBody>
          <a:bodyPr/>
          <a:lstStyle/>
          <a:p>
            <a:pPr>
              <a:defRPr/>
            </a:pPr>
            <a:r>
              <a:rPr lang="en-US" dirty="0"/>
              <a:t>Receiving HTTP Response from Web API</a:t>
            </a:r>
          </a:p>
        </p:txBody>
      </p:sp>
      <p:sp>
        <p:nvSpPr>
          <p:cNvPr id="17" name="Text Box 5">
            <a:extLst>
              <a:ext uri="{FF2B5EF4-FFF2-40B4-BE49-F238E27FC236}">
                <a16:creationId xmlns:a16="http://schemas.microsoft.com/office/drawing/2014/main" id="{30E075D4-FBDF-49A6-B4F4-5C954441DD80}"/>
              </a:ext>
            </a:extLst>
          </p:cNvPr>
          <p:cNvSpPr txBox="1">
            <a:spLocks noChangeArrowheads="1"/>
          </p:cNvSpPr>
          <p:nvPr/>
        </p:nvSpPr>
        <p:spPr bwMode="auto">
          <a:xfrm>
            <a:off x="329405" y="1065276"/>
            <a:ext cx="8485188" cy="3693319"/>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None/>
            </a:pPr>
            <a:r>
              <a:rPr lang="en-US" sz="1800" dirty="0">
                <a:solidFill>
                  <a:srgbClr val="000000"/>
                </a:solidFill>
                <a:latin typeface="Consolas" panose="020B0609020204030204" pitchFamily="49" charset="0"/>
              </a:rPr>
              <a:t>    ....</a:t>
            </a:r>
          </a:p>
          <a:p>
            <a:pPr>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HttpResponseMessage</a:t>
            </a:r>
            <a:r>
              <a:rPr lang="en-US" sz="1800" dirty="0">
                <a:solidFill>
                  <a:srgbClr val="000000"/>
                </a:solidFill>
                <a:latin typeface="Consolas" panose="020B0609020204030204" pitchFamily="49" charset="0"/>
              </a:rPr>
              <a:t> </a:t>
            </a:r>
            <a:r>
              <a:rPr lang="en-US" sz="1800" dirty="0">
                <a:solidFill>
                  <a:srgbClr val="1F377F"/>
                </a:solidFill>
                <a:latin typeface="Consolas" panose="020B0609020204030204" pitchFamily="49" charset="0"/>
              </a:rPr>
              <a:t>result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responseTask.Result</a:t>
            </a:r>
            <a:r>
              <a:rPr lang="en-US" sz="1800" dirty="0">
                <a:solidFill>
                  <a:srgbClr val="000000"/>
                </a:solidFill>
                <a:latin typeface="Consolas" panose="020B0609020204030204" pitchFamily="49" charset="0"/>
              </a:rPr>
              <a:t>;</a:t>
            </a:r>
          </a:p>
          <a:p>
            <a:pPr>
              <a:buNone/>
            </a:pPr>
            <a:r>
              <a:rPr lang="en-US" sz="1800" dirty="0">
                <a:solidFill>
                  <a:srgbClr val="8F08C4"/>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result.IsSuccessStatusCode</a:t>
            </a:r>
            <a:r>
              <a:rPr lang="en-US" sz="1800" dirty="0">
                <a:solidFill>
                  <a:srgbClr val="000000"/>
                </a:solidFill>
                <a:latin typeface="Consolas" panose="020B0609020204030204" pitchFamily="49" charset="0"/>
              </a:rPr>
              <a:t>)</a:t>
            </a:r>
          </a:p>
          <a:p>
            <a:pPr>
              <a:buNone/>
            </a:pPr>
            <a:r>
              <a:rPr lang="en-US" sz="1800" dirty="0">
                <a:solidFill>
                  <a:srgbClr val="000000"/>
                </a:solidFill>
                <a:latin typeface="Consolas" panose="020B0609020204030204" pitchFamily="49" charset="0"/>
              </a:rPr>
              <a:t>    {</a:t>
            </a:r>
          </a:p>
          <a:p>
            <a:pPr>
              <a:buNone/>
            </a:pPr>
            <a:r>
              <a:rPr lang="en-US" sz="1800" dirty="0">
                <a:solidFill>
                  <a:srgbClr val="000000"/>
                </a:solidFill>
                <a:latin typeface="Consolas" panose="020B0609020204030204" pitchFamily="49" charset="0"/>
              </a:rPr>
              <a:t>       Task&lt;</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&gt; </a:t>
            </a:r>
            <a:r>
              <a:rPr lang="en-US" sz="1800" dirty="0" err="1">
                <a:solidFill>
                  <a:srgbClr val="1F377F"/>
                </a:solidFill>
                <a:latin typeface="Consolas" panose="020B0609020204030204" pitchFamily="49" charset="0"/>
              </a:rPr>
              <a:t>readTask</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result.Content.ReadAsStringAsync</a:t>
            </a:r>
            <a:r>
              <a:rPr lang="en-US" sz="1800" dirty="0">
                <a:solidFill>
                  <a:srgbClr val="000000"/>
                </a:solidFill>
                <a:latin typeface="Consolas" panose="020B0609020204030204" pitchFamily="49" charset="0"/>
              </a:rPr>
              <a:t>();</a:t>
            </a:r>
          </a:p>
          <a:p>
            <a:pPr>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readTask.Wait</a:t>
            </a:r>
            <a:r>
              <a:rPr lang="en-US" sz="1800" dirty="0">
                <a:solidFill>
                  <a:srgbClr val="000000"/>
                </a:solidFill>
                <a:latin typeface="Consolas" panose="020B0609020204030204" pitchFamily="49" charset="0"/>
              </a:rPr>
              <a:t>();</a:t>
            </a:r>
          </a:p>
          <a:p>
            <a:pPr>
              <a:buNone/>
            </a:pPr>
            <a:endParaRPr lang="en-US" sz="1800" dirty="0">
              <a:solidFill>
                <a:srgbClr val="000000"/>
              </a:solidFill>
              <a:latin typeface="Consolas" panose="020B0609020204030204" pitchFamily="49" charset="0"/>
            </a:endParaRPr>
          </a:p>
          <a:p>
            <a:pPr>
              <a:buNone/>
            </a:pPr>
            <a:r>
              <a:rPr lang="en-US" sz="1800" dirty="0">
                <a:solidFill>
                  <a:srgbClr val="0000FF"/>
                </a:solidFill>
                <a:latin typeface="Consolas" panose="020B0609020204030204" pitchFamily="49" charset="0"/>
              </a:rPr>
              <a:t>       string</a:t>
            </a:r>
            <a:r>
              <a:rPr lang="en-US" sz="1800" dirty="0">
                <a:solidFill>
                  <a:srgbClr val="000000"/>
                </a:solidFill>
                <a:latin typeface="Consolas" panose="020B0609020204030204" pitchFamily="49" charset="0"/>
              </a:rPr>
              <a:t> </a:t>
            </a:r>
            <a:r>
              <a:rPr lang="en-US" sz="1800" dirty="0">
                <a:solidFill>
                  <a:srgbClr val="1F377F"/>
                </a:solidFill>
                <a:latin typeface="Consolas" panose="020B0609020204030204" pitchFamily="49" charset="0"/>
              </a:rPr>
              <a:t>data</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readTask.Result</a:t>
            </a:r>
            <a:r>
              <a:rPr lang="en-US" sz="1800" dirty="0">
                <a:solidFill>
                  <a:srgbClr val="000000"/>
                </a:solidFill>
                <a:latin typeface="Consolas" panose="020B0609020204030204" pitchFamily="49" charset="0"/>
              </a:rPr>
              <a:t>;</a:t>
            </a:r>
          </a:p>
          <a:p>
            <a:pPr>
              <a:buNone/>
            </a:pPr>
            <a:r>
              <a:rPr kumimoji="1" lang="en-US" altLang="en-US" sz="1800" b="1" dirty="0">
                <a:solidFill>
                  <a:srgbClr val="000000"/>
                </a:solidFill>
                <a:latin typeface="Consolas" panose="020B0609020204030204" pitchFamily="49" charset="0"/>
              </a:rPr>
              <a:t>       ....</a:t>
            </a:r>
            <a:endParaRPr kumimoji="1" lang="en-US" altLang="en-US" sz="1800" b="1" dirty="0">
              <a:solidFill>
                <a:schemeClr val="tx1"/>
              </a:solidFill>
              <a:latin typeface="Arial Narrow" panose="020B0606020202030204" pitchFamily="34" charset="0"/>
            </a:endParaRPr>
          </a:p>
          <a:p>
            <a:pPr>
              <a:buNone/>
            </a:pPr>
            <a:r>
              <a:rPr kumimoji="1" lang="en-US" altLang="en-US" sz="1800" b="1" dirty="0">
                <a:solidFill>
                  <a:schemeClr val="tx1"/>
                </a:solidFill>
                <a:latin typeface="Arial Narrow" panose="020B0606020202030204" pitchFamily="34" charset="0"/>
              </a:rPr>
              <a:t>           }</a:t>
            </a:r>
          </a:p>
          <a:p>
            <a:pPr>
              <a:buNone/>
            </a:pPr>
            <a:r>
              <a:rPr kumimoji="1" lang="en-US" altLang="en-US" sz="1800" b="1" dirty="0">
                <a:solidFill>
                  <a:schemeClr val="tx1"/>
                </a:solidFill>
                <a:latin typeface="Arial Narrow" panose="020B0606020202030204" pitchFamily="34" charset="0"/>
              </a:rPr>
              <a:t>} </a:t>
            </a:r>
          </a:p>
        </p:txBody>
      </p:sp>
    </p:spTree>
    <p:extLst>
      <p:ext uri="{BB962C8B-B14F-4D97-AF65-F5344CB8AC3E}">
        <p14:creationId xmlns:p14="http://schemas.microsoft.com/office/powerpoint/2010/main" val="245566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BE9BBCD-E601-4707-B729-F9E525DFB3D3}"/>
              </a:ext>
            </a:extLst>
          </p:cNvPr>
          <p:cNvSpPr>
            <a:spLocks noGrp="1" noChangeArrowheads="1"/>
          </p:cNvSpPr>
          <p:nvPr>
            <p:ph type="body" idx="1"/>
          </p:nvPr>
        </p:nvSpPr>
        <p:spPr>
          <a:xfrm>
            <a:off x="381000" y="838200"/>
            <a:ext cx="8334375" cy="5330825"/>
          </a:xfrm>
        </p:spPr>
        <p:txBody>
          <a:bodyPr/>
          <a:lstStyle/>
          <a:p>
            <a:r>
              <a:rPr kumimoji="0" lang="en-US" altLang="en-US" b="0" dirty="0"/>
              <a:t>Codes issued with the response, informing status of the request:</a:t>
            </a:r>
          </a:p>
          <a:p>
            <a:pPr marL="742950" lvl="2" indent="-342900">
              <a:buClr>
                <a:schemeClr val="tx2"/>
              </a:buClr>
              <a:buSzPct val="140000"/>
              <a:buFont typeface="Wingdings" panose="05000000000000000000" pitchFamily="2" charset="2"/>
              <a:buChar char="§"/>
            </a:pPr>
            <a:r>
              <a:rPr lang="en-US" altLang="en-US" dirty="0">
                <a:solidFill>
                  <a:srgbClr val="996633"/>
                </a:solidFill>
              </a:rPr>
              <a:t>2xx Success</a:t>
            </a:r>
          </a:p>
          <a:p>
            <a:pPr marL="1200150" lvl="3" indent="-342900">
              <a:buSzPct val="140000"/>
            </a:pPr>
            <a:r>
              <a:rPr lang="en-US" altLang="en-US" dirty="0"/>
              <a:t>200 OK</a:t>
            </a:r>
          </a:p>
          <a:p>
            <a:pPr marL="1200150" lvl="3" indent="-342900">
              <a:buSzPct val="140000"/>
            </a:pPr>
            <a:r>
              <a:rPr lang="en-US" altLang="en-US" dirty="0"/>
              <a:t>204 No content </a:t>
            </a:r>
          </a:p>
          <a:p>
            <a:pPr marL="742950" lvl="2" indent="-342900">
              <a:buSzPct val="140000"/>
              <a:buFont typeface="Wingdings" panose="05000000000000000000" pitchFamily="2" charset="2"/>
              <a:buChar char="§"/>
            </a:pPr>
            <a:r>
              <a:rPr lang="en-US" altLang="en-US" dirty="0">
                <a:solidFill>
                  <a:srgbClr val="996633"/>
                </a:solidFill>
              </a:rPr>
              <a:t>3xx Redirect</a:t>
            </a:r>
          </a:p>
          <a:p>
            <a:pPr marL="1200150" lvl="3" indent="-342900">
              <a:buSzPct val="140000"/>
            </a:pPr>
            <a:r>
              <a:rPr lang="en-US" altLang="en-US" dirty="0"/>
              <a:t>304 Not Modified</a:t>
            </a:r>
          </a:p>
          <a:p>
            <a:pPr marL="742950" lvl="2" indent="-342900">
              <a:buSzPct val="140000"/>
              <a:buFont typeface="Wingdings" panose="05000000000000000000" pitchFamily="2" charset="2"/>
              <a:buChar char="§"/>
            </a:pPr>
            <a:r>
              <a:rPr lang="en-US" altLang="en-US" dirty="0">
                <a:solidFill>
                  <a:srgbClr val="996633"/>
                </a:solidFill>
              </a:rPr>
              <a:t>4xx Client Error</a:t>
            </a:r>
          </a:p>
          <a:p>
            <a:pPr marL="1200150" lvl="3" indent="-342900">
              <a:buSzPct val="140000"/>
            </a:pPr>
            <a:r>
              <a:rPr lang="en-US" altLang="en-US" dirty="0"/>
              <a:t>400 Bad Request</a:t>
            </a:r>
          </a:p>
          <a:p>
            <a:pPr marL="1200150" lvl="3" indent="-342900">
              <a:buSzPct val="140000"/>
            </a:pPr>
            <a:r>
              <a:rPr lang="en-US" altLang="en-US" dirty="0"/>
              <a:t>401 Unauthorized</a:t>
            </a:r>
          </a:p>
          <a:p>
            <a:pPr marL="1200150" lvl="3" indent="-342900">
              <a:buSzPct val="140000"/>
            </a:pPr>
            <a:r>
              <a:rPr lang="en-US" altLang="en-US" dirty="0"/>
              <a:t>403 Forbidden</a:t>
            </a:r>
          </a:p>
          <a:p>
            <a:pPr marL="1200150" lvl="3" indent="-342900">
              <a:buSzPct val="140000"/>
            </a:pPr>
            <a:r>
              <a:rPr lang="en-US" altLang="en-US" dirty="0"/>
              <a:t>404 Not Found</a:t>
            </a:r>
          </a:p>
          <a:p>
            <a:pPr marL="742950" lvl="2" indent="-342900">
              <a:buSzPct val="140000"/>
              <a:buFont typeface="Wingdings" panose="05000000000000000000" pitchFamily="2" charset="2"/>
              <a:buChar char="§"/>
            </a:pPr>
            <a:r>
              <a:rPr lang="en-US" altLang="en-US" dirty="0">
                <a:solidFill>
                  <a:srgbClr val="996633"/>
                </a:solidFill>
              </a:rPr>
              <a:t>5xx Server Error</a:t>
            </a:r>
          </a:p>
          <a:p>
            <a:pPr marL="1200150" lvl="3" indent="-342900">
              <a:buSzPct val="140000"/>
            </a:pPr>
            <a:r>
              <a:rPr lang="en-US" altLang="en-US" dirty="0"/>
              <a:t>500 Internal Server Error</a:t>
            </a:r>
          </a:p>
          <a:p>
            <a:pPr lvl="1"/>
            <a:endParaRPr lang="en-US" altLang="en-US" dirty="0"/>
          </a:p>
        </p:txBody>
      </p:sp>
      <p:sp>
        <p:nvSpPr>
          <p:cNvPr id="248834" name="Rectangle 2">
            <a:extLst>
              <a:ext uri="{FF2B5EF4-FFF2-40B4-BE49-F238E27FC236}">
                <a16:creationId xmlns:a16="http://schemas.microsoft.com/office/drawing/2014/main" id="{DAF0727E-B58D-4423-99FA-4856C9756E13}"/>
              </a:ext>
            </a:extLst>
          </p:cNvPr>
          <p:cNvSpPr>
            <a:spLocks noGrp="1" noChangeArrowheads="1"/>
          </p:cNvSpPr>
          <p:nvPr>
            <p:ph type="title"/>
          </p:nvPr>
        </p:nvSpPr>
        <p:spPr/>
        <p:txBody>
          <a:bodyPr/>
          <a:lstStyle/>
          <a:p>
            <a:pPr>
              <a:defRPr/>
            </a:pPr>
            <a:r>
              <a:rPr lang="en-US" dirty="0"/>
              <a:t>HTTP Response Status Codes</a:t>
            </a:r>
          </a:p>
        </p:txBody>
      </p:sp>
    </p:spTree>
    <p:extLst>
      <p:ext uri="{BB962C8B-B14F-4D97-AF65-F5344CB8AC3E}">
        <p14:creationId xmlns:p14="http://schemas.microsoft.com/office/powerpoint/2010/main" val="13748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BE9BBCD-E601-4707-B729-F9E525DFB3D3}"/>
              </a:ext>
            </a:extLst>
          </p:cNvPr>
          <p:cNvSpPr>
            <a:spLocks noGrp="1" noChangeArrowheads="1"/>
          </p:cNvSpPr>
          <p:nvPr>
            <p:ph type="body" idx="1"/>
          </p:nvPr>
        </p:nvSpPr>
        <p:spPr>
          <a:xfrm>
            <a:off x="380999" y="763587"/>
            <a:ext cx="8334375" cy="5330825"/>
          </a:xfrm>
        </p:spPr>
        <p:txBody>
          <a:bodyPr/>
          <a:lstStyle/>
          <a:p>
            <a:pPr>
              <a:defRPr/>
            </a:pPr>
            <a:r>
              <a:rPr lang="en-US" altLang="en-US" sz="2400" dirty="0"/>
              <a:t>The process of converting an object to a JSON text string is called </a:t>
            </a:r>
            <a:r>
              <a:rPr lang="en-US" altLang="en-US" sz="2400" dirty="0">
                <a:solidFill>
                  <a:srgbClr val="FF0000"/>
                </a:solidFill>
              </a:rPr>
              <a:t>Serialization</a:t>
            </a:r>
            <a:r>
              <a:rPr lang="en-US" altLang="en-US" sz="2400" dirty="0"/>
              <a:t>.</a:t>
            </a:r>
          </a:p>
          <a:p>
            <a:pPr>
              <a:defRPr/>
            </a:pPr>
            <a:endParaRPr lang="en-US" altLang="en-US" dirty="0"/>
          </a:p>
          <a:p>
            <a:pPr>
              <a:defRPr/>
            </a:pPr>
            <a:endParaRPr lang="en-US" altLang="en-US" dirty="0"/>
          </a:p>
          <a:p>
            <a:pPr marL="0" indent="0">
              <a:buNone/>
              <a:defRPr/>
            </a:pPr>
            <a:endParaRPr lang="en-US" altLang="en-US" dirty="0"/>
          </a:p>
          <a:p>
            <a:pPr marL="0" indent="0">
              <a:buNone/>
              <a:defRPr/>
            </a:pPr>
            <a:endParaRPr lang="en-US" altLang="en-US" dirty="0"/>
          </a:p>
          <a:p>
            <a:pPr>
              <a:spcBef>
                <a:spcPts val="2400"/>
              </a:spcBef>
              <a:defRPr/>
            </a:pPr>
            <a:r>
              <a:rPr lang="en-US" altLang="en-US" sz="2400" dirty="0"/>
              <a:t>The process of converting a JSON text string back to an object is called </a:t>
            </a:r>
            <a:r>
              <a:rPr lang="en-US" altLang="en-US" sz="2400" dirty="0">
                <a:solidFill>
                  <a:srgbClr val="FF0000"/>
                </a:solidFill>
              </a:rPr>
              <a:t>Deserialization</a:t>
            </a:r>
            <a:r>
              <a:rPr lang="en-US" altLang="en-US" sz="2400" dirty="0"/>
              <a:t>.</a:t>
            </a:r>
          </a:p>
          <a:p>
            <a:pPr marL="0" indent="0">
              <a:buNone/>
            </a:pPr>
            <a:endParaRPr lang="en-US" altLang="en-US" dirty="0"/>
          </a:p>
        </p:txBody>
      </p:sp>
      <p:sp>
        <p:nvSpPr>
          <p:cNvPr id="248834" name="Rectangle 2">
            <a:extLst>
              <a:ext uri="{FF2B5EF4-FFF2-40B4-BE49-F238E27FC236}">
                <a16:creationId xmlns:a16="http://schemas.microsoft.com/office/drawing/2014/main" id="{DAF0727E-B58D-4423-99FA-4856C9756E13}"/>
              </a:ext>
            </a:extLst>
          </p:cNvPr>
          <p:cNvSpPr>
            <a:spLocks noGrp="1" noChangeArrowheads="1"/>
          </p:cNvSpPr>
          <p:nvPr>
            <p:ph type="title"/>
          </p:nvPr>
        </p:nvSpPr>
        <p:spPr/>
        <p:txBody>
          <a:bodyPr/>
          <a:lstStyle/>
          <a:p>
            <a:pPr>
              <a:defRPr/>
            </a:pPr>
            <a:r>
              <a:rPr lang="en-US" dirty="0"/>
              <a:t>Serialization &amp; Deserialization</a:t>
            </a:r>
          </a:p>
        </p:txBody>
      </p:sp>
      <p:sp>
        <p:nvSpPr>
          <p:cNvPr id="4" name="Text Box 5">
            <a:extLst>
              <a:ext uri="{FF2B5EF4-FFF2-40B4-BE49-F238E27FC236}">
                <a16:creationId xmlns:a16="http://schemas.microsoft.com/office/drawing/2014/main" id="{C2E3996B-2CD2-4708-8675-C23D05EECAEC}"/>
              </a:ext>
            </a:extLst>
          </p:cNvPr>
          <p:cNvSpPr txBox="1">
            <a:spLocks noChangeArrowheads="1"/>
          </p:cNvSpPr>
          <p:nvPr/>
        </p:nvSpPr>
        <p:spPr bwMode="auto">
          <a:xfrm>
            <a:off x="533400" y="4676178"/>
            <a:ext cx="8077200" cy="1224951"/>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None/>
            </a:pPr>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Newtonsoft.Json</a:t>
            </a:r>
            <a:r>
              <a:rPr lang="en-US" sz="1600" dirty="0">
                <a:solidFill>
                  <a:srgbClr val="000000"/>
                </a:solidFill>
                <a:latin typeface="Consolas" panose="020B0609020204030204" pitchFamily="49" charset="0"/>
              </a:rPr>
              <a:t>;</a:t>
            </a:r>
          </a:p>
          <a:p>
            <a:pPr>
              <a:buNone/>
            </a:pPr>
            <a:r>
              <a:rPr lang="en-US" sz="1600" dirty="0">
                <a:solidFill>
                  <a:srgbClr val="000000"/>
                </a:solidFill>
                <a:latin typeface="Consolas" panose="020B0609020204030204" pitchFamily="49" charset="0"/>
              </a:rPr>
              <a:t>....  </a:t>
            </a:r>
          </a:p>
          <a:p>
            <a:pPr>
              <a:buNone/>
            </a:pPr>
            <a:r>
              <a:rPr lang="en-US" sz="1600" dirty="0">
                <a:solidFill>
                  <a:srgbClr val="000000"/>
                </a:solidFill>
                <a:latin typeface="Consolas" panose="020B0609020204030204" pitchFamily="49" charset="0"/>
              </a:rPr>
              <a:t>Book </a:t>
            </a:r>
            <a:r>
              <a:rPr lang="en-US" sz="1600" dirty="0" err="1">
                <a:solidFill>
                  <a:srgbClr val="000000"/>
                </a:solidFill>
                <a:latin typeface="Consolas" panose="020B0609020204030204" pitchFamily="49" charset="0"/>
              </a:rPr>
              <a:t>book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JsonConvert.DeserializeObject</a:t>
            </a:r>
            <a:r>
              <a:rPr lang="en-US" sz="1600" dirty="0">
                <a:solidFill>
                  <a:srgbClr val="000000"/>
                </a:solidFill>
                <a:latin typeface="Consolas" panose="020B0609020204030204" pitchFamily="49" charset="0"/>
              </a:rPr>
              <a:t>&lt;Book&gt;(data);</a:t>
            </a:r>
          </a:p>
          <a:p>
            <a:pPr>
              <a:buNone/>
            </a:pPr>
            <a:r>
              <a:rPr lang="en-US" sz="1600" dirty="0">
                <a:solidFill>
                  <a:srgbClr val="000000"/>
                </a:solidFill>
                <a:latin typeface="Consolas" panose="020B0609020204030204" pitchFamily="49" charset="0"/>
              </a:rPr>
              <a:t>List&lt;Book&gt; </a:t>
            </a:r>
            <a:r>
              <a:rPr lang="en-US" sz="1600" dirty="0" err="1">
                <a:solidFill>
                  <a:srgbClr val="000000"/>
                </a:solidFill>
                <a:latin typeface="Consolas" panose="020B0609020204030204" pitchFamily="49" charset="0"/>
              </a:rPr>
              <a:t>bookList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JsonConvert.DeserializeObject</a:t>
            </a:r>
            <a:r>
              <a:rPr lang="en-US" sz="1600" dirty="0">
                <a:solidFill>
                  <a:srgbClr val="000000"/>
                </a:solidFill>
                <a:latin typeface="Consolas" panose="020B0609020204030204" pitchFamily="49" charset="0"/>
              </a:rPr>
              <a:t>&lt;List&lt;Book&gt;&gt;(data);</a:t>
            </a:r>
          </a:p>
        </p:txBody>
      </p:sp>
      <p:sp>
        <p:nvSpPr>
          <p:cNvPr id="5" name="Text Box 5">
            <a:extLst>
              <a:ext uri="{FF2B5EF4-FFF2-40B4-BE49-F238E27FC236}">
                <a16:creationId xmlns:a16="http://schemas.microsoft.com/office/drawing/2014/main" id="{2EE91588-C7F6-4AB8-9540-08FBA34F3994}"/>
              </a:ext>
            </a:extLst>
          </p:cNvPr>
          <p:cNvSpPr txBox="1">
            <a:spLocks noChangeArrowheads="1"/>
          </p:cNvSpPr>
          <p:nvPr/>
        </p:nvSpPr>
        <p:spPr bwMode="auto">
          <a:xfrm>
            <a:off x="533400" y="1664209"/>
            <a:ext cx="8073390" cy="2111347"/>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None/>
            </a:pPr>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Newtonsoft.Json</a:t>
            </a:r>
            <a:r>
              <a:rPr lang="en-US" sz="1600" dirty="0">
                <a:solidFill>
                  <a:srgbClr val="000000"/>
                </a:solidFill>
                <a:latin typeface="Consolas" panose="020B0609020204030204" pitchFamily="49" charset="0"/>
              </a:rPr>
              <a:t>;</a:t>
            </a:r>
          </a:p>
          <a:p>
            <a:pPr>
              <a:buNone/>
            </a:pPr>
            <a:r>
              <a:rPr lang="en-US" sz="1600" dirty="0">
                <a:solidFill>
                  <a:srgbClr val="000000"/>
                </a:solidFill>
                <a:latin typeface="Consolas" panose="020B0609020204030204" pitchFamily="49" charset="0"/>
              </a:rPr>
              <a:t>....  </a:t>
            </a:r>
          </a:p>
          <a:p>
            <a:pPr>
              <a:buNone/>
            </a:pPr>
            <a:r>
              <a:rPr lang="en-US" sz="1600" dirty="0">
                <a:solidFill>
                  <a:srgbClr val="000000"/>
                </a:solidFill>
                <a:latin typeface="Consolas" panose="020B0609020204030204" pitchFamily="49" charset="0"/>
              </a:rPr>
              <a:t>Book </a:t>
            </a:r>
            <a:r>
              <a:rPr lang="en-US" sz="1600" dirty="0" err="1">
                <a:solidFill>
                  <a:srgbClr val="000000"/>
                </a:solidFill>
                <a:latin typeface="Consolas" panose="020B0609020204030204" pitchFamily="49" charset="0"/>
              </a:rPr>
              <a:t>book</a:t>
            </a:r>
            <a:r>
              <a:rPr lang="en-US" sz="1600" dirty="0">
                <a:solidFill>
                  <a:srgbClr val="000000"/>
                </a:solidFill>
                <a:latin typeface="Consolas" panose="020B0609020204030204" pitchFamily="49" charset="0"/>
              </a:rPr>
              <a:t> = new Book("001", "Learning Web API“, 19.90);  </a:t>
            </a:r>
          </a:p>
          <a:p>
            <a:pPr>
              <a:buNone/>
            </a:pPr>
            <a:r>
              <a:rPr lang="en-US" sz="1600" dirty="0">
                <a:solidFill>
                  <a:srgbClr val="000000"/>
                </a:solidFill>
                <a:latin typeface="Consolas" panose="020B0609020204030204" pitchFamily="49" charset="0"/>
              </a:rPr>
              <a:t>List&lt;Book&gt; </a:t>
            </a:r>
            <a:r>
              <a:rPr lang="en-US" sz="1600" dirty="0" err="1">
                <a:solidFill>
                  <a:srgbClr val="000000"/>
                </a:solidFill>
                <a:latin typeface="Consolas" panose="020B0609020204030204" pitchFamily="49" charset="0"/>
              </a:rPr>
              <a:t>bookList</a:t>
            </a:r>
            <a:r>
              <a:rPr lang="en-US" sz="1600" dirty="0">
                <a:solidFill>
                  <a:srgbClr val="000000"/>
                </a:solidFill>
                <a:latin typeface="Consolas" panose="020B0609020204030204" pitchFamily="49" charset="0"/>
              </a:rPr>
              <a:t> = new List&lt;Book&gt;();</a:t>
            </a:r>
          </a:p>
          <a:p>
            <a:pPr>
              <a:buNone/>
            </a:pPr>
            <a:r>
              <a:rPr lang="en-US" sz="1600" dirty="0" err="1">
                <a:solidFill>
                  <a:srgbClr val="000000"/>
                </a:solidFill>
                <a:latin typeface="Consolas" panose="020B0609020204030204" pitchFamily="49" charset="0"/>
              </a:rPr>
              <a:t>bookList.Add</a:t>
            </a:r>
            <a:r>
              <a:rPr lang="en-US" sz="1600" dirty="0">
                <a:solidFill>
                  <a:srgbClr val="000000"/>
                </a:solidFill>
                <a:latin typeface="Consolas" panose="020B0609020204030204" pitchFamily="49" charset="0"/>
              </a:rPr>
              <a:t>(book);</a:t>
            </a:r>
          </a:p>
          <a:p>
            <a:pPr>
              <a:buNone/>
            </a:pPr>
            <a:r>
              <a:rPr lang="en-US" sz="1600" dirty="0">
                <a:solidFill>
                  <a:srgbClr val="000000"/>
                </a:solidFill>
                <a:latin typeface="Consolas" panose="020B0609020204030204" pitchFamily="49" charset="0"/>
              </a:rPr>
              <a:t>string </a:t>
            </a:r>
            <a:r>
              <a:rPr lang="en-US" sz="1600" dirty="0" err="1">
                <a:solidFill>
                  <a:srgbClr val="000000"/>
                </a:solidFill>
                <a:latin typeface="Consolas" panose="020B0609020204030204" pitchFamily="49" charset="0"/>
              </a:rPr>
              <a:t>jsonBook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JsonConvert.SerializeObject</a:t>
            </a:r>
            <a:r>
              <a:rPr lang="en-US" sz="1600" dirty="0">
                <a:solidFill>
                  <a:srgbClr val="000000"/>
                </a:solidFill>
                <a:latin typeface="Consolas" panose="020B0609020204030204" pitchFamily="49" charset="0"/>
              </a:rPr>
              <a:t>(book);</a:t>
            </a:r>
          </a:p>
          <a:p>
            <a:pPr>
              <a:buNone/>
            </a:pPr>
            <a:r>
              <a:rPr lang="en-US" sz="1600" dirty="0">
                <a:solidFill>
                  <a:srgbClr val="000000"/>
                </a:solidFill>
                <a:latin typeface="Consolas" panose="020B0609020204030204" pitchFamily="49" charset="0"/>
              </a:rPr>
              <a:t>string </a:t>
            </a:r>
            <a:r>
              <a:rPr lang="en-US" sz="1600" dirty="0" err="1">
                <a:solidFill>
                  <a:srgbClr val="000000"/>
                </a:solidFill>
                <a:latin typeface="Consolas" panose="020B0609020204030204" pitchFamily="49" charset="0"/>
              </a:rPr>
              <a:t>jsonBookList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JsonConvert.SerializeObject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bookList</a:t>
            </a:r>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105029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3F19-0DAA-4D20-B26D-AC7E53197579}"/>
              </a:ext>
            </a:extLst>
          </p:cNvPr>
          <p:cNvSpPr>
            <a:spLocks noGrp="1"/>
          </p:cNvSpPr>
          <p:nvPr>
            <p:ph type="title"/>
          </p:nvPr>
        </p:nvSpPr>
        <p:spPr/>
        <p:txBody>
          <a:bodyPr/>
          <a:lstStyle/>
          <a:p>
            <a:pPr>
              <a:defRPr/>
            </a:pPr>
            <a:r>
              <a:rPr lang="en-US" dirty="0" err="1"/>
              <a:t>Json</a:t>
            </a:r>
            <a:r>
              <a:rPr lang="en-US" dirty="0"/>
              <a:t> - Object</a:t>
            </a:r>
          </a:p>
        </p:txBody>
      </p:sp>
      <p:sp>
        <p:nvSpPr>
          <p:cNvPr id="60419" name="Content Placeholder 2">
            <a:extLst>
              <a:ext uri="{FF2B5EF4-FFF2-40B4-BE49-F238E27FC236}">
                <a16:creationId xmlns:a16="http://schemas.microsoft.com/office/drawing/2014/main" id="{1E4D05FC-61BA-4E9A-BECD-3B7A7A1389FB}"/>
              </a:ext>
            </a:extLst>
          </p:cNvPr>
          <p:cNvSpPr>
            <a:spLocks noGrp="1" noChangeArrowheads="1"/>
          </p:cNvSpPr>
          <p:nvPr>
            <p:ph idx="1"/>
          </p:nvPr>
        </p:nvSpPr>
        <p:spPr/>
        <p:txBody>
          <a:bodyPr/>
          <a:lstStyle/>
          <a:p>
            <a:r>
              <a:rPr lang="en-US" altLang="en-US" sz="2800" dirty="0"/>
              <a:t>An </a:t>
            </a:r>
            <a:r>
              <a:rPr lang="en-US" altLang="en-US" sz="2800" i="1" dirty="0"/>
              <a:t>object</a:t>
            </a:r>
            <a:r>
              <a:rPr lang="en-US" altLang="en-US" sz="2800" dirty="0"/>
              <a:t> is an </a:t>
            </a:r>
            <a:r>
              <a:rPr lang="en-US" altLang="en-US" sz="2800" dirty="0">
                <a:solidFill>
                  <a:srgbClr val="FF0000"/>
                </a:solidFill>
              </a:rPr>
              <a:t>unordered </a:t>
            </a:r>
            <a:r>
              <a:rPr lang="en-US" altLang="en-US" sz="2800" dirty="0"/>
              <a:t>set of name/value pairs</a:t>
            </a:r>
          </a:p>
          <a:p>
            <a:pPr lvl="1"/>
            <a:r>
              <a:rPr lang="en-US" altLang="en-US" sz="2400" dirty="0"/>
              <a:t>The pairs are enclosed within braces, </a:t>
            </a:r>
            <a:r>
              <a:rPr lang="en-US" altLang="en-US" sz="2400" dirty="0">
                <a:solidFill>
                  <a:srgbClr val="FF0000"/>
                </a:solidFill>
              </a:rPr>
              <a:t>{ }</a:t>
            </a:r>
          </a:p>
          <a:p>
            <a:pPr lvl="1"/>
            <a:r>
              <a:rPr lang="en-US" altLang="en-US" sz="2400" dirty="0"/>
              <a:t>There is a </a:t>
            </a:r>
            <a:r>
              <a:rPr lang="en-US" altLang="en-US" sz="2400" dirty="0">
                <a:solidFill>
                  <a:srgbClr val="FF0000"/>
                </a:solidFill>
              </a:rPr>
              <a:t>colon</a:t>
            </a:r>
            <a:r>
              <a:rPr lang="en-US" altLang="en-US" sz="2400" dirty="0"/>
              <a:t> between the name and the value</a:t>
            </a:r>
          </a:p>
          <a:p>
            <a:pPr lvl="1"/>
            <a:r>
              <a:rPr lang="en-US" altLang="en-US" sz="2400" dirty="0"/>
              <a:t>Pairs are separated by </a:t>
            </a:r>
            <a:r>
              <a:rPr lang="en-US" altLang="en-US" sz="2400" dirty="0">
                <a:solidFill>
                  <a:srgbClr val="FF0000"/>
                </a:solidFill>
              </a:rPr>
              <a:t>commas</a:t>
            </a:r>
          </a:p>
          <a:p>
            <a:pPr lvl="1"/>
            <a:r>
              <a:rPr lang="en-US" altLang="en-US" sz="2400" dirty="0"/>
              <a:t>A value can be: A string, a number, true, false, null, an object, or an array</a:t>
            </a:r>
          </a:p>
          <a:p>
            <a:pPr lvl="1"/>
            <a:r>
              <a:rPr lang="en-US" altLang="en-US" sz="2400" dirty="0"/>
              <a:t>Values can be nested</a:t>
            </a:r>
            <a:endParaRPr lang="en-US" altLang="en-US" sz="2400" dirty="0">
              <a:solidFill>
                <a:srgbClr val="FF0000"/>
              </a:solidFill>
            </a:endParaRPr>
          </a:p>
          <a:p>
            <a:pPr lvl="1"/>
            <a:r>
              <a:rPr lang="en-US" altLang="en-US" sz="2400" dirty="0"/>
              <a:t>Example: </a:t>
            </a:r>
            <a:r>
              <a:rPr lang="en-US" altLang="en-US" sz="2000" dirty="0">
                <a:solidFill>
                  <a:schemeClr val="accent2"/>
                </a:solidFill>
                <a:latin typeface="Trebuchet MS" panose="020B0603020202020204" pitchFamily="34" charset="0"/>
              </a:rPr>
              <a:t>{"</a:t>
            </a:r>
            <a:r>
              <a:rPr lang="en-US" altLang="en-US" sz="2000" dirty="0" err="1">
                <a:solidFill>
                  <a:schemeClr val="accent2"/>
                </a:solidFill>
                <a:latin typeface="Trebuchet MS" panose="020B0603020202020204" pitchFamily="34" charset="0"/>
              </a:rPr>
              <a:t>studentID</a:t>
            </a:r>
            <a:r>
              <a:rPr lang="en-US" altLang="en-US" sz="2000" dirty="0">
                <a:solidFill>
                  <a:schemeClr val="accent2"/>
                </a:solidFill>
                <a:latin typeface="Trebuchet MS" panose="020B0603020202020204" pitchFamily="34" charset="0"/>
              </a:rPr>
              <a:t>": "</a:t>
            </a:r>
            <a:r>
              <a:rPr lang="fi-FI" altLang="en-US" sz="2000" dirty="0">
                <a:solidFill>
                  <a:schemeClr val="accent2"/>
                </a:solidFill>
                <a:latin typeface="Trebuchet MS" panose="020B0603020202020204" pitchFamily="34" charset="0"/>
              </a:rPr>
              <a:t>10112345F</a:t>
            </a:r>
            <a:r>
              <a:rPr lang="en-US" altLang="en-US" sz="2000" dirty="0">
                <a:solidFill>
                  <a:schemeClr val="accent2"/>
                </a:solidFill>
                <a:latin typeface="Trebuchet MS" panose="020B0603020202020204" pitchFamily="34" charset="0"/>
              </a:rPr>
              <a:t>", "</a:t>
            </a:r>
            <a:r>
              <a:rPr lang="en-US" altLang="en-US" sz="2000" dirty="0" err="1">
                <a:solidFill>
                  <a:schemeClr val="accent2"/>
                </a:solidFill>
                <a:latin typeface="Trebuchet MS" panose="020B0603020202020204" pitchFamily="34" charset="0"/>
              </a:rPr>
              <a:t>YearJoin</a:t>
            </a:r>
            <a:r>
              <a:rPr lang="en-US" altLang="en-US" sz="2000" dirty="0">
                <a:solidFill>
                  <a:schemeClr val="accent2"/>
                </a:solidFill>
                <a:latin typeface="Trebuchet MS" panose="020B0603020202020204" pitchFamily="34" charset="0"/>
              </a:rPr>
              <a:t>": 2017}</a:t>
            </a:r>
          </a:p>
          <a:p>
            <a:pPr lvl="1"/>
            <a:endParaRPr lang="en-US" altLang="en-US" sz="2000" dirty="0">
              <a:solidFill>
                <a:schemeClr val="accent2"/>
              </a:solidFill>
              <a:latin typeface="Trebuchet MS" panose="020B0603020202020204" pitchFamily="34" charset="0"/>
            </a:endParaRPr>
          </a:p>
          <a:p>
            <a:pPr lvl="1"/>
            <a:endParaRPr lang="en-US" altLang="en-US" sz="2000" dirty="0">
              <a:solidFill>
                <a:schemeClr val="accent2"/>
              </a:solidFill>
              <a:latin typeface="Trebuchet MS" panose="020B0603020202020204" pitchFamily="34" charset="0"/>
            </a:endParaRPr>
          </a:p>
        </p:txBody>
      </p:sp>
      <p:sp>
        <p:nvSpPr>
          <p:cNvPr id="4" name="Left Brace 3">
            <a:extLst>
              <a:ext uri="{FF2B5EF4-FFF2-40B4-BE49-F238E27FC236}">
                <a16:creationId xmlns:a16="http://schemas.microsoft.com/office/drawing/2014/main" id="{D9C1FBEF-2D1F-46FD-B501-D250071516FB}"/>
              </a:ext>
            </a:extLst>
          </p:cNvPr>
          <p:cNvSpPr/>
          <p:nvPr/>
        </p:nvSpPr>
        <p:spPr>
          <a:xfrm rot="16200000">
            <a:off x="2953544" y="4112421"/>
            <a:ext cx="188913" cy="1066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5" name="TextBox 4">
            <a:extLst>
              <a:ext uri="{FF2B5EF4-FFF2-40B4-BE49-F238E27FC236}">
                <a16:creationId xmlns:a16="http://schemas.microsoft.com/office/drawing/2014/main" id="{507A2185-9038-4A6D-816C-87D4253276C1}"/>
              </a:ext>
            </a:extLst>
          </p:cNvPr>
          <p:cNvSpPr txBox="1">
            <a:spLocks noChangeArrowheads="1"/>
          </p:cNvSpPr>
          <p:nvPr/>
        </p:nvSpPr>
        <p:spPr bwMode="auto">
          <a:xfrm>
            <a:off x="2530475" y="4796632"/>
            <a:ext cx="1035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pPr>
            <a:r>
              <a:rPr kumimoji="0" lang="en-US" altLang="en-US" sz="1600" b="0" dirty="0">
                <a:latin typeface="Verdana" panose="020B0604030504040204" pitchFamily="34" charset="0"/>
              </a:rPr>
              <a:t>Name</a:t>
            </a:r>
          </a:p>
        </p:txBody>
      </p:sp>
      <p:sp>
        <p:nvSpPr>
          <p:cNvPr id="6" name="Left Brace 5">
            <a:extLst>
              <a:ext uri="{FF2B5EF4-FFF2-40B4-BE49-F238E27FC236}">
                <a16:creationId xmlns:a16="http://schemas.microsoft.com/office/drawing/2014/main" id="{4FDAD55D-F862-4F27-A50E-6980700D463E}"/>
              </a:ext>
            </a:extLst>
          </p:cNvPr>
          <p:cNvSpPr/>
          <p:nvPr/>
        </p:nvSpPr>
        <p:spPr>
          <a:xfrm rot="16200000">
            <a:off x="4382294" y="3977005"/>
            <a:ext cx="150813" cy="12954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7" name="TextBox 6">
            <a:extLst>
              <a:ext uri="{FF2B5EF4-FFF2-40B4-BE49-F238E27FC236}">
                <a16:creationId xmlns:a16="http://schemas.microsoft.com/office/drawing/2014/main" id="{D92454B3-8B39-4CAB-A233-0A1E19F943F8}"/>
              </a:ext>
            </a:extLst>
          </p:cNvPr>
          <p:cNvSpPr txBox="1">
            <a:spLocks noChangeArrowheads="1"/>
          </p:cNvSpPr>
          <p:nvPr/>
        </p:nvSpPr>
        <p:spPr bwMode="auto">
          <a:xfrm>
            <a:off x="3768725" y="4796632"/>
            <a:ext cx="1377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pPr>
            <a:r>
              <a:rPr kumimoji="0" lang="en-US" altLang="en-US" sz="1600" b="0">
                <a:latin typeface="Verdana" panose="020B0604030504040204" pitchFamily="34" charset="0"/>
              </a:rPr>
              <a:t>Value</a:t>
            </a:r>
          </a:p>
        </p:txBody>
      </p:sp>
    </p:spTree>
    <p:extLst>
      <p:ext uri="{BB962C8B-B14F-4D97-AF65-F5344CB8AC3E}">
        <p14:creationId xmlns:p14="http://schemas.microsoft.com/office/powerpoint/2010/main" val="809888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B6AE-1A02-4B16-980C-2AB9B7ED2D95}"/>
              </a:ext>
            </a:extLst>
          </p:cNvPr>
          <p:cNvSpPr>
            <a:spLocks noGrp="1"/>
          </p:cNvSpPr>
          <p:nvPr>
            <p:ph type="title"/>
          </p:nvPr>
        </p:nvSpPr>
        <p:spPr/>
        <p:txBody>
          <a:bodyPr/>
          <a:lstStyle/>
          <a:p>
            <a:pPr>
              <a:defRPr/>
            </a:pPr>
            <a:r>
              <a:rPr lang="en-US" dirty="0"/>
              <a:t>Json – Array/List</a:t>
            </a:r>
          </a:p>
        </p:txBody>
      </p:sp>
      <p:sp>
        <p:nvSpPr>
          <p:cNvPr id="61443" name="Content Placeholder 2">
            <a:extLst>
              <a:ext uri="{FF2B5EF4-FFF2-40B4-BE49-F238E27FC236}">
                <a16:creationId xmlns:a16="http://schemas.microsoft.com/office/drawing/2014/main" id="{E7AAEC55-A908-409C-84D5-E21784B2D1AA}"/>
              </a:ext>
            </a:extLst>
          </p:cNvPr>
          <p:cNvSpPr>
            <a:spLocks noGrp="1" noChangeArrowheads="1"/>
          </p:cNvSpPr>
          <p:nvPr>
            <p:ph idx="1"/>
          </p:nvPr>
        </p:nvSpPr>
        <p:spPr>
          <a:xfrm>
            <a:off x="381000" y="838200"/>
            <a:ext cx="8153400" cy="2209800"/>
          </a:xfrm>
        </p:spPr>
        <p:txBody>
          <a:bodyPr/>
          <a:lstStyle/>
          <a:p>
            <a:r>
              <a:rPr lang="en-US" altLang="en-US" sz="2800" dirty="0"/>
              <a:t>An </a:t>
            </a:r>
            <a:r>
              <a:rPr lang="en-US" altLang="en-US" i="1" dirty="0"/>
              <a:t>A</a:t>
            </a:r>
            <a:r>
              <a:rPr lang="en-US" altLang="en-US" sz="2800" i="1" dirty="0"/>
              <a:t>rray/List</a:t>
            </a:r>
            <a:r>
              <a:rPr lang="en-US" altLang="en-US" sz="2800" dirty="0"/>
              <a:t> is an </a:t>
            </a:r>
            <a:r>
              <a:rPr lang="en-US" altLang="en-US" sz="2800" dirty="0">
                <a:solidFill>
                  <a:srgbClr val="FF0000"/>
                </a:solidFill>
              </a:rPr>
              <a:t>ordered</a:t>
            </a:r>
            <a:r>
              <a:rPr lang="en-US" altLang="en-US" sz="2800" dirty="0"/>
              <a:t> collection of objects</a:t>
            </a:r>
          </a:p>
          <a:p>
            <a:pPr lvl="1"/>
            <a:r>
              <a:rPr lang="en-US" altLang="en-US" sz="2400" dirty="0"/>
              <a:t>The objects are enclosed within brackets, </a:t>
            </a:r>
            <a:r>
              <a:rPr lang="en-US" altLang="en-US" sz="2400" dirty="0">
                <a:solidFill>
                  <a:srgbClr val="FF0000"/>
                </a:solidFill>
              </a:rPr>
              <a:t>[ ]</a:t>
            </a:r>
          </a:p>
          <a:p>
            <a:pPr lvl="1"/>
            <a:r>
              <a:rPr lang="en-US" altLang="en-US" sz="2400" dirty="0"/>
              <a:t>Values are separated by </a:t>
            </a:r>
            <a:r>
              <a:rPr lang="en-US" altLang="en-US" sz="2400" dirty="0">
                <a:solidFill>
                  <a:srgbClr val="FF0000"/>
                </a:solidFill>
              </a:rPr>
              <a:t>commas</a:t>
            </a:r>
          </a:p>
          <a:p>
            <a:pPr lvl="1"/>
            <a:r>
              <a:rPr lang="en-US" altLang="en-US" sz="2400" dirty="0"/>
              <a:t>Example:</a:t>
            </a:r>
            <a:endParaRPr lang="en-US" altLang="en-US" sz="2400" dirty="0">
              <a:solidFill>
                <a:schemeClr val="accent2"/>
              </a:solidFill>
              <a:latin typeface="Trebuchet MS" panose="020B0603020202020204" pitchFamily="34" charset="0"/>
            </a:endParaRPr>
          </a:p>
        </p:txBody>
      </p:sp>
      <p:pic>
        <p:nvPicPr>
          <p:cNvPr id="61444" name="Picture 7">
            <a:extLst>
              <a:ext uri="{FF2B5EF4-FFF2-40B4-BE49-F238E27FC236}">
                <a16:creationId xmlns:a16="http://schemas.microsoft.com/office/drawing/2014/main" id="{2B94FA19-262C-43CC-8D74-1F78164721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67000"/>
            <a:ext cx="71120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Brace 8">
            <a:extLst>
              <a:ext uri="{FF2B5EF4-FFF2-40B4-BE49-F238E27FC236}">
                <a16:creationId xmlns:a16="http://schemas.microsoft.com/office/drawing/2014/main" id="{34F8E1E8-D1DA-4FC2-92CE-0BDBFC93DAEF}"/>
              </a:ext>
            </a:extLst>
          </p:cNvPr>
          <p:cNvSpPr/>
          <p:nvPr/>
        </p:nvSpPr>
        <p:spPr>
          <a:xfrm>
            <a:off x="8453438" y="2895600"/>
            <a:ext cx="115887" cy="2921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0" name="TextBox 9">
            <a:extLst>
              <a:ext uri="{FF2B5EF4-FFF2-40B4-BE49-F238E27FC236}">
                <a16:creationId xmlns:a16="http://schemas.microsoft.com/office/drawing/2014/main" id="{DC3A98F1-7E69-4E03-BC3B-734E04B03F3C}"/>
              </a:ext>
            </a:extLst>
          </p:cNvPr>
          <p:cNvSpPr txBox="1">
            <a:spLocks noChangeArrowheads="1"/>
          </p:cNvSpPr>
          <p:nvPr/>
        </p:nvSpPr>
        <p:spPr bwMode="auto">
          <a:xfrm>
            <a:off x="8580438" y="4038600"/>
            <a:ext cx="3581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dirty="0">
                <a:solidFill>
                  <a:srgbClr val="00B050"/>
                </a:solidFill>
                <a:latin typeface="Verdana" panose="020B0604030504040204" pitchFamily="34" charset="0"/>
              </a:rPr>
              <a:t>Array</a:t>
            </a:r>
          </a:p>
        </p:txBody>
      </p:sp>
      <p:sp>
        <p:nvSpPr>
          <p:cNvPr id="11" name="Right Brace 10">
            <a:extLst>
              <a:ext uri="{FF2B5EF4-FFF2-40B4-BE49-F238E27FC236}">
                <a16:creationId xmlns:a16="http://schemas.microsoft.com/office/drawing/2014/main" id="{A228C2BE-E4D5-491E-A99A-76DE54356A40}"/>
              </a:ext>
            </a:extLst>
          </p:cNvPr>
          <p:cNvSpPr/>
          <p:nvPr/>
        </p:nvSpPr>
        <p:spPr>
          <a:xfrm>
            <a:off x="7416800" y="3810000"/>
            <a:ext cx="203200" cy="35718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2" name="TextBox 11">
            <a:extLst>
              <a:ext uri="{FF2B5EF4-FFF2-40B4-BE49-F238E27FC236}">
                <a16:creationId xmlns:a16="http://schemas.microsoft.com/office/drawing/2014/main" id="{068E4AD9-03A1-4DED-A8EA-69A60380E026}"/>
              </a:ext>
            </a:extLst>
          </p:cNvPr>
          <p:cNvSpPr txBox="1">
            <a:spLocks noChangeArrowheads="1"/>
          </p:cNvSpPr>
          <p:nvPr/>
        </p:nvSpPr>
        <p:spPr bwMode="auto">
          <a:xfrm>
            <a:off x="7620000" y="3683000"/>
            <a:ext cx="358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dirty="0">
                <a:solidFill>
                  <a:srgbClr val="00B050"/>
                </a:solidFill>
                <a:latin typeface="Verdana" panose="020B0604030504040204" pitchFamily="34" charset="0"/>
              </a:rPr>
              <a:t>Nested</a:t>
            </a:r>
            <a:br>
              <a:rPr kumimoji="0" lang="en-US" altLang="en-US" sz="1200" dirty="0">
                <a:solidFill>
                  <a:srgbClr val="00B050"/>
                </a:solidFill>
                <a:latin typeface="Verdana" panose="020B0604030504040204" pitchFamily="34" charset="0"/>
              </a:rPr>
            </a:br>
            <a:r>
              <a:rPr kumimoji="0" lang="en-US" altLang="en-US" sz="1200" dirty="0">
                <a:solidFill>
                  <a:srgbClr val="00B050"/>
                </a:solidFill>
                <a:latin typeface="Verdana" panose="020B0604030504040204" pitchFamily="34" charset="0"/>
              </a:rPr>
              <a:t>Array</a:t>
            </a:r>
          </a:p>
        </p:txBody>
      </p:sp>
      <p:sp>
        <p:nvSpPr>
          <p:cNvPr id="13" name="Right Brace 12">
            <a:extLst>
              <a:ext uri="{FF2B5EF4-FFF2-40B4-BE49-F238E27FC236}">
                <a16:creationId xmlns:a16="http://schemas.microsoft.com/office/drawing/2014/main" id="{4584E7A2-5EAB-4DA5-8E31-5355D31EDBD9}"/>
              </a:ext>
            </a:extLst>
          </p:cNvPr>
          <p:cNvSpPr/>
          <p:nvPr/>
        </p:nvSpPr>
        <p:spPr>
          <a:xfrm>
            <a:off x="7416800" y="5143500"/>
            <a:ext cx="203200" cy="4953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4" name="TextBox 13">
            <a:extLst>
              <a:ext uri="{FF2B5EF4-FFF2-40B4-BE49-F238E27FC236}">
                <a16:creationId xmlns:a16="http://schemas.microsoft.com/office/drawing/2014/main" id="{D442652D-4D08-4BB5-A6AA-B92A20AC5CAB}"/>
              </a:ext>
            </a:extLst>
          </p:cNvPr>
          <p:cNvSpPr txBox="1">
            <a:spLocks noChangeArrowheads="1"/>
          </p:cNvSpPr>
          <p:nvPr/>
        </p:nvSpPr>
        <p:spPr bwMode="auto">
          <a:xfrm>
            <a:off x="7620000" y="5143500"/>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Nested</a:t>
            </a:r>
            <a:br>
              <a:rPr kumimoji="0" lang="en-US" altLang="en-US" sz="1200">
                <a:solidFill>
                  <a:srgbClr val="00B050"/>
                </a:solidFill>
                <a:latin typeface="Verdana" panose="020B0604030504040204" pitchFamily="34" charset="0"/>
              </a:rPr>
            </a:br>
            <a:r>
              <a:rPr kumimoji="0" lang="en-US" altLang="en-US" sz="1200">
                <a:solidFill>
                  <a:srgbClr val="00B050"/>
                </a:solidFill>
                <a:latin typeface="Verdana" panose="020B0604030504040204" pitchFamily="34" charset="0"/>
              </a:rPr>
              <a:t>Array</a:t>
            </a:r>
          </a:p>
        </p:txBody>
      </p:sp>
    </p:spTree>
    <p:extLst>
      <p:ext uri="{BB962C8B-B14F-4D97-AF65-F5344CB8AC3E}">
        <p14:creationId xmlns:p14="http://schemas.microsoft.com/office/powerpoint/2010/main" val="2344753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DE54-926A-4142-85AC-65254CDD77A4}"/>
              </a:ext>
            </a:extLst>
          </p:cNvPr>
          <p:cNvSpPr>
            <a:spLocks noGrp="1"/>
          </p:cNvSpPr>
          <p:nvPr>
            <p:ph type="title"/>
          </p:nvPr>
        </p:nvSpPr>
        <p:spPr/>
        <p:txBody>
          <a:bodyPr/>
          <a:lstStyle/>
          <a:p>
            <a:pPr>
              <a:defRPr/>
            </a:pPr>
            <a:r>
              <a:rPr lang="en-US" dirty="0"/>
              <a:t>JSON to C#</a:t>
            </a:r>
          </a:p>
        </p:txBody>
      </p:sp>
      <p:sp>
        <p:nvSpPr>
          <p:cNvPr id="62467" name="Content Placeholder 2">
            <a:extLst>
              <a:ext uri="{FF2B5EF4-FFF2-40B4-BE49-F238E27FC236}">
                <a16:creationId xmlns:a16="http://schemas.microsoft.com/office/drawing/2014/main" id="{E134B60D-DB6E-424E-81C2-14DF273A986D}"/>
              </a:ext>
            </a:extLst>
          </p:cNvPr>
          <p:cNvSpPr>
            <a:spLocks noGrp="1"/>
          </p:cNvSpPr>
          <p:nvPr>
            <p:ph idx="1"/>
          </p:nvPr>
        </p:nvSpPr>
        <p:spPr>
          <a:xfrm>
            <a:off x="52388" y="990600"/>
            <a:ext cx="3605212" cy="4191000"/>
          </a:xfrm>
          <a:ln>
            <a:solidFill>
              <a:srgbClr val="000000"/>
            </a:solidFill>
            <a:miter lim="800000"/>
            <a:headEnd/>
            <a:tailEnd/>
          </a:ln>
        </p:spPr>
        <p:txBody>
          <a:bodyPr/>
          <a:lstStyle/>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firstName</a:t>
            </a:r>
            <a:r>
              <a:rPr lang="en-US" altLang="en-US" sz="1200" dirty="0">
                <a:latin typeface="Courier New" panose="02070309020205020404" pitchFamily="49" charset="0"/>
                <a:cs typeface="Courier New" panose="02070309020205020404" pitchFamily="49" charset="0"/>
              </a:rPr>
              <a:t>": "John",</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lastName</a:t>
            </a:r>
            <a:r>
              <a:rPr lang="en-US" altLang="en-US" sz="1200" dirty="0">
                <a:latin typeface="Courier New" panose="02070309020205020404" pitchFamily="49" charset="0"/>
                <a:cs typeface="Courier New" panose="02070309020205020404" pitchFamily="49" charset="0"/>
              </a:rPr>
              <a:t>": "Smith",</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"age": 25,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"address":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streetAddress</a:t>
            </a:r>
            <a:r>
              <a:rPr lang="en-US" altLang="en-US" sz="1200" dirty="0">
                <a:latin typeface="Courier New" panose="02070309020205020404" pitchFamily="49" charset="0"/>
                <a:cs typeface="Courier New" panose="02070309020205020404" pitchFamily="49" charset="0"/>
              </a:rPr>
              <a:t>": "21 2nd Street",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"city": "New York",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"state": "NY",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postalCode</a:t>
            </a:r>
            <a:r>
              <a:rPr lang="en-US" altLang="en-US" sz="1200" dirty="0">
                <a:latin typeface="Courier New" panose="02070309020205020404" pitchFamily="49" charset="0"/>
                <a:cs typeface="Courier New" panose="02070309020205020404" pitchFamily="49" charset="0"/>
              </a:rPr>
              <a:t>": "10021"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a:highlight>
                  <a:srgbClr val="FF00FF"/>
                </a:highlight>
                <a:latin typeface="Courier New" panose="02070309020205020404" pitchFamily="49" charset="0"/>
                <a:cs typeface="Courier New" panose="02070309020205020404" pitchFamily="49" charset="0"/>
              </a:rPr>
              <a:t>"</a:t>
            </a:r>
            <a:r>
              <a:rPr lang="en-US" altLang="en-US" sz="1200" dirty="0" err="1">
                <a:highlight>
                  <a:srgbClr val="FF00FF"/>
                </a:highlight>
                <a:latin typeface="Courier New" panose="02070309020205020404" pitchFamily="49" charset="0"/>
                <a:cs typeface="Courier New" panose="02070309020205020404" pitchFamily="49" charset="0"/>
              </a:rPr>
              <a:t>phoneNumbers</a:t>
            </a:r>
            <a:r>
              <a:rPr lang="en-US" altLang="en-US" sz="1200" dirty="0">
                <a:highlight>
                  <a:srgbClr val="FF00FF"/>
                </a:highlight>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 "type": "home", "number": "212 555-1234"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 "type": "fax", "number": "646 555-4567"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a:highlight>
                  <a:srgbClr val="FF00FF"/>
                </a:highlight>
                <a:latin typeface="Courier New" panose="02070309020205020404" pitchFamily="49" charset="0"/>
                <a:cs typeface="Courier New" panose="02070309020205020404" pitchFamily="49" charset="0"/>
              </a:rPr>
              <a:t>]</a:t>
            </a: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newSubscription</a:t>
            </a:r>
            <a:r>
              <a:rPr lang="en-US" altLang="en-US" sz="1200" dirty="0">
                <a:latin typeface="Courier New" panose="02070309020205020404" pitchFamily="49" charset="0"/>
                <a:cs typeface="Courier New" panose="02070309020205020404" pitchFamily="49" charset="0"/>
              </a:rPr>
              <a:t>": false,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companyName</a:t>
            </a:r>
            <a:r>
              <a:rPr lang="en-US" altLang="en-US" sz="1200" dirty="0">
                <a:latin typeface="Courier New" panose="02070309020205020404" pitchFamily="49" charset="0"/>
                <a:cs typeface="Courier New" panose="02070309020205020404" pitchFamily="49" charset="0"/>
              </a:rPr>
              <a:t>": null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defTabSz="762000">
              <a:lnSpc>
                <a:spcPct val="80000"/>
              </a:lnSpc>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p:txBody>
      </p:sp>
      <p:sp>
        <p:nvSpPr>
          <p:cNvPr id="62468" name="Content Placeholder 2">
            <a:extLst>
              <a:ext uri="{FF2B5EF4-FFF2-40B4-BE49-F238E27FC236}">
                <a16:creationId xmlns:a16="http://schemas.microsoft.com/office/drawing/2014/main" id="{EAEA0FA3-7CED-4C28-BC1F-2EFA4103A52B}"/>
              </a:ext>
            </a:extLst>
          </p:cNvPr>
          <p:cNvSpPr txBox="1">
            <a:spLocks/>
          </p:cNvSpPr>
          <p:nvPr/>
        </p:nvSpPr>
        <p:spPr bwMode="auto">
          <a:xfrm>
            <a:off x="3843670" y="979967"/>
            <a:ext cx="5257800" cy="42016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7620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defTabSz="76200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defTabSz="7620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defTabSz="7620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defTabSz="7620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public class Address{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a:t>
            </a:r>
            <a:r>
              <a:rPr lang="en-US" altLang="en-US" sz="1200" dirty="0" err="1">
                <a:latin typeface="Courier New" panose="02070309020205020404" pitchFamily="49" charset="0"/>
                <a:cs typeface="Courier New" panose="02070309020205020404" pitchFamily="49" charset="0"/>
              </a:rPr>
              <a:t>StreetAddress</a:t>
            </a:r>
            <a:r>
              <a:rPr lang="en-US" altLang="en-US" sz="1200" dirty="0">
                <a:latin typeface="Courier New" panose="02070309020205020404" pitchFamily="49" charset="0"/>
                <a:cs typeface="Courier New" panose="02070309020205020404" pitchFamily="49" charset="0"/>
              </a:rPr>
              <a:t> { get; set; }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City { get; set; }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State { get; set; }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a:t>
            </a:r>
            <a:r>
              <a:rPr lang="en-US" altLang="en-US" sz="1200" dirty="0" err="1">
                <a:latin typeface="Courier New" panose="02070309020205020404" pitchFamily="49" charset="0"/>
                <a:cs typeface="Courier New" panose="02070309020205020404" pitchFamily="49" charset="0"/>
              </a:rPr>
              <a:t>PostalCode</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a:lnSpc>
                <a:spcPct val="80000"/>
              </a:lnSpc>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public class </a:t>
            </a:r>
            <a:r>
              <a:rPr lang="en-US" altLang="en-US" sz="1200" dirty="0" err="1">
                <a:latin typeface="Courier New" panose="02070309020205020404" pitchFamily="49" charset="0"/>
                <a:cs typeface="Courier New" panose="02070309020205020404" pitchFamily="49" charset="0"/>
              </a:rPr>
              <a:t>PhoneNumber</a:t>
            </a:r>
            <a:r>
              <a:rPr lang="en-US" altLang="en-US" sz="1200" dirty="0">
                <a:latin typeface="Courier New" panose="02070309020205020404" pitchFamily="49" charset="0"/>
                <a:cs typeface="Courier New" panose="02070309020205020404" pitchFamily="49" charset="0"/>
              </a:rPr>
              <a:t>{</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Type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Number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a:lnSpc>
                <a:spcPct val="80000"/>
              </a:lnSpc>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public class Person{</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FirstName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a:t>
            </a:r>
            <a:r>
              <a:rPr lang="en-US" altLang="en-US" sz="1200" dirty="0" err="1">
                <a:latin typeface="Courier New" panose="02070309020205020404" pitchFamily="49" charset="0"/>
                <a:cs typeface="Courier New" panose="02070309020205020404" pitchFamily="49" charset="0"/>
              </a:rPr>
              <a:t>LastName</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int Age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Address </a:t>
            </a:r>
            <a:r>
              <a:rPr lang="en-US" altLang="en-US" sz="1200" dirty="0" err="1">
                <a:latin typeface="Courier New" panose="02070309020205020404" pitchFamily="49" charset="0"/>
                <a:cs typeface="Courier New" panose="02070309020205020404" pitchFamily="49" charset="0"/>
              </a:rPr>
              <a:t>Address</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a:highlight>
                  <a:srgbClr val="FF00FF"/>
                </a:highlight>
                <a:latin typeface="Courier New" panose="02070309020205020404" pitchFamily="49" charset="0"/>
                <a:cs typeface="Courier New" panose="02070309020205020404" pitchFamily="49" charset="0"/>
              </a:rPr>
              <a:t>public List&lt;</a:t>
            </a:r>
            <a:r>
              <a:rPr lang="en-US" altLang="en-US" sz="1200" dirty="0" err="1">
                <a:highlight>
                  <a:srgbClr val="FF00FF"/>
                </a:highlight>
                <a:latin typeface="Courier New" panose="02070309020205020404" pitchFamily="49" charset="0"/>
                <a:cs typeface="Courier New" panose="02070309020205020404" pitchFamily="49" charset="0"/>
              </a:rPr>
              <a:t>PhoneNumber</a:t>
            </a:r>
            <a:r>
              <a:rPr lang="en-US" altLang="en-US" sz="1200" dirty="0">
                <a:highlight>
                  <a:srgbClr val="FF00FF"/>
                </a:highlight>
                <a:latin typeface="Courier New" panose="02070309020205020404" pitchFamily="49" charset="0"/>
                <a:cs typeface="Courier New" panose="02070309020205020404" pitchFamily="49" charset="0"/>
              </a:rPr>
              <a:t>&gt; </a:t>
            </a:r>
            <a:r>
              <a:rPr lang="en-US" altLang="en-US" sz="1200" dirty="0" err="1">
                <a:highlight>
                  <a:srgbClr val="FF00FF"/>
                </a:highlight>
                <a:latin typeface="Courier New" panose="02070309020205020404" pitchFamily="49" charset="0"/>
                <a:cs typeface="Courier New" panose="02070309020205020404" pitchFamily="49" charset="0"/>
              </a:rPr>
              <a:t>PhoneNumbers</a:t>
            </a:r>
            <a:r>
              <a:rPr lang="en-US" altLang="en-US" sz="1200" dirty="0">
                <a:highlight>
                  <a:srgbClr val="FF00FF"/>
                </a:highlight>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bool </a:t>
            </a:r>
            <a:r>
              <a:rPr lang="en-US" altLang="en-US" sz="1200" dirty="0" err="1">
                <a:latin typeface="Courier New" panose="02070309020205020404" pitchFamily="49" charset="0"/>
                <a:cs typeface="Courier New" panose="02070309020205020404" pitchFamily="49" charset="0"/>
              </a:rPr>
              <a:t>NewSubscription</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object CompanyName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p:txBody>
      </p:sp>
      <p:sp>
        <p:nvSpPr>
          <p:cNvPr id="62469" name="Right Arrow 5">
            <a:extLst>
              <a:ext uri="{FF2B5EF4-FFF2-40B4-BE49-F238E27FC236}">
                <a16:creationId xmlns:a16="http://schemas.microsoft.com/office/drawing/2014/main" id="{46BCF47B-0D2A-41FA-B262-D11287D06FF9}"/>
              </a:ext>
            </a:extLst>
          </p:cNvPr>
          <p:cNvSpPr>
            <a:spLocks noChangeArrowheads="1"/>
          </p:cNvSpPr>
          <p:nvPr/>
        </p:nvSpPr>
        <p:spPr bwMode="auto">
          <a:xfrm>
            <a:off x="3630168" y="2889123"/>
            <a:ext cx="213502" cy="838200"/>
          </a:xfrm>
          <a:prstGeom prst="rightArrow">
            <a:avLst>
              <a:gd name="adj1" fmla="val 50000"/>
              <a:gd name="adj2" fmla="val 50000"/>
            </a:avLst>
          </a:prstGeom>
          <a:solidFill>
            <a:srgbClr val="00B0F0"/>
          </a:solidFill>
          <a:ln w="12700">
            <a:solidFill>
              <a:schemeClr val="tx1"/>
            </a:solidFill>
            <a:round/>
            <a:headEnd type="none" w="sm" len="sm"/>
            <a:tailEnd type="none" w="sm" len="sm"/>
          </a:ln>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62470" name="TextBox 6">
            <a:extLst>
              <a:ext uri="{FF2B5EF4-FFF2-40B4-BE49-F238E27FC236}">
                <a16:creationId xmlns:a16="http://schemas.microsoft.com/office/drawing/2014/main" id="{F001F4D3-8630-414A-92C1-7A856CFF56AB}"/>
              </a:ext>
            </a:extLst>
          </p:cNvPr>
          <p:cNvSpPr txBox="1">
            <a:spLocks noChangeArrowheads="1"/>
          </p:cNvSpPr>
          <p:nvPr/>
        </p:nvSpPr>
        <p:spPr bwMode="auto">
          <a:xfrm>
            <a:off x="1066800" y="5334000"/>
            <a:ext cx="529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a:solidFill>
                  <a:srgbClr val="FF0000"/>
                </a:solidFill>
                <a:latin typeface="Verdana" panose="020B0604030504040204" pitchFamily="34" charset="0"/>
              </a:rPr>
              <a:t>JSON 				C#</a:t>
            </a:r>
          </a:p>
        </p:txBody>
      </p:sp>
      <p:cxnSp>
        <p:nvCxnSpPr>
          <p:cNvPr id="5" name="Straight Connector 4">
            <a:extLst>
              <a:ext uri="{FF2B5EF4-FFF2-40B4-BE49-F238E27FC236}">
                <a16:creationId xmlns:a16="http://schemas.microsoft.com/office/drawing/2014/main" id="{5FB9751F-7C6F-4EBC-A573-4804459E6F66}"/>
              </a:ext>
            </a:extLst>
          </p:cNvPr>
          <p:cNvCxnSpPr/>
          <p:nvPr/>
        </p:nvCxnSpPr>
        <p:spPr>
          <a:xfrm>
            <a:off x="1295400" y="1752600"/>
            <a:ext cx="0" cy="1524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0EF8F-D931-4582-A0E0-BCADD29EA1F7}"/>
              </a:ext>
            </a:extLst>
          </p:cNvPr>
          <p:cNvCxnSpPr>
            <a:cxnSpLocks/>
          </p:cNvCxnSpPr>
          <p:nvPr/>
        </p:nvCxnSpPr>
        <p:spPr>
          <a:xfrm flipH="1">
            <a:off x="282575" y="1908176"/>
            <a:ext cx="1028701" cy="317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F361F3-42B4-43B1-BC60-712D23FA7797}"/>
              </a:ext>
            </a:extLst>
          </p:cNvPr>
          <p:cNvCxnSpPr>
            <a:cxnSpLocks/>
          </p:cNvCxnSpPr>
          <p:nvPr/>
        </p:nvCxnSpPr>
        <p:spPr>
          <a:xfrm flipH="1">
            <a:off x="295275" y="1905000"/>
            <a:ext cx="9526" cy="9588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CBE68B-3142-4554-8207-8FA9E980CF8D}"/>
              </a:ext>
            </a:extLst>
          </p:cNvPr>
          <p:cNvCxnSpPr>
            <a:cxnSpLocks/>
          </p:cNvCxnSpPr>
          <p:nvPr/>
        </p:nvCxnSpPr>
        <p:spPr>
          <a:xfrm flipH="1">
            <a:off x="301626" y="2847975"/>
            <a:ext cx="328453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80B204-524F-4B0B-8D15-0589610C7E63}"/>
              </a:ext>
            </a:extLst>
          </p:cNvPr>
          <p:cNvCxnSpPr>
            <a:cxnSpLocks/>
          </p:cNvCxnSpPr>
          <p:nvPr/>
        </p:nvCxnSpPr>
        <p:spPr>
          <a:xfrm flipH="1" flipV="1">
            <a:off x="1276351" y="1746250"/>
            <a:ext cx="2309812" cy="95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29A850-9FE4-4A4B-B9AE-9D984E4FCBC4}"/>
              </a:ext>
            </a:extLst>
          </p:cNvPr>
          <p:cNvCxnSpPr>
            <a:cxnSpLocks/>
          </p:cNvCxnSpPr>
          <p:nvPr/>
        </p:nvCxnSpPr>
        <p:spPr>
          <a:xfrm>
            <a:off x="3581400" y="1736725"/>
            <a:ext cx="3175" cy="112712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DB81F85-3D83-4A7C-BE79-C7F6F8AD0A51}"/>
              </a:ext>
            </a:extLst>
          </p:cNvPr>
          <p:cNvSpPr/>
          <p:nvPr/>
        </p:nvSpPr>
        <p:spPr>
          <a:xfrm>
            <a:off x="457200" y="3016251"/>
            <a:ext cx="3048000" cy="3365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D2D76D-7A5B-40A4-90A2-2D413C585785}"/>
              </a:ext>
            </a:extLst>
          </p:cNvPr>
          <p:cNvSpPr/>
          <p:nvPr/>
        </p:nvSpPr>
        <p:spPr>
          <a:xfrm>
            <a:off x="3876261" y="2246244"/>
            <a:ext cx="4366591" cy="78850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8C2CFC-D307-4B7E-8ACF-C29186F93A2C}"/>
              </a:ext>
            </a:extLst>
          </p:cNvPr>
          <p:cNvSpPr/>
          <p:nvPr/>
        </p:nvSpPr>
        <p:spPr>
          <a:xfrm>
            <a:off x="3876261" y="1002196"/>
            <a:ext cx="4366591" cy="11314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B77C-7690-47B8-84FC-383D61E71C22}"/>
              </a:ext>
            </a:extLst>
          </p:cNvPr>
          <p:cNvSpPr/>
          <p:nvPr/>
        </p:nvSpPr>
        <p:spPr>
          <a:xfrm>
            <a:off x="3891724" y="3157092"/>
            <a:ext cx="5133404" cy="17440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115420-DBD3-4EF2-8E34-A582EE4D7E0C}"/>
              </a:ext>
            </a:extLst>
          </p:cNvPr>
          <p:cNvSpPr/>
          <p:nvPr/>
        </p:nvSpPr>
        <p:spPr>
          <a:xfrm>
            <a:off x="97346" y="1014984"/>
            <a:ext cx="3532822" cy="34655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607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2819400"/>
            <a:ext cx="4343400" cy="646113"/>
          </a:xfrm>
          <a:prstGeom prst="rect">
            <a:avLst/>
          </a:prstGeom>
          <a:noFill/>
        </p:spPr>
        <p:txBody>
          <a:bodyPr>
            <a:spAutoFit/>
          </a:bodyPr>
          <a:lstStyle/>
          <a:p>
            <a:pPr algn="ctr" eaLnBrk="1" hangingPunct="1">
              <a:spcBef>
                <a:spcPct val="20000"/>
              </a:spcBef>
              <a:defRPr/>
            </a:pPr>
            <a:r>
              <a:rPr lang="en-US" sz="3600" b="1" dirty="0">
                <a:solidFill>
                  <a:srgbClr val="0000FF"/>
                </a:solidFill>
                <a:latin typeface="+mn-lt"/>
                <a:cs typeface="+mn-cs"/>
              </a:rPr>
              <a:t>Demo Application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a:extLst>
              <a:ext uri="{FF2B5EF4-FFF2-40B4-BE49-F238E27FC236}">
                <a16:creationId xmlns:a16="http://schemas.microsoft.com/office/drawing/2014/main" id="{AE4CCB76-BBE8-46CC-9D59-A5A81DEE836D}"/>
              </a:ext>
            </a:extLst>
          </p:cNvPr>
          <p:cNvSpPr txBox="1">
            <a:spLocks noChangeArrowheads="1"/>
          </p:cNvSpPr>
          <p:nvPr/>
        </p:nvSpPr>
        <p:spPr bwMode="auto">
          <a:xfrm>
            <a:off x="3792500" y="1314893"/>
            <a:ext cx="5191014" cy="4044184"/>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marL="0" indent="0">
              <a:buNone/>
            </a:pPr>
            <a:r>
              <a:rPr kumimoji="1" lang="en-US" altLang="en-US" sz="1200" b="1" dirty="0">
                <a:solidFill>
                  <a:schemeClr val="tx1"/>
                </a:solidFill>
                <a:latin typeface="Arial Narrow" panose="020B0606020202030204" pitchFamily="34"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Book</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Id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Isbn</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Title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Author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Pages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Qty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Book</a:t>
            </a:r>
            <a:r>
              <a:rPr lang="en-US" sz="1200" dirty="0">
                <a:solidFill>
                  <a:srgbClr val="000000"/>
                </a:solidFill>
                <a:latin typeface="Consolas" panose="020B0609020204030204" pitchFamily="49" charset="0"/>
              </a:rPr>
              <a:t>() { }</a:t>
            </a:r>
          </a:p>
          <a:p>
            <a:pPr marL="0" indent="0">
              <a:buNone/>
            </a:pPr>
            <a:r>
              <a:rPr lang="en-US" sz="1200" dirty="0">
                <a:solidFill>
                  <a:srgbClr val="0000FF"/>
                </a:solidFill>
                <a:latin typeface="Consolas" panose="020B0609020204030204" pitchFamily="49" charset="0"/>
              </a:rPr>
              <a:t>   </a:t>
            </a:r>
          </a:p>
          <a:p>
            <a:pPr marL="0" indent="0">
              <a:buNone/>
            </a:pPr>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override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74531F"/>
                </a:solidFill>
                <a:latin typeface="Consolas" panose="020B0609020204030204" pitchFamily="49" charset="0"/>
              </a:rPr>
              <a:t>ToString</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8F08C4"/>
                </a:solidFill>
                <a:latin typeface="Consolas" panose="020B0609020204030204" pitchFamily="49" charset="0"/>
              </a:rPr>
              <a:t>       return</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"Id: "</a:t>
            </a:r>
            <a:r>
              <a:rPr lang="en-US" sz="1200" dirty="0">
                <a:solidFill>
                  <a:srgbClr val="000000"/>
                </a:solidFill>
                <a:latin typeface="Consolas" panose="020B0609020204030204" pitchFamily="49" charset="0"/>
              </a:rPr>
              <a:t> + Id +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tIsbn</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Isbn</a:t>
            </a:r>
            <a:r>
              <a:rPr lang="en-US" sz="1200" dirty="0">
                <a:solidFill>
                  <a:srgbClr val="000000"/>
                </a:solidFill>
                <a:latin typeface="Consolas" panose="020B0609020204030204" pitchFamily="49" charset="0"/>
              </a:rPr>
              <a:t> +</a:t>
            </a:r>
          </a:p>
          <a:p>
            <a:pPr marL="0" indent="0">
              <a:buNone/>
            </a:pPr>
            <a:r>
              <a:rPr lang="en-US" sz="1200" dirty="0">
                <a:solidFill>
                  <a:srgbClr val="A31515"/>
                </a:solidFill>
                <a:latin typeface="Consolas" panose="020B0609020204030204" pitchFamily="49" charset="0"/>
              </a:rPr>
              <a:t>              "\</a:t>
            </a:r>
            <a:r>
              <a:rPr lang="en-US" sz="1200" dirty="0" err="1">
                <a:solidFill>
                  <a:srgbClr val="A31515"/>
                </a:solidFill>
                <a:latin typeface="Consolas" panose="020B0609020204030204" pitchFamily="49" charset="0"/>
              </a:rPr>
              <a:t>tTitle</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 Title +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tAuthor</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 Author +</a:t>
            </a:r>
          </a:p>
          <a:p>
            <a:pPr marL="0" indent="0">
              <a:buNone/>
            </a:pPr>
            <a:r>
              <a:rPr lang="en-US" sz="1200" dirty="0">
                <a:solidFill>
                  <a:srgbClr val="A31515"/>
                </a:solidFill>
                <a:latin typeface="Consolas" panose="020B0609020204030204" pitchFamily="49" charset="0"/>
              </a:rPr>
              <a:t>              "\</a:t>
            </a:r>
            <a:r>
              <a:rPr lang="en-US" sz="1200" dirty="0" err="1">
                <a:solidFill>
                  <a:srgbClr val="A31515"/>
                </a:solidFill>
                <a:latin typeface="Consolas" panose="020B0609020204030204" pitchFamily="49" charset="0"/>
              </a:rPr>
              <a:t>tPages</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 Pages +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tQty</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 Qty;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kumimoji="1" lang="en-US" altLang="en-US" sz="1200" dirty="0">
              <a:solidFill>
                <a:schemeClr val="tx1"/>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0515DE54-926A-4142-85AC-65254CDD77A4}"/>
              </a:ext>
            </a:extLst>
          </p:cNvPr>
          <p:cNvSpPr>
            <a:spLocks noGrp="1"/>
          </p:cNvSpPr>
          <p:nvPr>
            <p:ph type="title"/>
          </p:nvPr>
        </p:nvSpPr>
        <p:spPr/>
        <p:txBody>
          <a:bodyPr/>
          <a:lstStyle/>
          <a:p>
            <a:pPr>
              <a:defRPr/>
            </a:pPr>
            <a:r>
              <a:rPr lang="en-US" dirty="0"/>
              <a:t>JSON data to C# Class</a:t>
            </a:r>
          </a:p>
        </p:txBody>
      </p:sp>
      <p:sp>
        <p:nvSpPr>
          <p:cNvPr id="62467" name="Content Placeholder 2">
            <a:extLst>
              <a:ext uri="{FF2B5EF4-FFF2-40B4-BE49-F238E27FC236}">
                <a16:creationId xmlns:a16="http://schemas.microsoft.com/office/drawing/2014/main" id="{E134B60D-DB6E-424E-81C2-14DF273A986D}"/>
              </a:ext>
            </a:extLst>
          </p:cNvPr>
          <p:cNvSpPr>
            <a:spLocks noGrp="1"/>
          </p:cNvSpPr>
          <p:nvPr>
            <p:ph idx="1"/>
          </p:nvPr>
        </p:nvSpPr>
        <p:spPr>
          <a:xfrm>
            <a:off x="120502" y="1314893"/>
            <a:ext cx="3376612" cy="4044184"/>
          </a:xfrm>
          <a:ln>
            <a:solidFill>
              <a:srgbClr val="000000"/>
            </a:solidFill>
            <a:miter lim="800000"/>
            <a:headEnd/>
            <a:tailEnd/>
          </a:ln>
        </p:spPr>
        <p:txBody>
          <a:bodyPr/>
          <a:lstStyle/>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"id": 1,</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isbn</a:t>
            </a:r>
            <a:r>
              <a:rPr lang="en-US" altLang="en-US" sz="1200" dirty="0">
                <a:latin typeface="Courier New" panose="02070309020205020404" pitchFamily="49" charset="0"/>
                <a:cs typeface="Courier New" panose="02070309020205020404" pitchFamily="49" charset="0"/>
              </a:rPr>
              <a:t>": "9781593275846",</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"title": "Eloquent JavaScript,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Second Edition",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"author": "</a:t>
            </a:r>
            <a:r>
              <a:rPr lang="en-US" altLang="en-US" sz="1200" dirty="0" err="1">
                <a:latin typeface="Courier New" panose="02070309020205020404" pitchFamily="49" charset="0"/>
                <a:cs typeface="Courier New" panose="02070309020205020404" pitchFamily="49" charset="0"/>
              </a:rPr>
              <a:t>Marijn</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HaverBeke</a:t>
            </a: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"pages": 472,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"qty": 39</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defTabSz="762000">
              <a:lnSpc>
                <a:spcPct val="80000"/>
              </a:lnSpc>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p:txBody>
      </p:sp>
      <p:sp>
        <p:nvSpPr>
          <p:cNvPr id="62469" name="Right Arrow 5">
            <a:extLst>
              <a:ext uri="{FF2B5EF4-FFF2-40B4-BE49-F238E27FC236}">
                <a16:creationId xmlns:a16="http://schemas.microsoft.com/office/drawing/2014/main" id="{46BCF47B-0D2A-41FA-B262-D11287D06FF9}"/>
              </a:ext>
            </a:extLst>
          </p:cNvPr>
          <p:cNvSpPr>
            <a:spLocks noChangeArrowheads="1"/>
          </p:cNvSpPr>
          <p:nvPr/>
        </p:nvSpPr>
        <p:spPr bwMode="auto">
          <a:xfrm>
            <a:off x="3374840" y="1848293"/>
            <a:ext cx="414116" cy="838200"/>
          </a:xfrm>
          <a:prstGeom prst="rightArrow">
            <a:avLst>
              <a:gd name="adj1" fmla="val 50000"/>
              <a:gd name="adj2" fmla="val 50000"/>
            </a:avLst>
          </a:prstGeom>
          <a:solidFill>
            <a:srgbClr val="00B0F0"/>
          </a:solidFill>
          <a:ln w="12700">
            <a:solidFill>
              <a:schemeClr val="tx1"/>
            </a:solidFill>
            <a:round/>
            <a:headEnd type="none" w="sm" len="sm"/>
            <a:tailEnd type="none" w="sm" len="sm"/>
          </a:ln>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62470" name="TextBox 6">
            <a:extLst>
              <a:ext uri="{FF2B5EF4-FFF2-40B4-BE49-F238E27FC236}">
                <a16:creationId xmlns:a16="http://schemas.microsoft.com/office/drawing/2014/main" id="{F001F4D3-8630-414A-92C1-7A856CFF56AB}"/>
              </a:ext>
            </a:extLst>
          </p:cNvPr>
          <p:cNvSpPr txBox="1">
            <a:spLocks noChangeArrowheads="1"/>
          </p:cNvSpPr>
          <p:nvPr/>
        </p:nvSpPr>
        <p:spPr bwMode="auto">
          <a:xfrm>
            <a:off x="1371600" y="5307963"/>
            <a:ext cx="529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dirty="0">
                <a:solidFill>
                  <a:srgbClr val="FF0000"/>
                </a:solidFill>
                <a:latin typeface="Verdana" panose="020B0604030504040204" pitchFamily="34" charset="0"/>
              </a:rPr>
              <a:t>JSON 				C#</a:t>
            </a:r>
          </a:p>
        </p:txBody>
      </p:sp>
      <p:sp>
        <p:nvSpPr>
          <p:cNvPr id="3" name="TextBox 2">
            <a:extLst>
              <a:ext uri="{FF2B5EF4-FFF2-40B4-BE49-F238E27FC236}">
                <a16:creationId xmlns:a16="http://schemas.microsoft.com/office/drawing/2014/main" id="{BB58ABA9-2726-42ED-9E62-33C3FC8D7B9E}"/>
              </a:ext>
            </a:extLst>
          </p:cNvPr>
          <p:cNvSpPr txBox="1"/>
          <p:nvPr/>
        </p:nvSpPr>
        <p:spPr>
          <a:xfrm>
            <a:off x="457200" y="5641181"/>
            <a:ext cx="8153400" cy="369332"/>
          </a:xfrm>
          <a:prstGeom prst="rect">
            <a:avLst/>
          </a:prstGeom>
          <a:noFill/>
        </p:spPr>
        <p:txBody>
          <a:bodyPr wrap="square" rtlCol="0">
            <a:spAutoFit/>
          </a:bodyPr>
          <a:lstStyle/>
          <a:p>
            <a:r>
              <a:rPr lang="en-US" dirty="0"/>
              <a:t>The Web API </a:t>
            </a:r>
            <a:r>
              <a:rPr lang="en-US" dirty="0" err="1"/>
              <a:t>url</a:t>
            </a:r>
            <a:r>
              <a:rPr lang="en-US" dirty="0"/>
              <a:t> is </a:t>
            </a:r>
            <a:r>
              <a:rPr lang="en-US" b="1" u="sng" dirty="0">
                <a:hlinkClick r:id="rId2"/>
              </a:rPr>
              <a:t>https://ictonejourney.com/api/books</a:t>
            </a:r>
            <a:endParaRPr lang="en-US" dirty="0"/>
          </a:p>
        </p:txBody>
      </p:sp>
      <p:sp>
        <p:nvSpPr>
          <p:cNvPr id="4" name="Rectangle 3">
            <a:extLst>
              <a:ext uri="{FF2B5EF4-FFF2-40B4-BE49-F238E27FC236}">
                <a16:creationId xmlns:a16="http://schemas.microsoft.com/office/drawing/2014/main" id="{3D3C3903-1DD3-4020-A6AB-01C66471B447}"/>
              </a:ext>
            </a:extLst>
          </p:cNvPr>
          <p:cNvSpPr/>
          <p:nvPr/>
        </p:nvSpPr>
        <p:spPr>
          <a:xfrm>
            <a:off x="372914" y="1467293"/>
            <a:ext cx="3001926" cy="170652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DD3440A-9123-4186-9988-2E8AA76DF201}"/>
              </a:ext>
            </a:extLst>
          </p:cNvPr>
          <p:cNvSpPr/>
          <p:nvPr/>
        </p:nvSpPr>
        <p:spPr>
          <a:xfrm>
            <a:off x="185072" y="1244277"/>
            <a:ext cx="138223" cy="295026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Rectangle with Corners Rounded 7">
            <a:extLst>
              <a:ext uri="{FF2B5EF4-FFF2-40B4-BE49-F238E27FC236}">
                <a16:creationId xmlns:a16="http://schemas.microsoft.com/office/drawing/2014/main" id="{A00C8ED6-22BF-403A-B796-077164E6D118}"/>
              </a:ext>
            </a:extLst>
          </p:cNvPr>
          <p:cNvSpPr/>
          <p:nvPr/>
        </p:nvSpPr>
        <p:spPr>
          <a:xfrm>
            <a:off x="717697" y="813390"/>
            <a:ext cx="7696199" cy="458696"/>
          </a:xfrm>
          <a:prstGeom prst="wedgeRoundRectCallout">
            <a:avLst>
              <a:gd name="adj1" fmla="val -54996"/>
              <a:gd name="adj2" fmla="val 53520"/>
              <a:gd name="adj3" fmla="val 16667"/>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The square bracket [ ] indicates that this JSON is an Array/List of objects</a:t>
            </a:r>
          </a:p>
        </p:txBody>
      </p:sp>
    </p:spTree>
    <p:extLst>
      <p:ext uri="{BB962C8B-B14F-4D97-AF65-F5344CB8AC3E}">
        <p14:creationId xmlns:p14="http://schemas.microsoft.com/office/powerpoint/2010/main" val="409451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B9E7966-1815-4BE1-9E12-E5CE6048D851}"/>
              </a:ext>
            </a:extLst>
          </p:cNvPr>
          <p:cNvSpPr>
            <a:spLocks noGrp="1" noChangeArrowheads="1"/>
          </p:cNvSpPr>
          <p:nvPr>
            <p:ph type="title"/>
          </p:nvPr>
        </p:nvSpPr>
        <p:spPr/>
        <p:txBody>
          <a:bodyPr/>
          <a:lstStyle/>
          <a:p>
            <a:pPr>
              <a:defRPr/>
            </a:pPr>
            <a:r>
              <a:rPr lang="en-US" dirty="0"/>
              <a:t>Objectives</a:t>
            </a:r>
          </a:p>
        </p:txBody>
      </p:sp>
      <p:sp>
        <p:nvSpPr>
          <p:cNvPr id="17411" name="Rectangle 3">
            <a:extLst>
              <a:ext uri="{FF2B5EF4-FFF2-40B4-BE49-F238E27FC236}">
                <a16:creationId xmlns:a16="http://schemas.microsoft.com/office/drawing/2014/main" id="{52456617-88A7-44E3-8DDF-9E847DD049E8}"/>
              </a:ext>
            </a:extLst>
          </p:cNvPr>
          <p:cNvSpPr>
            <a:spLocks noGrp="1" noChangeArrowheads="1"/>
          </p:cNvSpPr>
          <p:nvPr>
            <p:ph type="body" idx="1"/>
          </p:nvPr>
        </p:nvSpPr>
        <p:spPr>
          <a:xfrm>
            <a:off x="457200" y="990600"/>
            <a:ext cx="8153400" cy="4876800"/>
          </a:xfrm>
        </p:spPr>
        <p:txBody>
          <a:bodyPr/>
          <a:lstStyle/>
          <a:p>
            <a:pPr>
              <a:buFont typeface="Wingdings" panose="05000000000000000000" pitchFamily="2" charset="2"/>
              <a:buNone/>
            </a:pPr>
            <a:r>
              <a:rPr lang="en-US" altLang="en-US" dirty="0"/>
              <a:t>At the end of this lecture, you will be able to</a:t>
            </a:r>
          </a:p>
          <a:p>
            <a:endParaRPr lang="en-US" altLang="en-US" b="0" dirty="0"/>
          </a:p>
          <a:p>
            <a:r>
              <a:rPr lang="en-US" altLang="en-US" b="0" dirty="0"/>
              <a:t>Send HTTP GET request to Web API *</a:t>
            </a:r>
          </a:p>
          <a:p>
            <a:r>
              <a:rPr lang="en-US" altLang="en-US" dirty="0"/>
              <a:t>Receive HTTP response from Web API</a:t>
            </a:r>
          </a:p>
          <a:p>
            <a:r>
              <a:rPr lang="en-US" altLang="en-US" b="0" dirty="0"/>
              <a:t>Convert JSON to C# class</a:t>
            </a:r>
          </a:p>
          <a:p>
            <a:endParaRPr lang="en-US" altLang="en-US" b="0" dirty="0"/>
          </a:p>
          <a:p>
            <a:pPr marL="0" indent="0">
              <a:buNone/>
            </a:pPr>
            <a:r>
              <a:rPr lang="en-US" altLang="en-US" dirty="0"/>
              <a:t>* Sending other types of requests (</a:t>
            </a:r>
            <a:r>
              <a:rPr lang="en-US" altLang="en-US" dirty="0" err="1"/>
              <a:t>ie</a:t>
            </a:r>
            <a:r>
              <a:rPr lang="en-US" altLang="en-US" dirty="0"/>
              <a:t>. POST, PUT, DELETE) will be covered in WEB module.</a:t>
            </a:r>
            <a:endParaRPr lang="en-US" altLang="en-US" b="0" dirty="0"/>
          </a:p>
          <a:p>
            <a:pPr>
              <a:buFont typeface="Wingdings" panose="05000000000000000000" pitchFamily="2" charset="2"/>
              <a:buNone/>
            </a:pPr>
            <a:endParaRPr lang="en-US" altLang="en-US" b="0" dirty="0"/>
          </a:p>
          <a:p>
            <a:endParaRPr lang="en-US" altLang="en-US"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SG" altLang="en-US" dirty="0"/>
              <a:t>Main method – JSON data to an Array/List</a:t>
            </a:r>
            <a:endParaRPr lang="en-US" altLang="en-US" dirty="0"/>
          </a:p>
        </p:txBody>
      </p:sp>
      <p:sp>
        <p:nvSpPr>
          <p:cNvPr id="69635" name="Text Box 3"/>
          <p:cNvSpPr txBox="1">
            <a:spLocks noChangeArrowheads="1"/>
          </p:cNvSpPr>
          <p:nvPr/>
        </p:nvSpPr>
        <p:spPr bwMode="auto">
          <a:xfrm>
            <a:off x="152400" y="838200"/>
            <a:ext cx="8839200" cy="5212080"/>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ts val="0"/>
              </a:spcBef>
              <a:buNone/>
            </a:pPr>
            <a:r>
              <a:rPr lang="en-US" sz="1200" dirty="0">
                <a:solidFill>
                  <a:srgbClr val="0000FF"/>
                </a:solidFill>
                <a:latin typeface="Consolas" panose="020B0609020204030204" pitchFamily="49" charset="0"/>
              </a:rPr>
              <a:t>....</a:t>
            </a:r>
          </a:p>
          <a:p>
            <a:pPr>
              <a:spcBef>
                <a:spcPts val="0"/>
              </a:spcBef>
              <a:buNone/>
            </a:pPr>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System.Threading.Tasks</a:t>
            </a:r>
            <a:r>
              <a:rPr lang="en-US" sz="1200" dirty="0">
                <a:solidFill>
                  <a:srgbClr val="000000"/>
                </a:solidFill>
                <a:latin typeface="Consolas" panose="020B0609020204030204" pitchFamily="49" charset="0"/>
              </a:rPr>
              <a:t>;</a:t>
            </a:r>
          </a:p>
          <a:p>
            <a:pPr>
              <a:spcBef>
                <a:spcPts val="0"/>
              </a:spcBef>
              <a:buNone/>
            </a:pPr>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System.Net.Http</a:t>
            </a:r>
            <a:r>
              <a:rPr lang="en-US" sz="1200" dirty="0">
                <a:solidFill>
                  <a:srgbClr val="000000"/>
                </a:solidFill>
                <a:latin typeface="Consolas" panose="020B0609020204030204" pitchFamily="49" charset="0"/>
              </a:rPr>
              <a:t>;</a:t>
            </a:r>
          </a:p>
          <a:p>
            <a:pPr>
              <a:spcBef>
                <a:spcPts val="0"/>
              </a:spcBef>
              <a:buNone/>
            </a:pPr>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Newtonsoft.Json</a:t>
            </a:r>
            <a:r>
              <a:rPr lang="en-US" sz="1200" dirty="0">
                <a:solidFill>
                  <a:srgbClr val="000000"/>
                </a:solidFill>
                <a:latin typeface="Consolas" panose="020B0609020204030204" pitchFamily="49" charset="0"/>
              </a:rPr>
              <a:t>;</a:t>
            </a:r>
          </a:p>
          <a:p>
            <a:pPr>
              <a:spcBef>
                <a:spcPts val="0"/>
              </a:spcBef>
              <a:buNone/>
            </a:pPr>
            <a:endParaRPr lang="en-US" sz="1200" dirty="0">
              <a:solidFill>
                <a:srgbClr val="0000FF"/>
              </a:solidFill>
              <a:latin typeface="Consolas" panose="020B0609020204030204" pitchFamily="49" charset="0"/>
            </a:endParaRPr>
          </a:p>
          <a:p>
            <a:pPr>
              <a:spcBef>
                <a:spcPts val="0"/>
              </a:spcBef>
              <a:buNone/>
            </a:pP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74531F"/>
                </a:solidFill>
                <a:latin typeface="Consolas" panose="020B0609020204030204" pitchFamily="49" charset="0"/>
              </a:rPr>
              <a:t>Main</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1F377F"/>
                </a:solidFill>
                <a:latin typeface="Consolas" panose="020B0609020204030204" pitchFamily="49" charset="0"/>
              </a:rPr>
              <a:t>args</a:t>
            </a:r>
            <a:r>
              <a:rPr lang="en-US" sz="1200" dirty="0">
                <a:solidFill>
                  <a:srgbClr val="000000"/>
                </a:solidFill>
                <a:latin typeface="Consolas" panose="020B0609020204030204" pitchFamily="49" charset="0"/>
              </a:rPr>
              <a:t>) </a:t>
            </a:r>
          </a:p>
          <a:p>
            <a:pPr>
              <a:spcBef>
                <a:spcPts val="0"/>
              </a:spcBef>
              <a:buNone/>
            </a:pP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List&lt;Book&gt; </a:t>
            </a:r>
            <a:r>
              <a:rPr lang="en-US" sz="1200" dirty="0" err="1">
                <a:solidFill>
                  <a:srgbClr val="1F377F"/>
                </a:solidFill>
                <a:latin typeface="Consolas" panose="020B0609020204030204" pitchFamily="49" charset="0"/>
              </a:rPr>
              <a:t>bookList</a:t>
            </a:r>
            <a:r>
              <a:rPr lang="en-US" sz="1200" dirty="0">
                <a:solidFill>
                  <a:srgbClr val="1F377F"/>
                </a:solidFill>
                <a:latin typeface="Consolas" panose="020B0609020204030204" pitchFamily="49" charset="0"/>
              </a:rPr>
              <a:t> </a:t>
            </a:r>
            <a:r>
              <a:rPr lang="en-US" sz="1400" b="1" dirty="0">
                <a:solidFill>
                  <a:srgbClr val="FF0000"/>
                </a:solidFill>
                <a:latin typeface="Consolas" panose="020B0609020204030204" pitchFamily="49" charset="0"/>
              </a:rPr>
              <a:t>= new List&lt;Book&gt;()</a:t>
            </a:r>
            <a:r>
              <a:rPr lang="en-US" sz="1200" dirty="0">
                <a:solidFill>
                  <a:srgbClr val="000000"/>
                </a:solidFill>
                <a:latin typeface="Consolas" panose="020B0609020204030204" pitchFamily="49" charset="0"/>
              </a:rPr>
              <a:t>;</a:t>
            </a:r>
          </a:p>
          <a:p>
            <a:pPr>
              <a:spcBef>
                <a:spcPts val="0"/>
              </a:spcBef>
              <a:buNone/>
            </a:pPr>
            <a:r>
              <a:rPr lang="en-US" sz="1200" dirty="0">
                <a:solidFill>
                  <a:srgbClr val="0000FF"/>
                </a:solidFill>
                <a:latin typeface="Consolas" panose="020B0609020204030204" pitchFamily="49" charset="0"/>
              </a:rPr>
              <a:t>  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a:t>
            </a:r>
            <a:r>
              <a:rPr lang="en-US" sz="1200" dirty="0">
                <a:solidFill>
                  <a:srgbClr val="000000"/>
                </a:solidFill>
                <a:latin typeface="Consolas" panose="020B0609020204030204" pitchFamily="49" charset="0"/>
              </a:rPr>
              <a:t> </a:t>
            </a:r>
            <a:r>
              <a:rPr lang="en-US" sz="1200" dirty="0">
                <a:solidFill>
                  <a:srgbClr val="1F377F"/>
                </a:solidFill>
                <a:latin typeface="Consolas" panose="020B0609020204030204" pitchFamily="49" charset="0"/>
              </a:rPr>
              <a:t>client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p>
          <a:p>
            <a:pPr>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client.BaseAddress</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Uri(</a:t>
            </a:r>
            <a:r>
              <a:rPr lang="en-US" sz="1200" dirty="0">
                <a:solidFill>
                  <a:srgbClr val="A31515"/>
                </a:solidFill>
                <a:latin typeface="Consolas" panose="020B0609020204030204" pitchFamily="49" charset="0"/>
              </a:rPr>
              <a:t>"https://ictonejourney.com"</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Task&lt;</a:t>
            </a:r>
            <a:r>
              <a:rPr lang="en-US" sz="1200" dirty="0" err="1">
                <a:solidFill>
                  <a:srgbClr val="000000"/>
                </a:solidFill>
                <a:latin typeface="Consolas" panose="020B0609020204030204" pitchFamily="49" charset="0"/>
              </a:rPr>
              <a:t>HttpResponseMessage</a:t>
            </a:r>
            <a:r>
              <a:rPr lang="en-US" sz="1200" dirty="0">
                <a:solidFill>
                  <a:srgbClr val="000000"/>
                </a:solidFill>
                <a:latin typeface="Consolas" panose="020B0609020204030204" pitchFamily="49" charset="0"/>
              </a:rPr>
              <a:t>&gt; </a:t>
            </a:r>
            <a:r>
              <a:rPr lang="en-US" sz="1200" dirty="0" err="1">
                <a:solidFill>
                  <a:srgbClr val="1F377F"/>
                </a:solidFill>
                <a:latin typeface="Consolas" panose="020B0609020204030204" pitchFamily="49" charset="0"/>
              </a:rPr>
              <a:t>responseTask</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client.GetAsync</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api</a:t>
            </a:r>
            <a:r>
              <a:rPr lang="en-US" sz="1200" dirty="0">
                <a:solidFill>
                  <a:srgbClr val="A31515"/>
                </a:solidFill>
                <a:latin typeface="Consolas" panose="020B0609020204030204" pitchFamily="49" charset="0"/>
              </a:rPr>
              <a:t>/books"</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responseTask.Wait</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HttpResponseMessage</a:t>
            </a:r>
            <a:r>
              <a:rPr lang="en-US" sz="1200" dirty="0">
                <a:solidFill>
                  <a:srgbClr val="000000"/>
                </a:solidFill>
                <a:latin typeface="Consolas" panose="020B0609020204030204" pitchFamily="49" charset="0"/>
              </a:rPr>
              <a:t> </a:t>
            </a:r>
            <a:r>
              <a:rPr lang="en-US" sz="1200" dirty="0">
                <a:solidFill>
                  <a:srgbClr val="1F377F"/>
                </a:solidFill>
                <a:latin typeface="Consolas" panose="020B0609020204030204" pitchFamily="49" charset="0"/>
              </a:rPr>
              <a:t>result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responseTask.Result</a:t>
            </a:r>
            <a:r>
              <a:rPr lang="en-US" sz="1200" dirty="0">
                <a:solidFill>
                  <a:srgbClr val="000000"/>
                </a:solidFill>
                <a:latin typeface="Consolas" panose="020B0609020204030204" pitchFamily="49" charset="0"/>
              </a:rPr>
              <a:t>;</a:t>
            </a:r>
          </a:p>
          <a:p>
            <a:pPr>
              <a:spcBef>
                <a:spcPts val="0"/>
              </a:spcBef>
              <a:buNone/>
            </a:pPr>
            <a:r>
              <a:rPr lang="en-US" sz="1200" dirty="0">
                <a:solidFill>
                  <a:srgbClr val="8F08C4"/>
                </a:solidFill>
                <a:latin typeface="Consolas" panose="020B0609020204030204" pitchFamily="49" charset="0"/>
              </a:rPr>
              <a:t>    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result.IsSuccessStatusCode</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p>
          <a:p>
            <a:pPr>
              <a:spcBef>
                <a:spcPts val="0"/>
              </a:spcBef>
              <a:buNone/>
            </a:pPr>
            <a:r>
              <a:rPr lang="en-US" sz="1200" dirty="0">
                <a:solidFill>
                  <a:srgbClr val="000000"/>
                </a:solidFill>
                <a:latin typeface="Consolas" panose="020B0609020204030204" pitchFamily="49" charset="0"/>
              </a:rPr>
              <a:t>      Task&lt;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&gt; </a:t>
            </a:r>
            <a:r>
              <a:rPr lang="en-US" sz="1200" dirty="0" err="1">
                <a:solidFill>
                  <a:srgbClr val="1F377F"/>
                </a:solidFill>
                <a:latin typeface="Consolas" panose="020B0609020204030204" pitchFamily="49" charset="0"/>
              </a:rPr>
              <a:t>readTask</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result.Content.ReadAsStringAsync</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readTask.Wait</a:t>
            </a:r>
            <a:r>
              <a:rPr lang="en-US" sz="1200" dirty="0">
                <a:solidFill>
                  <a:srgbClr val="000000"/>
                </a:solidFill>
                <a:latin typeface="Consolas" panose="020B0609020204030204" pitchFamily="49" charset="0"/>
              </a:rPr>
              <a:t>();</a:t>
            </a:r>
          </a:p>
          <a:p>
            <a:pPr>
              <a:spcBef>
                <a:spcPts val="0"/>
              </a:spcBef>
              <a:buNone/>
            </a:pPr>
            <a:r>
              <a:rPr lang="en-US" sz="1200" dirty="0">
                <a:solidFill>
                  <a:srgbClr val="0000FF"/>
                </a:solidFill>
                <a:latin typeface="Consolas" panose="020B0609020204030204" pitchFamily="49" charset="0"/>
              </a:rPr>
              <a:t>      string</a:t>
            </a:r>
            <a:r>
              <a:rPr lang="en-US" sz="1200" dirty="0">
                <a:solidFill>
                  <a:srgbClr val="000000"/>
                </a:solidFill>
                <a:latin typeface="Consolas" panose="020B0609020204030204" pitchFamily="49" charset="0"/>
              </a:rPr>
              <a:t> </a:t>
            </a:r>
            <a:r>
              <a:rPr lang="en-US" sz="1200" dirty="0">
                <a:solidFill>
                  <a:srgbClr val="1F377F"/>
                </a:solidFill>
                <a:latin typeface="Consolas" panose="020B0609020204030204" pitchFamily="49" charset="0"/>
              </a:rPr>
              <a:t>data</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readTask.Result</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bookList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JsonConvert.DeserializeObject</a:t>
            </a:r>
            <a:r>
              <a:rPr lang="en-US" sz="1200" dirty="0">
                <a:solidFill>
                  <a:srgbClr val="000000"/>
                </a:solidFill>
                <a:latin typeface="Consolas" panose="020B0609020204030204" pitchFamily="49" charset="0"/>
              </a:rPr>
              <a:t>&lt;</a:t>
            </a:r>
            <a:r>
              <a:rPr lang="en-US" sz="1200" b="1" dirty="0">
                <a:solidFill>
                  <a:srgbClr val="FF0000"/>
                </a:solidFill>
                <a:latin typeface="Consolas" panose="020B0609020204030204" pitchFamily="49" charset="0"/>
              </a:rPr>
              <a:t>List&lt;Book&gt;</a:t>
            </a:r>
            <a:r>
              <a:rPr lang="en-US" sz="1200" dirty="0">
                <a:solidFill>
                  <a:srgbClr val="000000"/>
                </a:solidFill>
                <a:latin typeface="Consolas" panose="020B0609020204030204" pitchFamily="49" charset="0"/>
              </a:rPr>
              <a:t>&gt;(data);</a:t>
            </a:r>
          </a:p>
          <a:p>
            <a:pPr>
              <a:spcBef>
                <a:spcPts val="0"/>
              </a:spcBef>
              <a:buNone/>
            </a:pPr>
            <a:r>
              <a:rPr lang="en-US" sz="1200" dirty="0">
                <a:solidFill>
                  <a:srgbClr val="8F08C4"/>
                </a:solidFill>
                <a:latin typeface="Consolas" panose="020B0609020204030204" pitchFamily="49" charset="0"/>
              </a:rPr>
              <a:t>      foreach</a:t>
            </a:r>
            <a:r>
              <a:rPr lang="en-US" sz="1200" dirty="0">
                <a:solidFill>
                  <a:srgbClr val="000000"/>
                </a:solidFill>
                <a:latin typeface="Consolas" panose="020B0609020204030204" pitchFamily="49" charset="0"/>
              </a:rPr>
              <a:t> (Book </a:t>
            </a:r>
            <a:r>
              <a:rPr lang="en-US" sz="1200" dirty="0">
                <a:solidFill>
                  <a:srgbClr val="1F377F"/>
                </a:solidFill>
                <a:latin typeface="Consolas" panose="020B0609020204030204" pitchFamily="49" charset="0"/>
              </a:rPr>
              <a:t>b</a:t>
            </a:r>
            <a:r>
              <a:rPr lang="en-US" sz="1200" dirty="0">
                <a:solidFill>
                  <a:srgbClr val="000000"/>
                </a:solidFill>
                <a:latin typeface="Consolas" panose="020B0609020204030204" pitchFamily="49" charset="0"/>
              </a:rPr>
              <a:t> </a:t>
            </a:r>
            <a:r>
              <a:rPr lang="en-US" sz="1200" dirty="0">
                <a:solidFill>
                  <a:srgbClr val="8F08C4"/>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bookList</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p>
          <a:p>
            <a:pPr>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"{0,2}  {1,13}  {2,-65}  {3,-20}  {4,4}  {5,3}"</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b.Isbn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b.Title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b.Author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b.Pages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b.Qty</a:t>
            </a:r>
            <a:r>
              <a:rPr lang="en-US" sz="1200" dirty="0">
                <a:solidFill>
                  <a:srgbClr val="000000"/>
                </a:solidFill>
                <a:latin typeface="Consolas" panose="020B0609020204030204" pitchFamily="49" charset="0"/>
              </a:rPr>
              <a:t>);</a:t>
            </a:r>
          </a:p>
          <a:p>
            <a:pPr>
              <a:spcBef>
                <a:spcPts val="0"/>
              </a:spcBef>
              <a:buNone/>
            </a:pPr>
            <a:r>
              <a:rPr lang="en-US" sz="1200" dirty="0">
                <a:solidFill>
                  <a:srgbClr val="000000"/>
                </a:solidFill>
                <a:latin typeface="Consolas" panose="020B0609020204030204" pitchFamily="49" charset="0"/>
              </a:rPr>
              <a:t>      }</a:t>
            </a:r>
            <a:endParaRPr lang="en-US" sz="1200" strike="sngStrike" dirty="0">
              <a:solidFill>
                <a:srgbClr val="FF0000"/>
              </a:solidFill>
              <a:latin typeface="Consolas" panose="020B0609020204030204" pitchFamily="49" charset="0"/>
            </a:endParaRPr>
          </a:p>
          <a:p>
            <a:pPr>
              <a:spcBef>
                <a:spcPts val="0"/>
              </a:spcBef>
              <a:buNone/>
            </a:pPr>
            <a:r>
              <a:rPr lang="en-US" sz="1200" dirty="0">
                <a:solidFill>
                  <a:srgbClr val="000000"/>
                </a:solidFill>
                <a:latin typeface="Consolas" panose="020B0609020204030204" pitchFamily="49" charset="0"/>
              </a:rPr>
              <a:t>    }</a:t>
            </a:r>
          </a:p>
          <a:p>
            <a:pPr>
              <a:spcBef>
                <a:spcPts val="0"/>
              </a:spcBef>
              <a:buNone/>
            </a:pPr>
            <a:r>
              <a:rPr lang="en-US" sz="1200" dirty="0">
                <a:solidFill>
                  <a:schemeClr val="tx1"/>
                </a:solidFill>
                <a:latin typeface="Consolas" panose="020B0609020204030204" pitchFamily="49" charset="0"/>
              </a:rPr>
              <a:t>  }</a:t>
            </a:r>
          </a:p>
          <a:p>
            <a:pPr>
              <a:spcBef>
                <a:spcPts val="0"/>
              </a:spcBef>
              <a:buNone/>
            </a:pPr>
            <a:r>
              <a:rPr lang="en-US" sz="1200" dirty="0">
                <a:solidFill>
                  <a:srgbClr val="000000"/>
                </a:solidFill>
                <a:latin typeface="Consolas" panose="020B0609020204030204" pitchFamily="49" charset="0"/>
              </a:rPr>
              <a:t>}</a:t>
            </a:r>
          </a:p>
        </p:txBody>
      </p:sp>
      <p:sp>
        <p:nvSpPr>
          <p:cNvPr id="2" name="TextBox 1">
            <a:extLst>
              <a:ext uri="{FF2B5EF4-FFF2-40B4-BE49-F238E27FC236}">
                <a16:creationId xmlns:a16="http://schemas.microsoft.com/office/drawing/2014/main" id="{433F4AA2-017E-48A9-9F23-BE0077AA0B16}"/>
              </a:ext>
            </a:extLst>
          </p:cNvPr>
          <p:cNvSpPr txBox="1"/>
          <p:nvPr/>
        </p:nvSpPr>
        <p:spPr>
          <a:xfrm>
            <a:off x="3429000" y="1066800"/>
            <a:ext cx="4876800" cy="923330"/>
          </a:xfrm>
          <a:prstGeom prst="rect">
            <a:avLst/>
          </a:prstGeom>
          <a:solidFill>
            <a:srgbClr val="FF0000"/>
          </a:solidFill>
          <a:ln>
            <a:solidFill>
              <a:schemeClr val="tx1"/>
            </a:solidFill>
          </a:ln>
        </p:spPr>
        <p:txBody>
          <a:bodyPr wrap="square" rtlCol="0">
            <a:spAutoFit/>
          </a:bodyPr>
          <a:lstStyle/>
          <a:p>
            <a:r>
              <a:rPr lang="en-US" dirty="0">
                <a:latin typeface="Arial Narrow" panose="020B0606020202030204" pitchFamily="34" charset="0"/>
              </a:rPr>
              <a:t>Need to a</a:t>
            </a:r>
            <a:r>
              <a:rPr lang="en-US" b="1" dirty="0">
                <a:latin typeface="Arial Narrow" panose="020B0606020202030204" pitchFamily="34" charset="0"/>
              </a:rPr>
              <a:t>dd the </a:t>
            </a:r>
            <a:r>
              <a:rPr lang="en-US" b="1" dirty="0" err="1">
                <a:latin typeface="Arial Narrow" panose="020B0606020202030204" pitchFamily="34" charset="0"/>
              </a:rPr>
              <a:t>Newtonsoft.Json</a:t>
            </a:r>
            <a:r>
              <a:rPr lang="en-US" b="1" dirty="0">
                <a:latin typeface="Arial Narrow" panose="020B0606020202030204" pitchFamily="34" charset="0"/>
              </a:rPr>
              <a:t> NuGet package:</a:t>
            </a:r>
          </a:p>
          <a:p>
            <a:r>
              <a:rPr lang="en-US" dirty="0">
                <a:latin typeface="Arial Narrow" panose="020B0606020202030204" pitchFamily="34" charset="0"/>
              </a:rPr>
              <a:t>https://docs.microsoft.com/en-us/nuget/quickstart/install-and-use-a-package-in-visual-studio</a:t>
            </a:r>
          </a:p>
        </p:txBody>
      </p:sp>
      <p:cxnSp>
        <p:nvCxnSpPr>
          <p:cNvPr id="4" name="Straight Arrow Connector 3">
            <a:extLst>
              <a:ext uri="{FF2B5EF4-FFF2-40B4-BE49-F238E27FC236}">
                <a16:creationId xmlns:a16="http://schemas.microsoft.com/office/drawing/2014/main" id="{08569C13-602C-4C0D-BFFC-1B09155669F9}"/>
              </a:ext>
            </a:extLst>
          </p:cNvPr>
          <p:cNvCxnSpPr>
            <a:cxnSpLocks/>
          </p:cNvCxnSpPr>
          <p:nvPr/>
        </p:nvCxnSpPr>
        <p:spPr>
          <a:xfrm flipH="1">
            <a:off x="2286000" y="1447800"/>
            <a:ext cx="1143000" cy="76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75E3AB3-CD9B-4E8E-BF08-89B12CA40983}"/>
              </a:ext>
            </a:extLst>
          </p:cNvPr>
          <p:cNvSpPr txBox="1"/>
          <p:nvPr/>
        </p:nvSpPr>
        <p:spPr>
          <a:xfrm>
            <a:off x="7012858" y="2731257"/>
            <a:ext cx="1524000" cy="523220"/>
          </a:xfrm>
          <a:prstGeom prst="rect">
            <a:avLst/>
          </a:prstGeom>
          <a:noFill/>
        </p:spPr>
        <p:txBody>
          <a:bodyPr wrap="square" rtlCol="0">
            <a:spAutoFit/>
          </a:bodyPr>
          <a:lstStyle/>
          <a:p>
            <a:r>
              <a:rPr lang="en-US" sz="1400" dirty="0">
                <a:latin typeface="Arial Narrow" panose="020B0606020202030204" pitchFamily="34" charset="0"/>
              </a:rPr>
              <a:t>Sending HTTP GET request to Web API</a:t>
            </a:r>
          </a:p>
        </p:txBody>
      </p:sp>
      <p:sp>
        <p:nvSpPr>
          <p:cNvPr id="7" name="Right Brace 6">
            <a:extLst>
              <a:ext uri="{FF2B5EF4-FFF2-40B4-BE49-F238E27FC236}">
                <a16:creationId xmlns:a16="http://schemas.microsoft.com/office/drawing/2014/main" id="{A034422B-EC5B-4E9E-9799-E7565C673717}"/>
              </a:ext>
            </a:extLst>
          </p:cNvPr>
          <p:cNvSpPr/>
          <p:nvPr/>
        </p:nvSpPr>
        <p:spPr>
          <a:xfrm>
            <a:off x="6858000" y="2667000"/>
            <a:ext cx="152400" cy="609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685565A-0333-44A9-942A-6DAC589640CD}"/>
              </a:ext>
            </a:extLst>
          </p:cNvPr>
          <p:cNvSpPr txBox="1"/>
          <p:nvPr/>
        </p:nvSpPr>
        <p:spPr>
          <a:xfrm>
            <a:off x="7027606" y="3550702"/>
            <a:ext cx="1524000" cy="738664"/>
          </a:xfrm>
          <a:prstGeom prst="rect">
            <a:avLst/>
          </a:prstGeom>
          <a:noFill/>
        </p:spPr>
        <p:txBody>
          <a:bodyPr wrap="square" rtlCol="0">
            <a:spAutoFit/>
          </a:bodyPr>
          <a:lstStyle/>
          <a:p>
            <a:r>
              <a:rPr lang="en-US" sz="1400" dirty="0">
                <a:latin typeface="Arial Narrow" panose="020B0606020202030204" pitchFamily="34" charset="0"/>
              </a:rPr>
              <a:t>Receiving HTTP Response from Web API</a:t>
            </a:r>
          </a:p>
        </p:txBody>
      </p:sp>
      <p:sp>
        <p:nvSpPr>
          <p:cNvPr id="11" name="Right Brace 10">
            <a:extLst>
              <a:ext uri="{FF2B5EF4-FFF2-40B4-BE49-F238E27FC236}">
                <a16:creationId xmlns:a16="http://schemas.microsoft.com/office/drawing/2014/main" id="{EBE8CC37-12DD-4926-97DA-EEFAF7C41082}"/>
              </a:ext>
            </a:extLst>
          </p:cNvPr>
          <p:cNvSpPr/>
          <p:nvPr/>
        </p:nvSpPr>
        <p:spPr>
          <a:xfrm>
            <a:off x="6875206" y="3426542"/>
            <a:ext cx="152400" cy="9233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A684E350-7200-41C9-A7A0-77975B075CB8}"/>
              </a:ext>
            </a:extLst>
          </p:cNvPr>
          <p:cNvSpPr txBox="1"/>
          <p:nvPr/>
        </p:nvSpPr>
        <p:spPr>
          <a:xfrm>
            <a:off x="6784258" y="4338882"/>
            <a:ext cx="2054942" cy="738664"/>
          </a:xfrm>
          <a:prstGeom prst="rect">
            <a:avLst/>
          </a:prstGeom>
          <a:noFill/>
        </p:spPr>
        <p:txBody>
          <a:bodyPr wrap="square" rtlCol="0">
            <a:spAutoFit/>
          </a:bodyPr>
          <a:lstStyle/>
          <a:p>
            <a:r>
              <a:rPr lang="en-US" altLang="en-US" sz="1400" b="1" dirty="0">
                <a:solidFill>
                  <a:srgbClr val="FF0000"/>
                </a:solidFill>
                <a:latin typeface="Arial Narrow" panose="020B0606020202030204" pitchFamily="34" charset="0"/>
              </a:rPr>
              <a:t>converting the JSON text string back to an array/list of objects</a:t>
            </a:r>
            <a:endParaRPr lang="en-US" sz="1400" b="1" dirty="0">
              <a:solidFill>
                <a:srgbClr val="FF0000"/>
              </a:solidFill>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C3BBCA84-585F-4570-BE6A-D9A49686B4D0}"/>
              </a:ext>
            </a:extLst>
          </p:cNvPr>
          <p:cNvCxnSpPr/>
          <p:nvPr/>
        </p:nvCxnSpPr>
        <p:spPr>
          <a:xfrm>
            <a:off x="5867400" y="4521937"/>
            <a:ext cx="9144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DE54-926A-4142-85AC-65254CDD77A4}"/>
              </a:ext>
            </a:extLst>
          </p:cNvPr>
          <p:cNvSpPr>
            <a:spLocks noGrp="1"/>
          </p:cNvSpPr>
          <p:nvPr>
            <p:ph type="title"/>
          </p:nvPr>
        </p:nvSpPr>
        <p:spPr/>
        <p:txBody>
          <a:bodyPr/>
          <a:lstStyle/>
          <a:p>
            <a:pPr>
              <a:defRPr/>
            </a:pPr>
            <a:r>
              <a:rPr lang="en-US" dirty="0"/>
              <a:t>JSON data to C# Classes</a:t>
            </a:r>
          </a:p>
        </p:txBody>
      </p:sp>
      <p:sp>
        <p:nvSpPr>
          <p:cNvPr id="62467" name="Content Placeholder 2">
            <a:extLst>
              <a:ext uri="{FF2B5EF4-FFF2-40B4-BE49-F238E27FC236}">
                <a16:creationId xmlns:a16="http://schemas.microsoft.com/office/drawing/2014/main" id="{E134B60D-DB6E-424E-81C2-14DF273A986D}"/>
              </a:ext>
            </a:extLst>
          </p:cNvPr>
          <p:cNvSpPr>
            <a:spLocks noGrp="1"/>
          </p:cNvSpPr>
          <p:nvPr>
            <p:ph idx="1"/>
          </p:nvPr>
        </p:nvSpPr>
        <p:spPr>
          <a:xfrm>
            <a:off x="52388" y="1374648"/>
            <a:ext cx="3605212" cy="4191000"/>
          </a:xfrm>
          <a:ln>
            <a:solidFill>
              <a:srgbClr val="000000"/>
            </a:solidFill>
            <a:miter lim="800000"/>
            <a:headEnd/>
            <a:tailEnd/>
          </a:ln>
        </p:spPr>
        <p:txBody>
          <a:bodyPr/>
          <a:lstStyle/>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firstName</a:t>
            </a:r>
            <a:r>
              <a:rPr lang="en-US" altLang="en-US" sz="1200" dirty="0">
                <a:latin typeface="Courier New" panose="02070309020205020404" pitchFamily="49" charset="0"/>
                <a:cs typeface="Courier New" panose="02070309020205020404" pitchFamily="49" charset="0"/>
              </a:rPr>
              <a:t>": "John",</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lastName</a:t>
            </a:r>
            <a:r>
              <a:rPr lang="en-US" altLang="en-US" sz="1200" dirty="0">
                <a:latin typeface="Courier New" panose="02070309020205020404" pitchFamily="49" charset="0"/>
                <a:cs typeface="Courier New" panose="02070309020205020404" pitchFamily="49" charset="0"/>
              </a:rPr>
              <a:t>": "Smith",</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"age": 25,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"address":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streetAddress</a:t>
            </a:r>
            <a:r>
              <a:rPr lang="en-US" altLang="en-US" sz="1200" dirty="0">
                <a:latin typeface="Courier New" panose="02070309020205020404" pitchFamily="49" charset="0"/>
                <a:cs typeface="Courier New" panose="02070309020205020404" pitchFamily="49" charset="0"/>
              </a:rPr>
              <a:t>": "21 2nd Street",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"city": "New York",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"state": "NY",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postalCode</a:t>
            </a:r>
            <a:r>
              <a:rPr lang="en-US" altLang="en-US" sz="1200" dirty="0">
                <a:latin typeface="Courier New" panose="02070309020205020404" pitchFamily="49" charset="0"/>
                <a:cs typeface="Courier New" panose="02070309020205020404" pitchFamily="49" charset="0"/>
              </a:rPr>
              <a:t>": "10021"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a:highlight>
                  <a:srgbClr val="FF00FF"/>
                </a:highlight>
                <a:latin typeface="Courier New" panose="02070309020205020404" pitchFamily="49" charset="0"/>
                <a:cs typeface="Courier New" panose="02070309020205020404" pitchFamily="49" charset="0"/>
              </a:rPr>
              <a:t>"</a:t>
            </a:r>
            <a:r>
              <a:rPr lang="en-US" altLang="en-US" sz="1200" dirty="0" err="1">
                <a:highlight>
                  <a:srgbClr val="FF00FF"/>
                </a:highlight>
                <a:latin typeface="Courier New" panose="02070309020205020404" pitchFamily="49" charset="0"/>
                <a:cs typeface="Courier New" panose="02070309020205020404" pitchFamily="49" charset="0"/>
              </a:rPr>
              <a:t>phoneNumbers</a:t>
            </a:r>
            <a:r>
              <a:rPr lang="en-US" altLang="en-US" sz="1200" dirty="0">
                <a:highlight>
                  <a:srgbClr val="FF00FF"/>
                </a:highlight>
                <a:latin typeface="Courier New" panose="02070309020205020404" pitchFamily="49" charset="0"/>
                <a:cs typeface="Courier New" panose="02070309020205020404" pitchFamily="49" charset="0"/>
              </a:rPr>
              <a:t>": [</a:t>
            </a:r>
            <a:r>
              <a:rPr lang="en-US" altLang="en-US" sz="1200" dirty="0">
                <a:highlight>
                  <a:srgbClr val="FFFF00"/>
                </a:highlight>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 "type": "home", "number": "212 555-1234"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 "type": "fax", "number": "646 555-4567" }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a:highlight>
                  <a:srgbClr val="FF00FF"/>
                </a:highlight>
                <a:latin typeface="Courier New" panose="02070309020205020404" pitchFamily="49" charset="0"/>
                <a:cs typeface="Courier New" panose="02070309020205020404" pitchFamily="49" charset="0"/>
              </a:rPr>
              <a:t>]</a:t>
            </a:r>
            <a:r>
              <a:rPr lang="en-US" altLang="en-US" sz="1200" dirty="0">
                <a:latin typeface="Courier New" panose="02070309020205020404" pitchFamily="49" charset="0"/>
                <a:cs typeface="Courier New" panose="02070309020205020404" pitchFamily="49" charset="0"/>
              </a:rPr>
              <a:t>,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newSubscription</a:t>
            </a:r>
            <a:r>
              <a:rPr lang="en-US" altLang="en-US" sz="1200" dirty="0">
                <a:latin typeface="Courier New" panose="02070309020205020404" pitchFamily="49" charset="0"/>
                <a:cs typeface="Courier New" panose="02070309020205020404" pitchFamily="49" charset="0"/>
              </a:rPr>
              <a:t>": false,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companyName</a:t>
            </a:r>
            <a:r>
              <a:rPr lang="en-US" altLang="en-US" sz="1200" dirty="0">
                <a:latin typeface="Courier New" panose="02070309020205020404" pitchFamily="49" charset="0"/>
                <a:cs typeface="Courier New" panose="02070309020205020404" pitchFamily="49" charset="0"/>
              </a:rPr>
              <a:t>": null </a:t>
            </a:r>
          </a:p>
          <a:p>
            <a:pPr defTabSz="762000">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defTabSz="762000">
              <a:lnSpc>
                <a:spcPct val="80000"/>
              </a:lnSpc>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p:txBody>
      </p:sp>
      <p:sp>
        <p:nvSpPr>
          <p:cNvPr id="62468" name="Content Placeholder 2">
            <a:extLst>
              <a:ext uri="{FF2B5EF4-FFF2-40B4-BE49-F238E27FC236}">
                <a16:creationId xmlns:a16="http://schemas.microsoft.com/office/drawing/2014/main" id="{EAEA0FA3-7CED-4C28-BC1F-2EFA4103A52B}"/>
              </a:ext>
            </a:extLst>
          </p:cNvPr>
          <p:cNvSpPr txBox="1">
            <a:spLocks/>
          </p:cNvSpPr>
          <p:nvPr/>
        </p:nvSpPr>
        <p:spPr bwMode="auto">
          <a:xfrm>
            <a:off x="3843670" y="1364015"/>
            <a:ext cx="5257800" cy="4201633"/>
          </a:xfrm>
          <a:prstGeom prst="rect">
            <a:avLst/>
          </a:prstGeom>
          <a:solidFill>
            <a:srgbClr val="CCFFFF"/>
          </a:solidFill>
          <a:ln w="9525">
            <a:solidFill>
              <a:srgbClr val="000000"/>
            </a:solidFill>
            <a:miter lim="800000"/>
            <a:headEnd/>
            <a:tailEnd/>
          </a:ln>
        </p:spPr>
        <p:txBody>
          <a:bodyPr/>
          <a:lstStyle>
            <a:lvl1pPr marL="342900" indent="-342900" defTabSz="7620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defTabSz="76200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defTabSz="7620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defTabSz="7620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defTabSz="7620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defTabSz="7620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public class Address{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a:t>
            </a:r>
            <a:r>
              <a:rPr lang="en-US" altLang="en-US" sz="1200" dirty="0" err="1">
                <a:latin typeface="Courier New" panose="02070309020205020404" pitchFamily="49" charset="0"/>
                <a:cs typeface="Courier New" panose="02070309020205020404" pitchFamily="49" charset="0"/>
              </a:rPr>
              <a:t>StreetAddress</a:t>
            </a:r>
            <a:r>
              <a:rPr lang="en-US" altLang="en-US" sz="1200" dirty="0">
                <a:latin typeface="Courier New" panose="02070309020205020404" pitchFamily="49" charset="0"/>
                <a:cs typeface="Courier New" panose="02070309020205020404" pitchFamily="49" charset="0"/>
              </a:rPr>
              <a:t> { get; set; }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City { get; set; }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State { get; set; }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a:t>
            </a:r>
            <a:r>
              <a:rPr lang="en-US" altLang="en-US" sz="1200" dirty="0" err="1">
                <a:latin typeface="Courier New" panose="02070309020205020404" pitchFamily="49" charset="0"/>
                <a:cs typeface="Courier New" panose="02070309020205020404" pitchFamily="49" charset="0"/>
              </a:rPr>
              <a:t>PostalCode</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a:lnSpc>
                <a:spcPct val="80000"/>
              </a:lnSpc>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public class </a:t>
            </a:r>
            <a:r>
              <a:rPr lang="en-US" altLang="en-US" sz="1200" dirty="0" err="1">
                <a:latin typeface="Courier New" panose="02070309020205020404" pitchFamily="49" charset="0"/>
                <a:cs typeface="Courier New" panose="02070309020205020404" pitchFamily="49" charset="0"/>
              </a:rPr>
              <a:t>PhoneNumber</a:t>
            </a:r>
            <a:r>
              <a:rPr lang="en-US" altLang="en-US" sz="1200" dirty="0">
                <a:latin typeface="Courier New" panose="02070309020205020404" pitchFamily="49" charset="0"/>
                <a:cs typeface="Courier New" panose="02070309020205020404" pitchFamily="49" charset="0"/>
              </a:rPr>
              <a:t>{</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Type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Number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a:p>
            <a:pPr>
              <a:lnSpc>
                <a:spcPct val="80000"/>
              </a:lnSpc>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public class Person{</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FirstName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string </a:t>
            </a:r>
            <a:r>
              <a:rPr lang="en-US" altLang="en-US" sz="1200" dirty="0" err="1">
                <a:latin typeface="Courier New" panose="02070309020205020404" pitchFamily="49" charset="0"/>
                <a:cs typeface="Courier New" panose="02070309020205020404" pitchFamily="49" charset="0"/>
              </a:rPr>
              <a:t>LastName</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int Age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Address </a:t>
            </a:r>
            <a:r>
              <a:rPr lang="en-US" altLang="en-US" sz="1200" dirty="0" err="1">
                <a:latin typeface="Courier New" panose="02070309020205020404" pitchFamily="49" charset="0"/>
                <a:cs typeface="Courier New" panose="02070309020205020404" pitchFamily="49" charset="0"/>
              </a:rPr>
              <a:t>Address</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a:t>
            </a:r>
            <a:r>
              <a:rPr lang="en-US" altLang="en-US" sz="1200" dirty="0">
                <a:highlight>
                  <a:srgbClr val="FF00FF"/>
                </a:highlight>
                <a:latin typeface="Courier New" panose="02070309020205020404" pitchFamily="49" charset="0"/>
                <a:cs typeface="Courier New" panose="02070309020205020404" pitchFamily="49" charset="0"/>
              </a:rPr>
              <a:t>public List&lt;</a:t>
            </a:r>
            <a:r>
              <a:rPr lang="en-US" altLang="en-US" sz="1200" dirty="0" err="1">
                <a:highlight>
                  <a:srgbClr val="FF00FF"/>
                </a:highlight>
                <a:latin typeface="Courier New" panose="02070309020205020404" pitchFamily="49" charset="0"/>
                <a:cs typeface="Courier New" panose="02070309020205020404" pitchFamily="49" charset="0"/>
              </a:rPr>
              <a:t>PhoneNumber</a:t>
            </a:r>
            <a:r>
              <a:rPr lang="en-US" altLang="en-US" sz="1200" dirty="0">
                <a:highlight>
                  <a:srgbClr val="FF00FF"/>
                </a:highlight>
                <a:latin typeface="Courier New" panose="02070309020205020404" pitchFamily="49" charset="0"/>
                <a:cs typeface="Courier New" panose="02070309020205020404" pitchFamily="49" charset="0"/>
              </a:rPr>
              <a:t>&gt; </a:t>
            </a:r>
            <a:r>
              <a:rPr lang="en-US" altLang="en-US" sz="1200" dirty="0" err="1">
                <a:highlight>
                  <a:srgbClr val="FF00FF"/>
                </a:highlight>
                <a:latin typeface="Courier New" panose="02070309020205020404" pitchFamily="49" charset="0"/>
                <a:cs typeface="Courier New" panose="02070309020205020404" pitchFamily="49" charset="0"/>
              </a:rPr>
              <a:t>PhoneNumbers</a:t>
            </a:r>
            <a:r>
              <a:rPr lang="en-US" altLang="en-US" sz="1200" dirty="0">
                <a:highlight>
                  <a:srgbClr val="FF00FF"/>
                </a:highlight>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bool </a:t>
            </a:r>
            <a:r>
              <a:rPr lang="en-US" altLang="en-US" sz="1200" dirty="0" err="1">
                <a:latin typeface="Courier New" panose="02070309020205020404" pitchFamily="49" charset="0"/>
                <a:cs typeface="Courier New" panose="02070309020205020404" pitchFamily="49" charset="0"/>
              </a:rPr>
              <a:t>NewSubscription</a:t>
            </a:r>
            <a:r>
              <a:rPr lang="en-US" altLang="en-US" sz="1200" dirty="0">
                <a:latin typeface="Courier New" panose="02070309020205020404" pitchFamily="49" charset="0"/>
                <a:cs typeface="Courier New" panose="02070309020205020404" pitchFamily="49" charset="0"/>
              </a:rPr>
              <a:t>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    public object CompanyName { get; set; }</a:t>
            </a:r>
          </a:p>
          <a:p>
            <a:pPr>
              <a:lnSpc>
                <a:spcPct val="80000"/>
              </a:lnSpc>
              <a:buFont typeface="Arial" panose="020B0604020202020204" pitchFamily="34" charset="0"/>
              <a:buNone/>
            </a:pPr>
            <a:r>
              <a:rPr lang="en-US" altLang="en-US" sz="1200" dirty="0">
                <a:latin typeface="Courier New" panose="02070309020205020404" pitchFamily="49" charset="0"/>
                <a:cs typeface="Courier New" panose="02070309020205020404" pitchFamily="49" charset="0"/>
              </a:rPr>
              <a:t>}</a:t>
            </a:r>
          </a:p>
        </p:txBody>
      </p:sp>
      <p:sp>
        <p:nvSpPr>
          <p:cNvPr id="62469" name="Right Arrow 5">
            <a:extLst>
              <a:ext uri="{FF2B5EF4-FFF2-40B4-BE49-F238E27FC236}">
                <a16:creationId xmlns:a16="http://schemas.microsoft.com/office/drawing/2014/main" id="{46BCF47B-0D2A-41FA-B262-D11287D06FF9}"/>
              </a:ext>
            </a:extLst>
          </p:cNvPr>
          <p:cNvSpPr>
            <a:spLocks noChangeArrowheads="1"/>
          </p:cNvSpPr>
          <p:nvPr/>
        </p:nvSpPr>
        <p:spPr bwMode="auto">
          <a:xfrm>
            <a:off x="3630168" y="3045731"/>
            <a:ext cx="227717" cy="838200"/>
          </a:xfrm>
          <a:prstGeom prst="rightArrow">
            <a:avLst>
              <a:gd name="adj1" fmla="val 50000"/>
              <a:gd name="adj2" fmla="val 50000"/>
            </a:avLst>
          </a:prstGeom>
          <a:solidFill>
            <a:srgbClr val="00B0F0"/>
          </a:solidFill>
          <a:ln w="12700">
            <a:solidFill>
              <a:schemeClr val="tx1"/>
            </a:solidFill>
            <a:round/>
            <a:headEnd type="none" w="sm" len="sm"/>
            <a:tailEnd type="none" w="sm" len="sm"/>
          </a:ln>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62470" name="TextBox 6">
            <a:extLst>
              <a:ext uri="{FF2B5EF4-FFF2-40B4-BE49-F238E27FC236}">
                <a16:creationId xmlns:a16="http://schemas.microsoft.com/office/drawing/2014/main" id="{F001F4D3-8630-414A-92C1-7A856CFF56AB}"/>
              </a:ext>
            </a:extLst>
          </p:cNvPr>
          <p:cNvSpPr txBox="1">
            <a:spLocks noChangeArrowheads="1"/>
          </p:cNvSpPr>
          <p:nvPr/>
        </p:nvSpPr>
        <p:spPr bwMode="auto">
          <a:xfrm>
            <a:off x="1198101" y="5555516"/>
            <a:ext cx="529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dirty="0">
                <a:solidFill>
                  <a:srgbClr val="FF0000"/>
                </a:solidFill>
                <a:latin typeface="Verdana" panose="020B0604030504040204" pitchFamily="34" charset="0"/>
              </a:rPr>
              <a:t>JSON 				C#</a:t>
            </a:r>
          </a:p>
        </p:txBody>
      </p:sp>
      <p:cxnSp>
        <p:nvCxnSpPr>
          <p:cNvPr id="5" name="Straight Connector 4">
            <a:extLst>
              <a:ext uri="{FF2B5EF4-FFF2-40B4-BE49-F238E27FC236}">
                <a16:creationId xmlns:a16="http://schemas.microsoft.com/office/drawing/2014/main" id="{5FB9751F-7C6F-4EBC-A573-4804459E6F66}"/>
              </a:ext>
            </a:extLst>
          </p:cNvPr>
          <p:cNvCxnSpPr/>
          <p:nvPr/>
        </p:nvCxnSpPr>
        <p:spPr>
          <a:xfrm>
            <a:off x="1295400" y="2136648"/>
            <a:ext cx="0" cy="1524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0EF8F-D931-4582-A0E0-BCADD29EA1F7}"/>
              </a:ext>
            </a:extLst>
          </p:cNvPr>
          <p:cNvCxnSpPr>
            <a:cxnSpLocks/>
          </p:cNvCxnSpPr>
          <p:nvPr/>
        </p:nvCxnSpPr>
        <p:spPr>
          <a:xfrm flipH="1">
            <a:off x="282575" y="2292224"/>
            <a:ext cx="1028701" cy="317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F361F3-42B4-43B1-BC60-712D23FA7797}"/>
              </a:ext>
            </a:extLst>
          </p:cNvPr>
          <p:cNvCxnSpPr>
            <a:cxnSpLocks/>
          </p:cNvCxnSpPr>
          <p:nvPr/>
        </p:nvCxnSpPr>
        <p:spPr>
          <a:xfrm flipH="1">
            <a:off x="295275" y="2289048"/>
            <a:ext cx="9526" cy="9588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CBE68B-3142-4554-8207-8FA9E980CF8D}"/>
              </a:ext>
            </a:extLst>
          </p:cNvPr>
          <p:cNvCxnSpPr>
            <a:cxnSpLocks/>
          </p:cNvCxnSpPr>
          <p:nvPr/>
        </p:nvCxnSpPr>
        <p:spPr>
          <a:xfrm flipH="1">
            <a:off x="301626" y="3232023"/>
            <a:ext cx="328453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80B204-524F-4B0B-8D15-0589610C7E63}"/>
              </a:ext>
            </a:extLst>
          </p:cNvPr>
          <p:cNvCxnSpPr>
            <a:cxnSpLocks/>
          </p:cNvCxnSpPr>
          <p:nvPr/>
        </p:nvCxnSpPr>
        <p:spPr>
          <a:xfrm flipH="1" flipV="1">
            <a:off x="1276351" y="2130298"/>
            <a:ext cx="2309812" cy="95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29A850-9FE4-4A4B-B9AE-9D984E4FCBC4}"/>
              </a:ext>
            </a:extLst>
          </p:cNvPr>
          <p:cNvCxnSpPr>
            <a:cxnSpLocks/>
          </p:cNvCxnSpPr>
          <p:nvPr/>
        </p:nvCxnSpPr>
        <p:spPr>
          <a:xfrm>
            <a:off x="3581400" y="2120773"/>
            <a:ext cx="3175" cy="112712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DB81F85-3D83-4A7C-BE79-C7F6F8AD0A51}"/>
              </a:ext>
            </a:extLst>
          </p:cNvPr>
          <p:cNvSpPr/>
          <p:nvPr/>
        </p:nvSpPr>
        <p:spPr>
          <a:xfrm>
            <a:off x="457200" y="3400299"/>
            <a:ext cx="3048000" cy="3365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D2D76D-7A5B-40A4-90A2-2D413C585785}"/>
              </a:ext>
            </a:extLst>
          </p:cNvPr>
          <p:cNvSpPr/>
          <p:nvPr/>
        </p:nvSpPr>
        <p:spPr>
          <a:xfrm>
            <a:off x="3876261" y="2630292"/>
            <a:ext cx="4366591" cy="78850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8C2CFC-D307-4B7E-8ACF-C29186F93A2C}"/>
              </a:ext>
            </a:extLst>
          </p:cNvPr>
          <p:cNvSpPr/>
          <p:nvPr/>
        </p:nvSpPr>
        <p:spPr>
          <a:xfrm>
            <a:off x="3876261" y="1386244"/>
            <a:ext cx="4366591" cy="11314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B77C-7690-47B8-84FC-383D61E71C22}"/>
              </a:ext>
            </a:extLst>
          </p:cNvPr>
          <p:cNvSpPr/>
          <p:nvPr/>
        </p:nvSpPr>
        <p:spPr>
          <a:xfrm>
            <a:off x="3891724" y="3541140"/>
            <a:ext cx="5133404" cy="17440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115420-DBD3-4EF2-8E34-A582EE4D7E0C}"/>
              </a:ext>
            </a:extLst>
          </p:cNvPr>
          <p:cNvSpPr/>
          <p:nvPr/>
        </p:nvSpPr>
        <p:spPr>
          <a:xfrm>
            <a:off x="97346" y="1399032"/>
            <a:ext cx="3532822" cy="34655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03165E-F75A-4F3F-9E45-C76511F573C5}"/>
              </a:ext>
            </a:extLst>
          </p:cNvPr>
          <p:cNvSpPr/>
          <p:nvPr/>
        </p:nvSpPr>
        <p:spPr>
          <a:xfrm>
            <a:off x="135610" y="1228241"/>
            <a:ext cx="93873" cy="357677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peech Bubble: Rectangle with Corners Rounded 19">
            <a:extLst>
              <a:ext uri="{FF2B5EF4-FFF2-40B4-BE49-F238E27FC236}">
                <a16:creationId xmlns:a16="http://schemas.microsoft.com/office/drawing/2014/main" id="{4817EB6B-B5C3-4484-A023-6D4F483FF72A}"/>
              </a:ext>
            </a:extLst>
          </p:cNvPr>
          <p:cNvSpPr/>
          <p:nvPr/>
        </p:nvSpPr>
        <p:spPr>
          <a:xfrm>
            <a:off x="750481" y="814048"/>
            <a:ext cx="5738758" cy="458696"/>
          </a:xfrm>
          <a:prstGeom prst="wedgeRoundRectCallout">
            <a:avLst>
              <a:gd name="adj1" fmla="val -59019"/>
              <a:gd name="adj2" fmla="val 53704"/>
              <a:gd name="adj3" fmla="val 16667"/>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The braces { } indicates that this JSON is an object.</a:t>
            </a:r>
          </a:p>
        </p:txBody>
      </p:sp>
    </p:spTree>
    <p:extLst>
      <p:ext uri="{BB962C8B-B14F-4D97-AF65-F5344CB8AC3E}">
        <p14:creationId xmlns:p14="http://schemas.microsoft.com/office/powerpoint/2010/main" val="150707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SG" altLang="en-US" dirty="0"/>
              <a:t>Main method - JSON data to Person object</a:t>
            </a:r>
            <a:endParaRPr lang="en-US" altLang="en-US" dirty="0"/>
          </a:p>
        </p:txBody>
      </p:sp>
      <p:sp>
        <p:nvSpPr>
          <p:cNvPr id="69635" name="Text Box 3"/>
          <p:cNvSpPr txBox="1">
            <a:spLocks noChangeArrowheads="1"/>
          </p:cNvSpPr>
          <p:nvPr/>
        </p:nvSpPr>
        <p:spPr bwMode="auto">
          <a:xfrm>
            <a:off x="228600" y="914400"/>
            <a:ext cx="8686800" cy="4062651"/>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ts val="200"/>
              </a:spcBef>
              <a:buNone/>
              <a:tabLst>
                <a:tab pos="225425" algn="l"/>
                <a:tab pos="461963" algn="l"/>
                <a:tab pos="688975" algn="l"/>
                <a:tab pos="914400" algn="l"/>
              </a:tabLst>
            </a:pPr>
            <a:r>
              <a:rPr lang="en-US" sz="1200" dirty="0">
                <a:solidFill>
                  <a:schemeClr val="bg1">
                    <a:lumMod val="65000"/>
                  </a:schemeClr>
                </a:solidFill>
                <a:latin typeface="Consolas" panose="020B0609020204030204" pitchFamily="49" charset="0"/>
              </a:rPr>
              <a:t> if (</a:t>
            </a:r>
            <a:r>
              <a:rPr lang="en-US" sz="1200" dirty="0" err="1">
                <a:solidFill>
                  <a:schemeClr val="bg1">
                    <a:lumMod val="65000"/>
                  </a:schemeClr>
                </a:solidFill>
                <a:latin typeface="Consolas" panose="020B0609020204030204" pitchFamily="49" charset="0"/>
              </a:rPr>
              <a:t>result.IsSuccessStatusCode</a:t>
            </a:r>
            <a:r>
              <a:rPr lang="en-US" sz="1200" dirty="0">
                <a:solidFill>
                  <a:schemeClr val="bg1">
                    <a:lumMod val="65000"/>
                  </a:schemeClr>
                </a:solidFill>
                <a:latin typeface="Consolas" panose="020B0609020204030204" pitchFamily="49" charset="0"/>
              </a:rPr>
              <a:t>)</a:t>
            </a:r>
          </a:p>
          <a:p>
            <a:pPr>
              <a:spcBef>
                <a:spcPts val="200"/>
              </a:spcBef>
              <a:buNone/>
              <a:tabLst>
                <a:tab pos="225425" algn="l"/>
                <a:tab pos="461963" algn="l"/>
                <a:tab pos="688975" algn="l"/>
                <a:tab pos="914400" algn="l"/>
              </a:tabLst>
            </a:pPr>
            <a:r>
              <a:rPr lang="en-US" sz="1200" dirty="0">
                <a:solidFill>
                  <a:schemeClr val="bg1">
                    <a:lumMod val="65000"/>
                  </a:schemeClr>
                </a:solidFill>
                <a:latin typeface="Consolas" panose="020B0609020204030204" pitchFamily="49" charset="0"/>
              </a:rPr>
              <a:t> {</a:t>
            </a:r>
          </a:p>
          <a:p>
            <a:pPr>
              <a:spcBef>
                <a:spcPts val="200"/>
              </a:spcBef>
              <a:buNone/>
              <a:tabLst>
                <a:tab pos="225425" algn="l"/>
                <a:tab pos="461963" algn="l"/>
                <a:tab pos="688975" algn="l"/>
                <a:tab pos="914400" algn="l"/>
              </a:tabLst>
            </a:pPr>
            <a:r>
              <a:rPr lang="en-US" sz="1200" dirty="0">
                <a:solidFill>
                  <a:schemeClr val="bg1">
                    <a:lumMod val="65000"/>
                  </a:schemeClr>
                </a:solidFill>
                <a:latin typeface="Consolas" panose="020B0609020204030204" pitchFamily="49" charset="0"/>
              </a:rPr>
              <a:t>	Task&lt;string&gt; </a:t>
            </a:r>
            <a:r>
              <a:rPr lang="en-US" sz="1200" dirty="0" err="1">
                <a:solidFill>
                  <a:schemeClr val="bg1">
                    <a:lumMod val="65000"/>
                  </a:schemeClr>
                </a:solidFill>
                <a:latin typeface="Consolas" panose="020B0609020204030204" pitchFamily="49" charset="0"/>
              </a:rPr>
              <a:t>readTask</a:t>
            </a:r>
            <a:r>
              <a:rPr lang="en-US" sz="1200" dirty="0">
                <a:solidFill>
                  <a:schemeClr val="bg1">
                    <a:lumMod val="65000"/>
                  </a:schemeClr>
                </a:solidFill>
                <a:latin typeface="Consolas" panose="020B0609020204030204" pitchFamily="49" charset="0"/>
              </a:rPr>
              <a:t> = </a:t>
            </a:r>
            <a:r>
              <a:rPr lang="en-US" sz="1200" dirty="0" err="1">
                <a:solidFill>
                  <a:schemeClr val="bg1">
                    <a:lumMod val="65000"/>
                  </a:schemeClr>
                </a:solidFill>
                <a:latin typeface="Consolas" panose="020B0609020204030204" pitchFamily="49" charset="0"/>
              </a:rPr>
              <a:t>result.Content.ReadAsStringAsync</a:t>
            </a:r>
            <a:r>
              <a:rPr lang="en-US" sz="1200" dirty="0">
                <a:solidFill>
                  <a:schemeClr val="bg1">
                    <a:lumMod val="65000"/>
                  </a:schemeClr>
                </a:solidFill>
                <a:latin typeface="Consolas" panose="020B0609020204030204" pitchFamily="49" charset="0"/>
              </a:rPr>
              <a:t>();</a:t>
            </a:r>
          </a:p>
          <a:p>
            <a:pPr>
              <a:spcBef>
                <a:spcPts val="200"/>
              </a:spcBef>
              <a:buNone/>
              <a:tabLst>
                <a:tab pos="225425" algn="l"/>
                <a:tab pos="461963" algn="l"/>
                <a:tab pos="688975" algn="l"/>
                <a:tab pos="914400" algn="l"/>
              </a:tabLst>
            </a:pPr>
            <a:r>
              <a:rPr lang="en-US" sz="1200" dirty="0">
                <a:solidFill>
                  <a:schemeClr val="bg1">
                    <a:lumMod val="65000"/>
                  </a:schemeClr>
                </a:solidFill>
                <a:latin typeface="Consolas" panose="020B0609020204030204" pitchFamily="49" charset="0"/>
              </a:rPr>
              <a:t>	</a:t>
            </a:r>
            <a:r>
              <a:rPr lang="en-US" sz="1200" dirty="0" err="1">
                <a:solidFill>
                  <a:schemeClr val="bg1">
                    <a:lumMod val="65000"/>
                  </a:schemeClr>
                </a:solidFill>
                <a:latin typeface="Consolas" panose="020B0609020204030204" pitchFamily="49" charset="0"/>
              </a:rPr>
              <a:t>readTask.Wait</a:t>
            </a:r>
            <a:r>
              <a:rPr lang="en-US" sz="1200" dirty="0">
                <a:solidFill>
                  <a:schemeClr val="bg1">
                    <a:lumMod val="65000"/>
                  </a:schemeClr>
                </a:solidFill>
                <a:latin typeface="Consolas" panose="020B0609020204030204" pitchFamily="49" charset="0"/>
              </a:rPr>
              <a:t>();</a:t>
            </a:r>
          </a:p>
          <a:p>
            <a:pPr>
              <a:spcBef>
                <a:spcPts val="200"/>
              </a:spcBef>
              <a:buNone/>
              <a:tabLst>
                <a:tab pos="225425" algn="l"/>
                <a:tab pos="461963" algn="l"/>
                <a:tab pos="688975" algn="l"/>
                <a:tab pos="914400" algn="l"/>
              </a:tabLst>
            </a:pPr>
            <a:r>
              <a:rPr lang="en-US" sz="1200" dirty="0">
                <a:solidFill>
                  <a:schemeClr val="bg1">
                    <a:lumMod val="65000"/>
                  </a:schemeClr>
                </a:solidFill>
                <a:latin typeface="Consolas" panose="020B0609020204030204" pitchFamily="49" charset="0"/>
              </a:rPr>
              <a:t>	string data = </a:t>
            </a:r>
            <a:r>
              <a:rPr lang="en-US" sz="1200" dirty="0" err="1">
                <a:solidFill>
                  <a:schemeClr val="bg1">
                    <a:lumMod val="65000"/>
                  </a:schemeClr>
                </a:solidFill>
                <a:latin typeface="Consolas" panose="020B0609020204030204" pitchFamily="49" charset="0"/>
              </a:rPr>
              <a:t>readTask.Result</a:t>
            </a:r>
            <a:r>
              <a:rPr lang="en-US" sz="1200" dirty="0">
                <a:solidFill>
                  <a:schemeClr val="bg1">
                    <a:lumMod val="65000"/>
                  </a:schemeClr>
                </a:solidFill>
                <a:latin typeface="Consolas" panose="020B0609020204030204" pitchFamily="49" charset="0"/>
              </a:rPr>
              <a:t>;</a:t>
            </a: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JsonConvert</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DeserializeObject</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sz="1200" b="1" dirty="0">
                <a:solidFill>
                  <a:srgbClr val="FF0000"/>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&gt;(</a:t>
            </a:r>
            <a:r>
              <a:rPr lang="en-US" sz="1200" dirty="0">
                <a:solidFill>
                  <a:srgbClr val="1F377F"/>
                </a:solidFill>
                <a:latin typeface="Consolas" panose="020B0609020204030204" pitchFamily="49" charset="0"/>
                <a:ea typeface="Times New Roman" panose="02020603050405020304" pitchFamily="18" charset="0"/>
                <a:cs typeface="Courier New" panose="02070309020205020404" pitchFamily="49" charset="0"/>
              </a:rPr>
              <a:t>data</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List</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PhoneNumber</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&gt; </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phoneNumbers</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.PhoneNumbers</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.FirstName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.LastName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.Age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.Address.StreetAddress</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.Address.City</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.Address.State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person</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.Address.PostalCode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a:solidFill>
                  <a:srgbClr val="8F08C4"/>
                </a:solidFill>
                <a:latin typeface="Consolas" panose="020B0609020204030204" pitchFamily="49" charset="0"/>
                <a:ea typeface="Times New Roman" panose="02020603050405020304" pitchFamily="18" charset="0"/>
                <a:cs typeface="Courier New" panose="02070309020205020404" pitchFamily="49" charset="0"/>
              </a:rPr>
              <a:t>foreach</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PhoneNumber</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200" dirty="0">
                <a:solidFill>
                  <a:srgbClr val="1F377F"/>
                </a:solidFill>
                <a:latin typeface="Consolas" panose="020B0609020204030204" pitchFamily="49" charset="0"/>
                <a:ea typeface="Times New Roman" panose="02020603050405020304" pitchFamily="18" charset="0"/>
                <a:cs typeface="Courier New" panose="02070309020205020404" pitchFamily="49" charset="0"/>
              </a:rPr>
              <a:t>num</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200" dirty="0">
                <a:solidFill>
                  <a:srgbClr val="8F08C4"/>
                </a:solidFill>
                <a:latin typeface="Consolas" panose="020B0609020204030204" pitchFamily="49" charset="0"/>
                <a:ea typeface="Times New Roman" panose="02020603050405020304" pitchFamily="18" charset="0"/>
                <a:cs typeface="Courier New" panose="02070309020205020404" pitchFamily="49" charset="0"/>
              </a:rPr>
              <a:t>in</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phoneNumbers</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Console</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err="1">
                <a:solidFill>
                  <a:srgbClr val="74531F"/>
                </a:solidFill>
                <a:latin typeface="Consolas" panose="020B0609020204030204" pitchFamily="49" charset="0"/>
                <a:ea typeface="Times New Roman" panose="02020603050405020304" pitchFamily="18" charset="0"/>
                <a:cs typeface="Courier New" panose="02070309020205020404" pitchFamily="49" charset="0"/>
              </a:rPr>
              <a:t>WriteLine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200" dirty="0">
                <a:solidFill>
                  <a:srgbClr val="A31515"/>
                </a:solidFill>
                <a:latin typeface="Consolas" panose="020B0609020204030204" pitchFamily="49" charset="0"/>
                <a:ea typeface="Times New Roman" panose="02020603050405020304" pitchFamily="18" charset="0"/>
                <a:cs typeface="Courier New" panose="02070309020205020404" pitchFamily="49" charset="0"/>
              </a:rPr>
              <a:t>"{0,10} {1,10}"</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num</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.Type</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200" dirty="0" err="1">
                <a:solidFill>
                  <a:srgbClr val="1F377F"/>
                </a:solidFill>
                <a:latin typeface="Consolas" panose="020B0609020204030204" pitchFamily="49" charset="0"/>
                <a:ea typeface="Times New Roman" panose="02020603050405020304" pitchFamily="18" charset="0"/>
                <a:cs typeface="Courier New" panose="02070309020205020404" pitchFamily="49" charset="0"/>
              </a:rPr>
              <a:t>num</a:t>
            </a:r>
            <a:r>
              <a:rPr lang="en-US"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.Number</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100" dirty="0">
              <a:latin typeface="Calibri" panose="020F0502020204030204" pitchFamily="34" charset="0"/>
              <a:ea typeface="DengXian" panose="02010600030101010101" pitchFamily="2" charset="-122"/>
              <a:cs typeface="Times New Roman" panose="02020603050405020304" pitchFamily="18"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r>
              <a:rPr lang="en-US"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solidFill>
                <a:srgbClr val="0000FF"/>
              </a:solidFill>
              <a:latin typeface="Consolas" panose="020B0609020204030204" pitchFamily="49" charset="0"/>
              <a:ea typeface="Times New Roman" panose="02020603050405020304" pitchFamily="18" charset="0"/>
              <a:cs typeface="Courier New" panose="02070309020205020404" pitchFamily="49" charset="0"/>
            </a:endParaRPr>
          </a:p>
          <a:p>
            <a:pPr>
              <a:spcBef>
                <a:spcPts val="200"/>
              </a:spcBef>
              <a:buNone/>
              <a:tabLst>
                <a:tab pos="225425" algn="l"/>
                <a:tab pos="461963" algn="l"/>
                <a:tab pos="688975" algn="l"/>
                <a:tab pos="914400" algn="l"/>
              </a:tabLst>
            </a:pPr>
            <a:r>
              <a:rPr lang="en-US" sz="1200" dirty="0">
                <a:solidFill>
                  <a:srgbClr val="0000FF"/>
                </a:solidFill>
                <a:latin typeface="Consolas" panose="020B0609020204030204" pitchFamily="49" charset="0"/>
              </a:rPr>
              <a:t> }</a:t>
            </a:r>
          </a:p>
        </p:txBody>
      </p:sp>
      <p:sp>
        <p:nvSpPr>
          <p:cNvPr id="7" name="TextBox 6">
            <a:extLst>
              <a:ext uri="{FF2B5EF4-FFF2-40B4-BE49-F238E27FC236}">
                <a16:creationId xmlns:a16="http://schemas.microsoft.com/office/drawing/2014/main" id="{055EAD2E-A16D-4F5D-AA58-3CA96D87483B}"/>
              </a:ext>
            </a:extLst>
          </p:cNvPr>
          <p:cNvSpPr txBox="1"/>
          <p:nvPr/>
        </p:nvSpPr>
        <p:spPr>
          <a:xfrm>
            <a:off x="6553200" y="1905000"/>
            <a:ext cx="2133600" cy="738664"/>
          </a:xfrm>
          <a:prstGeom prst="rect">
            <a:avLst/>
          </a:prstGeom>
          <a:noFill/>
        </p:spPr>
        <p:txBody>
          <a:bodyPr wrap="square" rtlCol="0">
            <a:spAutoFit/>
          </a:bodyPr>
          <a:lstStyle/>
          <a:p>
            <a:r>
              <a:rPr lang="en-US" altLang="en-US" sz="1400" b="1" dirty="0">
                <a:solidFill>
                  <a:srgbClr val="FF0000"/>
                </a:solidFill>
                <a:latin typeface="Arial Narrow" panose="020B0606020202030204" pitchFamily="34" charset="0"/>
              </a:rPr>
              <a:t>converting the JSON text string back to Person object</a:t>
            </a:r>
            <a:endParaRPr lang="en-US" sz="1400" b="1" dirty="0">
              <a:solidFill>
                <a:srgbClr val="FF0000"/>
              </a:solidFill>
              <a:latin typeface="Arial Narrow" panose="020B0606020202030204" pitchFamily="34" charset="0"/>
            </a:endParaRPr>
          </a:p>
        </p:txBody>
      </p:sp>
      <p:cxnSp>
        <p:nvCxnSpPr>
          <p:cNvPr id="8" name="Straight Arrow Connector 7">
            <a:extLst>
              <a:ext uri="{FF2B5EF4-FFF2-40B4-BE49-F238E27FC236}">
                <a16:creationId xmlns:a16="http://schemas.microsoft.com/office/drawing/2014/main" id="{A69F1D9F-0514-406A-A7D5-C6B3A4266CF1}"/>
              </a:ext>
            </a:extLst>
          </p:cNvPr>
          <p:cNvCxnSpPr/>
          <p:nvPr/>
        </p:nvCxnSpPr>
        <p:spPr>
          <a:xfrm>
            <a:off x="5636342" y="2088055"/>
            <a:ext cx="9144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85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t>Summary</a:t>
            </a:r>
          </a:p>
        </p:txBody>
      </p:sp>
      <p:sp>
        <p:nvSpPr>
          <p:cNvPr id="8196" name="Rectangle 6"/>
          <p:cNvSpPr>
            <a:spLocks noGrp="1" noChangeArrowheads="1"/>
          </p:cNvSpPr>
          <p:nvPr>
            <p:ph type="body" idx="1"/>
          </p:nvPr>
        </p:nvSpPr>
        <p:spPr/>
        <p:txBody>
          <a:bodyPr/>
          <a:lstStyle/>
          <a:p>
            <a:r>
              <a:rPr lang="en-US" altLang="en-US" dirty="0"/>
              <a:t>Send HTTP GET request to Web API</a:t>
            </a:r>
          </a:p>
          <a:p>
            <a:r>
              <a:rPr lang="en-US" altLang="en-US" dirty="0"/>
              <a:t>Receive HTTP response from Web API</a:t>
            </a:r>
          </a:p>
          <a:p>
            <a:r>
              <a:rPr lang="en-US" altLang="en-US" dirty="0"/>
              <a:t>Converting JSON to C# class</a:t>
            </a:r>
          </a:p>
          <a:p>
            <a:pPr marL="0" indent="0">
              <a:buNone/>
            </a:pPr>
            <a:endParaRPr lang="en-US" altLang="en-US" dirty="0"/>
          </a:p>
        </p:txBody>
      </p:sp>
    </p:spTree>
    <p:extLst>
      <p:ext uri="{BB962C8B-B14F-4D97-AF65-F5344CB8AC3E}">
        <p14:creationId xmlns:p14="http://schemas.microsoft.com/office/powerpoint/2010/main" val="354794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680A10E7-21FB-406B-9E4F-F103998FAF89}"/>
              </a:ext>
            </a:extLst>
          </p:cNvPr>
          <p:cNvSpPr>
            <a:spLocks noGrp="1" noChangeArrowheads="1"/>
          </p:cNvSpPr>
          <p:nvPr>
            <p:ph type="body" idx="1"/>
          </p:nvPr>
        </p:nvSpPr>
        <p:spPr>
          <a:xfrm>
            <a:off x="457200" y="990600"/>
            <a:ext cx="8153400" cy="5181600"/>
          </a:xfrm>
        </p:spPr>
        <p:txBody>
          <a:bodyPr/>
          <a:lstStyle/>
          <a:p>
            <a:pPr>
              <a:defRPr/>
            </a:pPr>
            <a:r>
              <a:rPr lang="en-US" altLang="en-US" dirty="0"/>
              <a:t>What is Web API</a:t>
            </a:r>
            <a:endParaRPr lang="en-US" altLang="en-US" b="0" dirty="0"/>
          </a:p>
          <a:p>
            <a:pPr>
              <a:defRPr/>
            </a:pPr>
            <a:r>
              <a:rPr lang="en-US" altLang="en-US" b="0" dirty="0"/>
              <a:t>Advantages of Using Web API</a:t>
            </a:r>
          </a:p>
          <a:p>
            <a:pPr>
              <a:defRPr/>
            </a:pPr>
            <a:r>
              <a:rPr lang="en-US" altLang="en-US" b="0" dirty="0"/>
              <a:t>Why learn Web API</a:t>
            </a:r>
          </a:p>
          <a:p>
            <a:pPr>
              <a:defRPr/>
            </a:pPr>
            <a:r>
              <a:rPr lang="en-US" altLang="en-US" b="0" dirty="0"/>
              <a:t>Sending HTTP GET request to Web API</a:t>
            </a:r>
          </a:p>
          <a:p>
            <a:pPr>
              <a:defRPr/>
            </a:pPr>
            <a:r>
              <a:rPr lang="en-US" altLang="en-US" b="0" dirty="0"/>
              <a:t>Receiving HTTP Response from Web API</a:t>
            </a:r>
          </a:p>
          <a:p>
            <a:pPr>
              <a:defRPr/>
            </a:pPr>
            <a:r>
              <a:rPr lang="en-US" altLang="en-US" b="0" dirty="0"/>
              <a:t>Serialization &amp; Deserialization JSON</a:t>
            </a:r>
          </a:p>
          <a:p>
            <a:pPr>
              <a:defRPr/>
            </a:pPr>
            <a:r>
              <a:rPr lang="en-US" altLang="en-US" dirty="0"/>
              <a:t>JSON (</a:t>
            </a:r>
            <a:r>
              <a:rPr lang="en-US" altLang="en-US" dirty="0">
                <a:solidFill>
                  <a:srgbClr val="FF0000"/>
                </a:solidFill>
              </a:rPr>
              <a:t>J</a:t>
            </a:r>
            <a:r>
              <a:rPr lang="en-US" altLang="en-US" dirty="0"/>
              <a:t>ava</a:t>
            </a:r>
            <a:r>
              <a:rPr lang="en-US" altLang="en-US" dirty="0">
                <a:solidFill>
                  <a:srgbClr val="FF0000"/>
                </a:solidFill>
              </a:rPr>
              <a:t>S</a:t>
            </a:r>
            <a:r>
              <a:rPr lang="en-US" altLang="en-US" dirty="0"/>
              <a:t>cript </a:t>
            </a:r>
            <a:r>
              <a:rPr lang="en-US" altLang="en-US" dirty="0">
                <a:solidFill>
                  <a:srgbClr val="FF0000"/>
                </a:solidFill>
              </a:rPr>
              <a:t>O</a:t>
            </a:r>
            <a:r>
              <a:rPr lang="en-US" altLang="en-US" dirty="0"/>
              <a:t>bject </a:t>
            </a:r>
            <a:r>
              <a:rPr lang="en-US" altLang="en-US" dirty="0">
                <a:solidFill>
                  <a:srgbClr val="FF0000"/>
                </a:solidFill>
              </a:rPr>
              <a:t>N</a:t>
            </a:r>
            <a:r>
              <a:rPr lang="en-US" altLang="en-US" dirty="0"/>
              <a:t>otation)</a:t>
            </a:r>
            <a:endParaRPr lang="en-US" altLang="en-US" b="0" dirty="0"/>
          </a:p>
          <a:p>
            <a:pPr>
              <a:defRPr/>
            </a:pPr>
            <a:endParaRPr lang="en-US" altLang="en-US" b="0" dirty="0"/>
          </a:p>
          <a:p>
            <a:pPr marL="0" indent="0">
              <a:buFont typeface="Wingdings" panose="05000000000000000000" pitchFamily="2" charset="2"/>
              <a:buNone/>
              <a:defRPr/>
            </a:pPr>
            <a:endParaRPr lang="en-US" altLang="en-US" b="0" dirty="0"/>
          </a:p>
          <a:p>
            <a:pPr>
              <a:defRPr/>
            </a:pPr>
            <a:endParaRPr lang="en-US" altLang="en-US" dirty="0"/>
          </a:p>
          <a:p>
            <a:pPr>
              <a:defRPr/>
            </a:pPr>
            <a:endParaRPr lang="en-US" altLang="en-US" dirty="0"/>
          </a:p>
        </p:txBody>
      </p:sp>
      <p:sp>
        <p:nvSpPr>
          <p:cNvPr id="125954" name="Rectangle 2">
            <a:extLst>
              <a:ext uri="{FF2B5EF4-FFF2-40B4-BE49-F238E27FC236}">
                <a16:creationId xmlns:a16="http://schemas.microsoft.com/office/drawing/2014/main" id="{0BD9B2CA-68CE-4419-8D5B-C4419A16B71E}"/>
              </a:ext>
            </a:extLst>
          </p:cNvPr>
          <p:cNvSpPr>
            <a:spLocks noGrp="1" noChangeArrowheads="1"/>
          </p:cNvSpPr>
          <p:nvPr>
            <p:ph type="title"/>
          </p:nvPr>
        </p:nvSpPr>
        <p:spPr/>
        <p:txBody>
          <a:bodyPr/>
          <a:lstStyle/>
          <a:p>
            <a:pPr>
              <a:defRPr/>
            </a:pPr>
            <a:r>
              <a:rPr lang="en-US" dirty="0"/>
              <a:t>Topics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C36B8F99-50E8-4756-83C8-880753203857}"/>
              </a:ext>
            </a:extLst>
          </p:cNvPr>
          <p:cNvSpPr>
            <a:spLocks noGrp="1" noChangeArrowheads="1"/>
          </p:cNvSpPr>
          <p:nvPr>
            <p:ph type="body" idx="1"/>
          </p:nvPr>
        </p:nvSpPr>
        <p:spPr>
          <a:xfrm>
            <a:off x="381000" y="787400"/>
            <a:ext cx="8382000" cy="5156200"/>
          </a:xfrm>
        </p:spPr>
        <p:txBody>
          <a:bodyPr/>
          <a:lstStyle/>
          <a:p>
            <a:pPr>
              <a:defRPr/>
            </a:pPr>
            <a:r>
              <a:rPr lang="en-US" sz="2400" dirty="0"/>
              <a:t>Call a Web API From a .NET Client (C#)</a:t>
            </a:r>
          </a:p>
          <a:p>
            <a:pPr indent="0">
              <a:buNone/>
              <a:defRPr/>
            </a:pPr>
            <a:r>
              <a:rPr lang="en-US" sz="1800" dirty="0">
                <a:hlinkClick r:id="rId3"/>
              </a:rPr>
              <a:t>https://docs.microsoft.com/en-us/aspnet/web-api/overview/advanced/calling-a-web-api-from-a-net-client</a:t>
            </a:r>
            <a:endParaRPr lang="en-US" sz="1800" b="0" dirty="0"/>
          </a:p>
          <a:p>
            <a:pPr>
              <a:defRPr/>
            </a:pPr>
            <a:r>
              <a:rPr lang="en-US" sz="2400" dirty="0"/>
              <a:t>Consume Web API in .NET using </a:t>
            </a:r>
            <a:r>
              <a:rPr lang="en-US" sz="2400" dirty="0" err="1"/>
              <a:t>HttpClient</a:t>
            </a:r>
            <a:br>
              <a:rPr lang="en-US" sz="2800" b="0" dirty="0"/>
            </a:br>
            <a:r>
              <a:rPr lang="en-US" sz="1800" dirty="0">
                <a:hlinkClick r:id="rId4"/>
              </a:rPr>
              <a:t>https://www.tutorialsteacher.com/webapi/consuming-web-api-in-dotnet-using-httpclient</a:t>
            </a:r>
            <a:endParaRPr lang="en-US" altLang="en-US" sz="1800" b="0" dirty="0"/>
          </a:p>
          <a:p>
            <a:pPr>
              <a:defRPr/>
            </a:pPr>
            <a:r>
              <a:rPr lang="en-US" sz="2400" dirty="0"/>
              <a:t>Calling Web API Using </a:t>
            </a:r>
            <a:r>
              <a:rPr lang="en-US" sz="2400" dirty="0" err="1"/>
              <a:t>HttpClient</a:t>
            </a:r>
            <a:br>
              <a:rPr lang="en-US" sz="3200" dirty="0"/>
            </a:br>
            <a:r>
              <a:rPr lang="en-US" sz="1800" dirty="0">
                <a:hlinkClick r:id="rId5"/>
              </a:rPr>
              <a:t>https://www.c-sharpcorner.com/article/calling-web-api-using-httpclient/</a:t>
            </a:r>
            <a:endParaRPr lang="en-US" sz="1800" b="0" dirty="0"/>
          </a:p>
          <a:p>
            <a:pPr>
              <a:defRPr/>
            </a:pPr>
            <a:r>
              <a:rPr lang="en-US" sz="2400" b="0" dirty="0"/>
              <a:t>A Beginner's Tutorial for Understanding and Implementing ASP.NET Web API - </a:t>
            </a:r>
            <a:r>
              <a:rPr lang="en-US" altLang="en-US" sz="1800" b="0" dirty="0">
                <a:hlinkClick r:id="rId6"/>
              </a:rPr>
              <a:t>https://www.codeproject.com/Articles/659131/Understanding-and-Implementing-ASPNET-WebAPI</a:t>
            </a:r>
            <a:r>
              <a:rPr lang="en-US" altLang="en-US" sz="1800" b="0" dirty="0"/>
              <a:t> </a:t>
            </a:r>
          </a:p>
          <a:p>
            <a:pPr>
              <a:defRPr/>
            </a:pPr>
            <a:r>
              <a:rPr lang="en-US" sz="2400" b="0" dirty="0"/>
              <a:t>ASP.NET Web API – </a:t>
            </a:r>
            <a:br>
              <a:rPr lang="en-US" sz="2800" b="0" dirty="0"/>
            </a:br>
            <a:r>
              <a:rPr lang="en-US" altLang="en-US" sz="1800" b="0" dirty="0">
                <a:hlinkClick r:id="rId7"/>
              </a:rPr>
              <a:t>https://docs.microsoft.com/en-us/aspnet/web-api/</a:t>
            </a:r>
            <a:endParaRPr lang="en-US" altLang="en-US" sz="1800" b="0" dirty="0"/>
          </a:p>
          <a:p>
            <a:pPr marL="0" indent="0">
              <a:buFont typeface="Wingdings" panose="05000000000000000000" pitchFamily="2" charset="2"/>
              <a:buNone/>
              <a:defRPr/>
            </a:pPr>
            <a:endParaRPr lang="en-US" altLang="en-US" sz="2800" b="0" dirty="0"/>
          </a:p>
          <a:p>
            <a:pPr>
              <a:defRPr/>
            </a:pPr>
            <a:endParaRPr lang="en-US" altLang="en-US" dirty="0"/>
          </a:p>
          <a:p>
            <a:pPr>
              <a:defRPr/>
            </a:pPr>
            <a:endParaRPr lang="en-US" altLang="en-US" dirty="0"/>
          </a:p>
          <a:p>
            <a:pPr>
              <a:defRPr/>
            </a:pPr>
            <a:endParaRPr lang="en-US" altLang="en-US" dirty="0"/>
          </a:p>
          <a:p>
            <a:pPr>
              <a:buFont typeface="Wingdings" panose="05000000000000000000" pitchFamily="2" charset="2"/>
              <a:buNone/>
              <a:defRPr/>
            </a:pPr>
            <a:endParaRPr lang="en-US" altLang="en-US" dirty="0"/>
          </a:p>
        </p:txBody>
      </p:sp>
      <p:sp>
        <p:nvSpPr>
          <p:cNvPr id="130050" name="Rectangle 2">
            <a:extLst>
              <a:ext uri="{FF2B5EF4-FFF2-40B4-BE49-F238E27FC236}">
                <a16:creationId xmlns:a16="http://schemas.microsoft.com/office/drawing/2014/main" id="{85FC6518-FA95-4BCC-BC6A-CE29B41C9A64}"/>
              </a:ext>
            </a:extLst>
          </p:cNvPr>
          <p:cNvSpPr>
            <a:spLocks noGrp="1" noChangeArrowheads="1"/>
          </p:cNvSpPr>
          <p:nvPr>
            <p:ph type="title"/>
          </p:nvPr>
        </p:nvSpPr>
        <p:spPr/>
        <p:txBody>
          <a:bodyPr/>
          <a:lstStyle/>
          <a:p>
            <a:pPr>
              <a:defRPr/>
            </a:pPr>
            <a:r>
              <a:rPr lang="en-US"/>
              <a:t>Reading Reference</a:t>
            </a:r>
          </a:p>
        </p:txBody>
      </p:sp>
      <p:graphicFrame>
        <p:nvGraphicFramePr>
          <p:cNvPr id="21508" name="Object 4">
            <a:extLst>
              <a:ext uri="{FF2B5EF4-FFF2-40B4-BE49-F238E27FC236}">
                <a16:creationId xmlns:a16="http://schemas.microsoft.com/office/drawing/2014/main" id="{9D7681F3-35AA-4FE4-8D44-4A949D191230}"/>
              </a:ext>
            </a:extLst>
          </p:cNvPr>
          <p:cNvGraphicFramePr>
            <a:graphicFrameLocks noGrp="1" noChangeAspect="1"/>
          </p:cNvGraphicFramePr>
          <p:nvPr>
            <p:ph idx="4294967295"/>
          </p:nvPr>
        </p:nvGraphicFramePr>
        <p:xfrm>
          <a:off x="8437563" y="0"/>
          <a:ext cx="706437" cy="760413"/>
        </p:xfrm>
        <a:graphic>
          <a:graphicData uri="http://schemas.openxmlformats.org/presentationml/2006/ole">
            <mc:AlternateContent xmlns:mc="http://schemas.openxmlformats.org/markup-compatibility/2006">
              <mc:Choice xmlns:v="urn:schemas-microsoft-com:vml" Requires="v">
                <p:oleObj name="Clip" r:id="rId8" imgW="706831" imgH="759866" progId="MS_ClipArt_Gallery.2">
                  <p:embed/>
                </p:oleObj>
              </mc:Choice>
              <mc:Fallback>
                <p:oleObj name="Clip" r:id="rId8" imgW="706831" imgH="759866" progId="MS_ClipArt_Gallery.2">
                  <p:embed/>
                  <p:pic>
                    <p:nvPicPr>
                      <p:cNvPr id="21508" name="Object 4">
                        <a:extLst>
                          <a:ext uri="{FF2B5EF4-FFF2-40B4-BE49-F238E27FC236}">
                            <a16:creationId xmlns:a16="http://schemas.microsoft.com/office/drawing/2014/main" id="{9D7681F3-35AA-4FE4-8D44-4A949D1912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37563" y="0"/>
                        <a:ext cx="706437"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CFA2-EE55-4EA3-AD5B-7F864840104C}"/>
              </a:ext>
            </a:extLst>
          </p:cNvPr>
          <p:cNvSpPr>
            <a:spLocks noGrp="1"/>
          </p:cNvSpPr>
          <p:nvPr>
            <p:ph type="title"/>
          </p:nvPr>
        </p:nvSpPr>
        <p:spPr/>
        <p:txBody>
          <a:bodyPr/>
          <a:lstStyle/>
          <a:p>
            <a:pPr>
              <a:defRPr/>
            </a:pPr>
            <a:r>
              <a:rPr lang="en-SG" dirty="0"/>
              <a:t>What is an API?</a:t>
            </a:r>
          </a:p>
        </p:txBody>
      </p:sp>
      <p:sp>
        <p:nvSpPr>
          <p:cNvPr id="23555" name="Content Placeholder 2">
            <a:extLst>
              <a:ext uri="{FF2B5EF4-FFF2-40B4-BE49-F238E27FC236}">
                <a16:creationId xmlns:a16="http://schemas.microsoft.com/office/drawing/2014/main" id="{305740C9-5B30-41F3-8075-403102AD5124}"/>
              </a:ext>
            </a:extLst>
          </p:cNvPr>
          <p:cNvSpPr>
            <a:spLocks noGrp="1" noChangeArrowheads="1"/>
          </p:cNvSpPr>
          <p:nvPr>
            <p:ph idx="1"/>
          </p:nvPr>
        </p:nvSpPr>
        <p:spPr/>
        <p:txBody>
          <a:bodyPr/>
          <a:lstStyle/>
          <a:p>
            <a:r>
              <a:rPr kumimoji="0" lang="en-GB" altLang="en-US" b="0" dirty="0"/>
              <a:t>Some kind of interface which has a set of functions that allow programmers to access specific features or data of an application, operation system or other services</a:t>
            </a:r>
          </a:p>
          <a:p>
            <a:r>
              <a:rPr lang="en-US" dirty="0"/>
              <a:t>A software intermediary that allows two applications to talk to each other</a:t>
            </a:r>
          </a:p>
          <a:p>
            <a:r>
              <a:rPr lang="en-US" dirty="0"/>
              <a:t>It simplifies programming by abstracting the underlying implementation and only exposing objects or actions the developer needs</a:t>
            </a:r>
            <a:endParaRPr kumimoji="0" lang="en-GB" altLang="en-US" b="0" dirty="0"/>
          </a:p>
          <a:p>
            <a:endParaRPr lang="en-SG"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BE9BBCD-E601-4707-B729-F9E525DFB3D3}"/>
              </a:ext>
            </a:extLst>
          </p:cNvPr>
          <p:cNvSpPr>
            <a:spLocks noGrp="1" noChangeArrowheads="1"/>
          </p:cNvSpPr>
          <p:nvPr>
            <p:ph type="body" idx="1"/>
          </p:nvPr>
        </p:nvSpPr>
        <p:spPr>
          <a:xfrm>
            <a:off x="381000" y="838201"/>
            <a:ext cx="8334375" cy="4876800"/>
          </a:xfrm>
        </p:spPr>
        <p:txBody>
          <a:bodyPr/>
          <a:lstStyle/>
          <a:p>
            <a:r>
              <a:rPr kumimoji="0" lang="en-US" altLang="en-US" b="0" dirty="0"/>
              <a:t>An API over the web which can be </a:t>
            </a:r>
            <a:r>
              <a:rPr kumimoji="0" lang="en-US" altLang="en-US" u="sng" dirty="0">
                <a:solidFill>
                  <a:srgbClr val="FF0000"/>
                </a:solidFill>
              </a:rPr>
              <a:t>accessed using HTTP protocol</a:t>
            </a:r>
            <a:r>
              <a:rPr kumimoji="0" lang="en-US" altLang="en-US" b="0" dirty="0"/>
              <a:t>. </a:t>
            </a:r>
          </a:p>
          <a:p>
            <a:r>
              <a:rPr kumimoji="0" lang="en-US" altLang="en-US" b="0" dirty="0"/>
              <a:t>It allow programmer to send requests and receive responses using the HTTP protocol methods </a:t>
            </a:r>
            <a:r>
              <a:rPr lang="en-US" altLang="en-US" dirty="0"/>
              <a:t>such as GET and POST.</a:t>
            </a:r>
          </a:p>
          <a:p>
            <a:r>
              <a:rPr kumimoji="0" lang="en-US" altLang="en-US" b="0" dirty="0"/>
              <a:t>Requests are sent based on universal HTTP protocol.</a:t>
            </a:r>
          </a:p>
          <a:p>
            <a:r>
              <a:rPr lang="en-US" altLang="en-US" dirty="0"/>
              <a:t>Responses are usually returned in the JSON format that almost all programming languages can read.</a:t>
            </a:r>
          </a:p>
        </p:txBody>
      </p:sp>
      <p:sp>
        <p:nvSpPr>
          <p:cNvPr id="248834" name="Rectangle 2">
            <a:extLst>
              <a:ext uri="{FF2B5EF4-FFF2-40B4-BE49-F238E27FC236}">
                <a16:creationId xmlns:a16="http://schemas.microsoft.com/office/drawing/2014/main" id="{DAF0727E-B58D-4423-99FA-4856C9756E13}"/>
              </a:ext>
            </a:extLst>
          </p:cNvPr>
          <p:cNvSpPr>
            <a:spLocks noGrp="1" noChangeArrowheads="1"/>
          </p:cNvSpPr>
          <p:nvPr>
            <p:ph type="title"/>
          </p:nvPr>
        </p:nvSpPr>
        <p:spPr/>
        <p:txBody>
          <a:bodyPr/>
          <a:lstStyle/>
          <a:p>
            <a:pPr>
              <a:defRPr/>
            </a:pPr>
            <a:r>
              <a:rPr lang="en-US" dirty="0"/>
              <a:t>What is Web API?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7F10ED9D-7FCB-45A6-83EC-FA2273DD4B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62519"/>
            <a:ext cx="6491288" cy="284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0" name="Rectangle 2">
            <a:extLst>
              <a:ext uri="{FF2B5EF4-FFF2-40B4-BE49-F238E27FC236}">
                <a16:creationId xmlns:a16="http://schemas.microsoft.com/office/drawing/2014/main" id="{79AEDE8D-D0C3-403C-8370-9D292076C98C}"/>
              </a:ext>
            </a:extLst>
          </p:cNvPr>
          <p:cNvSpPr>
            <a:spLocks noGrp="1" noChangeArrowheads="1"/>
          </p:cNvSpPr>
          <p:nvPr>
            <p:ph type="title"/>
          </p:nvPr>
        </p:nvSpPr>
        <p:spPr/>
        <p:txBody>
          <a:bodyPr/>
          <a:lstStyle/>
          <a:p>
            <a:pPr>
              <a:defRPr/>
            </a:pPr>
            <a:r>
              <a:rPr lang="en-US" dirty="0"/>
              <a:t>Advantages of Using Web API</a:t>
            </a:r>
          </a:p>
        </p:txBody>
      </p:sp>
      <p:sp>
        <p:nvSpPr>
          <p:cNvPr id="2" name="TextBox 1">
            <a:extLst>
              <a:ext uri="{FF2B5EF4-FFF2-40B4-BE49-F238E27FC236}">
                <a16:creationId xmlns:a16="http://schemas.microsoft.com/office/drawing/2014/main" id="{4543BAF6-0F1D-413B-B4E8-2038D8E8D6C8}"/>
              </a:ext>
            </a:extLst>
          </p:cNvPr>
          <p:cNvSpPr txBox="1"/>
          <p:nvPr/>
        </p:nvSpPr>
        <p:spPr>
          <a:xfrm>
            <a:off x="304800" y="790575"/>
            <a:ext cx="8458200" cy="2308324"/>
          </a:xfrm>
          <a:prstGeom prst="rect">
            <a:avLst/>
          </a:prstGeom>
          <a:noFill/>
        </p:spPr>
        <p:txBody>
          <a:bodyPr wrap="square">
            <a:spAutoFit/>
          </a:bodyPr>
          <a:lstStyle/>
          <a:p>
            <a:pPr algn="just">
              <a:defRPr/>
            </a:pPr>
            <a:r>
              <a:rPr lang="en-US" sz="2400" dirty="0">
                <a:solidFill>
                  <a:srgbClr val="660033"/>
                </a:solidFill>
                <a:latin typeface="+mn-lt"/>
              </a:rPr>
              <a:t>A modern application may include several mobile apps on various platforms besides as a web application. With the business logic implemented as Web API which is compatible to all platforms for getting, updating and manipulating data, it eases maintenance of the code for business logic and also allow each app to become relatively lightweight.</a:t>
            </a:r>
          </a:p>
        </p:txBody>
      </p:sp>
      <p:sp>
        <p:nvSpPr>
          <p:cNvPr id="32773" name="TextBox 3">
            <a:extLst>
              <a:ext uri="{FF2B5EF4-FFF2-40B4-BE49-F238E27FC236}">
                <a16:creationId xmlns:a16="http://schemas.microsoft.com/office/drawing/2014/main" id="{AD372193-2A7C-4C87-A562-6CACA82926CA}"/>
              </a:ext>
            </a:extLst>
          </p:cNvPr>
          <p:cNvSpPr txBox="1">
            <a:spLocks noChangeArrowheads="1"/>
          </p:cNvSpPr>
          <p:nvPr/>
        </p:nvSpPr>
        <p:spPr bwMode="auto">
          <a:xfrm>
            <a:off x="304800" y="5219647"/>
            <a:ext cx="5638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400" b="0" dirty="0">
                <a:latin typeface="Verdana" panose="020B0604030504040204" pitchFamily="34" charset="0"/>
              </a:rPr>
              <a:t>(Source:  https://blogs.msdn.microsoft.com/martinkearn/2015/01/05/introduction-to-rest-and-net-web-api/)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BE9BBCD-E601-4707-B729-F9E525DFB3D3}"/>
              </a:ext>
            </a:extLst>
          </p:cNvPr>
          <p:cNvSpPr>
            <a:spLocks noGrp="1" noChangeArrowheads="1"/>
          </p:cNvSpPr>
          <p:nvPr>
            <p:ph type="body" idx="1"/>
          </p:nvPr>
        </p:nvSpPr>
        <p:spPr>
          <a:xfrm>
            <a:off x="381000" y="838200"/>
            <a:ext cx="8334375" cy="5330825"/>
          </a:xfrm>
        </p:spPr>
        <p:txBody>
          <a:bodyPr/>
          <a:lstStyle/>
          <a:p>
            <a:r>
              <a:rPr kumimoji="0" lang="en-US" altLang="en-US" b="0" dirty="0"/>
              <a:t>When building application, we need data. </a:t>
            </a:r>
          </a:p>
          <a:p>
            <a:r>
              <a:rPr lang="en-US" altLang="en-US" dirty="0"/>
              <a:t>D</a:t>
            </a:r>
            <a:r>
              <a:rPr kumimoji="0" lang="en-US" altLang="en-US" b="0" dirty="0"/>
              <a:t>o we creat</a:t>
            </a:r>
            <a:r>
              <a:rPr lang="en-US" altLang="en-US" dirty="0"/>
              <a:t>e data or getting data from somewhere?</a:t>
            </a:r>
            <a:endParaRPr kumimoji="0" lang="en-US" altLang="en-US" b="0" dirty="0"/>
          </a:p>
          <a:p>
            <a:r>
              <a:rPr kumimoji="0" lang="en-US" altLang="en-US" b="0" dirty="0" err="1"/>
              <a:t>Eg.</a:t>
            </a:r>
            <a:r>
              <a:rPr kumimoji="0" lang="en-US" altLang="en-US" b="0" dirty="0"/>
              <a:t> SG </a:t>
            </a:r>
            <a:r>
              <a:rPr kumimoji="0" lang="en-US" altLang="en-US" b="0" dirty="0" err="1"/>
              <a:t>BusLeh</a:t>
            </a:r>
            <a:r>
              <a:rPr kumimoji="0" lang="en-US" altLang="en-US" b="0" dirty="0"/>
              <a:t> – it displays 3 bus arrival timings and space availability on buses</a:t>
            </a:r>
          </a:p>
          <a:p>
            <a:pPr lvl="1"/>
            <a:r>
              <a:rPr lang="en-US" altLang="en-US" dirty="0"/>
              <a:t>Does the developer create these data?</a:t>
            </a:r>
          </a:p>
          <a:p>
            <a:pPr lvl="1"/>
            <a:r>
              <a:rPr lang="en-US" altLang="en-US" dirty="0"/>
              <a:t>Who provides these data? </a:t>
            </a:r>
          </a:p>
          <a:p>
            <a:pPr lvl="1"/>
            <a:r>
              <a:rPr lang="en-US" altLang="en-US" dirty="0"/>
              <a:t>How does the app get these data?</a:t>
            </a:r>
          </a:p>
          <a:p>
            <a:r>
              <a:rPr kumimoji="0" lang="en-US" altLang="en-US" b="0" dirty="0"/>
              <a:t>So we need to learn how to retrieve data by consuming the Web API</a:t>
            </a:r>
          </a:p>
          <a:p>
            <a:endParaRPr lang="en-US" altLang="en-US" dirty="0"/>
          </a:p>
        </p:txBody>
      </p:sp>
      <p:sp>
        <p:nvSpPr>
          <p:cNvPr id="248834" name="Rectangle 2">
            <a:extLst>
              <a:ext uri="{FF2B5EF4-FFF2-40B4-BE49-F238E27FC236}">
                <a16:creationId xmlns:a16="http://schemas.microsoft.com/office/drawing/2014/main" id="{DAF0727E-B58D-4423-99FA-4856C9756E13}"/>
              </a:ext>
            </a:extLst>
          </p:cNvPr>
          <p:cNvSpPr>
            <a:spLocks noGrp="1" noChangeArrowheads="1"/>
          </p:cNvSpPr>
          <p:nvPr>
            <p:ph type="title"/>
          </p:nvPr>
        </p:nvSpPr>
        <p:spPr/>
        <p:txBody>
          <a:bodyPr/>
          <a:lstStyle/>
          <a:p>
            <a:pPr>
              <a:defRPr/>
            </a:pPr>
            <a:r>
              <a:rPr lang="en-US" dirty="0"/>
              <a:t>Why learn Web API?</a:t>
            </a:r>
          </a:p>
        </p:txBody>
      </p:sp>
    </p:spTree>
    <p:extLst>
      <p:ext uri="{BB962C8B-B14F-4D97-AF65-F5344CB8AC3E}">
        <p14:creationId xmlns:p14="http://schemas.microsoft.com/office/powerpoint/2010/main" val="128267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79AEDE8D-D0C3-403C-8370-9D292076C98C}"/>
              </a:ext>
            </a:extLst>
          </p:cNvPr>
          <p:cNvSpPr>
            <a:spLocks noGrp="1" noChangeArrowheads="1"/>
          </p:cNvSpPr>
          <p:nvPr>
            <p:ph type="title"/>
          </p:nvPr>
        </p:nvSpPr>
        <p:spPr/>
        <p:txBody>
          <a:bodyPr/>
          <a:lstStyle/>
          <a:p>
            <a:pPr>
              <a:defRPr/>
            </a:pPr>
            <a:r>
              <a:rPr lang="en-US" dirty="0"/>
              <a:t>URI</a:t>
            </a:r>
          </a:p>
        </p:txBody>
      </p:sp>
      <p:sp>
        <p:nvSpPr>
          <p:cNvPr id="6" name="Rectangle 3">
            <a:extLst>
              <a:ext uri="{FF2B5EF4-FFF2-40B4-BE49-F238E27FC236}">
                <a16:creationId xmlns:a16="http://schemas.microsoft.com/office/drawing/2014/main" id="{BA428FB4-429B-4387-BA70-131CAC6742EE}"/>
              </a:ext>
            </a:extLst>
          </p:cNvPr>
          <p:cNvSpPr txBox="1">
            <a:spLocks noChangeArrowheads="1"/>
          </p:cNvSpPr>
          <p:nvPr/>
        </p:nvSpPr>
        <p:spPr bwMode="auto">
          <a:xfrm>
            <a:off x="381000" y="838200"/>
            <a:ext cx="8334375" cy="5330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altLang="en-US" kern="0" dirty="0"/>
              <a:t>URI </a:t>
            </a:r>
          </a:p>
          <a:p>
            <a:pPr lvl="1"/>
            <a:r>
              <a:rPr lang="en-US" altLang="en-US" kern="0" dirty="0"/>
              <a:t>Is the URL to access a Web API </a:t>
            </a:r>
          </a:p>
          <a:p>
            <a:pPr lvl="1"/>
            <a:r>
              <a:rPr lang="en-US" altLang="en-US" kern="0" dirty="0"/>
              <a:t>Is an “address” of a Web API</a:t>
            </a:r>
          </a:p>
          <a:p>
            <a:pPr lvl="1"/>
            <a:endParaRPr lang="en-US" altLang="en-US" kern="0" dirty="0"/>
          </a:p>
          <a:p>
            <a:r>
              <a:rPr lang="en-US" altLang="en-US" kern="0" dirty="0"/>
              <a:t>A typical URL to Web API:</a:t>
            </a:r>
          </a:p>
          <a:p>
            <a:endParaRPr lang="en-US" altLang="en-US" kern="0" dirty="0"/>
          </a:p>
          <a:p>
            <a:pPr marL="0" indent="0">
              <a:buNone/>
            </a:pPr>
            <a:endParaRPr lang="en-US" altLang="en-US" kern="0" dirty="0"/>
          </a:p>
          <a:p>
            <a:pPr marL="0" indent="0">
              <a:buNone/>
            </a:pPr>
            <a:endParaRPr lang="en-US" altLang="en-US" kern="0" dirty="0"/>
          </a:p>
        </p:txBody>
      </p:sp>
      <p:sp>
        <p:nvSpPr>
          <p:cNvPr id="8" name="TextBox 7">
            <a:extLst>
              <a:ext uri="{FF2B5EF4-FFF2-40B4-BE49-F238E27FC236}">
                <a16:creationId xmlns:a16="http://schemas.microsoft.com/office/drawing/2014/main" id="{8331F361-BC3B-4B13-882F-CCE7ECA2046F}"/>
              </a:ext>
            </a:extLst>
          </p:cNvPr>
          <p:cNvSpPr txBox="1"/>
          <p:nvPr/>
        </p:nvSpPr>
        <p:spPr>
          <a:xfrm>
            <a:off x="593725" y="3276600"/>
            <a:ext cx="8169275" cy="1816100"/>
          </a:xfrm>
          <a:prstGeom prst="rect">
            <a:avLst/>
          </a:prstGeom>
          <a:solidFill>
            <a:schemeClr val="tx1">
              <a:lumMod val="20000"/>
              <a:lumOff val="80000"/>
            </a:schemeClr>
          </a:solidFill>
          <a:ln w="25400">
            <a:solidFill>
              <a:schemeClr val="accent6">
                <a:lumMod val="75000"/>
              </a:schemeClr>
            </a:solidFill>
          </a:ln>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endParaRPr kumimoji="0" lang="en-US" altLang="en-US" sz="1600" b="0" dirty="0">
              <a:latin typeface="Courier New" panose="02070309020205020404" pitchFamily="49" charset="0"/>
              <a:cs typeface="Courier New" panose="02070309020205020404" pitchFamily="49" charset="0"/>
            </a:endParaRPr>
          </a:p>
          <a:p>
            <a:pPr>
              <a:spcBef>
                <a:spcPct val="0"/>
              </a:spcBef>
              <a:buClrTx/>
              <a:buSzTx/>
              <a:buFontTx/>
              <a:buNone/>
              <a:defRPr/>
            </a:pPr>
            <a:endParaRPr kumimoji="0" lang="en-US" altLang="en-US" sz="1600" b="0" dirty="0">
              <a:latin typeface="Courier New" panose="02070309020205020404" pitchFamily="49" charset="0"/>
              <a:cs typeface="Courier New" panose="02070309020205020404" pitchFamily="49" charset="0"/>
            </a:endParaRPr>
          </a:p>
          <a:p>
            <a:pPr>
              <a:spcBef>
                <a:spcPct val="0"/>
              </a:spcBef>
              <a:buClrTx/>
              <a:buSzTx/>
              <a:buFontTx/>
              <a:buNone/>
              <a:defRPr/>
            </a:pPr>
            <a:r>
              <a:rPr kumimoji="0" lang="en-US" altLang="en-US" sz="1600" b="0" dirty="0">
                <a:latin typeface="Courier New" panose="02070309020205020404" pitchFamily="49" charset="0"/>
                <a:cs typeface="Courier New" panose="02070309020205020404" pitchFamily="49" charset="0"/>
              </a:rPr>
              <a:t> http://my.store.com/fruits/list?category=fruit&amp;limit=20</a:t>
            </a:r>
          </a:p>
          <a:p>
            <a:pPr>
              <a:spcBef>
                <a:spcPct val="0"/>
              </a:spcBef>
              <a:buClrTx/>
              <a:buSzTx/>
              <a:buFontTx/>
              <a:buNone/>
              <a:defRPr/>
            </a:pPr>
            <a:endParaRPr kumimoji="0" lang="en-US" altLang="en-US" sz="1600" b="0" dirty="0">
              <a:latin typeface="Courier New" panose="02070309020205020404" pitchFamily="49" charset="0"/>
              <a:cs typeface="Courier New" panose="02070309020205020404" pitchFamily="49" charset="0"/>
            </a:endParaRPr>
          </a:p>
          <a:p>
            <a:pPr>
              <a:spcBef>
                <a:spcPct val="0"/>
              </a:spcBef>
              <a:buClrTx/>
              <a:buSzTx/>
              <a:buFontTx/>
              <a:buNone/>
              <a:defRPr/>
            </a:pPr>
            <a:endParaRPr kumimoji="0" lang="en-US" altLang="en-US" sz="1600" b="0" dirty="0">
              <a:latin typeface="Courier New" panose="02070309020205020404" pitchFamily="49" charset="0"/>
              <a:cs typeface="Courier New" panose="02070309020205020404" pitchFamily="49" charset="0"/>
            </a:endParaRPr>
          </a:p>
          <a:p>
            <a:pPr>
              <a:spcBef>
                <a:spcPct val="0"/>
              </a:spcBef>
              <a:buClrTx/>
              <a:buSzTx/>
              <a:buFontTx/>
              <a:buNone/>
              <a:defRPr/>
            </a:pPr>
            <a:endParaRPr kumimoji="0" lang="en-US" altLang="en-US" sz="1600" b="0" dirty="0">
              <a:latin typeface="Courier New" panose="02070309020205020404" pitchFamily="49" charset="0"/>
              <a:cs typeface="Courier New" panose="02070309020205020404" pitchFamily="49" charset="0"/>
            </a:endParaRPr>
          </a:p>
          <a:p>
            <a:pPr>
              <a:spcBef>
                <a:spcPct val="0"/>
              </a:spcBef>
              <a:buClrTx/>
              <a:buSzTx/>
              <a:buFontTx/>
              <a:buNone/>
              <a:defRPr/>
            </a:pPr>
            <a:endParaRPr kumimoji="0" lang="en-US" altLang="en-US" sz="1600" b="0" dirty="0">
              <a:latin typeface="Courier New" panose="02070309020205020404" pitchFamily="49" charset="0"/>
              <a:cs typeface="Courier New" panose="02070309020205020404" pitchFamily="49" charset="0"/>
            </a:endParaRPr>
          </a:p>
        </p:txBody>
      </p:sp>
      <p:sp>
        <p:nvSpPr>
          <p:cNvPr id="9" name="Left Brace 8">
            <a:extLst>
              <a:ext uri="{FF2B5EF4-FFF2-40B4-BE49-F238E27FC236}">
                <a16:creationId xmlns:a16="http://schemas.microsoft.com/office/drawing/2014/main" id="{84A98E2B-90D0-4400-B3F1-1D293F0A9BF8}"/>
              </a:ext>
            </a:extLst>
          </p:cNvPr>
          <p:cNvSpPr/>
          <p:nvPr/>
        </p:nvSpPr>
        <p:spPr>
          <a:xfrm rot="16200000">
            <a:off x="981075" y="4038600"/>
            <a:ext cx="228600" cy="577850"/>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solidFill>
                <a:srgbClr val="FF0000"/>
              </a:solidFill>
            </a:endParaRPr>
          </a:p>
        </p:txBody>
      </p:sp>
      <p:sp>
        <p:nvSpPr>
          <p:cNvPr id="10" name="Left Brace 9">
            <a:extLst>
              <a:ext uri="{FF2B5EF4-FFF2-40B4-BE49-F238E27FC236}">
                <a16:creationId xmlns:a16="http://schemas.microsoft.com/office/drawing/2014/main" id="{68A13BF7-8B73-4D86-9753-2BE9F4C1D8D7}"/>
              </a:ext>
            </a:extLst>
          </p:cNvPr>
          <p:cNvSpPr/>
          <p:nvPr/>
        </p:nvSpPr>
        <p:spPr>
          <a:xfrm rot="16200000">
            <a:off x="2240755" y="3556793"/>
            <a:ext cx="211138" cy="152400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11" name="Left Brace 10">
            <a:extLst>
              <a:ext uri="{FF2B5EF4-FFF2-40B4-BE49-F238E27FC236}">
                <a16:creationId xmlns:a16="http://schemas.microsoft.com/office/drawing/2014/main" id="{7FC87D87-E1AE-4173-BEC1-911E0465E9DA}"/>
              </a:ext>
            </a:extLst>
          </p:cNvPr>
          <p:cNvSpPr/>
          <p:nvPr/>
        </p:nvSpPr>
        <p:spPr>
          <a:xfrm rot="16200000">
            <a:off x="3840956" y="3539332"/>
            <a:ext cx="211137" cy="15240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12" name="Left Brace 11">
            <a:extLst>
              <a:ext uri="{FF2B5EF4-FFF2-40B4-BE49-F238E27FC236}">
                <a16:creationId xmlns:a16="http://schemas.microsoft.com/office/drawing/2014/main" id="{A74D4897-3F53-4E1E-B523-B6946C177872}"/>
              </a:ext>
            </a:extLst>
          </p:cNvPr>
          <p:cNvSpPr/>
          <p:nvPr/>
        </p:nvSpPr>
        <p:spPr>
          <a:xfrm rot="16200000">
            <a:off x="6026944" y="2953544"/>
            <a:ext cx="211137" cy="269557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13" name="TextBox 12">
            <a:extLst>
              <a:ext uri="{FF2B5EF4-FFF2-40B4-BE49-F238E27FC236}">
                <a16:creationId xmlns:a16="http://schemas.microsoft.com/office/drawing/2014/main" id="{FD5F6234-85E9-45F3-9677-EAD90589730E}"/>
              </a:ext>
            </a:extLst>
          </p:cNvPr>
          <p:cNvSpPr txBox="1">
            <a:spLocks noChangeArrowheads="1"/>
          </p:cNvSpPr>
          <p:nvPr/>
        </p:nvSpPr>
        <p:spPr bwMode="auto">
          <a:xfrm>
            <a:off x="622300" y="4511675"/>
            <a:ext cx="1035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600" b="0">
                <a:latin typeface="Verdana" panose="020B0604030504040204" pitchFamily="34" charset="0"/>
              </a:rPr>
              <a:t>protocol</a:t>
            </a:r>
          </a:p>
        </p:txBody>
      </p:sp>
      <p:sp>
        <p:nvSpPr>
          <p:cNvPr id="14" name="TextBox 13">
            <a:extLst>
              <a:ext uri="{FF2B5EF4-FFF2-40B4-BE49-F238E27FC236}">
                <a16:creationId xmlns:a16="http://schemas.microsoft.com/office/drawing/2014/main" id="{AD31F337-0B8D-4902-B371-EAA864895D6E}"/>
              </a:ext>
            </a:extLst>
          </p:cNvPr>
          <p:cNvSpPr txBox="1">
            <a:spLocks noChangeArrowheads="1"/>
          </p:cNvSpPr>
          <p:nvPr/>
        </p:nvSpPr>
        <p:spPr bwMode="auto">
          <a:xfrm>
            <a:off x="1606550" y="4494213"/>
            <a:ext cx="14255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pPr>
            <a:r>
              <a:rPr kumimoji="0" lang="en-US" altLang="en-US" sz="1600" b="0">
                <a:latin typeface="Verdana" panose="020B0604030504040204" pitchFamily="34" charset="0"/>
              </a:rPr>
              <a:t>host </a:t>
            </a:r>
            <a:br>
              <a:rPr kumimoji="0" lang="en-US" altLang="en-US" sz="1600" b="0">
                <a:latin typeface="Verdana" panose="020B0604030504040204" pitchFamily="34" charset="0"/>
              </a:rPr>
            </a:br>
            <a:r>
              <a:rPr kumimoji="0" lang="en-US" altLang="en-US" sz="1600" b="0">
                <a:latin typeface="Verdana" panose="020B0604030504040204" pitchFamily="34" charset="0"/>
              </a:rPr>
              <a:t>name</a:t>
            </a:r>
          </a:p>
        </p:txBody>
      </p:sp>
      <p:sp>
        <p:nvSpPr>
          <p:cNvPr id="15" name="TextBox 14">
            <a:extLst>
              <a:ext uri="{FF2B5EF4-FFF2-40B4-BE49-F238E27FC236}">
                <a16:creationId xmlns:a16="http://schemas.microsoft.com/office/drawing/2014/main" id="{B6915F8E-8ACE-428A-86DE-5FE6E25D8032}"/>
              </a:ext>
            </a:extLst>
          </p:cNvPr>
          <p:cNvSpPr txBox="1">
            <a:spLocks noChangeArrowheads="1"/>
          </p:cNvSpPr>
          <p:nvPr/>
        </p:nvSpPr>
        <p:spPr bwMode="auto">
          <a:xfrm>
            <a:off x="2955925" y="4494213"/>
            <a:ext cx="2076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pPr>
            <a:r>
              <a:rPr kumimoji="0" lang="en-US" altLang="en-US" sz="1600" b="0">
                <a:latin typeface="Verdana" panose="020B0604030504040204" pitchFamily="34" charset="0"/>
              </a:rPr>
              <a:t>path to </a:t>
            </a:r>
            <a:br>
              <a:rPr kumimoji="0" lang="en-US" altLang="en-US" sz="1600" b="0">
                <a:latin typeface="Verdana" panose="020B0604030504040204" pitchFamily="34" charset="0"/>
              </a:rPr>
            </a:br>
            <a:r>
              <a:rPr kumimoji="0" lang="en-US" altLang="en-US" sz="1600" b="0">
                <a:latin typeface="Verdana" panose="020B0604030504040204" pitchFamily="34" charset="0"/>
              </a:rPr>
              <a:t>a resource</a:t>
            </a:r>
          </a:p>
        </p:txBody>
      </p:sp>
      <p:sp>
        <p:nvSpPr>
          <p:cNvPr id="16" name="TextBox 15">
            <a:extLst>
              <a:ext uri="{FF2B5EF4-FFF2-40B4-BE49-F238E27FC236}">
                <a16:creationId xmlns:a16="http://schemas.microsoft.com/office/drawing/2014/main" id="{D821B55E-AC31-46BA-AC47-F69213F9C762}"/>
              </a:ext>
            </a:extLst>
          </p:cNvPr>
          <p:cNvSpPr txBox="1">
            <a:spLocks noChangeArrowheads="1"/>
          </p:cNvSpPr>
          <p:nvPr/>
        </p:nvSpPr>
        <p:spPr bwMode="auto">
          <a:xfrm>
            <a:off x="5394325" y="4492625"/>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600" b="0">
                <a:latin typeface="Verdana" panose="020B0604030504040204" pitchFamily="34" charset="0"/>
              </a:rPr>
              <a:t>query string</a:t>
            </a:r>
          </a:p>
        </p:txBody>
      </p:sp>
    </p:spTree>
    <p:extLst>
      <p:ext uri="{BB962C8B-B14F-4D97-AF65-F5344CB8AC3E}">
        <p14:creationId xmlns:p14="http://schemas.microsoft.com/office/powerpoint/2010/main" val="42761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10390</TotalTime>
  <Words>2439</Words>
  <Application>Microsoft Office PowerPoint</Application>
  <PresentationFormat>On-screen Show (4:3)</PresentationFormat>
  <Paragraphs>351</Paragraphs>
  <Slides>23</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Arial</vt:lpstr>
      <vt:lpstr>Arial Narrow</vt:lpstr>
      <vt:lpstr>Calibri</vt:lpstr>
      <vt:lpstr>Consolas</vt:lpstr>
      <vt:lpstr>Courier New</vt:lpstr>
      <vt:lpstr>Trebuchet MS</vt:lpstr>
      <vt:lpstr>Verdana</vt:lpstr>
      <vt:lpstr>Wingdings</vt:lpstr>
      <vt:lpstr>Default Design</vt:lpstr>
      <vt:lpstr>Clip</vt:lpstr>
      <vt:lpstr>PowerPoint Presentation</vt:lpstr>
      <vt:lpstr>Objectives</vt:lpstr>
      <vt:lpstr>Topics</vt:lpstr>
      <vt:lpstr>Reading Reference</vt:lpstr>
      <vt:lpstr>What is an API?</vt:lpstr>
      <vt:lpstr>What is Web API?</vt:lpstr>
      <vt:lpstr>Advantages of Using Web API</vt:lpstr>
      <vt:lpstr>Why learn Web API?</vt:lpstr>
      <vt:lpstr>URI</vt:lpstr>
      <vt:lpstr>Sending HTTP GET request to Web API</vt:lpstr>
      <vt:lpstr>HTTP Response Message</vt:lpstr>
      <vt:lpstr>Receiving HTTP Response from Web API</vt:lpstr>
      <vt:lpstr>HTTP Response Status Codes</vt:lpstr>
      <vt:lpstr>Serialization &amp; Deserialization</vt:lpstr>
      <vt:lpstr>Json - Object</vt:lpstr>
      <vt:lpstr>Json – Array/List</vt:lpstr>
      <vt:lpstr>JSON to C#</vt:lpstr>
      <vt:lpstr>PowerPoint Presentation</vt:lpstr>
      <vt:lpstr>JSON data to C# Class</vt:lpstr>
      <vt:lpstr>Main method – JSON data to an Array/List</vt:lpstr>
      <vt:lpstr>JSON data to C# Classes</vt:lpstr>
      <vt:lpstr>Main method - JSON data to Person object</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Yong Zi Ren /CSF</cp:lastModifiedBy>
  <cp:revision>485</cp:revision>
  <dcterms:created xsi:type="dcterms:W3CDTF">2010-03-15T07:19:17Z</dcterms:created>
  <dcterms:modified xsi:type="dcterms:W3CDTF">2022-01-05T14:02:54Z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2022-01-02T08:42:39Z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b84eee6d-0450-4ad3-ac31-1f6be8773470</vt:lpwstr>
  </property>
  <property fmtid="{D5CDD505-2E9C-101B-9397-08002B2CF9AE}" pid="8" name="MSIP_Label_30286cb9-b49f-4646-87a5-340028348160_ContentBits">
    <vt:lpwstr>1</vt:lpwstr>
  </property>
</Properties>
</file>