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80" r:id="rId3"/>
    <p:sldId id="541" r:id="rId4"/>
    <p:sldId id="490" r:id="rId5"/>
    <p:sldId id="733" r:id="rId6"/>
    <p:sldId id="720" r:id="rId7"/>
    <p:sldId id="734" r:id="rId8"/>
    <p:sldId id="735" r:id="rId9"/>
    <p:sldId id="736" r:id="rId10"/>
    <p:sldId id="737" r:id="rId11"/>
    <p:sldId id="738" r:id="rId12"/>
    <p:sldId id="739" r:id="rId13"/>
    <p:sldId id="740" r:id="rId14"/>
    <p:sldId id="741" r:id="rId15"/>
    <p:sldId id="743" r:id="rId16"/>
    <p:sldId id="744" r:id="rId17"/>
    <p:sldId id="464" r:id="rId18"/>
    <p:sldId id="519" r:id="rId19"/>
    <p:sldId id="520" r:id="rId20"/>
    <p:sldId id="517" r:id="rId21"/>
    <p:sldId id="521" r:id="rId22"/>
    <p:sldId id="522" r:id="rId23"/>
    <p:sldId id="749" r:id="rId24"/>
    <p:sldId id="746" r:id="rId25"/>
    <p:sldId id="747" r:id="rId26"/>
    <p:sldId id="750" r:id="rId27"/>
    <p:sldId id="751" r:id="rId28"/>
    <p:sldId id="260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CCFFFF"/>
    <a:srgbClr val="660033"/>
    <a:srgbClr val="996633"/>
    <a:srgbClr val="640064"/>
    <a:srgbClr val="660066"/>
    <a:srgbClr val="360036"/>
    <a:srgbClr val="42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5462" autoAdjust="0"/>
  </p:normalViewPr>
  <p:slideViewPr>
    <p:cSldViewPr>
      <p:cViewPr varScale="1">
        <p:scale>
          <a:sx n="75" d="100"/>
          <a:sy n="75" d="100"/>
        </p:scale>
        <p:origin x="102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0E3E-C64B-41A4-A508-8CE0ED81C3D3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26A7D-2792-4F03-9F91-B961D07F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B286DB-C50B-484C-A5B6-2AE944CA4C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68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23FD60B1-C556-4E31-AA1E-728F85046D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E4C66268-5F76-423D-9D83-7496FFBE4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C31891EC-DBA6-4804-9987-03C2C8D75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6739197-D1EE-474C-AED6-A6857B4C088F}" type="slidenum">
              <a:rPr lang="en-GB" altLang="en-US" sz="1000" smtClean="0">
                <a:latin typeface="Arial" panose="020B0604020202020204" pitchFamily="34" charset="0"/>
              </a:rPr>
              <a:pPr/>
              <a:t>2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9C90A42-58B3-4223-88EA-9CF1621A28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18537FB9-353C-423D-B852-F4CF5EC8A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D4D88012-9DA0-41DE-B2C9-7FDC05494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A2353DF-FB37-4EF6-AE80-5E5C7B23B96C}" type="slidenum">
              <a:rPr lang="en-GB" altLang="en-US" sz="1000" smtClean="0">
                <a:latin typeface="Arial" panose="020B0604020202020204" pitchFamily="34" charset="0"/>
              </a:rPr>
              <a:pPr/>
              <a:t>3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7430C9C2-1561-4A58-B00B-B38744201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8159CD63-617D-43D6-8DB8-7E66B4E1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179DF0F0-9A0C-404D-876E-7CF7C81B32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2E3C1DC-45EF-45AB-BDC3-FB9BBF6160F9}" type="slidenum">
              <a:rPr lang="en-GB" altLang="en-US" sz="1000" smtClean="0">
                <a:latin typeface="Arial" panose="020B0604020202020204" pitchFamily="34" charset="0"/>
              </a:rPr>
              <a:pPr/>
              <a:t>4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1E7B-3321-4A3A-87EF-F9F4B9840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DC7E5-63FA-4FB7-8FF2-F2F6511AF466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7430C9C2-1561-4A58-B00B-B38744201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8159CD63-617D-43D6-8DB8-7E66B4E1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179DF0F0-9A0C-404D-876E-7CF7C81B32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2E3C1DC-45EF-45AB-BDC3-FB9BBF6160F9}" type="slidenum">
              <a:rPr lang="en-GB" altLang="en-US" sz="1000" smtClean="0">
                <a:latin typeface="Arial" panose="020B0604020202020204" pitchFamily="34" charset="0"/>
              </a:rPr>
              <a:pPr/>
              <a:t>6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4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1E7B-3321-4A3A-87EF-F9F4B9840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DC7E5-63FA-4FB7-8FF2-F2F6511AF466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1E7B-3321-4A3A-87EF-F9F4B9840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DC7E5-63FA-4FB7-8FF2-F2F6511AF466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601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1E7B-3321-4A3A-87EF-F9F4B9840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DC7E5-63FA-4FB7-8FF2-F2F6511AF466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2801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1E7B-3321-4A3A-87EF-F9F4B9840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DC7E5-63FA-4FB7-8FF2-F2F6511AF466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370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1447800" cy="5940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PRG2 </a:t>
            </a: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K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13</a:t>
            </a:r>
            <a:br>
              <a:rPr lang="en-US" sz="3600" b="1" dirty="0">
                <a:solidFill>
                  <a:schemeClr val="tx1"/>
                </a:solidFill>
              </a:rPr>
            </a:br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905000" y="2018046"/>
            <a:ext cx="6629400" cy="701731"/>
          </a:xfr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 sz="4400" baseline="0"/>
            </a:lvl1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lang="en-US" dirty="0"/>
              <a:t>&lt;&lt;Title&gt;&gt;</a:t>
            </a:r>
          </a:p>
        </p:txBody>
      </p:sp>
      <p:pic>
        <p:nvPicPr>
          <p:cNvPr id="8" name="Picture 16" descr="School of IC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15" y="53009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2895600" y="38100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2000" b="1" dirty="0">
                <a:latin typeface="Arial Narrow" pitchFamily="34" charset="0"/>
              </a:rPr>
              <a:t>Programming II (PRG2)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Diploma in Information Technology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dirty="0">
                <a:latin typeface="Arial Narrow" pitchFamily="34" charset="0"/>
              </a:rPr>
              <a:t>Diploma in Data Science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aseline="0" dirty="0">
                <a:latin typeface="Arial Narrow" pitchFamily="34" charset="0"/>
              </a:rPr>
              <a:t>Diploma in Cybersecurity &amp; Digital Forensics </a:t>
            </a:r>
            <a:endParaRPr kumimoji="1" lang="en-GB" sz="1800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Year 1 (2021/22), Semester 2</a:t>
            </a:r>
            <a:endParaRPr kumimoji="1" lang="en-GB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22238"/>
            <a:ext cx="219075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122238"/>
            <a:ext cx="641985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60033"/>
                </a:solidFill>
              </a:defRPr>
            </a:lvl1pPr>
            <a:lvl2pPr>
              <a:defRPr>
                <a:solidFill>
                  <a:srgbClr val="660033"/>
                </a:solidFill>
              </a:defRPr>
            </a:lvl2pPr>
            <a:lvl3pPr>
              <a:defRPr>
                <a:solidFill>
                  <a:srgbClr val="660033"/>
                </a:solidFill>
              </a:defRPr>
            </a:lvl3pPr>
            <a:lvl4pPr>
              <a:defRPr>
                <a:solidFill>
                  <a:srgbClr val="660033"/>
                </a:solidFill>
              </a:defRPr>
            </a:lvl4pPr>
            <a:lvl5pPr>
              <a:defRPr>
                <a:solidFill>
                  <a:srgbClr val="6600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5587"/>
            <a:ext cx="7772400" cy="1362075"/>
          </a:xfrm>
        </p:spPr>
        <p:txBody>
          <a:bodyPr anchor="t"/>
          <a:lstStyle>
            <a:lvl1pPr algn="ctr">
              <a:defRPr sz="4000" b="1" cap="none" baseline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95400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j022938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568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0" y="1905000"/>
            <a:ext cx="3124200" cy="2590799"/>
          </a:xfr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SG" sz="4000" b="0" kern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764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84238"/>
            <a:ext cx="44196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4238"/>
            <a:ext cx="43815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CIS2-low.jpg"/>
          <p:cNvPicPr>
            <a:picLocks noChangeAspect="1"/>
          </p:cNvPicPr>
          <p:nvPr userDrawn="1"/>
        </p:nvPicPr>
        <p:blipFill>
          <a:blip r:embed="rId14" cstate="print"/>
          <a:srcRect t="2107"/>
          <a:stretch>
            <a:fillRect/>
          </a:stretch>
        </p:blipFill>
        <p:spPr bwMode="auto">
          <a:xfrm>
            <a:off x="0" y="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096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84238"/>
            <a:ext cx="8991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800080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22238"/>
            <a:ext cx="8991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Rectangle 16"/>
          <p:cNvSpPr>
            <a:spLocks noChangeArrowheads="1"/>
          </p:cNvSpPr>
          <p:nvPr userDrawn="1"/>
        </p:nvSpPr>
        <p:spPr bwMode="auto">
          <a:xfrm>
            <a:off x="1371600" y="6302375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itchFamily="34" charset="0"/>
              </a:rPr>
              <a:t>Diploma in IT/DS/CSF</a:t>
            </a:r>
            <a:br>
              <a:rPr lang="en-US" altLang="en-US" sz="1200" dirty="0">
                <a:latin typeface="Arial Narrow" pitchFamily="34" charset="0"/>
              </a:rPr>
            </a:br>
            <a:r>
              <a:rPr lang="en-US" altLang="en-US" sz="1200" dirty="0">
                <a:latin typeface="Arial Narrow" pitchFamily="34" charset="0"/>
              </a:rPr>
              <a:t>PRG2 AY21/22, Sem 2</a:t>
            </a:r>
          </a:p>
        </p:txBody>
      </p:sp>
      <p:pic>
        <p:nvPicPr>
          <p:cNvPr id="13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72200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4457700" y="63023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  Last update: 26/11/2021</a:t>
            </a:r>
          </a:p>
        </p:txBody>
      </p:sp>
      <p:sp>
        <p:nvSpPr>
          <p:cNvPr id="15" name="Rectangle 15"/>
          <p:cNvSpPr txBox="1">
            <a:spLocks noChangeArrowheads="1"/>
          </p:cNvSpPr>
          <p:nvPr userDrawn="1"/>
        </p:nvSpPr>
        <p:spPr bwMode="auto">
          <a:xfrm>
            <a:off x="7086600" y="6275387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Lecture</a:t>
            </a:r>
            <a:r>
              <a:rPr lang="en-US" baseline="0" dirty="0"/>
              <a:t> 10</a:t>
            </a:r>
            <a:br>
              <a:rPr lang="en-US" baseline="0" dirty="0"/>
            </a:br>
            <a:r>
              <a:rPr lang="en-US" baseline="0" dirty="0"/>
              <a:t>Slide </a:t>
            </a:r>
            <a:fld id="{D684DC87-7C2B-4413-A3B2-900CE8D7D012}" type="slidenum">
              <a:rPr lang="en-US" baseline="0" smtClean="0"/>
              <a:t>‹#›</a:t>
            </a:fld>
            <a:endParaRPr lang="en-US" dirty="0"/>
          </a:p>
        </p:txBody>
      </p:sp>
      <p:sp>
        <p:nvSpPr>
          <p:cNvPr id="4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44055935-E4A1-4A73-AB2F-4D357D491AB9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6400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40064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640064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40064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40064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tutorialsteacher.com/csharp/csharp-exception-handling" TargetMode="External"/><Relationship Id="rId5" Type="http://schemas.openxmlformats.org/officeDocument/2006/relationships/hyperlink" Target="https://docs.microsoft.com/en-us/dotnet/standard/exceptions/how-to-use-specific-exceptions-in-a-catch-block" TargetMode="External"/><Relationship Id="rId4" Type="http://schemas.openxmlformats.org/officeDocument/2006/relationships/hyperlink" Target="https://docs.microsoft.com/en-us/dotnet/csharp/programming-guide/exception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1524000"/>
            <a:ext cx="6629400" cy="2191369"/>
          </a:xfrm>
        </p:spPr>
        <p:txBody>
          <a:bodyPr/>
          <a:lstStyle/>
          <a:p>
            <a:r>
              <a:rPr lang="en-GB" dirty="0"/>
              <a:t>Exception Handling </a:t>
            </a:r>
          </a:p>
          <a:p>
            <a:r>
              <a:rPr lang="en-GB" dirty="0"/>
              <a:t>and</a:t>
            </a:r>
          </a:p>
          <a:p>
            <a:r>
              <a:rPr lang="en-GB" dirty="0"/>
              <a:t>Data Validation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Fix error with Exception Handling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7239C676-1519-4C4E-8507-660D57612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" y="838200"/>
            <a:ext cx="8510588" cy="3884140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("Enter an integer : ");</a:t>
            </a:r>
          </a:p>
          <a:p>
            <a:pPr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 num1 = Convert.ToInt32(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("Enter another integer : ");</a:t>
            </a:r>
          </a:p>
          <a:p>
            <a:pPr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 num2 = Convert.ToInt32(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Console.WriteLine(num1 + </a:t>
            </a:r>
            <a:r>
              <a:rPr lang="pt-BR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num2 + </a:t>
            </a:r>
            <a:r>
              <a:rPr lang="pt-BR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 is "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(num1 / num2));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catch 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ex)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"Execution continues..."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1" lang="en-US" altLang="en-US" sz="1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4F51D-C524-48A4-BE40-3BCA78AB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7" y="4722340"/>
            <a:ext cx="7974225" cy="14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C5F6-0572-4B49-A2C8-84EB9EB4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System.Exception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9A7E-995B-48E2-9609-14BDB8F9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err="1">
                <a:latin typeface="Consolas" panose="020B0609020204030204" pitchFamily="49" charset="0"/>
              </a:rPr>
              <a:t>System.Exception</a:t>
            </a:r>
            <a:r>
              <a:rPr lang="en-US" dirty="0"/>
              <a:t> is the base class for all exceptions</a:t>
            </a:r>
          </a:p>
          <a:p>
            <a:r>
              <a:rPr lang="en-US" dirty="0"/>
              <a:t>Properties contain information for the cause of the error or the unusual situation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Message</a:t>
            </a:r>
          </a:p>
          <a:p>
            <a:pPr lvl="2"/>
            <a:r>
              <a:rPr lang="en-US" dirty="0"/>
              <a:t>Provides details about the cause of an exception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StackTrace</a:t>
            </a:r>
            <a:endParaRPr lang="en-US" b="1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Can be used to determine where an error occurred. The stack trace includes the source file name and program line number if debugging information is available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8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>
            <a:extLst>
              <a:ext uri="{FF2B5EF4-FFF2-40B4-BE49-F238E27FC236}">
                <a16:creationId xmlns:a16="http://schemas.microsoft.com/office/drawing/2014/main" id="{7239C676-1519-4C4E-8507-660D57612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" y="867944"/>
            <a:ext cx="8751094" cy="5022914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b="1" dirty="0">
                <a:solidFill>
                  <a:srgbClr val="8F08C4"/>
                </a:solidFill>
                <a:latin typeface="Consolas" panose="020B0609020204030204" pitchFamily="49" charset="0"/>
              </a:rPr>
              <a:t>try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"Input a number: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1F377F"/>
                </a:solidFill>
                <a:latin typeface="Consolas" panose="020B0609020204030204" pitchFamily="49" charset="0"/>
              </a:rPr>
              <a:t>num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Convert.ToInt32(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(num);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1800" b="1" dirty="0">
                <a:solidFill>
                  <a:srgbClr val="8F08C4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1F377F"/>
                </a:solidFill>
                <a:latin typeface="Consolas" panose="020B0609020204030204" pitchFamily="49" charset="0"/>
              </a:rPr>
              <a:t>ex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"Exception details:"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(ex); </a:t>
            </a:r>
            <a:r>
              <a:rPr lang="en-US" alt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//Exception type, message &amp; stack trace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"Exception message: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//Exception message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"Exception </a:t>
            </a:r>
            <a:r>
              <a:rPr lang="en-U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Stacktrace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ex.StackTrace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//Exception stack trace,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en-US" altLang="en-US" sz="1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BF4B6B-0EB7-405F-A789-FD1C0574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Exception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113215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988BC-16FF-4FE8-AB98-AD449FF4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1" y="1442034"/>
            <a:ext cx="8781737" cy="39739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A0BF25-3B45-42E4-9C37-14A0186508BE}"/>
              </a:ext>
            </a:extLst>
          </p:cNvPr>
          <p:cNvSpPr/>
          <p:nvPr/>
        </p:nvSpPr>
        <p:spPr>
          <a:xfrm>
            <a:off x="181130" y="2051860"/>
            <a:ext cx="1647669" cy="1579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B2010-CBB5-42B0-8FE7-B63CF1389EB2}"/>
              </a:ext>
            </a:extLst>
          </p:cNvPr>
          <p:cNvSpPr/>
          <p:nvPr/>
        </p:nvSpPr>
        <p:spPr>
          <a:xfrm>
            <a:off x="1899684" y="2060945"/>
            <a:ext cx="2977116" cy="1488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B4255-9476-48F7-9292-0CD9E0A1731F}"/>
              </a:ext>
            </a:extLst>
          </p:cNvPr>
          <p:cNvSpPr/>
          <p:nvPr/>
        </p:nvSpPr>
        <p:spPr>
          <a:xfrm>
            <a:off x="181131" y="2222205"/>
            <a:ext cx="8601362" cy="7495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BF98DC-758C-437F-94BB-A9C3BFEBAB1E}"/>
              </a:ext>
            </a:extLst>
          </p:cNvPr>
          <p:cNvCxnSpPr/>
          <p:nvPr/>
        </p:nvCxnSpPr>
        <p:spPr>
          <a:xfrm flipH="1">
            <a:off x="1559442" y="1295400"/>
            <a:ext cx="3048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8DE649-0B2A-48CE-B962-9BBE5244EA02}"/>
              </a:ext>
            </a:extLst>
          </p:cNvPr>
          <p:cNvCxnSpPr/>
          <p:nvPr/>
        </p:nvCxnSpPr>
        <p:spPr>
          <a:xfrm flipH="1">
            <a:off x="3810000" y="1289860"/>
            <a:ext cx="3048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6E5D1B-7995-4E7D-988B-C16BB8A5B50F}"/>
              </a:ext>
            </a:extLst>
          </p:cNvPr>
          <p:cNvCxnSpPr>
            <a:cxnSpLocks/>
          </p:cNvCxnSpPr>
          <p:nvPr/>
        </p:nvCxnSpPr>
        <p:spPr>
          <a:xfrm flipH="1">
            <a:off x="6040179" y="1318071"/>
            <a:ext cx="381000" cy="9141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CBA4AC-5FA7-4330-A5B9-D642F1C5DBE0}"/>
              </a:ext>
            </a:extLst>
          </p:cNvPr>
          <p:cNvSpPr txBox="1"/>
          <p:nvPr/>
        </p:nvSpPr>
        <p:spPr>
          <a:xfrm>
            <a:off x="990600" y="91698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Exception type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0324E-B561-4DD4-9151-9B2306BA0A63}"/>
              </a:ext>
            </a:extLst>
          </p:cNvPr>
          <p:cNvSpPr txBox="1"/>
          <p:nvPr/>
        </p:nvSpPr>
        <p:spPr>
          <a:xfrm>
            <a:off x="3220965" y="91144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Exception Message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5DF7AD-34C2-47BF-BD27-3CE4C99EFEEB}"/>
              </a:ext>
            </a:extLst>
          </p:cNvPr>
          <p:cNvSpPr txBox="1"/>
          <p:nvPr/>
        </p:nvSpPr>
        <p:spPr>
          <a:xfrm>
            <a:off x="5715000" y="90685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Exception stack trace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7954C967-010F-42AA-A9D5-40C8CC2B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2238"/>
            <a:ext cx="8991600" cy="563562"/>
          </a:xfrm>
        </p:spPr>
        <p:txBody>
          <a:bodyPr/>
          <a:lstStyle/>
          <a:p>
            <a:r>
              <a:rPr lang="en-US" dirty="0"/>
              <a:t>Using Exception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52352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660A-A00C-4789-9214-FD9AAFA3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Exceptions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26AC7E-745D-4660-8E07-180B2050B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083673"/>
              </p:ext>
            </p:extLst>
          </p:nvPr>
        </p:nvGraphicFramePr>
        <p:xfrm>
          <a:off x="228600" y="898654"/>
          <a:ext cx="8763000" cy="4791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567">
                  <a:extLst>
                    <a:ext uri="{9D8B030D-6E8A-4147-A177-3AD203B41FA5}">
                      <a16:colId xmlns:a16="http://schemas.microsoft.com/office/drawing/2014/main" val="2780867605"/>
                    </a:ext>
                  </a:extLst>
                </a:gridCol>
                <a:gridCol w="5691433">
                  <a:extLst>
                    <a:ext uri="{9D8B030D-6E8A-4147-A177-3AD203B41FA5}">
                      <a16:colId xmlns:a16="http://schemas.microsoft.com/office/drawing/2014/main" val="1835708203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r>
                        <a:rPr lang="en-US" sz="2000" dirty="0"/>
                        <a:t>Exception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953184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 Narrow" panose="020B0606020202030204" pitchFamily="34" charset="0"/>
                        </a:rPr>
                        <a:t>ArithmeticException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 base class for exceptions that occur during arithmetic operations, such as </a:t>
                      </a:r>
                      <a:r>
                        <a:rPr lang="en-US" sz="1800" dirty="0" err="1">
                          <a:latin typeface="Arial Narrow" panose="020B0606020202030204" pitchFamily="34" charset="0"/>
                        </a:rPr>
                        <a:t>System.DivideByZeroException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 and </a:t>
                      </a:r>
                    </a:p>
                    <a:p>
                      <a:r>
                        <a:rPr lang="en-US" sz="1800" dirty="0" err="1">
                          <a:latin typeface="Arial Narrow" panose="020B0606020202030204" pitchFamily="34" charset="0"/>
                        </a:rPr>
                        <a:t>System.OverflowException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58895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ArrayTypeMismatchException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Thrown when a store into an array fails because the actual type of the stored element is incompatible with the actual type of the array.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137222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DivideByZeroException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Thrown when an attempt to divide an integral value by zero occurs.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01615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IndexOutOfRangeException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Thrown when an attempt to index an array via an index that is less than zero or outside the bounds of the array.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118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InvalidCastException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Thrown when an explicit conversion from a base type or interface to a derived type fails at run time.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43372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NullReferenceException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Thrown when a </a:t>
                      </a:r>
                      <a:r>
                        <a:rPr lang="en-US" sz="1800" dirty="0">
                          <a:latin typeface="Arial Narrow" panose="020B0606020202030204" pitchFamily="34" charset="0"/>
                        </a:rPr>
                        <a:t>null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 reference is used in a way that causes the referenced object to be required.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2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95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660A-A00C-4789-9214-FD9AAFA3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Exceptions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26AC7E-745D-4660-8E07-180B2050B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84861"/>
              </p:ext>
            </p:extLst>
          </p:nvPr>
        </p:nvGraphicFramePr>
        <p:xfrm>
          <a:off x="228600" y="898654"/>
          <a:ext cx="8763000" cy="3000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567">
                  <a:extLst>
                    <a:ext uri="{9D8B030D-6E8A-4147-A177-3AD203B41FA5}">
                      <a16:colId xmlns:a16="http://schemas.microsoft.com/office/drawing/2014/main" val="2780867605"/>
                    </a:ext>
                  </a:extLst>
                </a:gridCol>
                <a:gridCol w="5691433">
                  <a:extLst>
                    <a:ext uri="{9D8B030D-6E8A-4147-A177-3AD203B41FA5}">
                      <a16:colId xmlns:a16="http://schemas.microsoft.com/office/drawing/2014/main" val="1835708203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r>
                        <a:rPr lang="en-US" sz="2000" dirty="0"/>
                        <a:t>Exception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953184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OutOfMemoryException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Thrown when an attempt to allocate memory (via </a:t>
                      </a:r>
                      <a:r>
                        <a:rPr lang="en-US" sz="1800" dirty="0">
                          <a:latin typeface="Arial Narrow" panose="020B0606020202030204" pitchFamily="34" charset="0"/>
                        </a:rPr>
                        <a:t>new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 fails.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58895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OverflowException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Thrown when an arithmetic operation in a </a:t>
                      </a:r>
                      <a:r>
                        <a:rPr lang="en-US" sz="1800" dirty="0">
                          <a:latin typeface="Arial Narrow" panose="020B0606020202030204" pitchFamily="34" charset="0"/>
                        </a:rPr>
                        <a:t>checked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 context overflows.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137222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StackOverflowException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Thrown when the execution stack is exhausted by having too many pending method calls; typically indicative of very deep or unbounded recursion.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01615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latin typeface="Arial Narrow" panose="020B0606020202030204" pitchFamily="34" charset="0"/>
                        </a:rPr>
                        <a:t>TypeInitializationException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Thrown when a static constructor throws an exception, and no </a:t>
                      </a:r>
                      <a:r>
                        <a:rPr lang="en-US" sz="1800" dirty="0">
                          <a:latin typeface="Arial Narrow" panose="020B0606020202030204" pitchFamily="34" charset="0"/>
                        </a:rPr>
                        <a:t>catch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 clauses exists to catch it.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1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4BA2-BF8E-433C-8294-D41D1335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Try-Catch-Finally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BFF6-3BD0-4ECF-A65B-818FE718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 Structure of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try-catch-finally</a:t>
            </a:r>
            <a:r>
              <a:rPr lang="en-US" dirty="0"/>
              <a:t> </a:t>
            </a:r>
          </a:p>
          <a:p>
            <a:pPr marL="179387" lvl="1" indent="0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endParaRPr lang="en-US" sz="1800" b="1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179387" lvl="1" indent="0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try</a:t>
            </a:r>
          </a:p>
          <a:p>
            <a:pPr marL="179387" lvl="1" indent="0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179387" lvl="1" indent="0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Normal operation code that might encounter     </a:t>
            </a:r>
          </a:p>
          <a:p>
            <a:pPr marL="179387" lvl="1" indent="0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error condition</a:t>
            </a:r>
          </a:p>
          <a:p>
            <a:pPr marL="179387" lvl="1" indent="0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179387" lvl="1" indent="0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catch(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ExceptionType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ex) </a:t>
            </a:r>
          </a:p>
          <a:p>
            <a:pPr marL="179387" lvl="1" indent="0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179387" lvl="1" indent="0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Code to handle the exception / error handling</a:t>
            </a:r>
          </a:p>
          <a:p>
            <a:pPr marL="179387" lvl="1" indent="0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179387" lvl="1" indent="0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finally</a:t>
            </a:r>
          </a:p>
          <a:p>
            <a:pPr marL="179387" lvl="1" indent="0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179387" lvl="1" indent="0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Code to clean up (this block is optional) </a:t>
            </a:r>
          </a:p>
          <a:p>
            <a:pPr marL="179387" lvl="1" indent="0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75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D402DA6-1F8C-4FFF-9652-FDE9EBE66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Try-Catch-Finally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36A7C4A-3711-4186-A5BA-318750F01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" y="762000"/>
            <a:ext cx="8915400" cy="5334000"/>
          </a:xfrm>
        </p:spPr>
        <p:txBody>
          <a:bodyPr/>
          <a:lstStyle/>
          <a:p>
            <a:pPr marL="179387" lvl="1" indent="0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r>
              <a:rPr lang="en-US" sz="2800" b="1" i="1" dirty="0">
                <a:solidFill>
                  <a:srgbClr val="FF0000"/>
                </a:solidFill>
                <a:latin typeface="Courier New" pitchFamily="49" charset="0"/>
              </a:rPr>
              <a:t>try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block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  <a:p>
            <a:pPr marL="536575" lvl="1" indent="0">
              <a:spcBef>
                <a:spcPct val="10000"/>
              </a:spcBef>
              <a:buClrTx/>
              <a:defRPr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Encloses the code that is executed in normal circumstances. </a:t>
            </a:r>
          </a:p>
          <a:p>
            <a:pPr marL="900113" lvl="1" indent="-363538">
              <a:spcBef>
                <a:spcPct val="10000"/>
              </a:spcBef>
              <a:buClrTx/>
              <a:defRPr/>
            </a:pPr>
            <a:r>
              <a:rPr lang="en-US" sz="2000" dirty="0">
                <a:solidFill>
                  <a:schemeClr val="tx1"/>
                </a:solidFill>
              </a:rPr>
              <a:t>It comprises of code that might </a:t>
            </a:r>
            <a:r>
              <a:rPr lang="en-US" sz="2000" dirty="0">
                <a:solidFill>
                  <a:srgbClr val="0000FF"/>
                </a:solidFill>
              </a:rPr>
              <a:t>throw an exception </a:t>
            </a:r>
            <a:r>
              <a:rPr lang="en-US" sz="2000" dirty="0">
                <a:solidFill>
                  <a:schemeClr val="tx1"/>
                </a:solidFill>
              </a:rPr>
              <a:t>and code that </a:t>
            </a:r>
            <a:r>
              <a:rPr lang="en-US" sz="2000" dirty="0">
                <a:solidFill>
                  <a:srgbClr val="0000FF"/>
                </a:solidFill>
              </a:rPr>
              <a:t>does not execute if an exception occurs</a:t>
            </a:r>
            <a:r>
              <a:rPr lang="en-US" sz="2000" dirty="0">
                <a:solidFill>
                  <a:srgbClr val="800000"/>
                </a:solidFill>
              </a:rPr>
              <a:t>.</a:t>
            </a:r>
          </a:p>
          <a:p>
            <a:pPr marL="536575" lvl="1" indent="0">
              <a:spcBef>
                <a:spcPct val="10000"/>
              </a:spcBef>
              <a:buClrTx/>
              <a:buNone/>
              <a:defRPr/>
            </a:pPr>
            <a:endParaRPr lang="en-US" sz="2000" dirty="0">
              <a:solidFill>
                <a:srgbClr val="800000"/>
              </a:solidFill>
            </a:endParaRPr>
          </a:p>
          <a:p>
            <a:pPr marL="179387" lvl="1" indent="0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r>
              <a:rPr lang="en-US" sz="2800" b="1" i="1" dirty="0">
                <a:solidFill>
                  <a:srgbClr val="FF0000"/>
                </a:solidFill>
                <a:latin typeface="Courier New" pitchFamily="49" charset="0"/>
              </a:rPr>
              <a:t>catch</a:t>
            </a:r>
            <a:r>
              <a:rPr lang="en-US" b="0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block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  <a:p>
            <a:pPr marL="900113" lvl="1" indent="-357188">
              <a:spcBef>
                <a:spcPct val="10000"/>
              </a:spcBef>
              <a:buClrTx/>
              <a:defRPr/>
            </a:pPr>
            <a:r>
              <a:rPr lang="en-US" sz="2000" dirty="0">
                <a:solidFill>
                  <a:srgbClr val="800000"/>
                </a:solidFill>
              </a:rPr>
              <a:t>	</a:t>
            </a:r>
            <a:r>
              <a:rPr lang="en-US" sz="2000" dirty="0">
                <a:solidFill>
                  <a:srgbClr val="0000FF"/>
                </a:solidFill>
              </a:rPr>
              <a:t>Catches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>
                <a:solidFill>
                  <a:srgbClr val="0000FF"/>
                </a:solidFill>
              </a:rPr>
              <a:t>handles</a:t>
            </a:r>
            <a:r>
              <a:rPr lang="en-US" sz="2000" dirty="0">
                <a:solidFill>
                  <a:schemeClr val="tx1"/>
                </a:solidFill>
              </a:rPr>
              <a:t> an exception</a:t>
            </a:r>
          </a:p>
          <a:p>
            <a:pPr marL="900113" lvl="1" indent="-357188">
              <a:spcBef>
                <a:spcPct val="10000"/>
              </a:spcBef>
              <a:buClrTx/>
              <a:defRPr/>
            </a:pPr>
            <a:r>
              <a:rPr lang="en-US" sz="2000" dirty="0">
                <a:solidFill>
                  <a:srgbClr val="0000FF"/>
                </a:solidFill>
              </a:rPr>
              <a:t>Type of exception </a:t>
            </a:r>
            <a:r>
              <a:rPr lang="en-US" sz="2000" dirty="0">
                <a:solidFill>
                  <a:schemeClr val="tx1"/>
                </a:solidFill>
              </a:rPr>
              <a:t>specified by </a:t>
            </a:r>
            <a:r>
              <a:rPr lang="en-US" sz="2000" i="1" dirty="0">
                <a:solidFill>
                  <a:srgbClr val="FF0000"/>
                </a:solidFill>
              </a:rPr>
              <a:t>catch- block parameter (or exception parameter)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542925" lvl="1" indent="0">
              <a:spcBef>
                <a:spcPct val="10000"/>
              </a:spcBef>
              <a:buClrTx/>
              <a:buNone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179387" lvl="1" indent="0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r>
              <a:rPr lang="en-US" sz="2800" b="1" i="1" dirty="0">
                <a:solidFill>
                  <a:srgbClr val="FF0000"/>
                </a:solidFill>
                <a:latin typeface="Courier New" pitchFamily="49" charset="0"/>
              </a:rPr>
              <a:t>finally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block</a:t>
            </a:r>
            <a:endParaRPr lang="en-US" b="0" i="1" dirty="0">
              <a:solidFill>
                <a:schemeClr val="tx1"/>
              </a:solidFill>
            </a:endParaRPr>
          </a:p>
          <a:p>
            <a:pPr marL="900113" lvl="1" indent="-357188">
              <a:spcBef>
                <a:spcPct val="10000"/>
              </a:spcBef>
              <a:buClrTx/>
              <a:defRPr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Encloses the code that cleans up any resources / restores the state</a:t>
            </a:r>
          </a:p>
          <a:p>
            <a:pPr marL="900113" lvl="1" indent="-357188">
              <a:spcBef>
                <a:spcPct val="10000"/>
              </a:spcBef>
              <a:buClrTx/>
              <a:defRPr/>
            </a:pPr>
            <a:r>
              <a:rPr lang="en-US" sz="2000" dirty="0">
                <a:solidFill>
                  <a:schemeClr val="tx1"/>
                </a:solidFill>
              </a:rPr>
              <a:t>This block is </a:t>
            </a:r>
            <a:r>
              <a:rPr lang="en-US" sz="2000" dirty="0">
                <a:solidFill>
                  <a:srgbClr val="0000FF"/>
                </a:solidFill>
              </a:rPr>
              <a:t>optional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900113" lvl="1" indent="-357188">
              <a:spcBef>
                <a:spcPct val="10000"/>
              </a:spcBef>
              <a:buClrTx/>
              <a:defRPr/>
            </a:pPr>
            <a:r>
              <a:rPr lang="en-US" sz="2000" dirty="0">
                <a:solidFill>
                  <a:srgbClr val="FF0000"/>
                </a:solidFill>
              </a:rPr>
              <a:t>This block will be executed at all times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800000"/>
              </a:solidFill>
            </a:endParaRPr>
          </a:p>
          <a:p>
            <a:pPr marL="542925" lvl="1" indent="0">
              <a:spcBef>
                <a:spcPct val="10000"/>
              </a:spcBef>
              <a:buClrTx/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536575" lvl="1" indent="-357188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800000"/>
              </a:solidFill>
            </a:endParaRPr>
          </a:p>
          <a:p>
            <a:pPr marL="536575" lvl="1" indent="-357188">
              <a:spcBef>
                <a:spcPct val="10000"/>
              </a:spcBef>
              <a:buClr>
                <a:srgbClr val="800000"/>
              </a:buClr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122A97E-3430-4DA3-83BE-C8DF3FAF3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819900" algn="l"/>
              </a:tabLst>
            </a:pPr>
            <a:r>
              <a:rPr lang="en-US" altLang="en-US"/>
              <a:t>Try-Catch-Finally</a:t>
            </a:r>
            <a:endParaRPr lang="en-US" altLang="en-US" i="1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CB41552-4E36-4745-BE87-5D664E68E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029200"/>
          </a:xfrm>
          <a:solidFill>
            <a:srgbClr val="CCFFFF"/>
          </a:solidFill>
          <a:ln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("Enter an integer : 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int num1 = Convert.ToInt32(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("Enter another integer : 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int num2 = Convert.ToInt32(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Console.WriteLine(num1 + </a:t>
            </a:r>
            <a:r>
              <a:rPr lang="pt-BR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num2 + </a:t>
            </a:r>
            <a:r>
              <a:rPr lang="pt-BR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 is "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(num1 / num2));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catch (Exception ex)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"Message : "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"Finally executed"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"Execution continue…"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E70D763-AAF4-4361-BFBD-EC08B415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Try-Catch-Finally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1F176-7287-41C9-AD16-428B84AF0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219200"/>
            <a:ext cx="8658225" cy="1809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483521-594F-4D73-88D4-5DD83DB4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3562350"/>
            <a:ext cx="865822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5B9E7966-1815-4BE1-9E12-E5CE6048D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Objectives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2456617-88A7-44E3-8DDF-9E847DD04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At the end of this lecture, you will be able to</a:t>
            </a:r>
          </a:p>
          <a:p>
            <a:endParaRPr lang="en-US" altLang="en-US" b="0" dirty="0"/>
          </a:p>
          <a:p>
            <a:r>
              <a:rPr lang="en-US" altLang="en-US" b="0" dirty="0"/>
              <a:t>Understand Exceptions</a:t>
            </a:r>
          </a:p>
          <a:p>
            <a:r>
              <a:rPr lang="en-US" altLang="en-US" dirty="0"/>
              <a:t>Handle Exceptions using try-catch-finally block</a:t>
            </a:r>
          </a:p>
          <a:p>
            <a:r>
              <a:rPr lang="en-US" altLang="en-US" dirty="0"/>
              <a:t>Perform data validation by exception handling</a:t>
            </a: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>
              <a:buFont typeface="Wingdings" panose="05000000000000000000" pitchFamily="2" charset="2"/>
              <a:buNone/>
            </a:pPr>
            <a:endParaRPr lang="en-US" altLang="en-US" b="0" dirty="0"/>
          </a:p>
          <a:p>
            <a:endParaRPr lang="en-US" altLang="en-US" b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1492FAE-7F77-4945-A138-A091EBE60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819900" algn="l"/>
              </a:tabLst>
            </a:pPr>
            <a:r>
              <a:rPr lang="en-US" altLang="en-US"/>
              <a:t>Catching Multiple Exceptions</a:t>
            </a:r>
            <a:endParaRPr lang="en-US" altLang="en-US" i="1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D9E2673-F77C-42F8-A194-CC05F3CA6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82000" cy="4800600"/>
          </a:xfrm>
          <a:solidFill>
            <a:srgbClr val="CCFFFF"/>
          </a:solidFill>
          <a:ln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Console.Write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("Enter an integer : ");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int num1 = Convert.ToInt32(</a:t>
            </a: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Console.ReadLine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Console.Write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("Enter another integer : ");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int num2 = Convert.ToInt32(</a:t>
            </a: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Console.ReadLine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Console.WriteLine(num1 + "/" + num2 + " is " + (num1 / num2));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catch (</a:t>
            </a:r>
            <a:r>
              <a:rPr lang="en-US" altLang="en-US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DivideByZeroException</a:t>
            </a: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ex)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ex.Message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catch (</a:t>
            </a:r>
            <a:r>
              <a:rPr lang="en-US" altLang="en-US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FormatException</a:t>
            </a: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ex)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ex.Message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26CE430-C6D6-49A5-BDCE-73680F1B1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819900" algn="l"/>
              </a:tabLst>
            </a:pPr>
            <a:r>
              <a:rPr lang="en-US" altLang="en-US"/>
              <a:t>Catching Multiple Exceptions</a:t>
            </a:r>
            <a:endParaRPr lang="en-US" altLang="en-US" i="1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56819F7-1618-4432-8964-379D03FC2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57250"/>
            <a:ext cx="8180388" cy="1524000"/>
          </a:xfrm>
          <a:solidFill>
            <a:srgbClr val="CCFFFF"/>
          </a:solidFill>
          <a:ln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(Exception ex)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ex.Message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("Execution continue…");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1CD133-4293-49FD-BD73-5B9BAA47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52700"/>
            <a:ext cx="8277225" cy="1752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5E29EB-FC9D-481A-8B56-5F0E5853D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4476750"/>
            <a:ext cx="8264525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FBEF5B5-A3C7-4358-8E57-DAE8B644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Catching Multiple Exceptions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97B093E-63FD-4C30-9084-D0DBEC9E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order of the catch is important.</a:t>
            </a:r>
          </a:p>
          <a:p>
            <a:r>
              <a:rPr lang="en-US" altLang="en-US" dirty="0"/>
              <a:t>The rule is to catch the more specific exception first.</a:t>
            </a:r>
          </a:p>
          <a:p>
            <a:r>
              <a:rPr lang="en-US" altLang="en-US" dirty="0"/>
              <a:t>Then followed by catching the more general exception.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1492FAE-7F77-4945-A138-A091EBE60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819900" algn="l"/>
              </a:tabLst>
            </a:pPr>
            <a:r>
              <a:rPr lang="en-US" altLang="en-US"/>
              <a:t>Catching Multiple Exceptions</a:t>
            </a:r>
            <a:endParaRPr lang="en-US" altLang="en-US" i="1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D9E2673-F77C-42F8-A194-CC05F3CA6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3700" y="774700"/>
            <a:ext cx="8382000" cy="5156200"/>
          </a:xfrm>
          <a:solidFill>
            <a:srgbClr val="CCFFFF"/>
          </a:solidFill>
          <a:ln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Console.Write</a:t>
            </a: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("Enter an integer : ");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int num1 = Convert.ToInt32(</a:t>
            </a:r>
            <a:r>
              <a:rPr lang="en-US" alt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Console.ReadLine</a:t>
            </a: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Console.Write</a:t>
            </a: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("Enter another integer : ");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int num2 = Convert.ToInt32(</a:t>
            </a:r>
            <a:r>
              <a:rPr lang="en-US" alt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Console.ReadLine</a:t>
            </a: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Console.WriteLine(num1 + "/" + num2 + " is " + (num1 / num2));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(Exception ex)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ex.Message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catch (</a:t>
            </a:r>
            <a:r>
              <a:rPr lang="en-US" altLang="en-US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DivideByZeroException</a:t>
            </a:r>
            <a:r>
              <a:rPr lang="en-US" altLang="en-US" sz="14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ex)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ex.Message</a:t>
            </a: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catch (</a:t>
            </a:r>
            <a:r>
              <a:rPr lang="en-US" altLang="en-US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FormatException</a:t>
            </a:r>
            <a:r>
              <a:rPr lang="en-US" altLang="en-US" sz="14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ex)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ex.Message</a:t>
            </a: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209CBABA-0615-47BA-B28E-8102A0DA32DE}"/>
              </a:ext>
            </a:extLst>
          </p:cNvPr>
          <p:cNvSpPr/>
          <p:nvPr/>
        </p:nvSpPr>
        <p:spPr>
          <a:xfrm>
            <a:off x="3492500" y="2794000"/>
            <a:ext cx="2667000" cy="381000"/>
          </a:xfrm>
          <a:prstGeom prst="wedgeRoundRectCallout">
            <a:avLst>
              <a:gd name="adj1" fmla="val -81119"/>
              <a:gd name="adj2" fmla="val -1945"/>
              <a:gd name="adj3" fmla="val 16667"/>
            </a:avLst>
          </a:prstGeom>
          <a:solidFill>
            <a:schemeClr val="bg1"/>
          </a:solidFill>
          <a:ln w="254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00"/>
                </a:solidFill>
              </a:rPr>
              <a:t>This should be last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439460-7007-4F5A-BC0C-3086F7226107}"/>
              </a:ext>
            </a:extLst>
          </p:cNvPr>
          <p:cNvSpPr/>
          <p:nvPr/>
        </p:nvSpPr>
        <p:spPr>
          <a:xfrm>
            <a:off x="4673600" y="4013201"/>
            <a:ext cx="2667000" cy="381000"/>
          </a:xfrm>
          <a:prstGeom prst="wedgeRoundRectCallout">
            <a:avLst>
              <a:gd name="adj1" fmla="val -87309"/>
              <a:gd name="adj2" fmla="val -41945"/>
              <a:gd name="adj3" fmla="val 16667"/>
            </a:avLst>
          </a:prstGeom>
          <a:solidFill>
            <a:schemeClr val="bg1"/>
          </a:solidFill>
          <a:ln w="254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00"/>
                </a:solidFill>
              </a:rPr>
              <a:t>Unreachable code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BD6D76C-9372-468E-A518-8FBB6D61262D}"/>
              </a:ext>
            </a:extLst>
          </p:cNvPr>
          <p:cNvSpPr/>
          <p:nvPr/>
        </p:nvSpPr>
        <p:spPr>
          <a:xfrm>
            <a:off x="4127500" y="5067300"/>
            <a:ext cx="2667000" cy="381000"/>
          </a:xfrm>
          <a:prstGeom prst="wedgeRoundRectCallout">
            <a:avLst>
              <a:gd name="adj1" fmla="val -87309"/>
              <a:gd name="adj2" fmla="val -41945"/>
              <a:gd name="adj3" fmla="val 16667"/>
            </a:avLst>
          </a:prstGeom>
          <a:solidFill>
            <a:schemeClr val="bg1"/>
          </a:solidFill>
          <a:ln w="254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00"/>
                </a:solidFill>
              </a:rPr>
              <a:t>Unreachable code</a:t>
            </a:r>
          </a:p>
        </p:txBody>
      </p:sp>
    </p:spTree>
    <p:extLst>
      <p:ext uri="{BB962C8B-B14F-4D97-AF65-F5344CB8AC3E}">
        <p14:creationId xmlns:p14="http://schemas.microsoft.com/office/powerpoint/2010/main" val="3105197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970E9BB-0C3E-41A7-B1D8-12B261A2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A3941-8BAD-4C33-BB9B-FA0DA12E5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48506"/>
            <a:ext cx="8496300" cy="5292725"/>
          </a:xfrm>
          <a:prstGeom prst="rect">
            <a:avLst/>
          </a:prstGeom>
          <a:solidFill>
            <a:srgbClr val="CCFFFF"/>
          </a:solidFill>
          <a:ln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public static void Main()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try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result = Divide();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The result is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+ result);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catch(Exception ex)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ex.Message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static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Divide()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Console.Write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("Enter an integer : ");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num1 = Convert.ToInt32(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Console.Write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("Enter another integer : ");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num2 = Convert.ToInt32(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return num1 / num2;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      </a:t>
            </a:r>
          </a:p>
        </p:txBody>
      </p:sp>
      <p:sp>
        <p:nvSpPr>
          <p:cNvPr id="26628" name="Curved Right Arrow 4">
            <a:extLst>
              <a:ext uri="{FF2B5EF4-FFF2-40B4-BE49-F238E27FC236}">
                <a16:creationId xmlns:a16="http://schemas.microsoft.com/office/drawing/2014/main" id="{1B1C7D2B-F168-4EC8-A606-E736F04C9B1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705600" y="1676400"/>
            <a:ext cx="1066800" cy="3436938"/>
          </a:xfrm>
          <a:prstGeom prst="curvedRightArrow">
            <a:avLst>
              <a:gd name="adj1" fmla="val 25013"/>
              <a:gd name="adj2" fmla="val 50011"/>
              <a:gd name="adj3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altLang="en-US" sz="2000" b="0">
              <a:latin typeface="Courier New" panose="02070309020205020404" pitchFamily="49" charset="0"/>
            </a:endParaRPr>
          </a:p>
        </p:txBody>
      </p:sp>
      <p:sp>
        <p:nvSpPr>
          <p:cNvPr id="26629" name="TextBox 5">
            <a:extLst>
              <a:ext uri="{FF2B5EF4-FFF2-40B4-BE49-F238E27FC236}">
                <a16:creationId xmlns:a16="http://schemas.microsoft.com/office/drawing/2014/main" id="{56BA4D6E-B366-42B6-A7CC-E98B4210F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3" y="3581400"/>
            <a:ext cx="33051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Exceptions happen here will flow up to the calling method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FFAB-5F05-4825-A24C-459B562F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6823-EB3C-4861-8ACF-F6B35D1EC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to ensure the delivery of clean and clear data to the programs, application and services using it.</a:t>
            </a:r>
          </a:p>
          <a:p>
            <a:r>
              <a:rPr lang="en-US" dirty="0"/>
              <a:t>Also know as input validation</a:t>
            </a:r>
          </a:p>
          <a:p>
            <a:r>
              <a:rPr lang="en-US" dirty="0"/>
              <a:t>Validation can be achieved with Selection structure</a:t>
            </a:r>
          </a:p>
          <a:p>
            <a:r>
              <a:rPr lang="en-US" dirty="0"/>
              <a:t>In some situations, exception handling makes the validation easier i.e. validating the input data format</a:t>
            </a:r>
          </a:p>
        </p:txBody>
      </p:sp>
    </p:spTree>
    <p:extLst>
      <p:ext uri="{BB962C8B-B14F-4D97-AF65-F5344CB8AC3E}">
        <p14:creationId xmlns:p14="http://schemas.microsoft.com/office/powerpoint/2010/main" val="818762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1492FAE-7F77-4945-A138-A091EBE60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819900" algn="l"/>
              </a:tabLst>
            </a:pPr>
            <a:r>
              <a:rPr lang="en-US" altLang="en-US" dirty="0"/>
              <a:t>Common mistake in Data Validation</a:t>
            </a:r>
            <a:endParaRPr lang="en-US" altLang="en-US" i="1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D9E2673-F77C-42F8-A194-CC05F3CA6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774700"/>
            <a:ext cx="8382000" cy="5105400"/>
          </a:xfrm>
          <a:solidFill>
            <a:srgbClr val="CCFFFF"/>
          </a:solidFill>
          <a:ln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static void Divide()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try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("Enter an integer : 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int num1 = Convert.ToInt32(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("Enter another integer : 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int num2 = Convert.ToInt32(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Console.WriteLine(num1 + "/" + num2 + " is " + (num1 / num2));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catch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FormatException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ex)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("Please try again.");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Divide();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BD6D76C-9372-468E-A518-8FBB6D61262D}"/>
              </a:ext>
            </a:extLst>
          </p:cNvPr>
          <p:cNvSpPr/>
          <p:nvPr/>
        </p:nvSpPr>
        <p:spPr>
          <a:xfrm>
            <a:off x="2997200" y="4953000"/>
            <a:ext cx="5638800" cy="990600"/>
          </a:xfrm>
          <a:prstGeom prst="wedgeRoundRectCallout">
            <a:avLst>
              <a:gd name="adj1" fmla="val -63815"/>
              <a:gd name="adj2" fmla="val -31922"/>
              <a:gd name="adj3" fmla="val 16667"/>
            </a:avLst>
          </a:prstGeom>
          <a:solidFill>
            <a:schemeClr val="bg1"/>
          </a:solidFill>
          <a:ln w="254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C0000"/>
                </a:solidFill>
              </a:rPr>
              <a:t>By calling the method itself will result in recursion. It will eventually lead to stack overflow exception. Should avoid doing this.</a:t>
            </a:r>
          </a:p>
        </p:txBody>
      </p:sp>
    </p:spTree>
    <p:extLst>
      <p:ext uri="{BB962C8B-B14F-4D97-AF65-F5344CB8AC3E}">
        <p14:creationId xmlns:p14="http://schemas.microsoft.com/office/powerpoint/2010/main" val="3493874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1492FAE-7F77-4945-A138-A091EBE60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819900" algn="l"/>
              </a:tabLst>
            </a:pPr>
            <a:r>
              <a:rPr lang="en-US" altLang="en-US" dirty="0"/>
              <a:t>Recommended correct way</a:t>
            </a:r>
            <a:endParaRPr lang="en-US" altLang="en-US" i="1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D9E2673-F77C-42F8-A194-CC05F3CA6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736600"/>
            <a:ext cx="8382000" cy="5207000"/>
          </a:xfrm>
          <a:solidFill>
            <a:srgbClr val="CCFFFF"/>
          </a:solidFill>
          <a:ln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static void Divide()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while (true)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try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("Enter an integer : 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int num1 = Convert.ToInt32(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("Enter another integer : 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int num2 = Convert.ToInt32(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Console.WriteLine(num1 + "/" + num2 + " is " + (num1 / num2));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pt-B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catch (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FormatException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ex)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ex.Message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("Please try again.");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1400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BD6D76C-9372-468E-A518-8FBB6D61262D}"/>
              </a:ext>
            </a:extLst>
          </p:cNvPr>
          <p:cNvSpPr/>
          <p:nvPr/>
        </p:nvSpPr>
        <p:spPr>
          <a:xfrm>
            <a:off x="3581400" y="1219200"/>
            <a:ext cx="3733800" cy="825500"/>
          </a:xfrm>
          <a:prstGeom prst="wedgeRoundRectCallout">
            <a:avLst>
              <a:gd name="adj1" fmla="val -89245"/>
              <a:gd name="adj2" fmla="val -25325"/>
              <a:gd name="adj3" fmla="val 16667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Using a loop is the recommended correct way.</a:t>
            </a:r>
          </a:p>
        </p:txBody>
      </p:sp>
    </p:spTree>
    <p:extLst>
      <p:ext uri="{BB962C8B-B14F-4D97-AF65-F5344CB8AC3E}">
        <p14:creationId xmlns:p14="http://schemas.microsoft.com/office/powerpoint/2010/main" val="1305712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Summary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Understand Exceptions</a:t>
            </a:r>
          </a:p>
          <a:p>
            <a:r>
              <a:rPr lang="en-US" altLang="en-US" dirty="0"/>
              <a:t>Handle Exceptions using try-catch-finally block</a:t>
            </a:r>
          </a:p>
          <a:p>
            <a:r>
              <a:rPr lang="en-US" altLang="en-US" dirty="0"/>
              <a:t>Perform data validation by exception handling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94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C36B8F99-50E8-4756-83C8-880753203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787400"/>
            <a:ext cx="8382000" cy="5156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Exceptions and Exception Handling (C# Programming Guide)</a:t>
            </a:r>
          </a:p>
          <a:p>
            <a:pPr indent="0">
              <a:buNone/>
              <a:defRPr/>
            </a:pPr>
            <a:r>
              <a:rPr lang="en-US" sz="1800" dirty="0">
                <a:hlinkClick r:id="rId4"/>
              </a:rPr>
              <a:t>https://docs.microsoft.com/en-us/dotnet/csharp/programming-guide/exceptions/</a:t>
            </a:r>
            <a:endParaRPr lang="en-US" sz="1800" dirty="0"/>
          </a:p>
          <a:p>
            <a:pPr>
              <a:defRPr/>
            </a:pPr>
            <a:r>
              <a:rPr lang="en-US" sz="2400" dirty="0"/>
              <a:t>How to use the try/catch block to catch exceptions</a:t>
            </a:r>
            <a:br>
              <a:rPr lang="en-US" sz="2800" b="0" dirty="0"/>
            </a:br>
            <a:r>
              <a:rPr lang="en-US" altLang="en-US" sz="1800" dirty="0">
                <a:hlinkClick r:id="rId4"/>
              </a:rPr>
              <a:t>https://docs.microsoft.com/en-us/dotnet/csharp/programming-guide/exceptions/</a:t>
            </a:r>
            <a:endParaRPr lang="en-US" altLang="en-US" sz="1800" dirty="0"/>
          </a:p>
          <a:p>
            <a:pPr>
              <a:defRPr/>
            </a:pPr>
            <a:r>
              <a:rPr lang="en-US" sz="2400" dirty="0"/>
              <a:t>How to use specific exceptions in a catch block</a:t>
            </a:r>
            <a:br>
              <a:rPr lang="en-US" sz="3200" dirty="0"/>
            </a:br>
            <a:r>
              <a:rPr lang="en-US" sz="1800" dirty="0">
                <a:hlinkClick r:id="rId5"/>
              </a:rPr>
              <a:t>https://docs.microsoft.com/en-us/dotnet/standard/exceptions/how-to-use-specific-exceptions-in-a-catch-block</a:t>
            </a:r>
            <a:endParaRPr lang="en-US" sz="1800" dirty="0"/>
          </a:p>
          <a:p>
            <a:pPr>
              <a:defRPr/>
            </a:pPr>
            <a:r>
              <a:rPr lang="en-US" sz="2400" dirty="0"/>
              <a:t>Exception Handling in C#</a:t>
            </a:r>
            <a:br>
              <a:rPr lang="en-US" sz="3200" dirty="0"/>
            </a:br>
            <a:r>
              <a:rPr lang="en-US" sz="1800" dirty="0">
                <a:hlinkClick r:id="rId6"/>
              </a:rPr>
              <a:t>https://www.tutorialsteacher.com/csharp/csharp-exception-handling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85FC6518-FA95-4BCC-BC6A-CE29B41C9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Reading Reference</a:t>
            </a:r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9D7681F3-35AA-4FE4-8D44-4A949D191230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8437563" y="0"/>
          <a:ext cx="70643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7" imgW="706831" imgH="759866" progId="MS_ClipArt_Gallery.2">
                  <p:embed/>
                </p:oleObj>
              </mc:Choice>
              <mc:Fallback>
                <p:oleObj name="Clip" r:id="rId7" imgW="706831" imgH="759866" progId="MS_ClipArt_Gallery.2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9D7681F3-35AA-4FE4-8D44-4A949D191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563" y="0"/>
                        <a:ext cx="706437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CFA2-EE55-4EA3-AD5B-7F864840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SG" dirty="0"/>
              <a:t>Exception Handling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05740C9-5B30-41F3-8075-403102AD51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GB" altLang="en-US" b="0" dirty="0"/>
              <a:t>As a rule, program should perform flawlessly</a:t>
            </a:r>
          </a:p>
          <a:p>
            <a:r>
              <a:rPr lang="en-US" dirty="0"/>
              <a:t>At times programs may also fail</a:t>
            </a:r>
          </a:p>
          <a:p>
            <a:r>
              <a:rPr lang="en-US" dirty="0"/>
              <a:t>It is the developer’s responsibility to produce programs that properly handle failure, making sure it run or else terminate gracefully</a:t>
            </a:r>
            <a:endParaRPr kumimoji="0" lang="en-GB" altLang="en-US" b="0" dirty="0"/>
          </a:p>
          <a:p>
            <a:endParaRPr lang="en-SG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D462E65A-4483-4B6B-9C1F-0978100CE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9144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None/>
              <a:defRPr/>
            </a:pPr>
            <a:r>
              <a:rPr lang="en-US" altLang="en-US" b="1" dirty="0"/>
              <a:t>Program fail due to TWO reasons :</a:t>
            </a:r>
          </a:p>
          <a:p>
            <a:pPr>
              <a:spcBef>
                <a:spcPts val="0"/>
              </a:spcBef>
              <a:defRPr/>
            </a:pPr>
            <a:endParaRPr lang="en-US" altLang="en-US" sz="1200" i="1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Clr>
                <a:srgbClr val="660033"/>
              </a:buClr>
              <a:defRPr/>
            </a:pPr>
            <a:r>
              <a:rPr lang="en-US" altLang="en-US" sz="2400" dirty="0"/>
              <a:t>External Failure:</a:t>
            </a:r>
          </a:p>
          <a:p>
            <a:pPr marL="0" indent="0">
              <a:spcBef>
                <a:spcPts val="0"/>
              </a:spcBef>
              <a:buClr>
                <a:srgbClr val="660033"/>
              </a:buClr>
              <a:buNone/>
              <a:tabLst>
                <a:tab pos="342900" algn="l"/>
              </a:tabLst>
              <a:defRPr/>
            </a:pPr>
            <a:r>
              <a:rPr lang="en-US" altLang="en-US" sz="2400" dirty="0"/>
              <a:t>	Failure resulting from an inability to acquire a resource</a:t>
            </a:r>
          </a:p>
          <a:p>
            <a:pPr lvl="1">
              <a:spcBef>
                <a:spcPts val="0"/>
              </a:spcBef>
              <a:buClr>
                <a:srgbClr val="660033"/>
              </a:buClr>
              <a:defRPr/>
            </a:pPr>
            <a:r>
              <a:rPr lang="en-US" altLang="en-US" sz="2000" dirty="0"/>
              <a:t>Program trying to open a file that does not exist</a:t>
            </a:r>
          </a:p>
          <a:p>
            <a:pPr lvl="1">
              <a:spcBef>
                <a:spcPts val="0"/>
              </a:spcBef>
              <a:buClr>
                <a:srgbClr val="660033"/>
              </a:buClr>
              <a:defRPr/>
            </a:pPr>
            <a:r>
              <a:rPr lang="en-US" altLang="en-US" sz="2000" dirty="0"/>
              <a:t>Attempt to open a non-sharable file that is being used by another program</a:t>
            </a:r>
          </a:p>
          <a:p>
            <a:pPr lvl="1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en-US" sz="1000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Clr>
                <a:srgbClr val="660033"/>
              </a:buClr>
              <a:defRPr/>
            </a:pPr>
            <a:r>
              <a:rPr lang="en-US" altLang="en-US" sz="2400" dirty="0"/>
              <a:t>Internal Failure: </a:t>
            </a:r>
          </a:p>
          <a:p>
            <a:pPr marL="0" indent="0">
              <a:spcBef>
                <a:spcPts val="0"/>
              </a:spcBef>
              <a:buClr>
                <a:srgbClr val="660033"/>
              </a:buClr>
              <a:buNone/>
              <a:tabLst>
                <a:tab pos="342900" algn="l"/>
              </a:tabLst>
              <a:defRPr/>
            </a:pPr>
            <a:r>
              <a:rPr lang="en-US" altLang="en-US" sz="2400" dirty="0"/>
              <a:t>	Failure resulting from flawed code</a:t>
            </a:r>
          </a:p>
          <a:p>
            <a:pPr lvl="1">
              <a:spcBef>
                <a:spcPts val="0"/>
              </a:spcBef>
              <a:buClr>
                <a:srgbClr val="660033"/>
              </a:buClr>
              <a:defRPr/>
            </a:pPr>
            <a:r>
              <a:rPr lang="en-US" altLang="en-US" sz="2000" dirty="0"/>
              <a:t>Calculations that result in divide by zero failure</a:t>
            </a:r>
          </a:p>
          <a:p>
            <a:pPr lvl="1">
              <a:spcBef>
                <a:spcPts val="0"/>
              </a:spcBef>
              <a:buClr>
                <a:srgbClr val="660033"/>
              </a:buClr>
              <a:defRPr/>
            </a:pPr>
            <a:r>
              <a:rPr lang="en-US" altLang="en-US" sz="2000" dirty="0"/>
              <a:t>An attempt to access an object’s method through null reference (object not initialized)</a:t>
            </a:r>
          </a:p>
          <a:p>
            <a:pPr marL="0" indent="0">
              <a:spcBef>
                <a:spcPts val="0"/>
              </a:spcBef>
              <a:buClr>
                <a:srgbClr val="660033"/>
              </a:buClr>
              <a:buFontTx/>
              <a:buNone/>
              <a:defRPr/>
            </a:pPr>
            <a:endParaRPr lang="en-US" altLang="en-US" sz="1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en-US" sz="1000" i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lr>
                <a:srgbClr val="660033"/>
              </a:buClr>
              <a:defRPr/>
            </a:pP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253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Programs Fail?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CFA2-EE55-4EA3-AD5B-7F864840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SG" dirty="0"/>
              <a:t>Exception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05740C9-5B30-41F3-8075-403102AD51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created (or thrown) when an error condition occurs</a:t>
            </a:r>
          </a:p>
          <a:p>
            <a:r>
              <a:rPr lang="en-US" dirty="0"/>
              <a:t>It encapsulates the information about the error</a:t>
            </a:r>
          </a:p>
          <a:p>
            <a:r>
              <a:rPr lang="en-US" dirty="0"/>
              <a:t>If not handled, program may terminate abnormally</a:t>
            </a:r>
          </a:p>
          <a:p>
            <a:r>
              <a:rPr lang="en-US" dirty="0"/>
              <a:t>In many cases, </a:t>
            </a:r>
            <a:r>
              <a:rPr lang="en-US" b="1" dirty="0">
                <a:solidFill>
                  <a:srgbClr val="FF0000"/>
                </a:solidFill>
              </a:rPr>
              <a:t>exception handling</a:t>
            </a:r>
            <a:r>
              <a:rPr lang="en-US" dirty="0"/>
              <a:t> allows program to continue execution as though no problem had been encountered</a:t>
            </a:r>
          </a:p>
          <a:p>
            <a:pPr marL="0" indent="0">
              <a:buNone/>
            </a:pPr>
            <a:endParaRPr lang="en-SG" altLang="en-US" dirty="0"/>
          </a:p>
          <a:p>
            <a:pPr marL="0" indent="0">
              <a:buNone/>
            </a:pPr>
            <a:r>
              <a:rPr lang="en-SG" altLang="en-US" dirty="0"/>
              <a:t>&gt;&gt; Helps to create robust and fault tolerant programs that either continue executing or terminate gracefully</a:t>
            </a:r>
          </a:p>
        </p:txBody>
      </p:sp>
    </p:spTree>
    <p:extLst>
      <p:ext uri="{BB962C8B-B14F-4D97-AF65-F5344CB8AC3E}">
        <p14:creationId xmlns:p14="http://schemas.microsoft.com/office/powerpoint/2010/main" val="271793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 not handled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7239C676-1519-4C4E-8507-660D57612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" y="838200"/>
            <a:ext cx="8334375" cy="1698927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"Enter an integer :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1F377F"/>
                </a:solidFill>
                <a:latin typeface="Consolas" panose="020B0609020204030204" pitchFamily="49" charset="0"/>
              </a:rPr>
              <a:t>num1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Convert.ToInt32(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"Enter another integer :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1F377F"/>
                </a:solidFill>
                <a:latin typeface="Consolas" panose="020B0609020204030204" pitchFamily="49" charset="0"/>
              </a:rPr>
              <a:t>num2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Convert.ToInt32(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Console.WriteLine(num1 + </a:t>
            </a:r>
            <a:r>
              <a:rPr lang="pt-BR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num2 + </a:t>
            </a:r>
            <a:r>
              <a:rPr lang="pt-BR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 is "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(num1 / num2));</a:t>
            </a:r>
            <a:endParaRPr kumimoji="1" lang="en-US" altLang="en-US" sz="1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E833C5-6B93-43BA-B035-A4A6CB918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2927571"/>
            <a:ext cx="7061200" cy="1190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A4B9FD-87A9-47A1-A96C-689EC6DD1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600" y="4191000"/>
            <a:ext cx="7061200" cy="16867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A3B0D3-C012-4C33-B455-2205739922AB}"/>
              </a:ext>
            </a:extLst>
          </p:cNvPr>
          <p:cNvSpPr txBox="1"/>
          <p:nvPr/>
        </p:nvSpPr>
        <p:spPr>
          <a:xfrm>
            <a:off x="228600" y="2938161"/>
            <a:ext cx="1701799" cy="1200329"/>
          </a:xfrm>
          <a:prstGeom prst="rect">
            <a:avLst/>
          </a:prstGeom>
          <a:noFill/>
          <a:ln w="254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Running </a:t>
            </a:r>
          </a:p>
          <a:p>
            <a:r>
              <a:rPr lang="en-US" b="1" dirty="0">
                <a:solidFill>
                  <a:srgbClr val="FF0000"/>
                </a:solidFill>
              </a:rPr>
              <a:t>program </a:t>
            </a:r>
          </a:p>
          <a:p>
            <a:r>
              <a:rPr lang="en-US" b="1" dirty="0">
                <a:solidFill>
                  <a:srgbClr val="FF0000"/>
                </a:solidFill>
              </a:rPr>
              <a:t>In </a:t>
            </a:r>
          </a:p>
          <a:p>
            <a:r>
              <a:rPr lang="en-US" b="1" dirty="0">
                <a:solidFill>
                  <a:srgbClr val="FF0000"/>
                </a:solidFill>
              </a:rPr>
              <a:t>Visual Studio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853C-0DB7-485B-81F7-D4E6B54B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not handled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1C769-6778-4CE1-A676-56AC122C7712}"/>
              </a:ext>
            </a:extLst>
          </p:cNvPr>
          <p:cNvSpPr txBox="1"/>
          <p:nvPr/>
        </p:nvSpPr>
        <p:spPr>
          <a:xfrm>
            <a:off x="857250" y="1083038"/>
            <a:ext cx="7429500" cy="646331"/>
          </a:xfrm>
          <a:prstGeom prst="rect">
            <a:avLst/>
          </a:prstGeom>
          <a:noFill/>
          <a:ln w="254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Running .exe file in command prompt to simulate what user will see when exception occur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9CF3B3-6328-42DD-BCA0-1671F631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8" y="1884761"/>
            <a:ext cx="8766684" cy="3460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732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Fix error with Selection statement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7239C676-1519-4C4E-8507-660D57612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" y="838200"/>
            <a:ext cx="8510588" cy="2696123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Console.Write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("Enter an integer : ");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 num1 = Convert.ToInt32(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Console.Write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("Enter another integer : ");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 num2 = Convert.ToInt32(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if (num2 != 0)</a:t>
            </a:r>
          </a:p>
          <a:p>
            <a:pPr>
              <a:buNone/>
            </a:pP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Console.WriteLine(num1 + </a:t>
            </a:r>
            <a:r>
              <a:rPr lang="pt-BR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num2 + </a:t>
            </a:r>
            <a:r>
              <a:rPr lang="pt-BR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 is "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(num1 / num2));</a:t>
            </a:r>
          </a:p>
          <a:p>
            <a:pPr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"Divisor cannot be zero!"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1" lang="en-US" altLang="en-US" sz="1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1A95A-9255-41E8-968A-D620A905A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52" y="3686723"/>
            <a:ext cx="8766296" cy="17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46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22741</TotalTime>
  <Words>1962</Words>
  <Application>Microsoft Office PowerPoint</Application>
  <PresentationFormat>On-screen Show (4:3)</PresentationFormat>
  <Paragraphs>312</Paragraphs>
  <Slides>28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Narrow</vt:lpstr>
      <vt:lpstr>Calibri</vt:lpstr>
      <vt:lpstr>Consolas</vt:lpstr>
      <vt:lpstr>Courier New</vt:lpstr>
      <vt:lpstr>Wingdings</vt:lpstr>
      <vt:lpstr>Default Design</vt:lpstr>
      <vt:lpstr>Clip</vt:lpstr>
      <vt:lpstr>PowerPoint Presentation</vt:lpstr>
      <vt:lpstr>Objectives</vt:lpstr>
      <vt:lpstr>Reading Reference</vt:lpstr>
      <vt:lpstr>Exception Handling</vt:lpstr>
      <vt:lpstr>Why Do Programs Fail?</vt:lpstr>
      <vt:lpstr>Exception</vt:lpstr>
      <vt:lpstr>Exception not handled</vt:lpstr>
      <vt:lpstr>Exception not handled</vt:lpstr>
      <vt:lpstr>Fix error with Selection statement</vt:lpstr>
      <vt:lpstr>Fix error with Exception Handling</vt:lpstr>
      <vt:lpstr>System.Exception Class</vt:lpstr>
      <vt:lpstr>Using Exception Properties</vt:lpstr>
      <vt:lpstr>Using Exception Properties</vt:lpstr>
      <vt:lpstr>Some Common Exceptions</vt:lpstr>
      <vt:lpstr>Some Common Exceptions</vt:lpstr>
      <vt:lpstr>Try-Catch-Finally</vt:lpstr>
      <vt:lpstr>Try-Catch-Finally</vt:lpstr>
      <vt:lpstr>Try-Catch-Finally</vt:lpstr>
      <vt:lpstr>Try-Catch-Finally</vt:lpstr>
      <vt:lpstr>Catching Multiple Exceptions</vt:lpstr>
      <vt:lpstr>Catching Multiple Exceptions</vt:lpstr>
      <vt:lpstr>Catching Multiple Exceptions</vt:lpstr>
      <vt:lpstr>Catching Multiple Exceptions</vt:lpstr>
      <vt:lpstr>Exceptions Flow</vt:lpstr>
      <vt:lpstr>Data Validation</vt:lpstr>
      <vt:lpstr>Common mistake in Data Validation</vt:lpstr>
      <vt:lpstr>Recommended correct way</vt:lpstr>
      <vt:lpstr>Summary</vt:lpstr>
    </vt:vector>
  </TitlesOfParts>
  <Company>Ngee Ann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 YANG (NP)</dc:creator>
  <cp:lastModifiedBy>Victor LUM (NP)</cp:lastModifiedBy>
  <cp:revision>531</cp:revision>
  <dcterms:created xsi:type="dcterms:W3CDTF">2010-03-15T07:19:17Z</dcterms:created>
  <dcterms:modified xsi:type="dcterms:W3CDTF">2021-11-26T09:04:16Z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2021-11-26T09:04:16Z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f698515f-455a-4f76-9379-c39e2a97b15c</vt:lpwstr>
  </property>
  <property fmtid="{D5CDD505-2E9C-101B-9397-08002B2CF9AE}" pid="8" name="MSIP_Label_30286cb9-b49f-4646-87a5-340028348160_ContentBits">
    <vt:lpwstr>1</vt:lpwstr>
  </property>
</Properties>
</file>