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87" r:id="rId1"/>
  </p:sldMasterIdLst>
  <p:notesMasterIdLst>
    <p:notesMasterId r:id="rId39"/>
  </p:notesMasterIdLst>
  <p:handoutMasterIdLst>
    <p:handoutMasterId r:id="rId40"/>
  </p:handoutMasterIdLst>
  <p:sldIdLst>
    <p:sldId id="376" r:id="rId2"/>
    <p:sldId id="375" r:id="rId3"/>
    <p:sldId id="533" r:id="rId4"/>
    <p:sldId id="718" r:id="rId5"/>
    <p:sldId id="722" r:id="rId6"/>
    <p:sldId id="723" r:id="rId7"/>
    <p:sldId id="688" r:id="rId8"/>
    <p:sldId id="689" r:id="rId9"/>
    <p:sldId id="690" r:id="rId10"/>
    <p:sldId id="691" r:id="rId11"/>
    <p:sldId id="692" r:id="rId12"/>
    <p:sldId id="693" r:id="rId13"/>
    <p:sldId id="694" r:id="rId14"/>
    <p:sldId id="695" r:id="rId15"/>
    <p:sldId id="696" r:id="rId16"/>
    <p:sldId id="697" r:id="rId17"/>
    <p:sldId id="698" r:id="rId18"/>
    <p:sldId id="699" r:id="rId19"/>
    <p:sldId id="700" r:id="rId20"/>
    <p:sldId id="701" r:id="rId21"/>
    <p:sldId id="702" r:id="rId22"/>
    <p:sldId id="703" r:id="rId23"/>
    <p:sldId id="704" r:id="rId24"/>
    <p:sldId id="705" r:id="rId25"/>
    <p:sldId id="706" r:id="rId26"/>
    <p:sldId id="707" r:id="rId27"/>
    <p:sldId id="708" r:id="rId28"/>
    <p:sldId id="709" r:id="rId29"/>
    <p:sldId id="710" r:id="rId30"/>
    <p:sldId id="711" r:id="rId31"/>
    <p:sldId id="712" r:id="rId32"/>
    <p:sldId id="724" r:id="rId33"/>
    <p:sldId id="720" r:id="rId34"/>
    <p:sldId id="721" r:id="rId35"/>
    <p:sldId id="713" r:id="rId36"/>
    <p:sldId id="717" r:id="rId37"/>
    <p:sldId id="716" r:id="rId38"/>
  </p:sldIdLst>
  <p:sldSz cx="9144000" cy="6858000" type="screen4x3"/>
  <p:notesSz cx="6934200" cy="9232900"/>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030">
          <p15:clr>
            <a:srgbClr val="A4A3A4"/>
          </p15:clr>
        </p15:guide>
        <p15:guide id="2" pos="29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099FF"/>
    <a:srgbClr val="0000FF"/>
    <a:srgbClr val="660033"/>
    <a:srgbClr val="CCECFF"/>
    <a:srgbClr val="99CCFF"/>
    <a:srgbClr val="009900"/>
    <a:srgbClr val="CC3300"/>
    <a:srgbClr val="965777"/>
    <a:srgbClr val="BF4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4" autoAdjust="0"/>
    <p:restoredTop sz="85532" autoAdjust="0"/>
  </p:normalViewPr>
  <p:slideViewPr>
    <p:cSldViewPr>
      <p:cViewPr varScale="1">
        <p:scale>
          <a:sx n="54" d="100"/>
          <a:sy n="54" d="100"/>
        </p:scale>
        <p:origin x="1432" y="4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3648"/>
    </p:cViewPr>
  </p:sorterViewPr>
  <p:notesViewPr>
    <p:cSldViewPr>
      <p:cViewPr>
        <p:scale>
          <a:sx n="100" d="100"/>
          <a:sy n="100" d="100"/>
        </p:scale>
        <p:origin x="-888" y="648"/>
      </p:cViewPr>
      <p:guideLst>
        <p:guide orient="horz" pos="2030"/>
        <p:guide pos="298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3005138" cy="46196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panose="020B0604020202020204" pitchFamily="34" charset="0"/>
                <a:cs typeface="+mn-cs"/>
              </a:defRPr>
            </a:lvl1pPr>
          </a:lstStyle>
          <a:p>
            <a:pPr>
              <a:defRPr/>
            </a:pPr>
            <a:endParaRPr lang="en-US" altLang="en-US"/>
          </a:p>
        </p:txBody>
      </p:sp>
      <p:sp>
        <p:nvSpPr>
          <p:cNvPr id="2051" name="Rectangle 3"/>
          <p:cNvSpPr>
            <a:spLocks noGrp="1" noChangeArrowheads="1"/>
          </p:cNvSpPr>
          <p:nvPr>
            <p:ph type="dt" idx="1"/>
          </p:nvPr>
        </p:nvSpPr>
        <p:spPr bwMode="auto">
          <a:xfrm>
            <a:off x="3929063" y="0"/>
            <a:ext cx="3005137" cy="46196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panose="020B0604020202020204" pitchFamily="34" charset="0"/>
                <a:cs typeface="+mn-cs"/>
              </a:defRPr>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1166813" y="698500"/>
            <a:ext cx="4598987" cy="34496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23925" y="4384675"/>
            <a:ext cx="5084763" cy="4154488"/>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8770938"/>
            <a:ext cx="3005138" cy="461962"/>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panose="020B0604020202020204" pitchFamily="34" charset="0"/>
                <a:cs typeface="+mn-cs"/>
              </a:defRPr>
            </a:lvl1pPr>
          </a:lstStyle>
          <a:p>
            <a:pPr>
              <a:defRPr/>
            </a:pPr>
            <a:endParaRPr lang="en-US" altLang="en-US"/>
          </a:p>
        </p:txBody>
      </p:sp>
      <p:sp>
        <p:nvSpPr>
          <p:cNvPr id="2055" name="Rectangle 7"/>
          <p:cNvSpPr>
            <a:spLocks noGrp="1" noChangeArrowheads="1"/>
          </p:cNvSpPr>
          <p:nvPr>
            <p:ph type="sldNum" sz="quarter" idx="5"/>
          </p:nvPr>
        </p:nvSpPr>
        <p:spPr bwMode="auto">
          <a:xfrm>
            <a:off x="3929063" y="8770938"/>
            <a:ext cx="3005137" cy="461962"/>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panose="020B0604020202020204" pitchFamily="34" charset="0"/>
                <a:cs typeface="+mn-cs"/>
              </a:defRPr>
            </a:lvl1pPr>
          </a:lstStyle>
          <a:p>
            <a:pPr>
              <a:defRPr/>
            </a:pPr>
            <a:fld id="{D2A27E02-B550-4992-941A-193CA2F002F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07DD0BC2-0934-46D4-91F9-3311FCBF5E9C}" type="slidenum">
              <a:rPr lang="en-GB" altLang="en-US" sz="1000" smtClean="0">
                <a:latin typeface="Arial" panose="020B0604020202020204" pitchFamily="34" charset="0"/>
              </a:rPr>
              <a:pPr/>
              <a:t>1</a:t>
            </a:fld>
            <a:endParaRPr lang="en-GB" altLang="en-US" sz="100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55D403F8-6B30-4F3A-B5D1-5F45C151F8A3}" type="slidenum">
              <a:rPr lang="en-GB" altLang="en-US" sz="1000" smtClean="0">
                <a:latin typeface="Arial" panose="020B0604020202020204" pitchFamily="34" charset="0"/>
              </a:rPr>
              <a:pPr>
                <a:defRPr/>
              </a:pPr>
              <a:t>11</a:t>
            </a:fld>
            <a:endParaRPr lang="en-GB" altLang="en-US" sz="1000">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 this example, Employee is a superclass that can have many subclasses derive from it, such as </a:t>
            </a:r>
            <a:r>
              <a:rPr lang="en-US" altLang="en-US" dirty="0" err="1">
                <a:latin typeface="Arial" panose="020B0604020202020204" pitchFamily="34" charset="0"/>
              </a:rPr>
              <a:t>FullTimeEmployee</a:t>
            </a:r>
            <a:r>
              <a:rPr lang="en-US" altLang="en-US" dirty="0">
                <a:latin typeface="Arial" panose="020B0604020202020204" pitchFamily="34" charset="0"/>
              </a:rPr>
              <a:t>, </a:t>
            </a:r>
            <a:r>
              <a:rPr lang="en-US" altLang="en-US" dirty="0" err="1">
                <a:latin typeface="Arial" panose="020B0604020202020204" pitchFamily="34" charset="0"/>
              </a:rPr>
              <a:t>PartTimeEmployee</a:t>
            </a:r>
            <a:r>
              <a:rPr lang="en-US" altLang="en-US" dirty="0">
                <a:latin typeface="Arial" panose="020B0604020202020204" pitchFamily="34" charset="0"/>
              </a:rPr>
              <a:t>, etc. Each of these classes is a kind of Employee.</a:t>
            </a:r>
          </a:p>
          <a:p>
            <a:endParaRPr lang="en-US" alt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F2EF411E-FF9E-43DD-BEC0-BBF88150313F}" type="slidenum">
              <a:rPr lang="en-GB" altLang="en-US" sz="1000" smtClean="0">
                <a:latin typeface="Arial" panose="020B0604020202020204" pitchFamily="34" charset="0"/>
              </a:rPr>
              <a:pPr>
                <a:defRPr/>
              </a:pPr>
              <a:t>12</a:t>
            </a:fld>
            <a:endParaRPr lang="en-GB" altLang="en-US" sz="1000">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 this example, Fruit is a superclass that can have many subclasses derive from it, such as Apple, Grape, etc. Each of these classes is a kind of Fruit.</a:t>
            </a:r>
          </a:p>
          <a:p>
            <a:endParaRPr lang="en-US" altLang="en-US"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2908A2D5-098C-4877-A73A-6358D3AF7576}" type="slidenum">
              <a:rPr lang="en-GB" altLang="en-US" sz="1000" smtClean="0">
                <a:latin typeface="Arial" panose="020B0604020202020204" pitchFamily="34" charset="0"/>
              </a:rPr>
              <a:pPr>
                <a:defRPr/>
              </a:pPr>
              <a:t>14</a:t>
            </a:fld>
            <a:endParaRPr lang="en-GB" altLang="en-US" sz="10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When defining a class in C#, in order to indicate that this class is derived from an existing class, the colon symbol followed by the name of the superclass is needed in the class header. E.g. to define </a:t>
            </a:r>
            <a:r>
              <a:rPr lang="en-US" altLang="en-US" dirty="0" err="1">
                <a:latin typeface="Arial" panose="020B0604020202020204" pitchFamily="34" charset="0"/>
              </a:rPr>
              <a:t>MemberCashCard</a:t>
            </a:r>
            <a:r>
              <a:rPr lang="en-US" altLang="en-US" dirty="0">
                <a:latin typeface="Arial" panose="020B0604020202020204" pitchFamily="34" charset="0"/>
              </a:rPr>
              <a:t> class as the subclass of </a:t>
            </a:r>
            <a:r>
              <a:rPr lang="en-US" altLang="en-US" dirty="0" err="1">
                <a:latin typeface="Arial" panose="020B0604020202020204" pitchFamily="34" charset="0"/>
              </a:rPr>
              <a:t>CashCard</a:t>
            </a:r>
            <a:r>
              <a:rPr lang="en-US" altLang="en-US" dirty="0">
                <a:latin typeface="Arial" panose="020B0604020202020204" pitchFamily="34" charset="0"/>
              </a:rPr>
              <a:t>, the class header will be class </a:t>
            </a:r>
            <a:r>
              <a:rPr lang="en-US" altLang="en-US" dirty="0" err="1">
                <a:latin typeface="Arial" panose="020B0604020202020204" pitchFamily="34" charset="0"/>
              </a:rPr>
              <a:t>MemberCashCard</a:t>
            </a:r>
            <a:r>
              <a:rPr lang="en-US" altLang="en-US" dirty="0">
                <a:latin typeface="Arial" panose="020B0604020202020204" pitchFamily="34" charset="0"/>
              </a:rPr>
              <a:t>: </a:t>
            </a:r>
            <a:r>
              <a:rPr lang="en-US" altLang="en-US" dirty="0" err="1">
                <a:latin typeface="Arial" panose="020B0604020202020204" pitchFamily="34" charset="0"/>
              </a:rPr>
              <a:t>CashCard</a:t>
            </a:r>
            <a:r>
              <a:rPr lang="en-US" altLang="en-US" dirty="0">
                <a:latin typeface="Arial" panose="020B0604020202020204" pitchFamily="34"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FD6ACEE-25EA-44D6-B7E4-03E7AE55CECA}" type="slidenum">
              <a:rPr lang="en-GB" altLang="en-US" sz="1000" smtClean="0">
                <a:latin typeface="Arial" panose="020B0604020202020204" pitchFamily="34" charset="0"/>
              </a:rPr>
              <a:pPr>
                <a:defRPr/>
              </a:pPr>
              <a:t>15</a:t>
            </a:fld>
            <a:endParaRPr lang="en-GB" altLang="en-US" sz="1000">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Once </a:t>
            </a:r>
            <a:r>
              <a:rPr lang="en-US" altLang="en-US" dirty="0" err="1">
                <a:latin typeface="Arial" panose="020B0604020202020204" pitchFamily="34" charset="0"/>
              </a:rPr>
              <a:t>MemberCashCard</a:t>
            </a:r>
            <a:r>
              <a:rPr lang="en-US" altLang="en-US" dirty="0">
                <a:latin typeface="Arial" panose="020B0604020202020204" pitchFamily="34" charset="0"/>
              </a:rPr>
              <a:t> class is defined as a subclass of </a:t>
            </a:r>
            <a:r>
              <a:rPr lang="en-US" altLang="en-US" dirty="0" err="1">
                <a:latin typeface="Arial" panose="020B0604020202020204" pitchFamily="34" charset="0"/>
              </a:rPr>
              <a:t>CashCard</a:t>
            </a:r>
            <a:r>
              <a:rPr lang="en-US" altLang="en-US" dirty="0">
                <a:latin typeface="Arial" panose="020B0604020202020204" pitchFamily="34" charset="0"/>
              </a:rPr>
              <a:t>, it inherits all the attributes and methods of </a:t>
            </a:r>
            <a:r>
              <a:rPr lang="en-US" altLang="en-US" dirty="0" err="1">
                <a:latin typeface="Arial" panose="020B0604020202020204" pitchFamily="34" charset="0"/>
              </a:rPr>
              <a:t>CashCard</a:t>
            </a:r>
            <a:r>
              <a:rPr lang="en-US" altLang="en-US" dirty="0">
                <a:latin typeface="Arial" panose="020B0604020202020204" pitchFamily="34" charset="0"/>
              </a:rPr>
              <a:t> class thus you do not have to define the same attributes again. However, you may define the same methods that are already defined in the superclass if these method has different code. This is know as method overriding that we will learn later.  You may also define additional attributes and methods in the subclass that are not found in the superclass.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7782B28A-F2D3-45C2-A3C1-D00757EC4553}" type="slidenum">
              <a:rPr lang="en-GB" altLang="en-US" sz="1000" smtClean="0">
                <a:latin typeface="Arial" panose="020B0604020202020204" pitchFamily="34" charset="0"/>
              </a:rPr>
              <a:pPr>
                <a:defRPr/>
              </a:pPr>
              <a:t>17</a:t>
            </a:fld>
            <a:endParaRPr lang="en-GB" altLang="en-US" sz="10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keyword base which refers to base class will be used to access the data or methods of the superclass.</a:t>
            </a:r>
          </a:p>
          <a:p>
            <a:r>
              <a:rPr lang="en-US" altLang="en-US" dirty="0">
                <a:latin typeface="Arial" panose="020B0604020202020204" pitchFamily="34" charset="0"/>
              </a:rPr>
              <a:t>E.g. You want to access the constructor of the superclass within the subclass, or you want to access the method defined in the superclass within the subclass. We will discuss in detail in the next few slides.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E4F8E4F1-F263-460A-8FE7-B1D0B7F4B474}" type="slidenum">
              <a:rPr lang="en-GB" altLang="en-US" sz="1000" smtClean="0">
                <a:latin typeface="Arial" panose="020B0604020202020204" pitchFamily="34" charset="0"/>
              </a:rPr>
              <a:pPr>
                <a:defRPr/>
              </a:pPr>
              <a:t>18</a:t>
            </a:fld>
            <a:endParaRPr lang="en-GB" altLang="en-US" sz="1000">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Try as much as possible to reuse the constructor of the superclass when defining the constructor in the subclass. This is done by using the keyword base as shown in the example.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AD79A7BB-6FEA-404D-AB28-C46F5FCFCDE4}" type="slidenum">
              <a:rPr lang="en-GB" altLang="en-US" sz="1000" smtClean="0">
                <a:latin typeface="Arial" panose="020B0604020202020204" pitchFamily="34" charset="0"/>
              </a:rPr>
              <a:pPr>
                <a:defRPr/>
              </a:pPr>
              <a:t>19</a:t>
            </a:fld>
            <a:endParaRPr lang="en-GB" altLang="en-US" sz="100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As shown in the code on the left-hand-side, we have defined the default constructor in the </a:t>
            </a:r>
            <a:r>
              <a:rPr lang="en-US" altLang="en-US" dirty="0" err="1">
                <a:latin typeface="Arial" panose="020B0604020202020204" pitchFamily="34" charset="0"/>
              </a:rPr>
              <a:t>CashCard</a:t>
            </a:r>
            <a:r>
              <a:rPr lang="en-US" altLang="en-US" dirty="0">
                <a:latin typeface="Arial" panose="020B0604020202020204" pitchFamily="34" charset="0"/>
              </a:rPr>
              <a:t> class. </a:t>
            </a:r>
          </a:p>
          <a:p>
            <a:r>
              <a:rPr lang="en-US" altLang="en-US" dirty="0">
                <a:latin typeface="Arial" panose="020B0604020202020204" pitchFamily="34" charset="0"/>
              </a:rPr>
              <a:t>When defining the default constructor in the </a:t>
            </a:r>
            <a:r>
              <a:rPr lang="en-US" altLang="en-US" dirty="0" err="1">
                <a:latin typeface="Arial" panose="020B0604020202020204" pitchFamily="34" charset="0"/>
              </a:rPr>
              <a:t>MemberCashCard</a:t>
            </a:r>
            <a:r>
              <a:rPr lang="en-US" altLang="en-US" dirty="0">
                <a:latin typeface="Arial" panose="020B0604020202020204" pitchFamily="34" charset="0"/>
              </a:rPr>
              <a:t> class, the default constructor of the superclass is called explicitly by using the keyword base as shown in the code on the right-hand-side.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22D19E91-D6E2-45BB-804E-F487C9C9B897}" type="slidenum">
              <a:rPr lang="en-GB" altLang="en-US" sz="1000" smtClean="0">
                <a:latin typeface="Arial" panose="020B0604020202020204" pitchFamily="34" charset="0"/>
              </a:rPr>
              <a:pPr>
                <a:defRPr/>
              </a:pPr>
              <a:t>20</a:t>
            </a:fld>
            <a:endParaRPr lang="en-GB" altLang="en-US" sz="1000">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constructor defined in </a:t>
            </a:r>
            <a:r>
              <a:rPr lang="en-US" altLang="en-US" dirty="0" err="1">
                <a:latin typeface="Arial" panose="020B0604020202020204" pitchFamily="34" charset="0"/>
              </a:rPr>
              <a:t>CashCard</a:t>
            </a:r>
            <a:r>
              <a:rPr lang="en-US" altLang="en-US" dirty="0">
                <a:latin typeface="Arial" panose="020B0604020202020204" pitchFamily="34" charset="0"/>
              </a:rPr>
              <a:t> class accepts 2 parameters, a string for the id and a double value for the balance. It sets the attributes Id and balance to the values passed in.</a:t>
            </a:r>
          </a:p>
          <a:p>
            <a:r>
              <a:rPr lang="en-US" altLang="en-US" dirty="0">
                <a:latin typeface="Arial" panose="020B0604020202020204" pitchFamily="34" charset="0"/>
              </a:rPr>
              <a:t>The constructor in the </a:t>
            </a:r>
            <a:r>
              <a:rPr lang="en-US" altLang="en-US" dirty="0" err="1">
                <a:latin typeface="Arial" panose="020B0604020202020204" pitchFamily="34" charset="0"/>
              </a:rPr>
              <a:t>MemberCashCard</a:t>
            </a:r>
            <a:r>
              <a:rPr lang="en-US" altLang="en-US" dirty="0">
                <a:latin typeface="Arial" panose="020B0604020202020204" pitchFamily="34" charset="0"/>
              </a:rPr>
              <a:t> class also accepts 2 parameters just like its superclass. However, instead of setting the values by using the assignment statements, it calls the superclass constructor using base(</a:t>
            </a:r>
            <a:r>
              <a:rPr lang="en-US" altLang="en-US" dirty="0" err="1">
                <a:latin typeface="Arial" panose="020B0604020202020204" pitchFamily="34" charset="0"/>
              </a:rPr>
              <a:t>d,b</a:t>
            </a:r>
            <a:r>
              <a:rPr lang="en-US" altLang="en-US" dirty="0">
                <a:latin typeface="Arial" panose="020B0604020202020204" pitchFamily="34" charset="0"/>
              </a:rPr>
              <a:t>) to do it.</a:t>
            </a:r>
          </a:p>
          <a:p>
            <a:r>
              <a:rPr lang="en-US" altLang="en-US" dirty="0">
                <a:latin typeface="Arial" panose="020B0604020202020204" pitchFamily="34" charset="0"/>
              </a:rPr>
              <a:t>Notice that we don’t have to pass the number of points to the constructor in </a:t>
            </a:r>
            <a:r>
              <a:rPr lang="en-US" altLang="en-US" dirty="0" err="1">
                <a:latin typeface="Arial" panose="020B0604020202020204" pitchFamily="34" charset="0"/>
              </a:rPr>
              <a:t>MemberCashCard</a:t>
            </a:r>
            <a:r>
              <a:rPr lang="en-US" altLang="en-US" dirty="0">
                <a:latin typeface="Arial" panose="020B0604020202020204" pitchFamily="34" charset="0"/>
              </a:rPr>
              <a:t> class and the body of is empty because points should be set to the default value at the beginning.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6965E481-095F-4EB3-9B99-5A8BF8214C2C}" type="slidenum">
              <a:rPr lang="en-GB" altLang="en-US" sz="1000" smtClean="0">
                <a:latin typeface="Arial" panose="020B0604020202020204" pitchFamily="34" charset="0"/>
              </a:rPr>
              <a:pPr>
                <a:defRPr/>
              </a:pPr>
              <a:t>21</a:t>
            </a:fld>
            <a:endParaRPr lang="en-GB" altLang="en-US" sz="10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Having seen how to access superclass constructor, let’s find out how to access superclass methods.</a:t>
            </a:r>
          </a:p>
          <a:p>
            <a:r>
              <a:rPr lang="en-US" altLang="en-US" dirty="0">
                <a:latin typeface="Arial" panose="020B0604020202020204" pitchFamily="34" charset="0"/>
              </a:rPr>
              <a:t>Again the base keyword is to be used. But of course you need to indicate the method name. Thus to access the superclass method, we call the method with the keyword base in front and a dot symbol.</a:t>
            </a:r>
          </a:p>
          <a:p>
            <a:r>
              <a:rPr lang="en-US" altLang="en-US" dirty="0">
                <a:latin typeface="Arial" panose="020B0604020202020204" pitchFamily="34" charset="0"/>
              </a:rPr>
              <a:t>E.g. to access the </a:t>
            </a:r>
            <a:r>
              <a:rPr lang="en-US" altLang="en-US" dirty="0" err="1">
                <a:latin typeface="Arial" panose="020B0604020202020204" pitchFamily="34" charset="0"/>
              </a:rPr>
              <a:t>ToString</a:t>
            </a:r>
            <a:r>
              <a:rPr lang="en-US" altLang="en-US" dirty="0">
                <a:latin typeface="Arial" panose="020B0604020202020204" pitchFamily="34" charset="0"/>
              </a:rPr>
              <a:t>() method in the superclass, we have </a:t>
            </a:r>
            <a:r>
              <a:rPr lang="en-US" altLang="en-US" dirty="0" err="1">
                <a:latin typeface="Arial" panose="020B0604020202020204" pitchFamily="34" charset="0"/>
              </a:rPr>
              <a:t>base.ToString</a:t>
            </a:r>
            <a:r>
              <a:rPr lang="en-US" altLang="en-US" dirty="0">
                <a:latin typeface="Arial"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kern="1200" dirty="0">
                <a:solidFill>
                  <a:srgbClr val="660033"/>
                </a:solidFill>
                <a:latin typeface="Arial" charset="0"/>
                <a:ea typeface="+mn-ea"/>
                <a:cs typeface="+mn-cs"/>
              </a:rPr>
              <a:t>If the subclass does not have a method that shares the same name as another method in the base class, the keyword </a:t>
            </a:r>
            <a:r>
              <a:rPr lang="en-US" altLang="en-US" sz="1200" b="0" dirty="0">
                <a:solidFill>
                  <a:srgbClr val="FF0000"/>
                </a:solidFill>
                <a:latin typeface="Consolas" panose="020B0609020204030204" pitchFamily="49" charset="0"/>
                <a:cs typeface="+mn-cs"/>
              </a:rPr>
              <a:t>base</a:t>
            </a:r>
            <a:r>
              <a:rPr lang="en-US" altLang="en-US" sz="1200" b="0" kern="1200" dirty="0">
                <a:solidFill>
                  <a:srgbClr val="660033"/>
                </a:solidFill>
                <a:latin typeface="Arial" charset="0"/>
                <a:ea typeface="+mn-ea"/>
                <a:cs typeface="+mn-cs"/>
              </a:rPr>
              <a:t> can be omitted.</a:t>
            </a:r>
          </a:p>
          <a:p>
            <a:endParaRPr lang="en-US" altLang="en-US"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C4571F3A-7043-437C-89FD-3FB24CCD036C}" type="slidenum">
              <a:rPr lang="en-GB" altLang="en-US" sz="1000" smtClean="0">
                <a:latin typeface="Arial" panose="020B0604020202020204" pitchFamily="34" charset="0"/>
              </a:rPr>
              <a:pPr>
                <a:defRPr/>
              </a:pPr>
              <a:t>22</a:t>
            </a:fld>
            <a:endParaRPr lang="en-GB" altLang="en-US" sz="1000">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We have defined the </a:t>
            </a:r>
            <a:r>
              <a:rPr lang="en-US" altLang="en-US" dirty="0" err="1">
                <a:latin typeface="Arial" panose="020B0604020202020204" pitchFamily="34" charset="0"/>
              </a:rPr>
              <a:t>ToString</a:t>
            </a:r>
            <a:r>
              <a:rPr lang="en-US" altLang="en-US" dirty="0">
                <a:latin typeface="Arial" panose="020B0604020202020204" pitchFamily="34" charset="0"/>
              </a:rPr>
              <a:t>() method in the </a:t>
            </a:r>
            <a:r>
              <a:rPr lang="en-US" altLang="en-US" dirty="0" err="1">
                <a:latin typeface="Arial" panose="020B0604020202020204" pitchFamily="34" charset="0"/>
              </a:rPr>
              <a:t>CashCard</a:t>
            </a:r>
            <a:r>
              <a:rPr lang="en-US" altLang="en-US" dirty="0">
                <a:latin typeface="Arial" panose="020B0604020202020204" pitchFamily="34" charset="0"/>
              </a:rPr>
              <a:t> class that returns the values of Id and Balance  together with the descriptions in the form of a string. In the same name method in </a:t>
            </a:r>
            <a:r>
              <a:rPr lang="en-US" altLang="en-US" dirty="0" err="1">
                <a:latin typeface="Arial" panose="020B0604020202020204" pitchFamily="34" charset="0"/>
              </a:rPr>
              <a:t>MemberCashCard</a:t>
            </a:r>
            <a:r>
              <a:rPr lang="en-US" altLang="en-US" dirty="0">
                <a:latin typeface="Arial" panose="020B0604020202020204" pitchFamily="34" charset="0"/>
              </a:rPr>
              <a:t> class, we use </a:t>
            </a:r>
            <a:r>
              <a:rPr lang="en-US" altLang="en-US" dirty="0" err="1">
                <a:latin typeface="Arial" panose="020B0604020202020204" pitchFamily="34" charset="0"/>
              </a:rPr>
              <a:t>base.ToString</a:t>
            </a:r>
            <a:r>
              <a:rPr lang="en-US" altLang="en-US" dirty="0">
                <a:latin typeface="Arial" panose="020B0604020202020204" pitchFamily="34" charset="0"/>
              </a:rPr>
              <a:t>() to invoke the </a:t>
            </a:r>
            <a:r>
              <a:rPr lang="en-US" altLang="en-US" dirty="0" err="1">
                <a:latin typeface="Arial" panose="020B0604020202020204" pitchFamily="34" charset="0"/>
              </a:rPr>
              <a:t>ToString</a:t>
            </a:r>
            <a:r>
              <a:rPr lang="en-US" altLang="en-US" dirty="0">
                <a:latin typeface="Arial" panose="020B0604020202020204" pitchFamily="34" charset="0"/>
              </a:rPr>
              <a:t>() method in the superclass to obtain the string showing the values of Id and Balance and continue concatenating the value of Points.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defRPr/>
            </a:pPr>
            <a:r>
              <a:rPr lang="en-US" dirty="0"/>
              <a:t>Welcome to the lecture. In this lecture you will learn the next key concept in Object Oriented Programming, Inheritance. At the end of this lecture, you will be able to </a:t>
            </a:r>
            <a:r>
              <a:rPr lang="en-SG" dirty="0">
                <a:latin typeface="Segoe UI" panose="020B0502040204020203" pitchFamily="34" charset="0"/>
                <a:cs typeface="Segoe UI" panose="020B0502040204020203" pitchFamily="34" charset="0"/>
              </a:rPr>
              <a:t>d</a:t>
            </a:r>
            <a:r>
              <a:rPr lang="en-SG" altLang="en-US" dirty="0">
                <a:latin typeface="Segoe UI" panose="020B0502040204020203" pitchFamily="34" charset="0"/>
                <a:cs typeface="Segoe UI" panose="020B0502040204020203" pitchFamily="34" charset="0"/>
              </a:rPr>
              <a:t>escribe what is Inheritance and </a:t>
            </a:r>
            <a:r>
              <a:rPr lang="en-US" altLang="en-US" dirty="0">
                <a:latin typeface="Segoe UI" panose="020B0502040204020203" pitchFamily="34" charset="0"/>
                <a:cs typeface="Segoe UI" panose="020B0502040204020203" pitchFamily="34" charset="0"/>
              </a:rPr>
              <a:t>Implement inheritance in C#.</a:t>
            </a:r>
            <a:endParaRPr lang="en-US" dirty="0"/>
          </a:p>
          <a:p>
            <a:endParaRPr lang="en-US" altLang="en-US" dirty="0">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B0D04F15-E5BC-489E-A35F-FB72F59C7689}" type="slidenum">
              <a:rPr lang="en-GB" altLang="en-US" sz="1000" smtClean="0">
                <a:latin typeface="Arial" panose="020B0604020202020204" pitchFamily="34" charset="0"/>
              </a:rPr>
              <a:pPr/>
              <a:t>2</a:t>
            </a:fld>
            <a:endParaRPr lang="en-GB" altLang="en-US" sz="100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97E7632-11B3-4617-85B5-2508B014CA88}" type="slidenum">
              <a:rPr lang="en-GB" altLang="en-US" sz="1000" smtClean="0">
                <a:latin typeface="Arial" panose="020B0604020202020204" pitchFamily="34" charset="0"/>
              </a:rPr>
              <a:pPr>
                <a:defRPr/>
              </a:pPr>
              <a:t>23</a:t>
            </a:fld>
            <a:endParaRPr lang="en-GB" altLang="en-US" sz="1000">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a:t>
            </a:r>
            <a:r>
              <a:rPr lang="en-US" altLang="en-US" dirty="0" err="1">
                <a:latin typeface="Arial" panose="020B0604020202020204" pitchFamily="34" charset="0"/>
              </a:rPr>
              <a:t>MemberCashCard</a:t>
            </a:r>
            <a:r>
              <a:rPr lang="en-US" altLang="en-US" dirty="0">
                <a:latin typeface="Arial" panose="020B0604020202020204" pitchFamily="34" charset="0"/>
              </a:rPr>
              <a:t> that we are working on allows the members to receive points. 1 point will be given for every $5 deducted from the card. The Deduct() method that we defined in </a:t>
            </a:r>
            <a:r>
              <a:rPr lang="en-US" altLang="en-US" dirty="0" err="1">
                <a:latin typeface="Arial" panose="020B0604020202020204" pitchFamily="34" charset="0"/>
              </a:rPr>
              <a:t>CashCard</a:t>
            </a:r>
            <a:r>
              <a:rPr lang="en-US" altLang="en-US" dirty="0">
                <a:latin typeface="Arial" panose="020B0604020202020204" pitchFamily="34" charset="0"/>
              </a:rPr>
              <a:t> class just ensure that there is sufficient balance in the card before the amount can be subtracted from the balance. </a:t>
            </a:r>
          </a:p>
          <a:p>
            <a:r>
              <a:rPr lang="en-US" altLang="en-US" dirty="0">
                <a:latin typeface="Arial" panose="020B0604020202020204" pitchFamily="34" charset="0"/>
              </a:rPr>
              <a:t>In </a:t>
            </a:r>
            <a:r>
              <a:rPr lang="en-US" altLang="en-US" dirty="0" err="1">
                <a:latin typeface="Arial" panose="020B0604020202020204" pitchFamily="34" charset="0"/>
              </a:rPr>
              <a:t>MemberCashCard</a:t>
            </a:r>
            <a:r>
              <a:rPr lang="en-US" altLang="en-US" dirty="0">
                <a:latin typeface="Arial" panose="020B0604020202020204" pitchFamily="34" charset="0"/>
              </a:rPr>
              <a:t> class, we invoke the Deduct() method in the superclass. If the value returned is true, that means there is sufficient fund and the required amount is deducted from the card, we then proceed on the add points to the card (assuming that </a:t>
            </a:r>
            <a:r>
              <a:rPr lang="en-US" altLang="en-US" dirty="0" err="1">
                <a:latin typeface="Arial" panose="020B0604020202020204" pitchFamily="34" charset="0"/>
              </a:rPr>
              <a:t>AddPoints</a:t>
            </a:r>
            <a:r>
              <a:rPr lang="en-US" altLang="en-US" dirty="0">
                <a:latin typeface="Arial" panose="020B0604020202020204" pitchFamily="34" charset="0"/>
              </a:rPr>
              <a:t>() method is defined) and return true. Otherwise we return false.</a:t>
            </a:r>
          </a:p>
          <a:p>
            <a:r>
              <a:rPr lang="en-US" altLang="en-US" dirty="0">
                <a:latin typeface="Arial" panose="020B0604020202020204" pitchFamily="34" charset="0"/>
              </a:rPr>
              <a:t>Notice that the Deduct() method in </a:t>
            </a:r>
            <a:r>
              <a:rPr lang="en-US" altLang="en-US" dirty="0" err="1">
                <a:latin typeface="Arial" panose="020B0604020202020204" pitchFamily="34" charset="0"/>
              </a:rPr>
              <a:t>CashCard</a:t>
            </a:r>
            <a:r>
              <a:rPr lang="en-US" altLang="en-US" dirty="0">
                <a:latin typeface="Arial" panose="020B0604020202020204" pitchFamily="34" charset="0"/>
              </a:rPr>
              <a:t> class is defined with the virtual keyword, this is to allow the subclass to override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B225C408-8D53-4BC4-ABCA-10299B869140}" type="slidenum">
              <a:rPr lang="en-GB" altLang="en-US" sz="1000" smtClean="0">
                <a:latin typeface="Arial" panose="020B0604020202020204" pitchFamily="34" charset="0"/>
              </a:rPr>
              <a:pPr>
                <a:defRPr/>
              </a:pPr>
              <a:t>25</a:t>
            </a:fld>
            <a:endParaRPr lang="en-GB" altLang="en-US" sz="1000">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Subclasses automatically inherits all the methods that are defined in the superclass. Sometimes the subclass may want to change the implementation of the method. E.g. superclass has 2 attributes hence the </a:t>
            </a:r>
            <a:r>
              <a:rPr lang="en-US" altLang="en-US" dirty="0" err="1">
                <a:latin typeface="Arial" panose="020B0604020202020204" pitchFamily="34" charset="0"/>
              </a:rPr>
              <a:t>ToString</a:t>
            </a:r>
            <a:r>
              <a:rPr lang="en-US" altLang="en-US" dirty="0">
                <a:latin typeface="Arial" panose="020B0604020202020204" pitchFamily="34" charset="0"/>
              </a:rPr>
              <a:t>() method in the superclass returns a string showing the two attribute values, but the subclass has one more attribute thus the </a:t>
            </a:r>
            <a:r>
              <a:rPr lang="en-US" altLang="en-US" dirty="0" err="1">
                <a:latin typeface="Arial" panose="020B0604020202020204" pitchFamily="34" charset="0"/>
              </a:rPr>
              <a:t>ToString</a:t>
            </a:r>
            <a:r>
              <a:rPr lang="en-US" altLang="en-US" dirty="0">
                <a:latin typeface="Arial" panose="020B0604020202020204" pitchFamily="34" charset="0"/>
              </a:rPr>
              <a:t>() method should return a string showing three attribute values. Therefore the subclass must redefine the </a:t>
            </a:r>
            <a:r>
              <a:rPr lang="en-US" altLang="en-US" dirty="0" err="1">
                <a:latin typeface="Arial" panose="020B0604020202020204" pitchFamily="34" charset="0"/>
              </a:rPr>
              <a:t>ToString</a:t>
            </a:r>
            <a:r>
              <a:rPr lang="en-US" altLang="en-US" dirty="0">
                <a:latin typeface="Arial" panose="020B0604020202020204" pitchFamily="34" charset="0"/>
              </a:rPr>
              <a:t>() method that was defined in the superclass. </a:t>
            </a:r>
            <a:r>
              <a:rPr lang="en-US" altLang="en-US" dirty="0"/>
              <a:t>Redefining a superclass method in a subclass is known as </a:t>
            </a:r>
            <a:r>
              <a:rPr lang="en-US" altLang="en-US" dirty="0">
                <a:solidFill>
                  <a:srgbClr val="FF0000"/>
                </a:solidFill>
              </a:rPr>
              <a:t>Method Overriding.</a:t>
            </a:r>
          </a:p>
          <a:p>
            <a:endParaRPr lang="en-US" alt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6FBD3C09-50B5-4FD3-896D-F6AAEC36DC92}" type="slidenum">
              <a:rPr lang="en-GB" altLang="en-US" sz="1000" smtClean="0">
                <a:latin typeface="Arial" panose="020B0604020202020204" pitchFamily="34" charset="0"/>
              </a:rPr>
              <a:pPr>
                <a:defRPr/>
              </a:pPr>
              <a:t>26</a:t>
            </a:fld>
            <a:endParaRPr lang="en-GB" altLang="en-US" sz="1000">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A method is said to be overridden only if it has same method signature as that in the superclass. E.g. the </a:t>
            </a:r>
            <a:r>
              <a:rPr lang="en-US" altLang="en-US" dirty="0" err="1">
                <a:latin typeface="Arial" panose="020B0604020202020204" pitchFamily="34" charset="0"/>
              </a:rPr>
              <a:t>ToString</a:t>
            </a:r>
            <a:r>
              <a:rPr lang="en-US" altLang="en-US" dirty="0">
                <a:latin typeface="Arial" panose="020B0604020202020204" pitchFamily="34" charset="0"/>
              </a:rPr>
              <a:t>() method in both </a:t>
            </a:r>
            <a:r>
              <a:rPr lang="en-US" altLang="en-US" dirty="0" err="1">
                <a:latin typeface="Arial" panose="020B0604020202020204" pitchFamily="34" charset="0"/>
              </a:rPr>
              <a:t>CashCard</a:t>
            </a:r>
            <a:r>
              <a:rPr lang="en-US" altLang="en-US" dirty="0">
                <a:latin typeface="Arial" panose="020B0604020202020204" pitchFamily="34" charset="0"/>
              </a:rPr>
              <a:t> class and </a:t>
            </a:r>
            <a:r>
              <a:rPr lang="en-US" altLang="en-US" dirty="0" err="1">
                <a:latin typeface="Arial" panose="020B0604020202020204" pitchFamily="34" charset="0"/>
              </a:rPr>
              <a:t>MemberCashCard</a:t>
            </a:r>
            <a:r>
              <a:rPr lang="en-US" altLang="en-US" dirty="0">
                <a:latin typeface="Arial" panose="020B0604020202020204" pitchFamily="34" charset="0"/>
              </a:rPr>
              <a:t> class do not take in any parameters and both returns a string.</a:t>
            </a:r>
          </a:p>
          <a:p>
            <a:r>
              <a:rPr lang="en-US" altLang="en-US" dirty="0">
                <a:latin typeface="Arial" panose="020B0604020202020204" pitchFamily="34" charset="0"/>
              </a:rPr>
              <a:t>A method in the superclass can be overridden only if it is declared with public or protected access modifier and hence is accessible by the subclass and it is defined with the virtual keyword.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To override a method, the </a:t>
            </a:r>
            <a:r>
              <a:rPr lang="en-US" altLang="en-US" dirty="0">
                <a:solidFill>
                  <a:srgbClr val="0000FF"/>
                </a:solidFill>
              </a:rPr>
              <a:t>override</a:t>
            </a:r>
            <a:r>
              <a:rPr lang="en-US" altLang="en-US" dirty="0"/>
              <a:t> keyword must be used.</a:t>
            </a:r>
          </a:p>
          <a:p>
            <a:endParaRPr lang="en-US" altLang="en-US"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3798C9F-661F-4E8F-9A1F-A2889DDE5A8F}" type="slidenum">
              <a:rPr lang="en-GB" altLang="en-US" sz="1000" smtClean="0">
                <a:latin typeface="Arial" panose="020B0604020202020204" pitchFamily="34" charset="0"/>
              </a:rPr>
              <a:pPr>
                <a:defRPr/>
              </a:pPr>
              <a:t>27</a:t>
            </a:fld>
            <a:endParaRPr lang="en-GB" altLang="en-US" sz="100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If a class defines two methods with same name but different parameters, this is known as method overloading. </a:t>
            </a:r>
            <a:r>
              <a:rPr lang="en-US" dirty="0"/>
              <a:t>Overloading is needed when you want to perform similar kind of operation on different datatypes. For example if you want to perform same arithmetic operation on different data type such as finding the maximum value between two numbers of int type or finding the maximum value between two numbers of double type as shown in the last two examples on the slide.</a:t>
            </a:r>
          </a:p>
          <a:p>
            <a:r>
              <a:rPr lang="en-US" altLang="en-US" dirty="0">
                <a:latin typeface="Arial" panose="020B0604020202020204" pitchFamily="34" charset="0"/>
              </a:rPr>
              <a:t>The first two examples on the slide shows constructor overloading.</a:t>
            </a:r>
          </a:p>
          <a:p>
            <a:endParaRPr lang="en-US" altLang="en-US"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2336BBD1-E00B-4C55-8A9C-AFD60F2A560B}" type="slidenum">
              <a:rPr lang="en-GB" altLang="en-US" sz="1000" smtClean="0">
                <a:latin typeface="Arial" panose="020B0604020202020204" pitchFamily="34" charset="0"/>
              </a:rPr>
              <a:pPr>
                <a:defRPr/>
              </a:pPr>
              <a:t>28</a:t>
            </a:fld>
            <a:endParaRPr lang="en-GB" altLang="en-US" sz="1000">
              <a:latin typeface="Arial" panose="020B060402020202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This slide shows an example of constructor overloading. The class contains two constructors with different parameters.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8C36FF01-30D0-43C1-8805-4CF16B4C666D}" type="slidenum">
              <a:rPr lang="en-GB" altLang="en-US" sz="1000" smtClean="0">
                <a:latin typeface="Arial" panose="020B0604020202020204" pitchFamily="34" charset="0"/>
              </a:rPr>
              <a:pPr>
                <a:defRPr/>
              </a:pPr>
              <a:t>29</a:t>
            </a:fld>
            <a:endParaRPr lang="en-GB" altLang="en-US" sz="10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This slide shows an example of method overloading. The class contains two methods Max() with different parameters.</a:t>
            </a:r>
          </a:p>
          <a:p>
            <a:endParaRPr lang="en-US" altLang="en-US"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E3F3CEC3-E1E3-49C1-B8A0-559B6E2F807B}" type="slidenum">
              <a:rPr lang="en-GB" altLang="en-US" sz="1000" smtClean="0">
                <a:latin typeface="Arial" panose="020B0604020202020204" pitchFamily="34" charset="0"/>
              </a:rPr>
              <a:pPr>
                <a:defRPr/>
              </a:pPr>
              <a:t>30</a:t>
            </a:fld>
            <a:endParaRPr lang="en-GB" altLang="en-US" sz="100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summary, </a:t>
            </a:r>
            <a:r>
              <a:rPr lang="en-US" b="1" dirty="0"/>
              <a:t>Overriding</a:t>
            </a:r>
            <a:r>
              <a:rPr lang="en-US" dirty="0"/>
              <a:t> means having two methods with the same method name </a:t>
            </a:r>
            <a:r>
              <a:rPr lang="en-US" b="1" dirty="0"/>
              <a:t>and</a:t>
            </a:r>
            <a:r>
              <a:rPr lang="en-US" dirty="0"/>
              <a:t> parameters (i.e., method signature). One of the methods is in the superclass </a:t>
            </a:r>
            <a:r>
              <a:rPr lang="en-US" b="1" dirty="0"/>
              <a:t>and</a:t>
            </a:r>
            <a:r>
              <a:rPr lang="en-US" dirty="0"/>
              <a:t> the other is in the subclass. </a:t>
            </a:r>
            <a:r>
              <a:rPr lang="en-US" b="1" dirty="0"/>
              <a:t>Overloading</a:t>
            </a:r>
            <a:r>
              <a:rPr lang="en-US" dirty="0"/>
              <a:t> occurs when two or more methods in one class have the same method name but different parameters. The methods may exist in the same class.</a:t>
            </a:r>
            <a:endParaRPr lang="en-US" altLang="en-US"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explain the concept of inheritance and the way to implement. The next few slides shows the complete code of </a:t>
            </a:r>
            <a:r>
              <a:rPr lang="en-US" dirty="0" err="1"/>
              <a:t>CashCard</a:t>
            </a:r>
            <a:r>
              <a:rPr lang="en-US" dirty="0"/>
              <a:t> class and </a:t>
            </a:r>
            <a:r>
              <a:rPr lang="en-US" dirty="0" err="1"/>
              <a:t>MemberCashCard</a:t>
            </a:r>
            <a:r>
              <a:rPr lang="en-US" dirty="0"/>
              <a:t> Class together with the program class that creates some objects of these classes and do some manipulation. Hope you are able to understand the code. Do raise your questions in MS Teams if you are in doubt.</a:t>
            </a:r>
          </a:p>
        </p:txBody>
      </p:sp>
      <p:sp>
        <p:nvSpPr>
          <p:cNvPr id="4" name="Slide Number Placeholder 3"/>
          <p:cNvSpPr>
            <a:spLocks noGrp="1"/>
          </p:cNvSpPr>
          <p:nvPr>
            <p:ph type="sldNum" sz="quarter" idx="5"/>
          </p:nvPr>
        </p:nvSpPr>
        <p:spPr/>
        <p:txBody>
          <a:bodyPr/>
          <a:lstStyle/>
          <a:p>
            <a:pPr>
              <a:defRPr/>
            </a:pPr>
            <a:fld id="{D2A27E02-B550-4992-941A-193CA2F002FA}" type="slidenum">
              <a:rPr lang="en-GB" altLang="en-US" smtClean="0"/>
              <a:pPr>
                <a:defRPr/>
              </a:pPr>
              <a:t>31</a:t>
            </a:fld>
            <a:endParaRPr lang="en-GB" altLang="en-US"/>
          </a:p>
        </p:txBody>
      </p:sp>
    </p:spTree>
    <p:extLst>
      <p:ext uri="{BB962C8B-B14F-4D97-AF65-F5344CB8AC3E}">
        <p14:creationId xmlns:p14="http://schemas.microsoft.com/office/powerpoint/2010/main" val="501642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08FFC3D1-3CCA-4A32-8CE6-075EC7F570C7}" type="slidenum">
              <a:rPr lang="en-GB" altLang="en-US" sz="1000" smtClean="0">
                <a:latin typeface="Arial" panose="020B0604020202020204" pitchFamily="34" charset="0"/>
              </a:rPr>
              <a:pPr>
                <a:defRPr/>
              </a:pPr>
              <a:t>32</a:t>
            </a:fld>
            <a:endParaRPr lang="en-GB" altLang="en-US" sz="1000">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37A48358-27B7-4FDC-B5DB-3CB023654E99}" type="slidenum">
              <a:rPr lang="en-GB" altLang="en-US" sz="1000" smtClean="0">
                <a:latin typeface="Arial" panose="020B0604020202020204" pitchFamily="34" charset="0"/>
              </a:rPr>
              <a:pPr>
                <a:defRPr/>
              </a:pPr>
              <a:t>33</a:t>
            </a:fld>
            <a:endParaRPr lang="en-GB" altLang="en-US" sz="100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7C7EA80B-667C-4E64-9409-FB152CB10343}" type="slidenum">
              <a:rPr lang="en-GB" altLang="en-US" sz="1000" smtClean="0">
                <a:latin typeface="Arial" panose="020B0604020202020204" pitchFamily="34" charset="0"/>
              </a:rPr>
              <a:pPr/>
              <a:t>3</a:t>
            </a:fld>
            <a:endParaRPr lang="en-GB" altLang="en-US" sz="1000">
              <a:latin typeface="Arial" panose="020B0604020202020204" pitchFamily="34" charset="0"/>
            </a:endParaRPr>
          </a:p>
        </p:txBody>
      </p:sp>
      <p:sp>
        <p:nvSpPr>
          <p:cNvPr id="11267" name="Rectangle 2"/>
          <p:cNvSpPr>
            <a:spLocks noGrp="1" noRot="1" noChangeAspect="1" noChangeArrowheads="1" noTextEdit="1"/>
          </p:cNvSpPr>
          <p:nvPr>
            <p:ph type="sldImg"/>
          </p:nvPr>
        </p:nvSpPr>
        <p:spPr>
          <a:xfrm>
            <a:off x="1160463" y="693738"/>
            <a:ext cx="4613275" cy="3460750"/>
          </a:xfrm>
          <a:ln/>
        </p:spPr>
      </p:sp>
      <p:sp>
        <p:nvSpPr>
          <p:cNvPr id="11268" name="Rectangle 3"/>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capability of a class to derive properties and characteristics from another class is called </a:t>
            </a:r>
            <a:r>
              <a:rPr lang="en-US" b="1" dirty="0"/>
              <a:t>Inheritance</a:t>
            </a:r>
            <a:r>
              <a:rPr lang="en-US" dirty="0"/>
              <a:t>. Inheritance is one of the most important feature of Object Oriented Programming. This is a way to reuse the existing code and hence avoid re-inventing the wheel.</a:t>
            </a:r>
            <a:endParaRPr lang="en-US"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1EC4FA75-5DEB-4497-B6E7-1C5BBBBE5369}" type="slidenum">
              <a:rPr lang="en-GB" altLang="en-US" sz="1000" smtClean="0">
                <a:latin typeface="Arial" panose="020B0604020202020204" pitchFamily="34" charset="0"/>
              </a:rPr>
              <a:pPr>
                <a:defRPr/>
              </a:pPr>
              <a:t>34</a:t>
            </a:fld>
            <a:endParaRPr lang="en-GB" altLang="en-US" sz="100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F25F59F-EECD-4AC4-A011-D618A2EDF7E4}" type="slidenum">
              <a:rPr lang="en-GB" altLang="en-US" sz="1000" smtClean="0">
                <a:latin typeface="Arial" panose="020B0604020202020204" pitchFamily="34" charset="0"/>
              </a:rPr>
              <a:pPr>
                <a:defRPr/>
              </a:pPr>
              <a:t>35</a:t>
            </a:fld>
            <a:endParaRPr lang="en-GB" altLang="en-US" sz="10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1054491-035A-4FB5-88D0-8A6512426CB9}" type="slidenum">
              <a:rPr lang="en-GB" altLang="en-US" sz="1000" smtClean="0">
                <a:latin typeface="Arial" panose="020B0604020202020204" pitchFamily="34" charset="0"/>
              </a:rPr>
              <a:pPr>
                <a:defRPr/>
              </a:pPr>
              <a:t>36</a:t>
            </a:fld>
            <a:endParaRPr lang="en-GB" altLang="en-US" sz="10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245BDA75-3243-43FA-BA66-6E132ACC343D}" type="slidenum">
              <a:rPr lang="en-GB" altLang="en-US" sz="1000" smtClean="0">
                <a:latin typeface="Arial" panose="020B0604020202020204" pitchFamily="34" charset="0"/>
              </a:rPr>
              <a:pPr>
                <a:defRPr/>
              </a:pPr>
              <a:t>37</a:t>
            </a:fld>
            <a:endParaRPr lang="en-GB" altLang="en-US" sz="10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have come to the end of this lesson. Do post your questions in MS Teams for discussion if you have any. Thank you and good bye!</a:t>
            </a:r>
          </a:p>
          <a:p>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group of vehicles. You need to create classes for Car and Bicycle. Both Car and Bicycle classes have common attributes such as number of wheels and number of seats. They also have common behavior such as apply steering and apply brakes. On top of these common attributes and behavior, Car class has the attribute fuel level, that is not found in Bicycle. Car class also has the behaviors to apply gas accelerator and top up fuel tank which are not available in Bicycle class. Bicycle class has the attribute pedals that is not available in Car. If we were to create these two classes independently, then we have to repeat all of the common attributes and behavior in each of the two classes which results in duplication of same code many times. This increases the chances of error and data redundancy. To avoid this type of situation, inheritance is used. If we create a class Vehicle and write all the common attributes in it and inherit the Car and Bicycle classes from Vehicle class, we can simply avoid the duplication of data and increase re-usability.</a:t>
            </a:r>
          </a:p>
        </p:txBody>
      </p:sp>
      <p:sp>
        <p:nvSpPr>
          <p:cNvPr id="4" name="Slide Number Placeholder 3"/>
          <p:cNvSpPr>
            <a:spLocks noGrp="1"/>
          </p:cNvSpPr>
          <p:nvPr>
            <p:ph type="sldNum" sz="quarter" idx="5"/>
          </p:nvPr>
        </p:nvSpPr>
        <p:spPr/>
        <p:txBody>
          <a:bodyPr/>
          <a:lstStyle/>
          <a:p>
            <a:pPr>
              <a:defRPr/>
            </a:pPr>
            <a:fld id="{D2A27E02-B550-4992-941A-193CA2F002FA}" type="slidenum">
              <a:rPr lang="en-GB" altLang="en-US" smtClean="0"/>
              <a:pPr>
                <a:defRPr/>
              </a:pPr>
              <a:t>4</a:t>
            </a:fld>
            <a:endParaRPr lang="en-GB" altLang="en-US"/>
          </a:p>
        </p:txBody>
      </p:sp>
    </p:spTree>
    <p:extLst>
      <p:ext uri="{BB962C8B-B14F-4D97-AF65-F5344CB8AC3E}">
        <p14:creationId xmlns:p14="http://schemas.microsoft.com/office/powerpoint/2010/main" val="1631250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02F02F5E-EFF1-4D62-9C26-113C9AC44BE5}" type="slidenum">
              <a:rPr lang="en-GB" altLang="en-US" sz="1000" smtClean="0">
                <a:latin typeface="Arial" panose="020B0604020202020204" pitchFamily="34" charset="0"/>
              </a:rPr>
              <a:pPr>
                <a:defRPr/>
              </a:pPr>
              <a:t>5</a:t>
            </a:fld>
            <a:endParaRPr lang="en-GB" altLang="en-US" sz="100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This class diagram shows how we apply inheritance for the scenario mentioned in the previous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EFD517C0-CB72-4980-A8B8-D69F6C890ADB}" type="slidenum">
              <a:rPr lang="en-GB" altLang="en-US" sz="1000" smtClean="0">
                <a:latin typeface="Arial" panose="020B0604020202020204" pitchFamily="34" charset="0"/>
              </a:rPr>
              <a:pPr>
                <a:defRPr/>
              </a:pPr>
              <a:t>6</a:t>
            </a:fld>
            <a:endParaRPr lang="en-GB" altLang="en-US" sz="100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Remember the </a:t>
            </a:r>
            <a:r>
              <a:rPr lang="en-US" altLang="en-US" dirty="0" err="1">
                <a:latin typeface="Arial" panose="020B0604020202020204" pitchFamily="34" charset="0"/>
              </a:rPr>
              <a:t>CashCard</a:t>
            </a:r>
            <a:r>
              <a:rPr lang="en-US" altLang="en-US" dirty="0">
                <a:latin typeface="Arial" panose="020B0604020202020204" pitchFamily="34" charset="0"/>
              </a:rPr>
              <a:t> class we discussed in our previous lecture? We now have a special type of cash card that is meant for members only. Member cash card is a kind of cash card, hence it inherits from cash card. Unlike normal cash card, member cash card has the attribute points. Points are accumulated whenever the card is used hence it has to define its own Deduct() method. It has additional methods to add points and deduct points.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CAB0C10D-DF20-49BD-9CE2-0725F293A287}" type="slidenum">
              <a:rPr lang="en-GB" altLang="en-US" sz="1000" smtClean="0">
                <a:latin typeface="Arial" panose="020B0604020202020204" pitchFamily="34" charset="0"/>
              </a:rPr>
              <a:pPr>
                <a:defRPr/>
              </a:pPr>
              <a:t>8</a:t>
            </a:fld>
            <a:endParaRPr lang="en-GB" altLang="en-US" sz="1000">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superclass is the class from which many subclasses can be created. The subclasses inherit the characteristics of a superclass. The superclass is also known as the parent class or base class. The subclass is also known as the child class or derived class.</a:t>
            </a:r>
          </a:p>
          <a:p>
            <a:r>
              <a:rPr lang="en-US" dirty="0"/>
              <a:t>In the example in our previous slide, Vehicle is the Superclass and its subclasses are Car and Bicycle.</a:t>
            </a:r>
          </a:p>
          <a:p>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4112C4BC-ABC0-4510-848F-3E0BB531E5B3}" type="slidenum">
              <a:rPr lang="en-GB" altLang="en-US" sz="1000" smtClean="0">
                <a:latin typeface="Arial" panose="020B0604020202020204" pitchFamily="34" charset="0"/>
              </a:rPr>
              <a:pPr>
                <a:defRPr/>
              </a:pPr>
              <a:t>9</a:t>
            </a:fld>
            <a:endParaRPr lang="en-GB" altLang="en-US" sz="1000">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A subclass inherits all the functionality of its superclass. On top of it, a subclass can also have its own functionality.</a:t>
            </a:r>
          </a:p>
          <a:p>
            <a:r>
              <a:rPr lang="en-US" altLang="en-US" dirty="0">
                <a:latin typeface="Arial" panose="020B0604020202020204" pitchFamily="34" charset="0"/>
              </a:rPr>
              <a:t>Recall the Car class in our previous example. It inherits all the functionality from Vehicle class, that is the attributes number of wheels, number of seats, the methods apply steering and apply brakes. It has its own functionality, that is the attribute fuel level and the methods apply gas accelerator and top up fuel tank.</a:t>
            </a:r>
          </a:p>
          <a:p>
            <a:r>
              <a:rPr lang="en-US" altLang="en-US" dirty="0">
                <a:latin typeface="Arial" panose="020B0604020202020204" pitchFamily="34" charset="0"/>
              </a:rPr>
              <a:t>Recall also that we have </a:t>
            </a:r>
            <a:r>
              <a:rPr lang="en-US" altLang="en-US" dirty="0" err="1">
                <a:latin typeface="Arial" panose="020B0604020202020204" pitchFamily="34" charset="0"/>
              </a:rPr>
              <a:t>CashCard</a:t>
            </a:r>
            <a:r>
              <a:rPr lang="en-US" altLang="en-US" dirty="0">
                <a:latin typeface="Arial" panose="020B0604020202020204" pitchFamily="34" charset="0"/>
              </a:rPr>
              <a:t> class and </a:t>
            </a:r>
            <a:r>
              <a:rPr lang="en-US" altLang="en-US" dirty="0" err="1">
                <a:latin typeface="Arial" panose="020B0604020202020204" pitchFamily="34" charset="0"/>
              </a:rPr>
              <a:t>MemberCashCard</a:t>
            </a:r>
            <a:r>
              <a:rPr lang="en-US" altLang="en-US" dirty="0">
                <a:latin typeface="Arial" panose="020B0604020202020204" pitchFamily="34" charset="0"/>
              </a:rPr>
              <a:t> class in our previous example. Are you able to identify the attributes and methods that the member cash card class inherits from cash card class? Does Member Cash Card class have its own attributes and methods? What are they?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defRPr>
            </a:lvl1pPr>
            <a:lvl2pPr marL="742950" indent="-285750" defTabSz="922338">
              <a:defRPr sz="2400">
                <a:solidFill>
                  <a:schemeClr val="tx1"/>
                </a:solidFill>
                <a:latin typeface="Verdana" panose="020B0604030504040204" pitchFamily="34" charset="0"/>
              </a:defRPr>
            </a:lvl2pPr>
            <a:lvl3pPr marL="1143000" indent="-228600" defTabSz="922338">
              <a:defRPr sz="2400">
                <a:solidFill>
                  <a:schemeClr val="tx1"/>
                </a:solidFill>
                <a:latin typeface="Verdana" panose="020B0604030504040204" pitchFamily="34" charset="0"/>
              </a:defRPr>
            </a:lvl3pPr>
            <a:lvl4pPr marL="1600200" indent="-228600" defTabSz="922338">
              <a:defRPr sz="2400">
                <a:solidFill>
                  <a:schemeClr val="tx1"/>
                </a:solidFill>
                <a:latin typeface="Verdana" panose="020B0604030504040204" pitchFamily="34" charset="0"/>
              </a:defRPr>
            </a:lvl4pPr>
            <a:lvl5pPr marL="2057400" indent="-228600" defTabSz="922338">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pPr>
              <a:defRPr/>
            </a:pPr>
            <a:fld id="{F812A768-3F75-49F7-BCFE-8851FF3EE6DD}" type="slidenum">
              <a:rPr lang="en-GB" altLang="en-US" sz="1000" smtClean="0">
                <a:latin typeface="Arial" panose="020B0604020202020204" pitchFamily="34" charset="0"/>
              </a:rPr>
              <a:pPr>
                <a:defRPr/>
              </a:pPr>
              <a:t>10</a:t>
            </a:fld>
            <a:endParaRPr lang="en-GB" altLang="en-US" sz="1000">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this example, Person is a superclass that can have many subclasses derive from it, such as Employee, Customer, etc. Each of these classes is a kind of Person.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TextBox 2"/>
          <p:cNvSpPr txBox="1"/>
          <p:nvPr/>
        </p:nvSpPr>
        <p:spPr>
          <a:xfrm>
            <a:off x="0" y="0"/>
            <a:ext cx="1447800" cy="6019800"/>
          </a:xfrm>
          <a:prstGeom prst="rect">
            <a:avLst/>
          </a:prstGeom>
          <a:solidFill>
            <a:schemeClr val="bg1">
              <a:lumMod val="85000"/>
            </a:schemeClr>
          </a:solidFill>
        </p:spPr>
        <p:txBody>
          <a:bodyPr/>
          <a:lstStyle/>
          <a:p>
            <a:pPr algn="ctr">
              <a:defRPr/>
            </a:pPr>
            <a:endParaRPr lang="en-US" sz="3600" b="1" dirty="0">
              <a:cs typeface="+mn-cs"/>
            </a:endParaRPr>
          </a:p>
          <a:p>
            <a:pPr algn="ctr">
              <a:defRPr/>
            </a:pPr>
            <a:r>
              <a:rPr lang="en-US" sz="3600" b="1" dirty="0">
                <a:latin typeface="Arial" panose="020B0604020202020204" pitchFamily="34" charset="0"/>
                <a:cs typeface="Arial" panose="020B0604020202020204" pitchFamily="34" charset="0"/>
              </a:rPr>
              <a:t>PRG2</a:t>
            </a:r>
          </a:p>
          <a:p>
            <a:pPr algn="ctr">
              <a:defRPr/>
            </a:pPr>
            <a:endParaRPr lang="en-US" sz="3600" b="1" dirty="0">
              <a:latin typeface="+mn-lt"/>
              <a:cs typeface="+mn-cs"/>
            </a:endParaRPr>
          </a:p>
          <a:p>
            <a:pPr algn="ctr">
              <a:defRPr/>
            </a:pPr>
            <a:r>
              <a:rPr lang="en-US" sz="3200" b="1" dirty="0">
                <a:latin typeface="+mn-lt"/>
                <a:cs typeface="+mn-cs"/>
              </a:rPr>
              <a:t>W</a:t>
            </a:r>
          </a:p>
          <a:p>
            <a:pPr algn="ctr">
              <a:defRPr/>
            </a:pPr>
            <a:r>
              <a:rPr lang="en-US" sz="3200" b="1" dirty="0">
                <a:latin typeface="+mn-lt"/>
                <a:cs typeface="+mn-cs"/>
              </a:rPr>
              <a:t>E</a:t>
            </a:r>
          </a:p>
          <a:p>
            <a:pPr algn="ctr">
              <a:defRPr/>
            </a:pPr>
            <a:r>
              <a:rPr lang="en-US" sz="3200" b="1" dirty="0">
                <a:latin typeface="+mn-lt"/>
                <a:cs typeface="+mn-cs"/>
              </a:rPr>
              <a:t>E</a:t>
            </a:r>
          </a:p>
          <a:p>
            <a:pPr algn="ctr">
              <a:defRPr/>
            </a:pPr>
            <a:r>
              <a:rPr lang="en-US" sz="3200" b="1" dirty="0">
                <a:latin typeface="+mn-lt"/>
                <a:cs typeface="+mn-cs"/>
              </a:rPr>
              <a:t>K</a:t>
            </a:r>
          </a:p>
          <a:p>
            <a:pPr algn="ctr">
              <a:defRPr/>
            </a:pPr>
            <a:endParaRPr lang="en-US" sz="3200" b="1" dirty="0">
              <a:latin typeface="+mn-lt"/>
              <a:cs typeface="+mn-cs"/>
            </a:endParaRPr>
          </a:p>
          <a:p>
            <a:pPr algn="ctr">
              <a:defRPr/>
            </a:pPr>
            <a:r>
              <a:rPr lang="en-US" sz="3600" b="1" dirty="0">
                <a:cs typeface="+mn-cs"/>
              </a:rPr>
              <a:t>4</a:t>
            </a:r>
            <a:br>
              <a:rPr lang="en-US" sz="3600" b="1" dirty="0">
                <a:cs typeface="+mn-cs"/>
              </a:rPr>
            </a:br>
            <a:endParaRPr lang="en-US" sz="800" b="1" dirty="0">
              <a:solidFill>
                <a:schemeClr val="bg1"/>
              </a:solidFill>
              <a:cs typeface="+mn-cs"/>
            </a:endParaRPr>
          </a:p>
          <a:p>
            <a:pPr algn="ctr">
              <a:defRPr/>
            </a:pPr>
            <a:endParaRPr lang="en-US" sz="3600" b="1" dirty="0">
              <a:solidFill>
                <a:schemeClr val="bg1"/>
              </a:solidFill>
              <a:cs typeface="+mn-cs"/>
            </a:endParaRPr>
          </a:p>
          <a:p>
            <a:pPr algn="ctr">
              <a:defRPr/>
            </a:pPr>
            <a:endParaRPr lang="en-US" sz="3600" b="1" dirty="0">
              <a:solidFill>
                <a:schemeClr val="bg1"/>
              </a:solidFill>
              <a:cs typeface="+mn-cs"/>
            </a:endParaRPr>
          </a:p>
        </p:txBody>
      </p:sp>
      <p:sp>
        <p:nvSpPr>
          <p:cNvPr id="4" name="Rectangle 9"/>
          <p:cNvSpPr>
            <a:spLocks noChangeArrowheads="1"/>
          </p:cNvSpPr>
          <p:nvPr/>
        </p:nvSpPr>
        <p:spPr bwMode="auto">
          <a:xfrm>
            <a:off x="0" y="5943600"/>
            <a:ext cx="9144000" cy="152400"/>
          </a:xfrm>
          <a:prstGeom prst="rect">
            <a:avLst/>
          </a:prstGeom>
          <a:solidFill>
            <a:srgbClr val="640064"/>
          </a:solidFill>
          <a:ln w="9525">
            <a:solidFill>
              <a:srgbClr val="640064"/>
            </a:solidFill>
            <a:miter lim="800000"/>
            <a:headEnd/>
            <a:tailEnd/>
          </a:ln>
        </p:spPr>
        <p:txBody>
          <a:bodyPr wrap="none" anchor="ct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defRPr/>
            </a:pPr>
            <a:endParaRPr lang="en-SG" altLang="en-US"/>
          </a:p>
        </p:txBody>
      </p:sp>
      <p:pic>
        <p:nvPicPr>
          <p:cNvPr id="5" name="Picture 16" descr="School of 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52388"/>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14"/>
          <p:cNvSpPr>
            <a:spLocks noChangeArrowheads="1"/>
          </p:cNvSpPr>
          <p:nvPr/>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4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dirty="0">
                <a:latin typeface="Arial Narrow" pitchFamily="34" charset="0"/>
              </a:rPr>
              <a:t>Diploma </a:t>
            </a:r>
            <a:r>
              <a:rPr kumimoji="1" lang="en-GB" sz="2000">
                <a:latin typeface="Arial Narrow" pitchFamily="34" charset="0"/>
              </a:rPr>
              <a:t>in Data Science</a:t>
            </a:r>
            <a:endParaRPr kumimoji="1" lang="en-GB" sz="20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2000" baseline="0" dirty="0">
                <a:latin typeface="Arial Narrow" pitchFamily="34" charset="0"/>
              </a:rPr>
              <a:t>Diploma in Cybersecurity &amp; Digital Forensics </a:t>
            </a:r>
            <a:endParaRPr kumimoji="1" lang="en-GB" sz="20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2000" dirty="0">
                <a:latin typeface="Arial Narrow" pitchFamily="34" charset="0"/>
              </a:rPr>
              <a:t>Year 1 </a:t>
            </a:r>
            <a:r>
              <a:rPr kumimoji="1" lang="en-GB" sz="2000">
                <a:latin typeface="Arial Narrow" pitchFamily="34" charset="0"/>
              </a:rPr>
              <a:t>(2021/22), </a:t>
            </a:r>
            <a:r>
              <a:rPr kumimoji="1" lang="en-GB" sz="2000" dirty="0">
                <a:latin typeface="Arial Narrow" pitchFamily="34" charset="0"/>
              </a:rPr>
              <a:t>Semester 2</a:t>
            </a:r>
            <a:endParaRPr kumimoji="1" lang="en-GB" sz="4800" dirty="0">
              <a:effectLst>
                <a:outerShdw blurRad="38100" dist="38100" dir="2700000" algn="tl">
                  <a:srgbClr val="C0C0C0"/>
                </a:outerShdw>
              </a:effectLst>
            </a:endParaRPr>
          </a:p>
          <a:p>
            <a:pPr algn="ctr">
              <a:lnSpc>
                <a:spcPct val="90000"/>
              </a:lnSpc>
              <a:spcBef>
                <a:spcPct val="20000"/>
              </a:spcBef>
              <a:buClr>
                <a:schemeClr val="tx2"/>
              </a:buClr>
              <a:buSzPct val="140000"/>
              <a:buFont typeface="Wingdings" pitchFamily="2" charset="2"/>
              <a:buNone/>
              <a:defRPr/>
            </a:pPr>
            <a:endParaRPr kumimoji="1" lang="en-GB" sz="4400" dirty="0">
              <a:effectLst>
                <a:outerShdw blurRad="38100" dist="38100" dir="2700000" algn="tl">
                  <a:srgbClr val="C0C0C0"/>
                </a:outerShdw>
              </a:effectLst>
              <a:cs typeface="+mn-cs"/>
            </a:endParaRPr>
          </a:p>
        </p:txBody>
      </p:sp>
      <p:sp>
        <p:nvSpPr>
          <p:cNvPr id="5124" name="Rectangle 4"/>
          <p:cNvSpPr>
            <a:spLocks noGrp="1" noChangeArrowheads="1"/>
          </p:cNvSpPr>
          <p:nvPr>
            <p:ph type="subTitle" idx="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r>
              <a:rPr lang="en-US"/>
              <a:t>Click to edit Master subtitle style</a:t>
            </a:r>
            <a:endParaRPr lang="en-US" dirty="0"/>
          </a:p>
        </p:txBody>
      </p:sp>
    </p:spTree>
    <p:extLst>
      <p:ext uri="{BB962C8B-B14F-4D97-AF65-F5344CB8AC3E}">
        <p14:creationId xmlns:p14="http://schemas.microsoft.com/office/powerpoint/2010/main" val="1466995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26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57575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616438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pPr>
              <a:defRPr/>
            </a:pPr>
            <a:r>
              <a:rPr lang="en-US" altLang="en-US"/>
              <a:t>  Inheritance (Part I)</a:t>
            </a:r>
            <a:br>
              <a:rPr lang="en-US" altLang="en-US"/>
            </a:br>
            <a:r>
              <a:rPr lang="en-US" altLang="en-US"/>
              <a:t> Slide </a:t>
            </a:r>
            <a:fld id="{8D33DBF7-3544-4CB9-BCA1-A9E7A0F0D70B}" type="slidenum">
              <a:rPr lang="en-US" altLang="en-US"/>
              <a:pPr>
                <a:defRPr/>
              </a:pPr>
              <a:t>‹#›</a:t>
            </a:fld>
            <a:endParaRPr lang="en-US" altLang="en-US"/>
          </a:p>
        </p:txBody>
      </p:sp>
    </p:spTree>
    <p:extLst>
      <p:ext uri="{BB962C8B-B14F-4D97-AF65-F5344CB8AC3E}">
        <p14:creationId xmlns:p14="http://schemas.microsoft.com/office/powerpoint/2010/main" val="302993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Tree>
    <p:extLst>
      <p:ext uri="{BB962C8B-B14F-4D97-AF65-F5344CB8AC3E}">
        <p14:creationId xmlns:p14="http://schemas.microsoft.com/office/powerpoint/2010/main" val="71042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CC0000"/>
                </a:solidFill>
              </a:defRPr>
            </a:lvl1pPr>
          </a:lstStyle>
          <a:p>
            <a:r>
              <a:rPr lang="en-US"/>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641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 topic">
    <p:spTree>
      <p:nvGrpSpPr>
        <p:cNvPr id="1" name=""/>
        <p:cNvGrpSpPr/>
        <p:nvPr/>
      </p:nvGrpSpPr>
      <p:grpSpPr>
        <a:xfrm>
          <a:off x="0" y="0"/>
          <a:ext cx="0" cy="0"/>
          <a:chOff x="0" y="0"/>
          <a:chExt cx="0" cy="0"/>
        </a:xfrm>
      </p:grpSpPr>
      <p:pic>
        <p:nvPicPr>
          <p:cNvPr id="3" name="Picture 9" descr="j02293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a:t>Click to edit Master title style</a:t>
            </a:r>
            <a:endParaRPr lang="en-SG" dirty="0"/>
          </a:p>
        </p:txBody>
      </p:sp>
    </p:spTree>
    <p:extLst>
      <p:ext uri="{BB962C8B-B14F-4D97-AF65-F5344CB8AC3E}">
        <p14:creationId xmlns:p14="http://schemas.microsoft.com/office/powerpoint/2010/main" val="384183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69901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142494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270494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329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2890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p:nvPicPr>
        <p:blipFill>
          <a:blip r:embed="rId15">
            <a:extLst>
              <a:ext uri="{28A0092B-C50C-407E-A947-70E740481C1C}">
                <a14:useLocalDpi xmlns:a14="http://schemas.microsoft.com/office/drawing/2010/main" val="0"/>
              </a:ext>
            </a:extLst>
          </a:blip>
          <a:srcRect t="2107"/>
          <a:stretch>
            <a:fillRect/>
          </a:stretch>
        </p:blipFill>
        <p:spPr bwMode="auto">
          <a:xfrm>
            <a:off x="0" y="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p:cNvSpPr>
            <a:spLocks noChangeArrowheads="1"/>
          </p:cNvSpPr>
          <p:nvPr/>
        </p:nvSpPr>
        <p:spPr bwMode="auto">
          <a:xfrm>
            <a:off x="0" y="0"/>
            <a:ext cx="9144000" cy="6096000"/>
          </a:xfrm>
          <a:prstGeom prst="rect">
            <a:avLst/>
          </a:prstGeom>
          <a:solidFill>
            <a:schemeClr val="bg1">
              <a:alpha val="90195"/>
            </a:schemeClr>
          </a:solidFill>
          <a:ln w="9525">
            <a:solidFill>
              <a:srgbClr val="800080"/>
            </a:solidFill>
            <a:miter lim="800000"/>
            <a:headEnd/>
            <a:tailEnd/>
          </a:ln>
        </p:spPr>
        <p:txBody>
          <a:bodyPr wrap="none" anchor="ct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defRPr/>
            </a:pPr>
            <a:endParaRPr lang="en-SG" altLang="en-US"/>
          </a:p>
        </p:txBody>
      </p:sp>
      <p:sp>
        <p:nvSpPr>
          <p:cNvPr id="1028" name="Rectangle 3"/>
          <p:cNvSpPr>
            <a:spLocks noGrp="1" noChangeArrowheads="1"/>
          </p:cNvSpPr>
          <p:nvPr>
            <p:ph type="body" idx="1"/>
          </p:nvPr>
        </p:nvSpPr>
        <p:spPr bwMode="auto">
          <a:xfrm>
            <a:off x="76200" y="884238"/>
            <a:ext cx="89916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13"/>
          <p:cNvSpPr>
            <a:spLocks noChangeArrowheads="1"/>
          </p:cNvSpPr>
          <p:nvPr/>
        </p:nvSpPr>
        <p:spPr bwMode="auto">
          <a:xfrm>
            <a:off x="0" y="5943600"/>
            <a:ext cx="9144000" cy="152400"/>
          </a:xfrm>
          <a:prstGeom prst="rect">
            <a:avLst/>
          </a:prstGeom>
          <a:solidFill>
            <a:srgbClr val="640064"/>
          </a:solidFill>
          <a:ln w="9525">
            <a:solidFill>
              <a:srgbClr val="640064"/>
            </a:solidFill>
            <a:miter lim="800000"/>
            <a:headEnd/>
            <a:tailEnd/>
          </a:ln>
        </p:spPr>
        <p:txBody>
          <a:bodyPr wrap="none" anchor="ct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defRPr/>
            </a:pPr>
            <a:endParaRPr lang="en-SG" altLang="en-US"/>
          </a:p>
        </p:txBody>
      </p:sp>
      <p:sp>
        <p:nvSpPr>
          <p:cNvPr id="1030" name="Rectangle 15"/>
          <p:cNvSpPr>
            <a:spLocks noChangeArrowheads="1"/>
          </p:cNvSpPr>
          <p:nvPr/>
        </p:nvSpPr>
        <p:spPr bwMode="auto">
          <a:xfrm>
            <a:off x="0" y="0"/>
            <a:ext cx="9144000" cy="762000"/>
          </a:xfrm>
          <a:prstGeom prst="rect">
            <a:avLst/>
          </a:prstGeom>
          <a:solidFill>
            <a:srgbClr val="800080"/>
          </a:solidFill>
          <a:ln w="9525">
            <a:solidFill>
              <a:srgbClr val="640064"/>
            </a:solidFill>
            <a:miter lim="800000"/>
            <a:headEnd/>
            <a:tailEnd/>
          </a:ln>
        </p:spPr>
        <p:txBody>
          <a:bodyPr wrap="none" anchor="ct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defRPr/>
            </a:pPr>
            <a:endParaRPr lang="en-SG" altLang="en-US"/>
          </a:p>
        </p:txBody>
      </p:sp>
      <p:sp>
        <p:nvSpPr>
          <p:cNvPr id="1031" name="Rectangle 2"/>
          <p:cNvSpPr>
            <a:spLocks noGrp="1" noChangeArrowheads="1"/>
          </p:cNvSpPr>
          <p:nvPr>
            <p:ph type="title"/>
          </p:nvPr>
        </p:nvSpPr>
        <p:spPr bwMode="auto">
          <a:xfrm>
            <a:off x="76200" y="122238"/>
            <a:ext cx="8991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 name="Rectangle 16"/>
          <p:cNvSpPr>
            <a:spLocks noChangeArrowheads="1"/>
          </p:cNvSpPr>
          <p:nvPr/>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a:t>
            </a:r>
            <a:r>
              <a:rPr lang="en-US" altLang="en-US" sz="1200">
                <a:latin typeface="Arial Narrow" pitchFamily="34" charset="0"/>
              </a:rPr>
              <a:t>in IT/DS/</a:t>
            </a:r>
            <a:r>
              <a:rPr lang="en-US" altLang="en-US" sz="1200" dirty="0">
                <a:latin typeface="Arial Narrow" pitchFamily="34" charset="0"/>
              </a:rPr>
              <a:t>CSF</a:t>
            </a:r>
            <a:br>
              <a:rPr lang="en-US" altLang="en-US" sz="1200" dirty="0">
                <a:latin typeface="Arial Narrow" pitchFamily="34" charset="0"/>
              </a:rPr>
            </a:br>
            <a:r>
              <a:rPr lang="en-US" altLang="en-US" sz="1200">
                <a:latin typeface="Arial Narrow" pitchFamily="34" charset="0"/>
              </a:rPr>
              <a:t>PRG2 AY21/22, </a:t>
            </a:r>
            <a:r>
              <a:rPr lang="en-US" altLang="en-US" sz="1200" dirty="0" err="1">
                <a:latin typeface="Arial Narrow" pitchFamily="34" charset="0"/>
              </a:rPr>
              <a:t>Sem</a:t>
            </a:r>
            <a:r>
              <a:rPr lang="en-US" altLang="en-US" sz="1200" dirty="0">
                <a:latin typeface="Arial Narrow" pitchFamily="34" charset="0"/>
              </a:rPr>
              <a:t> 2</a:t>
            </a:r>
          </a:p>
        </p:txBody>
      </p:sp>
      <p:pic>
        <p:nvPicPr>
          <p:cNvPr id="1033" name="Picture 22" descr="School of IC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cs typeface="+mn-cs"/>
              </a:rPr>
              <a:t>  Last update</a:t>
            </a:r>
            <a:r>
              <a:rPr lang="en-US">
                <a:cs typeface="+mn-cs"/>
              </a:rPr>
              <a:t>: 15/10/2021</a:t>
            </a:r>
            <a:endParaRPr lang="en-US" dirty="0">
              <a:cs typeface="+mn-cs"/>
            </a:endParaRPr>
          </a:p>
        </p:txBody>
      </p:sp>
      <p:sp>
        <p:nvSpPr>
          <p:cNvPr id="15" name="Rectangle 15"/>
          <p:cNvSpPr txBox="1">
            <a:spLocks noChangeArrowheads="1"/>
          </p:cNvSpPr>
          <p:nvPr/>
        </p:nvSpPr>
        <p:spPr bwMode="auto">
          <a:xfrm>
            <a:off x="7086600" y="6275388"/>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cs typeface="+mn-cs"/>
              </a:rPr>
              <a:t>  Lecture 4</a:t>
            </a:r>
            <a:br>
              <a:rPr lang="en-US" dirty="0">
                <a:cs typeface="+mn-cs"/>
              </a:rPr>
            </a:br>
            <a:r>
              <a:rPr lang="en-US" dirty="0">
                <a:cs typeface="+mn-cs"/>
              </a:rPr>
              <a:t>Slide </a:t>
            </a:r>
            <a:fld id="{3B139EFA-912B-406B-9C3E-4DF986D7D668}" type="slidenum">
              <a:rPr lang="en-US" smtClean="0">
                <a:cs typeface="+mn-cs"/>
              </a:rPr>
              <a:pPr>
                <a:defRPr/>
              </a:pPr>
              <a:t>‹#›</a:t>
            </a:fld>
            <a:endParaRPr lang="en-US" dirty="0">
              <a:cs typeface="+mn-cs"/>
            </a:endParaRPr>
          </a:p>
        </p:txBody>
      </p:sp>
      <p:sp>
        <p:nvSpPr>
          <p:cNvPr id="2" name="MSIPCMContentMarking" descr="{&quot;HashCode&quot;:-1818968269,&quot;Placement&quot;:&quot;Header&quot;}">
            <a:extLst>
              <a:ext uri="{FF2B5EF4-FFF2-40B4-BE49-F238E27FC236}">
                <a16:creationId xmlns:a16="http://schemas.microsoft.com/office/drawing/2014/main" id="{754390D7-1A91-4CAA-A350-25193B4C44C1}"/>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804" r:id="rId1"/>
    <p:sldLayoutId id="2147484794" r:id="rId2"/>
    <p:sldLayoutId id="2147484795" r:id="rId3"/>
    <p:sldLayoutId id="2147484805" r:id="rId4"/>
    <p:sldLayoutId id="2147484796" r:id="rId5"/>
    <p:sldLayoutId id="2147484797" r:id="rId6"/>
    <p:sldLayoutId id="2147484798" r:id="rId7"/>
    <p:sldLayoutId id="2147484799" r:id="rId8"/>
    <p:sldLayoutId id="2147484800" r:id="rId9"/>
    <p:sldLayoutId id="2147484801" r:id="rId10"/>
    <p:sldLayoutId id="2147484802" r:id="rId11"/>
    <p:sldLayoutId id="2147484803" r:id="rId12"/>
    <p:sldLayoutId id="2147484806" r:id="rId13"/>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eaLnBrk="1" fontAlgn="base" hangingPunct="1">
        <a:spcBef>
          <a:spcPct val="0"/>
        </a:spcBef>
        <a:spcAft>
          <a:spcPct val="0"/>
        </a:spcAft>
        <a:defRPr sz="3200" b="1">
          <a:solidFill>
            <a:schemeClr val="bg1"/>
          </a:solidFill>
          <a:latin typeface="Arial" charset="0"/>
          <a:cs typeface="Arial" charset="0"/>
        </a:defRPr>
      </a:lvl6pPr>
      <a:lvl7pPr marL="914400" algn="l" rtl="0" eaLnBrk="1" fontAlgn="base" hangingPunct="1">
        <a:spcBef>
          <a:spcPct val="0"/>
        </a:spcBef>
        <a:spcAft>
          <a:spcPct val="0"/>
        </a:spcAft>
        <a:defRPr sz="3200" b="1">
          <a:solidFill>
            <a:schemeClr val="bg1"/>
          </a:solidFill>
          <a:latin typeface="Arial" charset="0"/>
          <a:cs typeface="Arial" charset="0"/>
        </a:defRPr>
      </a:lvl7pPr>
      <a:lvl8pPr marL="1371600" algn="l" rtl="0" eaLnBrk="1" fontAlgn="base" hangingPunct="1">
        <a:spcBef>
          <a:spcPct val="0"/>
        </a:spcBef>
        <a:spcAft>
          <a:spcPct val="0"/>
        </a:spcAft>
        <a:defRPr sz="3200" b="1">
          <a:solidFill>
            <a:schemeClr val="bg1"/>
          </a:solidFill>
          <a:latin typeface="Arial" charset="0"/>
          <a:cs typeface="Arial" charset="0"/>
        </a:defRPr>
      </a:lvl8pPr>
      <a:lvl9pPr marL="1828800" algn="l" rtl="0" eaLnBrk="1" fontAlgn="base" hangingPunct="1">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8.mp3"/><Relationship Id="rId1" Type="http://schemas.microsoft.com/office/2007/relationships/media" Target="../media/media8.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p3"/><Relationship Id="rId1" Type="http://schemas.microsoft.com/office/2007/relationships/media" Target="../media/media12.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p3"/><Relationship Id="rId1" Type="http://schemas.microsoft.com/office/2007/relationships/media" Target="../media/media15.mp3"/><Relationship Id="rId5" Type="http://schemas.openxmlformats.org/officeDocument/2006/relationships/image" Target="../media/image5.png"/><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p3"/><Relationship Id="rId1" Type="http://schemas.microsoft.com/office/2007/relationships/media" Target="../media/media16.mp3"/><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p3"/><Relationship Id="rId1" Type="http://schemas.microsoft.com/office/2007/relationships/media" Target="../media/media17.mp3"/><Relationship Id="rId5" Type="http://schemas.openxmlformats.org/officeDocument/2006/relationships/image" Target="../media/image5.pn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p3"/><Relationship Id="rId1" Type="http://schemas.microsoft.com/office/2007/relationships/media" Target="../media/media18.mp3"/><Relationship Id="rId5" Type="http://schemas.openxmlformats.org/officeDocument/2006/relationships/image" Target="../media/image5.png"/><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p3"/><Relationship Id="rId1" Type="http://schemas.microsoft.com/office/2007/relationships/media" Target="../media/media19.mp3"/><Relationship Id="rId5" Type="http://schemas.openxmlformats.org/officeDocument/2006/relationships/image" Target="../media/image5.png"/><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p3"/><Relationship Id="rId1" Type="http://schemas.microsoft.com/office/2007/relationships/media" Target="../media/media20.mp3"/><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1.mp3"/><Relationship Id="rId1" Type="http://schemas.microsoft.com/office/2007/relationships/media" Target="../media/media21.mp3"/><Relationship Id="rId5" Type="http://schemas.openxmlformats.org/officeDocument/2006/relationships/image" Target="../media/image5.png"/><Relationship Id="rId4"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mp3"/><Relationship Id="rId1" Type="http://schemas.microsoft.com/office/2007/relationships/media" Target="../media/media22.mp3"/><Relationship Id="rId5" Type="http://schemas.openxmlformats.org/officeDocument/2006/relationships/image" Target="../media/image5.png"/><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mp3"/><Relationship Id="rId1" Type="http://schemas.microsoft.com/office/2007/relationships/media" Target="../media/media23.mp3"/><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4.mp3"/><Relationship Id="rId1" Type="http://schemas.microsoft.com/office/2007/relationships/media" Target="../media/media24.mp3"/><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5.mp3"/><Relationship Id="rId1" Type="http://schemas.microsoft.com/office/2007/relationships/media" Target="../media/media25.mp3"/><Relationship Id="rId5" Type="http://schemas.openxmlformats.org/officeDocument/2006/relationships/image" Target="../media/image5.png"/><Relationship Id="rId4"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6.mp3"/><Relationship Id="rId1" Type="http://schemas.microsoft.com/office/2007/relationships/media" Target="../media/media26.mp3"/><Relationship Id="rId5" Type="http://schemas.openxmlformats.org/officeDocument/2006/relationships/image" Target="../media/image5.png"/><Relationship Id="rId4"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sdn.microsoft.com/en-us/library/ms173149.asp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tutorialspoint.com/csharp/csharp_inheritance.htm" TargetMode="External"/><Relationship Id="rId4" Type="http://schemas.openxmlformats.org/officeDocument/2006/relationships/hyperlink" Target="http://csharp-station.com/Tutorial/CSharp/Lesson08"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7.mp3"/><Relationship Id="rId1" Type="http://schemas.microsoft.com/office/2007/relationships/media" Target="../media/media27.mp3"/><Relationship Id="rId5" Type="http://schemas.openxmlformats.org/officeDocument/2006/relationships/image" Target="../media/image5.png"/><Relationship Id="rId4"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6.mp3"/><Relationship Id="rId1" Type="http://schemas.microsoft.com/office/2007/relationships/media" Target="../media/media6.mp3"/><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5.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subTitle" idx="1"/>
          </p:nvPr>
        </p:nvSpPr>
        <p:spPr>
          <a:xfrm>
            <a:off x="1905000" y="2017713"/>
            <a:ext cx="6629400" cy="1541462"/>
          </a:xfrm>
        </p:spPr>
        <p:txBody>
          <a:bodyPr/>
          <a:lstStyle/>
          <a:p>
            <a:pPr>
              <a:defRPr/>
            </a:pPr>
            <a:endParaRPr lang="en-GB" altLang="en-US" dirty="0"/>
          </a:p>
          <a:p>
            <a:pPr eaLnBrk="1" hangingPunct="1">
              <a:lnSpc>
                <a:spcPct val="130000"/>
              </a:lnSpc>
              <a:defRPr/>
            </a:pPr>
            <a:endParaRPr lang="en-GB" altLang="en-US" sz="4000" dirty="0">
              <a:solidFill>
                <a:srgbClr val="0033CC"/>
              </a:solidFill>
              <a:effectLst>
                <a:outerShdw blurRad="38100" dist="38100" dir="2700000" algn="tl">
                  <a:srgbClr val="C0C0C0"/>
                </a:outerShdw>
              </a:effectLst>
            </a:endParaRPr>
          </a:p>
        </p:txBody>
      </p:sp>
      <p:sp>
        <p:nvSpPr>
          <p:cNvPr id="129042" name="Rectangle 18"/>
          <p:cNvSpPr>
            <a:spLocks noChangeArrowheads="1"/>
          </p:cNvSpPr>
          <p:nvPr/>
        </p:nvSpPr>
        <p:spPr bwMode="auto">
          <a:xfrm>
            <a:off x="2667000" y="1752600"/>
            <a:ext cx="5638800" cy="1752600"/>
          </a:xfrm>
          <a:prstGeom prst="rect">
            <a:avLst/>
          </a:prstGeom>
          <a:noFill/>
          <a:ln w="9525">
            <a:noFill/>
            <a:miter lim="800000"/>
            <a:headEnd/>
            <a:tailEnd/>
          </a:ln>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lnSpc>
                <a:spcPct val="90000"/>
              </a:lnSpc>
              <a:spcBef>
                <a:spcPct val="20000"/>
              </a:spcBef>
              <a:buClr>
                <a:srgbClr val="000000"/>
              </a:buClr>
              <a:buSzPct val="140000"/>
              <a:defRPr/>
            </a:pPr>
            <a:r>
              <a:rPr lang="en-US" sz="4400" kern="0" dirty="0">
                <a:solidFill>
                  <a:srgbClr val="640064"/>
                </a:solidFill>
                <a:latin typeface="Arial"/>
                <a:cs typeface="+mn-cs"/>
              </a:rPr>
              <a:t>Inheritance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66"/>
          <p:cNvSpPr>
            <a:spLocks noChangeShapeType="1"/>
          </p:cNvSpPr>
          <p:nvPr/>
        </p:nvSpPr>
        <p:spPr bwMode="auto">
          <a:xfrm>
            <a:off x="2057400" y="2971800"/>
            <a:ext cx="4724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1" name="Line 67"/>
          <p:cNvSpPr>
            <a:spLocks noChangeShapeType="1"/>
          </p:cNvSpPr>
          <p:nvPr/>
        </p:nvSpPr>
        <p:spPr bwMode="auto">
          <a:xfrm>
            <a:off x="67818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2532" name="Line 70"/>
          <p:cNvSpPr>
            <a:spLocks noChangeShapeType="1"/>
          </p:cNvSpPr>
          <p:nvPr/>
        </p:nvSpPr>
        <p:spPr bwMode="auto">
          <a:xfrm>
            <a:off x="20574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2533" name="Text Box 71"/>
          <p:cNvSpPr txBox="1">
            <a:spLocks noChangeArrowheads="1"/>
          </p:cNvSpPr>
          <p:nvPr/>
        </p:nvSpPr>
        <p:spPr bwMode="auto">
          <a:xfrm>
            <a:off x="3124200" y="3810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2400">
                <a:solidFill>
                  <a:schemeClr val="tx1"/>
                </a:solidFill>
                <a:latin typeface="Verdana" panose="020B0604030504040204" pitchFamily="34" charset="0"/>
              </a:rPr>
              <a:t>. . . . . . . . . .</a:t>
            </a:r>
          </a:p>
        </p:txBody>
      </p:sp>
      <p:sp>
        <p:nvSpPr>
          <p:cNvPr id="22534" name="Rectangle 75"/>
          <p:cNvSpPr>
            <a:spLocks noChangeArrowheads="1"/>
          </p:cNvSpPr>
          <p:nvPr/>
        </p:nvSpPr>
        <p:spPr bwMode="auto">
          <a:xfrm>
            <a:off x="3276600" y="1493838"/>
            <a:ext cx="2057400" cy="990600"/>
          </a:xfrm>
          <a:prstGeom prst="rect">
            <a:avLst/>
          </a:prstGeom>
          <a:solidFill>
            <a:srgbClr val="CCFFFF"/>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Person</a:t>
            </a:r>
          </a:p>
        </p:txBody>
      </p:sp>
      <p:sp>
        <p:nvSpPr>
          <p:cNvPr id="22535" name="Rectangle 88"/>
          <p:cNvSpPr>
            <a:spLocks noChangeArrowheads="1"/>
          </p:cNvSpPr>
          <p:nvPr/>
        </p:nvSpPr>
        <p:spPr bwMode="auto">
          <a:xfrm>
            <a:off x="1031875" y="3505200"/>
            <a:ext cx="20574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Employee</a:t>
            </a:r>
          </a:p>
        </p:txBody>
      </p:sp>
      <p:sp>
        <p:nvSpPr>
          <p:cNvPr id="22536" name="Rectangle 89"/>
          <p:cNvSpPr>
            <a:spLocks noChangeArrowheads="1"/>
          </p:cNvSpPr>
          <p:nvPr/>
        </p:nvSpPr>
        <p:spPr bwMode="auto">
          <a:xfrm>
            <a:off x="5749925" y="3505200"/>
            <a:ext cx="20574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Customer</a:t>
            </a:r>
          </a:p>
        </p:txBody>
      </p:sp>
      <p:sp>
        <p:nvSpPr>
          <p:cNvPr id="22537" name="Line 92"/>
          <p:cNvSpPr>
            <a:spLocks noChangeShapeType="1"/>
          </p:cNvSpPr>
          <p:nvPr/>
        </p:nvSpPr>
        <p:spPr bwMode="auto">
          <a:xfrm>
            <a:off x="43434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538" name="Title 1"/>
          <p:cNvSpPr>
            <a:spLocks noGrp="1"/>
          </p:cNvSpPr>
          <p:nvPr>
            <p:ph type="title"/>
          </p:nvPr>
        </p:nvSpPr>
        <p:spPr/>
        <p:txBody>
          <a:bodyPr/>
          <a:lstStyle/>
          <a:p>
            <a:r>
              <a:rPr lang="en-SG" altLang="en-US" dirty="0"/>
              <a:t>Superclass and Subclass – Example 1</a:t>
            </a:r>
            <a:endParaRPr lang="en-US" altLang="en-US" dirty="0"/>
          </a:p>
        </p:txBody>
      </p:sp>
      <p:pic>
        <p:nvPicPr>
          <p:cNvPr id="22539"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 b="26775"/>
          <a:stretch>
            <a:fillRect/>
          </a:stretch>
        </p:blipFill>
        <p:spPr bwMode="auto">
          <a:xfrm>
            <a:off x="4191000" y="2505075"/>
            <a:ext cx="288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10">
            <a:hlinkClick r:id="" action="ppaction://media"/>
            <a:extLst>
              <a:ext uri="{FF2B5EF4-FFF2-40B4-BE49-F238E27FC236}">
                <a16:creationId xmlns:a16="http://schemas.microsoft.com/office/drawing/2014/main" id="{93597FA7-8AA7-4129-883A-12ED9E0639D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22030"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3"/>
          <p:cNvSpPr>
            <a:spLocks noChangeShapeType="1"/>
          </p:cNvSpPr>
          <p:nvPr/>
        </p:nvSpPr>
        <p:spPr bwMode="auto">
          <a:xfrm>
            <a:off x="2057400" y="2971800"/>
            <a:ext cx="4724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79" name="Line 4"/>
          <p:cNvSpPr>
            <a:spLocks noChangeShapeType="1"/>
          </p:cNvSpPr>
          <p:nvPr/>
        </p:nvSpPr>
        <p:spPr bwMode="auto">
          <a:xfrm>
            <a:off x="67818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4580" name="Line 5"/>
          <p:cNvSpPr>
            <a:spLocks noChangeShapeType="1"/>
          </p:cNvSpPr>
          <p:nvPr/>
        </p:nvSpPr>
        <p:spPr bwMode="auto">
          <a:xfrm>
            <a:off x="20574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4581" name="Text Box 6"/>
          <p:cNvSpPr txBox="1">
            <a:spLocks noChangeArrowheads="1"/>
          </p:cNvSpPr>
          <p:nvPr/>
        </p:nvSpPr>
        <p:spPr bwMode="auto">
          <a:xfrm>
            <a:off x="3124200" y="3810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2400">
                <a:solidFill>
                  <a:schemeClr val="tx1"/>
                </a:solidFill>
                <a:latin typeface="Verdana" panose="020B0604030504040204" pitchFamily="34" charset="0"/>
              </a:rPr>
              <a:t>. . . . . . . . . .</a:t>
            </a:r>
          </a:p>
        </p:txBody>
      </p:sp>
      <p:sp>
        <p:nvSpPr>
          <p:cNvPr id="24582" name="Rectangle 7"/>
          <p:cNvSpPr>
            <a:spLocks noChangeArrowheads="1"/>
          </p:cNvSpPr>
          <p:nvPr/>
        </p:nvSpPr>
        <p:spPr bwMode="auto">
          <a:xfrm>
            <a:off x="3306763" y="1493838"/>
            <a:ext cx="2057400" cy="990600"/>
          </a:xfrm>
          <a:prstGeom prst="rect">
            <a:avLst/>
          </a:prstGeom>
          <a:solidFill>
            <a:srgbClr val="CCFFFF"/>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Employee</a:t>
            </a:r>
          </a:p>
        </p:txBody>
      </p:sp>
      <p:sp>
        <p:nvSpPr>
          <p:cNvPr id="24583" name="Rectangle 8"/>
          <p:cNvSpPr>
            <a:spLocks noChangeArrowheads="1"/>
          </p:cNvSpPr>
          <p:nvPr/>
        </p:nvSpPr>
        <p:spPr bwMode="auto">
          <a:xfrm>
            <a:off x="762000" y="3505200"/>
            <a:ext cx="25908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latin typeface="Arial Narrow" panose="020B0606020202030204" pitchFamily="34" charset="0"/>
              </a:rPr>
              <a:t>FullTimeEmployee</a:t>
            </a:r>
          </a:p>
        </p:txBody>
      </p:sp>
      <p:sp>
        <p:nvSpPr>
          <p:cNvPr id="24584" name="Rectangle 9"/>
          <p:cNvSpPr>
            <a:spLocks noChangeArrowheads="1"/>
          </p:cNvSpPr>
          <p:nvPr/>
        </p:nvSpPr>
        <p:spPr bwMode="auto">
          <a:xfrm>
            <a:off x="5486400" y="3505200"/>
            <a:ext cx="25908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latin typeface="Arial Narrow" panose="020B0606020202030204" pitchFamily="34" charset="0"/>
              </a:rPr>
              <a:t>PartTimeEmployee</a:t>
            </a:r>
          </a:p>
        </p:txBody>
      </p:sp>
      <p:sp>
        <p:nvSpPr>
          <p:cNvPr id="24586" name="Line 92"/>
          <p:cNvSpPr>
            <a:spLocks noChangeShapeType="1"/>
          </p:cNvSpPr>
          <p:nvPr/>
        </p:nvSpPr>
        <p:spPr bwMode="auto">
          <a:xfrm>
            <a:off x="43434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24587"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 b="26775"/>
          <a:stretch>
            <a:fillRect/>
          </a:stretch>
        </p:blipFill>
        <p:spPr bwMode="auto">
          <a:xfrm>
            <a:off x="4191000" y="2505075"/>
            <a:ext cx="288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6FB69EA5-58B4-4000-BAA3-5EB06D38BB68}"/>
              </a:ext>
            </a:extLst>
          </p:cNvPr>
          <p:cNvSpPr txBox="1">
            <a:spLocks/>
          </p:cNvSpPr>
          <p:nvPr/>
        </p:nvSpPr>
        <p:spPr bwMode="auto">
          <a:xfrm>
            <a:off x="152400" y="0"/>
            <a:ext cx="899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eaLnBrk="1" fontAlgn="base" hangingPunct="1">
              <a:spcBef>
                <a:spcPct val="0"/>
              </a:spcBef>
              <a:spcAft>
                <a:spcPct val="0"/>
              </a:spcAft>
              <a:defRPr sz="3200" b="1">
                <a:solidFill>
                  <a:schemeClr val="bg1"/>
                </a:solidFill>
                <a:latin typeface="Arial" charset="0"/>
                <a:cs typeface="Arial" charset="0"/>
              </a:defRPr>
            </a:lvl6pPr>
            <a:lvl7pPr marL="914400" algn="l" rtl="0" eaLnBrk="1" fontAlgn="base" hangingPunct="1">
              <a:spcBef>
                <a:spcPct val="0"/>
              </a:spcBef>
              <a:spcAft>
                <a:spcPct val="0"/>
              </a:spcAft>
              <a:defRPr sz="3200" b="1">
                <a:solidFill>
                  <a:schemeClr val="bg1"/>
                </a:solidFill>
                <a:latin typeface="Arial" charset="0"/>
                <a:cs typeface="Arial" charset="0"/>
              </a:defRPr>
            </a:lvl7pPr>
            <a:lvl8pPr marL="1371600" algn="l" rtl="0" eaLnBrk="1" fontAlgn="base" hangingPunct="1">
              <a:spcBef>
                <a:spcPct val="0"/>
              </a:spcBef>
              <a:spcAft>
                <a:spcPct val="0"/>
              </a:spcAft>
              <a:defRPr sz="3200" b="1">
                <a:solidFill>
                  <a:schemeClr val="bg1"/>
                </a:solidFill>
                <a:latin typeface="Arial" charset="0"/>
                <a:cs typeface="Arial" charset="0"/>
              </a:defRPr>
            </a:lvl8pPr>
            <a:lvl9pPr marL="1828800" algn="l" rtl="0" eaLnBrk="1" fontAlgn="base" hangingPunct="1">
              <a:spcBef>
                <a:spcPct val="0"/>
              </a:spcBef>
              <a:spcAft>
                <a:spcPct val="0"/>
              </a:spcAft>
              <a:defRPr sz="3200" b="1">
                <a:solidFill>
                  <a:schemeClr val="bg1"/>
                </a:solidFill>
                <a:latin typeface="Arial" charset="0"/>
                <a:cs typeface="Arial" charset="0"/>
              </a:defRPr>
            </a:lvl9pPr>
          </a:lstStyle>
          <a:p>
            <a:r>
              <a:rPr lang="en-SG" altLang="en-US" kern="0" dirty="0"/>
              <a:t>Superclass and Subclass – Example 2</a:t>
            </a:r>
            <a:endParaRPr lang="en-US" altLang="en-US" kern="0" dirty="0"/>
          </a:p>
        </p:txBody>
      </p:sp>
      <p:pic>
        <p:nvPicPr>
          <p:cNvPr id="4" name="s11">
            <a:hlinkClick r:id="" action="ppaction://media"/>
            <a:extLst>
              <a:ext uri="{FF2B5EF4-FFF2-40B4-BE49-F238E27FC236}">
                <a16:creationId xmlns:a16="http://schemas.microsoft.com/office/drawing/2014/main" id="{2DA4B044-80E0-4010-961B-F686E44DBE4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702675"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
          <p:cNvSpPr>
            <a:spLocks noChangeShapeType="1"/>
          </p:cNvSpPr>
          <p:nvPr/>
        </p:nvSpPr>
        <p:spPr bwMode="auto">
          <a:xfrm>
            <a:off x="2057400" y="2971800"/>
            <a:ext cx="4724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627" name="Line 4"/>
          <p:cNvSpPr>
            <a:spLocks noChangeShapeType="1"/>
          </p:cNvSpPr>
          <p:nvPr/>
        </p:nvSpPr>
        <p:spPr bwMode="auto">
          <a:xfrm>
            <a:off x="67818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6628" name="Line 5"/>
          <p:cNvSpPr>
            <a:spLocks noChangeShapeType="1"/>
          </p:cNvSpPr>
          <p:nvPr/>
        </p:nvSpPr>
        <p:spPr bwMode="auto">
          <a:xfrm>
            <a:off x="2057400" y="2971800"/>
            <a:ext cx="0" cy="533400"/>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26629" name="Text Box 6"/>
          <p:cNvSpPr txBox="1">
            <a:spLocks noChangeArrowheads="1"/>
          </p:cNvSpPr>
          <p:nvPr/>
        </p:nvSpPr>
        <p:spPr bwMode="auto">
          <a:xfrm>
            <a:off x="3124200" y="3810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2400">
                <a:solidFill>
                  <a:schemeClr val="tx1"/>
                </a:solidFill>
                <a:latin typeface="Verdana" panose="020B0604030504040204" pitchFamily="34" charset="0"/>
              </a:rPr>
              <a:t>. . . . . . . . . .</a:t>
            </a:r>
          </a:p>
        </p:txBody>
      </p:sp>
      <p:sp>
        <p:nvSpPr>
          <p:cNvPr id="26630" name="Rectangle 7"/>
          <p:cNvSpPr>
            <a:spLocks noChangeArrowheads="1"/>
          </p:cNvSpPr>
          <p:nvPr/>
        </p:nvSpPr>
        <p:spPr bwMode="auto">
          <a:xfrm>
            <a:off x="3311525" y="1500188"/>
            <a:ext cx="2057400" cy="990600"/>
          </a:xfrm>
          <a:prstGeom prst="rect">
            <a:avLst/>
          </a:prstGeom>
          <a:solidFill>
            <a:srgbClr val="CCFFFF"/>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Fruit</a:t>
            </a:r>
          </a:p>
        </p:txBody>
      </p:sp>
      <p:sp>
        <p:nvSpPr>
          <p:cNvPr id="26631" name="Rectangle 8"/>
          <p:cNvSpPr>
            <a:spLocks noChangeArrowheads="1"/>
          </p:cNvSpPr>
          <p:nvPr/>
        </p:nvSpPr>
        <p:spPr bwMode="auto">
          <a:xfrm>
            <a:off x="1031875" y="3505200"/>
            <a:ext cx="20574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Apple</a:t>
            </a:r>
          </a:p>
        </p:txBody>
      </p:sp>
      <p:sp>
        <p:nvSpPr>
          <p:cNvPr id="26632" name="Rectangle 9"/>
          <p:cNvSpPr>
            <a:spLocks noChangeArrowheads="1"/>
          </p:cNvSpPr>
          <p:nvPr/>
        </p:nvSpPr>
        <p:spPr bwMode="auto">
          <a:xfrm>
            <a:off x="5749925" y="3505200"/>
            <a:ext cx="2057400" cy="990600"/>
          </a:xfrm>
          <a:prstGeom prst="rect">
            <a:avLst/>
          </a:prstGeom>
          <a:solidFill>
            <a:srgbClr val="FFFFCC"/>
          </a:solidFill>
          <a:ln w="952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rPr>
              <a:t>Grape</a:t>
            </a:r>
          </a:p>
        </p:txBody>
      </p:sp>
      <p:sp>
        <p:nvSpPr>
          <p:cNvPr id="26634" name="Line 92"/>
          <p:cNvSpPr>
            <a:spLocks noChangeShapeType="1"/>
          </p:cNvSpPr>
          <p:nvPr/>
        </p:nvSpPr>
        <p:spPr bwMode="auto">
          <a:xfrm>
            <a:off x="43434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26635"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2" b="26775"/>
          <a:stretch>
            <a:fillRect/>
          </a:stretch>
        </p:blipFill>
        <p:spPr bwMode="auto">
          <a:xfrm>
            <a:off x="4191000" y="2505075"/>
            <a:ext cx="28892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90B4510E-4CA1-4D3B-ADD6-07F98572BBC8}"/>
              </a:ext>
            </a:extLst>
          </p:cNvPr>
          <p:cNvSpPr>
            <a:spLocks noGrp="1"/>
          </p:cNvSpPr>
          <p:nvPr>
            <p:ph type="title"/>
          </p:nvPr>
        </p:nvSpPr>
        <p:spPr>
          <a:xfrm>
            <a:off x="152400" y="0"/>
            <a:ext cx="8991600" cy="685800"/>
          </a:xfrm>
        </p:spPr>
        <p:txBody>
          <a:bodyPr/>
          <a:lstStyle/>
          <a:p>
            <a:r>
              <a:rPr lang="en-SG" altLang="en-US" dirty="0"/>
              <a:t>Superclass and Subclass – Example 3</a:t>
            </a:r>
            <a:endParaRPr lang="en-US" altLang="en-US" dirty="0"/>
          </a:p>
        </p:txBody>
      </p:sp>
      <p:pic>
        <p:nvPicPr>
          <p:cNvPr id="4" name="s12">
            <a:hlinkClick r:id="" action="ppaction://media"/>
            <a:extLst>
              <a:ext uri="{FF2B5EF4-FFF2-40B4-BE49-F238E27FC236}">
                <a16:creationId xmlns:a16="http://schemas.microsoft.com/office/drawing/2014/main" id="{D45392FA-987C-4A39-8487-504EA4412A1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585200"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828800" y="22098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ctr" eaLnBrk="1" hangingPunct="1">
              <a:spcBef>
                <a:spcPct val="20000"/>
              </a:spcBef>
            </a:pPr>
            <a:r>
              <a:rPr lang="en-US" altLang="en-US" sz="3600" b="1" dirty="0">
                <a:solidFill>
                  <a:srgbClr val="0000FF"/>
                </a:solidFill>
                <a:latin typeface="Segoe UI" panose="020B0502040204020203" pitchFamily="34" charset="0"/>
                <a:cs typeface="Segoe UI" panose="020B0502040204020203" pitchFamily="34" charset="0"/>
              </a:rPr>
              <a:t>Deriving a Subclass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itle 2"/>
          <p:cNvSpPr>
            <a:spLocks noGrp="1"/>
          </p:cNvSpPr>
          <p:nvPr>
            <p:ph type="title"/>
          </p:nvPr>
        </p:nvSpPr>
        <p:spPr/>
        <p:txBody>
          <a:bodyPr/>
          <a:lstStyle/>
          <a:p>
            <a:r>
              <a:rPr lang="en-SG" altLang="en-US" dirty="0"/>
              <a:t>Deriving a subclass from an existing class</a:t>
            </a:r>
            <a:endParaRPr lang="en-US" altLang="en-US" dirty="0"/>
          </a:p>
        </p:txBody>
      </p:sp>
      <p:sp>
        <p:nvSpPr>
          <p:cNvPr id="8" name="Rectangle 3"/>
          <p:cNvSpPr txBox="1">
            <a:spLocks noChangeArrowheads="1"/>
          </p:cNvSpPr>
          <p:nvPr/>
        </p:nvSpPr>
        <p:spPr bwMode="auto">
          <a:xfrm>
            <a:off x="152400" y="10668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a:buClr>
                <a:srgbClr val="0000FF"/>
              </a:buClr>
              <a:buFont typeface="Wingdings" panose="05000000000000000000" pitchFamily="2" charset="2"/>
              <a:buNone/>
            </a:pPr>
            <a:r>
              <a:rPr lang="en-US" altLang="en-US" kern="0"/>
              <a:t>To derive (i.e. create) a subclass from an existing class </a:t>
            </a:r>
          </a:p>
          <a:p>
            <a:pPr>
              <a:buClr>
                <a:srgbClr val="0000FF"/>
              </a:buClr>
              <a:buFont typeface="Wingdings" panose="05000000000000000000" pitchFamily="2" charset="2"/>
              <a:buNone/>
            </a:pPr>
            <a:r>
              <a:rPr lang="en-US" altLang="en-US" kern="0"/>
              <a:t>(i.e. superclass), use the </a:t>
            </a:r>
            <a:r>
              <a:rPr lang="en-US" altLang="en-US" kern="0">
                <a:solidFill>
                  <a:srgbClr val="FF0000"/>
                </a:solidFill>
              </a:rPr>
              <a:t>:</a:t>
            </a:r>
            <a:r>
              <a:rPr lang="en-US" altLang="en-US" kern="0"/>
              <a:t> symbol as follows :</a:t>
            </a:r>
          </a:p>
          <a:p>
            <a:pPr>
              <a:buClr>
                <a:srgbClr val="0000FF"/>
              </a:buClr>
              <a:buFont typeface="Wingdings" panose="05000000000000000000" pitchFamily="2" charset="2"/>
              <a:buNone/>
            </a:pPr>
            <a:endParaRPr lang="en-US" altLang="en-US" sz="1000" kern="0">
              <a:solidFill>
                <a:schemeClr val="tx1"/>
              </a:solidFill>
              <a:latin typeface="Calibri" panose="020F0502020204030204" pitchFamily="34" charset="0"/>
              <a:cs typeface="Calibri" panose="020F0502020204030204" pitchFamily="34" charset="0"/>
            </a:endParaRPr>
          </a:p>
        </p:txBody>
      </p:sp>
      <p:sp>
        <p:nvSpPr>
          <p:cNvPr id="9" name="Text Box 5"/>
          <p:cNvSpPr txBox="1">
            <a:spLocks noChangeArrowheads="1"/>
          </p:cNvSpPr>
          <p:nvPr/>
        </p:nvSpPr>
        <p:spPr bwMode="auto">
          <a:xfrm>
            <a:off x="914400" y="3408363"/>
            <a:ext cx="7467600" cy="2308225"/>
          </a:xfrm>
          <a:prstGeom prst="rect">
            <a:avLst/>
          </a:prstGeom>
          <a:solidFill>
            <a:srgbClr val="CCFFFF"/>
          </a:solidFill>
          <a:ln w="19050" algn="ctr">
            <a:solidFill>
              <a:schemeClr val="tx1"/>
            </a:solidFill>
            <a:miter lim="800000"/>
            <a:headEnd/>
            <a:tailEnd/>
          </a:ln>
        </p:spPr>
        <p:txBody>
          <a:bodyPr>
            <a:spAutoFit/>
          </a:bodyPr>
          <a:lstStyle>
            <a:lvl1pPr marL="609600" indent="-6096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Clr>
                <a:schemeClr val="bg1"/>
              </a:buClr>
              <a:buFont typeface="Wingdings" panose="05000000000000000000" pitchFamily="2" charset="2"/>
              <a:buNone/>
            </a:pPr>
            <a:r>
              <a:rPr kumimoji="1" lang="en-US" altLang="en-US" sz="2400" b="1">
                <a:solidFill>
                  <a:srgbClr val="0000FF"/>
                </a:solidFill>
                <a:latin typeface="Consolas" panose="020B0609020204030204" pitchFamily="49" charset="0"/>
              </a:rPr>
              <a:t>class MemberCashCard</a:t>
            </a:r>
            <a:r>
              <a:rPr kumimoji="1" lang="en-US" altLang="en-US" sz="2400" b="1">
                <a:solidFill>
                  <a:srgbClr val="FF0000"/>
                </a:solidFill>
                <a:latin typeface="Consolas" panose="020B0609020204030204" pitchFamily="49" charset="0"/>
              </a:rPr>
              <a:t>:CashCard</a:t>
            </a:r>
          </a:p>
          <a:p>
            <a:pPr>
              <a:lnSpc>
                <a:spcPct val="80000"/>
              </a:lnSpc>
              <a:spcBef>
                <a:spcPct val="0"/>
              </a:spcBef>
              <a:buClr>
                <a:schemeClr val="bg1"/>
              </a:buClr>
              <a:buFont typeface="Wingdings" panose="05000000000000000000" pitchFamily="2" charset="2"/>
              <a:buNone/>
            </a:pPr>
            <a:r>
              <a:rPr kumimoji="1" lang="en-US" altLang="en-US" sz="2400">
                <a:solidFill>
                  <a:srgbClr val="0000FF"/>
                </a:solidFill>
                <a:latin typeface="Consolas" panose="020B0609020204030204" pitchFamily="49" charset="0"/>
              </a:rPr>
              <a:t>{</a:t>
            </a:r>
          </a:p>
          <a:p>
            <a:pPr>
              <a:lnSpc>
                <a:spcPct val="80000"/>
              </a:lnSpc>
              <a:spcBef>
                <a:spcPct val="0"/>
              </a:spcBef>
              <a:buClr>
                <a:schemeClr val="bg1"/>
              </a:buClr>
              <a:buFont typeface="Wingdings" panose="05000000000000000000" pitchFamily="2" charset="2"/>
              <a:buNone/>
            </a:pPr>
            <a:r>
              <a:rPr kumimoji="1" lang="en-US" altLang="en-US" sz="2400">
                <a:solidFill>
                  <a:schemeClr val="tx1"/>
                </a:solidFill>
                <a:latin typeface="Consolas" panose="020B0609020204030204" pitchFamily="49" charset="0"/>
              </a:rPr>
              <a:t>  </a:t>
            </a:r>
            <a:r>
              <a:rPr kumimoji="1" lang="en-US" altLang="en-US" sz="2400" i="1">
                <a:solidFill>
                  <a:srgbClr val="00B050"/>
                </a:solidFill>
                <a:latin typeface="Consolas" panose="020B0609020204030204" pitchFamily="49" charset="0"/>
              </a:rPr>
              <a:t>// own attributes</a:t>
            </a:r>
          </a:p>
          <a:p>
            <a:pPr>
              <a:lnSpc>
                <a:spcPct val="80000"/>
              </a:lnSpc>
              <a:spcBef>
                <a:spcPct val="0"/>
              </a:spcBef>
              <a:buClr>
                <a:schemeClr val="bg1"/>
              </a:buClr>
              <a:buFont typeface="Wingdings" panose="05000000000000000000" pitchFamily="2" charset="2"/>
              <a:buNone/>
            </a:pPr>
            <a:r>
              <a:rPr kumimoji="1" lang="en-US" altLang="en-US" sz="2400">
                <a:solidFill>
                  <a:schemeClr val="tx1"/>
                </a:solidFill>
                <a:latin typeface="Consolas" panose="020B0609020204030204" pitchFamily="49" charset="0"/>
              </a:rPr>
              <a:t>  . . .</a:t>
            </a:r>
          </a:p>
          <a:p>
            <a:pPr>
              <a:lnSpc>
                <a:spcPct val="80000"/>
              </a:lnSpc>
              <a:spcBef>
                <a:spcPct val="0"/>
              </a:spcBef>
              <a:buClr>
                <a:schemeClr val="bg1"/>
              </a:buClr>
              <a:buFont typeface="Wingdings" panose="05000000000000000000" pitchFamily="2" charset="2"/>
              <a:buNone/>
            </a:pPr>
            <a:r>
              <a:rPr kumimoji="1" lang="en-US" altLang="en-US" sz="2400" i="1">
                <a:solidFill>
                  <a:srgbClr val="00B050"/>
                </a:solidFill>
                <a:latin typeface="Consolas" panose="020B0609020204030204" pitchFamily="49" charset="0"/>
              </a:rPr>
              <a:t>  // own constructors and methods</a:t>
            </a:r>
          </a:p>
          <a:p>
            <a:pPr>
              <a:spcBef>
                <a:spcPct val="0"/>
              </a:spcBef>
              <a:buFontTx/>
              <a:buNone/>
            </a:pPr>
            <a:r>
              <a:rPr kumimoji="1" lang="en-US" altLang="en-US" sz="2400">
                <a:solidFill>
                  <a:schemeClr val="tx1"/>
                </a:solidFill>
                <a:latin typeface="Consolas" panose="020B0609020204030204" pitchFamily="49" charset="0"/>
              </a:rPr>
              <a:t>  . . .</a:t>
            </a:r>
          </a:p>
          <a:p>
            <a:pPr>
              <a:lnSpc>
                <a:spcPct val="80000"/>
              </a:lnSpc>
              <a:spcBef>
                <a:spcPct val="0"/>
              </a:spcBef>
              <a:buClr>
                <a:schemeClr val="bg1"/>
              </a:buClr>
              <a:buFont typeface="Wingdings" panose="05000000000000000000" pitchFamily="2" charset="2"/>
              <a:buNone/>
            </a:pPr>
            <a:r>
              <a:rPr kumimoji="1" lang="en-US" altLang="en-US" sz="2400">
                <a:solidFill>
                  <a:srgbClr val="0000FF"/>
                </a:solidFill>
                <a:latin typeface="Consolas" panose="020B0609020204030204" pitchFamily="49" charset="0"/>
              </a:rPr>
              <a:t>}</a:t>
            </a:r>
          </a:p>
        </p:txBody>
      </p:sp>
      <p:sp>
        <p:nvSpPr>
          <p:cNvPr id="10" name="Text Box 6">
            <a:extLst>
              <a:ext uri="{FF2B5EF4-FFF2-40B4-BE49-F238E27FC236}">
                <a16:creationId xmlns:a16="http://schemas.microsoft.com/office/drawing/2014/main" id="{22D557B8-BADB-4CEE-A041-D562AB62794F}"/>
              </a:ext>
            </a:extLst>
          </p:cNvPr>
          <p:cNvSpPr txBox="1">
            <a:spLocks noChangeArrowheads="1"/>
          </p:cNvSpPr>
          <p:nvPr/>
        </p:nvSpPr>
        <p:spPr bwMode="auto">
          <a:xfrm>
            <a:off x="184150" y="28194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3333CC"/>
              </a:buClr>
              <a:buFont typeface="Wingdings" panose="05000000000000000000" pitchFamily="2" charset="2"/>
              <a:buChar char="§"/>
              <a:defRPr kumimoji="1" sz="3200" b="1">
                <a:solidFill>
                  <a:srgbClr val="3333CC"/>
                </a:solidFill>
                <a:latin typeface="Arial Narrow" panose="020B0606020202030204" pitchFamily="34" charset="0"/>
              </a:defRPr>
            </a:lvl1pPr>
            <a:lvl2pPr marL="742950" indent="-285750">
              <a:spcBef>
                <a:spcPct val="20000"/>
              </a:spcBef>
              <a:buClr>
                <a:schemeClr val="tx1"/>
              </a:buClr>
              <a:buFont typeface="Wingdings" panose="05000000000000000000" pitchFamily="2" charset="2"/>
              <a:buChar char="§"/>
              <a:defRPr kumimoji="1" sz="2800" b="1">
                <a:solidFill>
                  <a:schemeClr val="tx1"/>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50000"/>
              </a:spcBef>
              <a:buClrTx/>
              <a:buFontTx/>
              <a:buNone/>
              <a:defRPr/>
            </a:pPr>
            <a:r>
              <a:rPr lang="en-US" altLang="en-US" sz="2400" b="0" dirty="0">
                <a:solidFill>
                  <a:srgbClr val="660033"/>
                </a:solidFill>
                <a:latin typeface="+mn-lt"/>
                <a:cs typeface="+mn-cs"/>
              </a:rPr>
              <a:t>E.g.</a:t>
            </a:r>
          </a:p>
        </p:txBody>
      </p:sp>
      <p:sp>
        <p:nvSpPr>
          <p:cNvPr id="11" name="TextBox 10">
            <a:extLst>
              <a:ext uri="{FF2B5EF4-FFF2-40B4-BE49-F238E27FC236}">
                <a16:creationId xmlns:a16="http://schemas.microsoft.com/office/drawing/2014/main" id="{CED9381F-AAFB-44B1-BD27-6F7841200E9F}"/>
              </a:ext>
            </a:extLst>
          </p:cNvPr>
          <p:cNvSpPr txBox="1"/>
          <p:nvPr/>
        </p:nvSpPr>
        <p:spPr>
          <a:xfrm>
            <a:off x="1479550" y="2217738"/>
            <a:ext cx="5835650" cy="523875"/>
          </a:xfrm>
          <a:prstGeom prst="rect">
            <a:avLst/>
          </a:prstGeom>
          <a:solidFill>
            <a:schemeClr val="accent6">
              <a:lumMod val="20000"/>
              <a:lumOff val="80000"/>
            </a:schemeClr>
          </a:solidFill>
          <a:ln>
            <a:solidFill>
              <a:schemeClr val="bg1">
                <a:lumMod val="75000"/>
              </a:schemeClr>
            </a:solidFill>
          </a:ln>
        </p:spPr>
        <p:txBody>
          <a:bodyPr>
            <a:spAutoFit/>
          </a:bodyPr>
          <a:lstStyle/>
          <a:p>
            <a:pPr>
              <a:defRPr/>
            </a:pPr>
            <a:r>
              <a:rPr lang="en-GB" altLang="en-US" sz="2800" dirty="0">
                <a:solidFill>
                  <a:srgbClr val="0000FF"/>
                </a:solidFill>
                <a:latin typeface="Consolas" panose="020B0609020204030204" pitchFamily="49" charset="0"/>
                <a:ea typeface="Calibri" panose="020F0502020204030204" pitchFamily="34" charset="0"/>
                <a:cs typeface="Calibri" panose="020F0502020204030204" pitchFamily="34" charset="0"/>
              </a:rPr>
              <a:t>class Subclass </a:t>
            </a:r>
            <a:r>
              <a:rPr lang="en-GB" altLang="en-US" sz="2800" dirty="0">
                <a:solidFill>
                  <a:srgbClr val="FF0000"/>
                </a:solidFill>
                <a:latin typeface="Consolas" panose="020B0609020204030204" pitchFamily="49" charset="0"/>
                <a:ea typeface="Calibri" panose="020F0502020204030204" pitchFamily="34" charset="0"/>
                <a:cs typeface="Calibri" panose="020F0502020204030204" pitchFamily="34" charset="0"/>
              </a:rPr>
              <a:t>: Superclass</a:t>
            </a:r>
            <a:endParaRPr lang="en-US" sz="2800" dirty="0">
              <a:solidFill>
                <a:srgbClr val="FF0000"/>
              </a:solidFill>
              <a:latin typeface="Consolas" panose="020B0609020204030204" pitchFamily="49" charset="0"/>
            </a:endParaRPr>
          </a:p>
        </p:txBody>
      </p:sp>
      <p:pic>
        <p:nvPicPr>
          <p:cNvPr id="3" name="s14">
            <a:hlinkClick r:id="" action="ppaction://media"/>
            <a:extLst>
              <a:ext uri="{FF2B5EF4-FFF2-40B4-BE49-F238E27FC236}">
                <a16:creationId xmlns:a16="http://schemas.microsoft.com/office/drawing/2014/main" id="{132C680C-47ED-44F2-9D62-71B8C7E81A4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78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76200" y="884238"/>
            <a:ext cx="5181600" cy="4983162"/>
          </a:xfrm>
        </p:spPr>
        <p:txBody>
          <a:bodyPr/>
          <a:lstStyle/>
          <a:p>
            <a:pPr>
              <a:lnSpc>
                <a:spcPct val="90000"/>
              </a:lnSpc>
            </a:pPr>
            <a:r>
              <a:rPr lang="en-US" altLang="en-US" sz="2400" dirty="0"/>
              <a:t>The </a:t>
            </a:r>
            <a:r>
              <a:rPr lang="en-US" altLang="en-US" sz="2400" dirty="0" err="1"/>
              <a:t>MemberCashCard</a:t>
            </a:r>
            <a:r>
              <a:rPr lang="en-US" altLang="en-US" sz="2400" dirty="0"/>
              <a:t> will inherit all the attributes and methods of its superclass, </a:t>
            </a:r>
            <a:r>
              <a:rPr lang="en-US" altLang="en-US" sz="2400" dirty="0" err="1"/>
              <a:t>CashCard</a:t>
            </a:r>
            <a:endParaRPr lang="en-US" altLang="en-US" sz="2400" dirty="0"/>
          </a:p>
          <a:p>
            <a:pPr>
              <a:lnSpc>
                <a:spcPct val="90000"/>
              </a:lnSpc>
              <a:buFont typeface="Wingdings" panose="05000000000000000000" pitchFamily="2" charset="2"/>
              <a:buNone/>
            </a:pPr>
            <a:r>
              <a:rPr lang="en-US" altLang="en-US" sz="2000" i="1" dirty="0">
                <a:solidFill>
                  <a:schemeClr val="tx1"/>
                </a:solidFill>
                <a:latin typeface="Calibri" panose="020F0502020204030204" pitchFamily="34" charset="0"/>
                <a:cs typeface="Calibri" panose="020F0502020204030204" pitchFamily="34" charset="0"/>
              </a:rPr>
              <a:t>	 </a:t>
            </a:r>
            <a:r>
              <a:rPr lang="en-US" altLang="en-US" sz="2000" dirty="0"/>
              <a:t>e.g.</a:t>
            </a:r>
            <a:r>
              <a:rPr lang="en-US" altLang="en-US" sz="2000" i="1" dirty="0">
                <a:solidFill>
                  <a:schemeClr val="tx1"/>
                </a:solidFill>
                <a:latin typeface="Calibri" panose="020F0502020204030204" pitchFamily="34" charset="0"/>
                <a:cs typeface="Calibri" panose="020F0502020204030204" pitchFamily="34" charset="0"/>
              </a:rPr>
              <a:t> 	</a:t>
            </a:r>
            <a:r>
              <a:rPr lang="en-US" altLang="en-US" sz="2000" i="1" dirty="0">
                <a:solidFill>
                  <a:srgbClr val="0000FF"/>
                </a:solidFill>
                <a:latin typeface="Consolas" panose="020B0609020204030204" pitchFamily="49" charset="0"/>
                <a:cs typeface="Calibri" panose="020F0502020204030204" pitchFamily="34" charset="0"/>
              </a:rPr>
              <a:t>id, balance</a:t>
            </a:r>
          </a:p>
          <a:p>
            <a:pPr>
              <a:lnSpc>
                <a:spcPct val="90000"/>
              </a:lnSpc>
              <a:buFont typeface="Wingdings" panose="05000000000000000000" pitchFamily="2" charset="2"/>
              <a:buNone/>
            </a:pPr>
            <a:r>
              <a:rPr lang="en-US" altLang="en-US" sz="2000" i="1" dirty="0">
                <a:solidFill>
                  <a:srgbClr val="0000FF"/>
                </a:solidFill>
                <a:latin typeface="Consolas" panose="020B0609020204030204" pitchFamily="49" charset="0"/>
                <a:cs typeface="Calibri" panose="020F0502020204030204" pitchFamily="34" charset="0"/>
              </a:rPr>
              <a:t>		TopUp(), Deduct()</a:t>
            </a:r>
          </a:p>
          <a:p>
            <a:pPr>
              <a:lnSpc>
                <a:spcPct val="90000"/>
              </a:lnSpc>
              <a:buFont typeface="Wingdings" panose="05000000000000000000" pitchFamily="2" charset="2"/>
              <a:buNone/>
            </a:pPr>
            <a:r>
              <a:rPr lang="en-US" altLang="en-US" sz="1000" dirty="0">
                <a:solidFill>
                  <a:schemeClr val="tx1"/>
                </a:solidFill>
                <a:latin typeface="Calibri" panose="020F0502020204030204" pitchFamily="34" charset="0"/>
                <a:cs typeface="Calibri" panose="020F0502020204030204" pitchFamily="34" charset="0"/>
              </a:rPr>
              <a:t>   </a:t>
            </a:r>
          </a:p>
          <a:p>
            <a:pPr>
              <a:lnSpc>
                <a:spcPct val="90000"/>
              </a:lnSpc>
            </a:pPr>
            <a:r>
              <a:rPr lang="en-US" altLang="en-US" sz="2400" dirty="0"/>
              <a:t>The subclass may have its own attributes and methods</a:t>
            </a:r>
          </a:p>
          <a:p>
            <a:pPr>
              <a:lnSpc>
                <a:spcPct val="90000"/>
              </a:lnSpc>
              <a:buFont typeface="Wingdings" panose="05000000000000000000" pitchFamily="2" charset="2"/>
              <a:buNone/>
            </a:pPr>
            <a:r>
              <a:rPr lang="en-US" altLang="en-US" sz="2000" dirty="0">
                <a:solidFill>
                  <a:schemeClr val="tx1"/>
                </a:solidFill>
                <a:latin typeface="Calibri" panose="020F0502020204030204" pitchFamily="34" charset="0"/>
                <a:cs typeface="Calibri" panose="020F0502020204030204" pitchFamily="34" charset="0"/>
              </a:rPr>
              <a:t>	 </a:t>
            </a:r>
            <a:r>
              <a:rPr lang="en-US" altLang="en-US" sz="2000" dirty="0"/>
              <a:t>e.g.</a:t>
            </a:r>
            <a:r>
              <a:rPr lang="en-US" altLang="en-US" sz="2000" i="1" dirty="0">
                <a:solidFill>
                  <a:schemeClr val="tx1"/>
                </a:solidFill>
                <a:latin typeface="Calibri" panose="020F0502020204030204" pitchFamily="34" charset="0"/>
                <a:cs typeface="Calibri" panose="020F0502020204030204" pitchFamily="34" charset="0"/>
              </a:rPr>
              <a:t> 	</a:t>
            </a:r>
            <a:r>
              <a:rPr lang="en-US" altLang="en-US" sz="2000" i="1" dirty="0">
                <a:solidFill>
                  <a:srgbClr val="0000FF"/>
                </a:solidFill>
                <a:latin typeface="Consolas" panose="020B0609020204030204" pitchFamily="49" charset="0"/>
                <a:cs typeface="Calibri" panose="020F0502020204030204" pitchFamily="34" charset="0"/>
              </a:rPr>
              <a:t>points</a:t>
            </a:r>
          </a:p>
          <a:p>
            <a:pPr>
              <a:lnSpc>
                <a:spcPct val="90000"/>
              </a:lnSpc>
              <a:buFont typeface="Wingdings" panose="05000000000000000000" pitchFamily="2" charset="2"/>
              <a:buNone/>
            </a:pPr>
            <a:r>
              <a:rPr lang="en-US" altLang="en-US" sz="2000" i="1" dirty="0">
                <a:solidFill>
                  <a:srgbClr val="0000FF"/>
                </a:solidFill>
                <a:latin typeface="Consolas" panose="020B0609020204030204" pitchFamily="49" charset="0"/>
                <a:cs typeface="Calibri" panose="020F0502020204030204" pitchFamily="34" charset="0"/>
              </a:rPr>
              <a:t>		</a:t>
            </a:r>
            <a:r>
              <a:rPr lang="en-US" altLang="en-US" sz="2000" i="1" dirty="0" err="1">
                <a:solidFill>
                  <a:srgbClr val="0000FF"/>
                </a:solidFill>
                <a:latin typeface="Consolas" panose="020B0609020204030204" pitchFamily="49" charset="0"/>
                <a:cs typeface="Calibri" panose="020F0502020204030204" pitchFamily="34" charset="0"/>
              </a:rPr>
              <a:t>AddPoints</a:t>
            </a:r>
            <a:r>
              <a:rPr lang="en-US" altLang="en-US" sz="2000" i="1" dirty="0">
                <a:solidFill>
                  <a:srgbClr val="0000FF"/>
                </a:solidFill>
                <a:latin typeface="Consolas" panose="020B0609020204030204" pitchFamily="49" charset="0"/>
                <a:cs typeface="Calibri" panose="020F0502020204030204" pitchFamily="34" charset="0"/>
              </a:rPr>
              <a:t>(), </a:t>
            </a:r>
            <a:r>
              <a:rPr lang="en-US" altLang="en-US" sz="2000" i="1" dirty="0" err="1">
                <a:solidFill>
                  <a:srgbClr val="0000FF"/>
                </a:solidFill>
                <a:latin typeface="Consolas" panose="020B0609020204030204" pitchFamily="49" charset="0"/>
                <a:cs typeface="Calibri" panose="020F0502020204030204" pitchFamily="34" charset="0"/>
              </a:rPr>
              <a:t>DeductPoints</a:t>
            </a:r>
            <a:r>
              <a:rPr lang="en-US" altLang="en-US" sz="2000" i="1" dirty="0">
                <a:solidFill>
                  <a:srgbClr val="0000FF"/>
                </a:solidFill>
                <a:latin typeface="Consolas" panose="020B0609020204030204" pitchFamily="49" charset="0"/>
                <a:cs typeface="Calibri" panose="020F0502020204030204" pitchFamily="34" charset="0"/>
              </a:rPr>
              <a:t>()</a:t>
            </a:r>
          </a:p>
          <a:p>
            <a:pPr>
              <a:lnSpc>
                <a:spcPct val="90000"/>
              </a:lnSpc>
              <a:buFont typeface="Wingdings" panose="05000000000000000000" pitchFamily="2" charset="2"/>
              <a:buNone/>
            </a:pPr>
            <a:endParaRPr lang="en-US" altLang="en-US" sz="900" i="1" dirty="0">
              <a:solidFill>
                <a:srgbClr val="0000FF"/>
              </a:solidFill>
              <a:latin typeface="Consolas" panose="020B0609020204030204" pitchFamily="49" charset="0"/>
              <a:cs typeface="Calibri" panose="020F0502020204030204" pitchFamily="34" charset="0"/>
            </a:endParaRPr>
          </a:p>
          <a:p>
            <a:pPr>
              <a:lnSpc>
                <a:spcPct val="90000"/>
              </a:lnSpc>
            </a:pPr>
            <a:r>
              <a:rPr lang="en-US" altLang="en-US" sz="2400" dirty="0"/>
              <a:t>The subclass may implement the same methods defined in the superclass (method overriding)</a:t>
            </a:r>
          </a:p>
          <a:p>
            <a:pPr>
              <a:lnSpc>
                <a:spcPct val="90000"/>
              </a:lnSpc>
              <a:buFont typeface="Wingdings" panose="05000000000000000000" pitchFamily="2" charset="2"/>
              <a:buNone/>
            </a:pPr>
            <a:r>
              <a:rPr lang="en-US" altLang="en-US" sz="2000" dirty="0">
                <a:solidFill>
                  <a:schemeClr val="tx1"/>
                </a:solidFill>
                <a:latin typeface="Calibri" panose="020F0502020204030204" pitchFamily="34" charset="0"/>
                <a:cs typeface="Calibri" panose="020F0502020204030204" pitchFamily="34" charset="0"/>
              </a:rPr>
              <a:t>	</a:t>
            </a:r>
            <a:r>
              <a:rPr lang="en-US" altLang="en-US" sz="2000" i="1" dirty="0">
                <a:solidFill>
                  <a:schemeClr val="tx1"/>
                </a:solidFill>
                <a:latin typeface="Calibri" panose="020F0502020204030204" pitchFamily="34" charset="0"/>
                <a:cs typeface="Calibri" panose="020F0502020204030204" pitchFamily="34" charset="0"/>
              </a:rPr>
              <a:t> </a:t>
            </a:r>
            <a:r>
              <a:rPr lang="en-US" altLang="en-US" sz="2000" dirty="0"/>
              <a:t>e.g.</a:t>
            </a:r>
            <a:r>
              <a:rPr lang="en-US" altLang="en-US" sz="2000" i="1" dirty="0">
                <a:solidFill>
                  <a:schemeClr val="tx1"/>
                </a:solidFill>
                <a:latin typeface="Calibri" panose="020F0502020204030204" pitchFamily="34" charset="0"/>
                <a:cs typeface="Calibri" panose="020F0502020204030204" pitchFamily="34" charset="0"/>
              </a:rPr>
              <a:t>  </a:t>
            </a:r>
            <a:r>
              <a:rPr lang="en-US" altLang="en-US" sz="2000" i="1" dirty="0">
                <a:solidFill>
                  <a:srgbClr val="0000FF"/>
                </a:solidFill>
                <a:latin typeface="Consolas" panose="020B0609020204030204" pitchFamily="49" charset="0"/>
                <a:cs typeface="Calibri" panose="020F0502020204030204" pitchFamily="34" charset="0"/>
              </a:rPr>
              <a:t>Deduct(), </a:t>
            </a:r>
            <a:r>
              <a:rPr lang="en-US" altLang="en-US" sz="2000" i="1" dirty="0" err="1">
                <a:solidFill>
                  <a:srgbClr val="0000FF"/>
                </a:solidFill>
                <a:latin typeface="Consolas" panose="020B0609020204030204" pitchFamily="49" charset="0"/>
                <a:cs typeface="Calibri" panose="020F0502020204030204" pitchFamily="34" charset="0"/>
              </a:rPr>
              <a:t>ToString</a:t>
            </a:r>
            <a:r>
              <a:rPr lang="en-US" altLang="en-US" sz="2000" i="1" dirty="0">
                <a:solidFill>
                  <a:srgbClr val="0000FF"/>
                </a:solidFill>
                <a:latin typeface="Consolas" panose="020B0609020204030204" pitchFamily="49" charset="0"/>
                <a:cs typeface="Calibri" panose="020F0502020204030204" pitchFamily="34" charset="0"/>
              </a:rPr>
              <a:t>()</a:t>
            </a:r>
          </a:p>
        </p:txBody>
      </p:sp>
      <p:graphicFrame>
        <p:nvGraphicFramePr>
          <p:cNvPr id="4" name="Group 78">
            <a:extLst>
              <a:ext uri="{FF2B5EF4-FFF2-40B4-BE49-F238E27FC236}">
                <a16:creationId xmlns:a16="http://schemas.microsoft.com/office/drawing/2014/main" id="{021B0C6B-2752-49F2-B197-14F4EEF30404}"/>
              </a:ext>
            </a:extLst>
          </p:cNvPr>
          <p:cNvGraphicFramePr>
            <a:graphicFrameLocks/>
          </p:cNvGraphicFramePr>
          <p:nvPr>
            <p:extLst>
              <p:ext uri="{D42A27DB-BD31-4B8C-83A1-F6EECF244321}">
                <p14:modId xmlns:p14="http://schemas.microsoft.com/office/powerpoint/2010/main" val="1019278857"/>
              </p:ext>
            </p:extLst>
          </p:nvPr>
        </p:nvGraphicFramePr>
        <p:xfrm>
          <a:off x="5410200" y="3505200"/>
          <a:ext cx="3581400" cy="2338388"/>
        </p:xfrm>
        <a:graphic>
          <a:graphicData uri="http://schemas.openxmlformats.org/drawingml/2006/table">
            <a:tbl>
              <a:tblPr/>
              <a:tblGrid>
                <a:gridCol w="3581400">
                  <a:extLst>
                    <a:ext uri="{9D8B030D-6E8A-4147-A177-3AD203B41FA5}">
                      <a16:colId xmlns:a16="http://schemas.microsoft.com/office/drawing/2014/main" val="20000"/>
                    </a:ext>
                  </a:extLst>
                </a:gridCol>
              </a:tblGrid>
              <a:tr h="381087">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386">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points:int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21915">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AddPoints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int</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DeductPoints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int</a:t>
                      </a:r>
                      <a:r>
                        <a:rPr kumimoji="1" lang="en-US" sz="1400" b="1" i="0" u="none" strike="noStrike" kern="1200" cap="none" normalizeH="0" baseline="0">
                          <a:ln>
                            <a:noFill/>
                          </a:ln>
                          <a:solidFill>
                            <a:srgbClr val="0000FF"/>
                          </a:solidFill>
                          <a:effectLst/>
                          <a:latin typeface="Courier New" pitchFamily="49" charset="0"/>
                          <a:ea typeface="+mn-ea"/>
                          <a:cs typeface="+mn-cs"/>
                        </a:rPr>
                        <a:t>):bool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defRPr/>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 name="Group 76">
            <a:extLst>
              <a:ext uri="{FF2B5EF4-FFF2-40B4-BE49-F238E27FC236}">
                <a16:creationId xmlns:a16="http://schemas.microsoft.com/office/drawing/2014/main" id="{95C9448D-2F6F-43C4-AA63-A51135F18D2D}"/>
              </a:ext>
            </a:extLst>
          </p:cNvPr>
          <p:cNvGraphicFramePr>
            <a:graphicFrameLocks/>
          </p:cNvGraphicFramePr>
          <p:nvPr>
            <p:extLst>
              <p:ext uri="{D42A27DB-BD31-4B8C-83A1-F6EECF244321}">
                <p14:modId xmlns:p14="http://schemas.microsoft.com/office/powerpoint/2010/main" val="262142261"/>
              </p:ext>
            </p:extLst>
          </p:nvPr>
        </p:nvGraphicFramePr>
        <p:xfrm>
          <a:off x="5410200" y="838200"/>
          <a:ext cx="3581400" cy="2319338"/>
        </p:xfrm>
        <a:graphic>
          <a:graphicData uri="http://schemas.openxmlformats.org/drawingml/2006/table">
            <a:tbl>
              <a:tblPr/>
              <a:tblGrid>
                <a:gridCol w="3581400">
                  <a:extLst>
                    <a:ext uri="{9D8B030D-6E8A-4147-A177-3AD203B41FA5}">
                      <a16:colId xmlns:a16="http://schemas.microsoft.com/office/drawing/2014/main" val="20000"/>
                    </a:ext>
                  </a:extLst>
                </a:gridCol>
              </a:tblGrid>
              <a:tr h="381002">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cap="none" normalizeH="0" baseline="0" dirty="0" err="1">
                          <a:ln>
                            <a:noFill/>
                          </a:ln>
                          <a:solidFill>
                            <a:srgbClr val="0000FF"/>
                          </a:solidFill>
                          <a:effectLst/>
                          <a:latin typeface="Courier New" pitchFamily="49" charset="0"/>
                        </a:rPr>
                        <a:t>CashCard</a:t>
                      </a:r>
                      <a:endParaRPr kumimoji="1" lang="en-US" sz="1400" b="1" i="0" u="none" strike="noStrike" cap="none" normalizeH="0" baseline="0" dirty="0">
                        <a:ln>
                          <a:noFill/>
                        </a:ln>
                        <a:solidFill>
                          <a:srgbClr val="0000FF"/>
                        </a:solidFill>
                        <a:effectLst/>
                        <a:latin typeface="Courier New" pitchFamily="49" charset="0"/>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940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id:string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balance:double</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2893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TopUp</a:t>
                      </a:r>
                      <a:r>
                        <a:rPr kumimoji="1" lang="en-US" sz="1400" b="1" i="0" u="none" strike="noStrike" kern="1200" cap="none" normalizeH="0" baseline="0" dirty="0">
                          <a:ln>
                            <a:noFill/>
                          </a:ln>
                          <a:solidFill>
                            <a:srgbClr val="0000FF"/>
                          </a:solidFill>
                          <a:effectLst/>
                          <a:latin typeface="Courier New" pitchFamily="49" charset="0"/>
                          <a:ea typeface="+mn-ea"/>
                          <a:cs typeface="+mn-cs"/>
                        </a:rPr>
                        <a:t>(double)</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Picture 79">
            <a:extLst>
              <a:ext uri="{FF2B5EF4-FFF2-40B4-BE49-F238E27FC236}">
                <a16:creationId xmlns:a16="http://schemas.microsoft.com/office/drawing/2014/main" id="{DB864090-0E3B-46B3-A203-666532494AA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2475" y="3148264"/>
            <a:ext cx="2889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2">
            <a:extLst>
              <a:ext uri="{FF2B5EF4-FFF2-40B4-BE49-F238E27FC236}">
                <a16:creationId xmlns:a16="http://schemas.microsoft.com/office/drawing/2014/main" id="{38B77B50-2FD9-4ABA-B90E-6F46832C2AC0}"/>
              </a:ext>
            </a:extLst>
          </p:cNvPr>
          <p:cNvSpPr>
            <a:spLocks noGrp="1"/>
          </p:cNvSpPr>
          <p:nvPr>
            <p:ph type="title"/>
          </p:nvPr>
        </p:nvSpPr>
        <p:spPr>
          <a:xfrm>
            <a:off x="76200" y="122238"/>
            <a:ext cx="8991600" cy="563562"/>
          </a:xfrm>
        </p:spPr>
        <p:txBody>
          <a:bodyPr/>
          <a:lstStyle/>
          <a:p>
            <a:r>
              <a:rPr lang="en-SG" altLang="en-US" dirty="0"/>
              <a:t>Deriving a subclass from an existing class </a:t>
            </a:r>
            <a:r>
              <a:rPr lang="en-SG" altLang="en-US" baseline="-25000" dirty="0"/>
              <a:t>…/2</a:t>
            </a:r>
            <a:endParaRPr lang="en-US" altLang="en-US" baseline="-25000" dirty="0"/>
          </a:p>
        </p:txBody>
      </p:sp>
      <p:pic>
        <p:nvPicPr>
          <p:cNvPr id="7" name="s15">
            <a:hlinkClick r:id="" action="ppaction://media"/>
            <a:extLst>
              <a:ext uri="{FF2B5EF4-FFF2-40B4-BE49-F238E27FC236}">
                <a16:creationId xmlns:a16="http://schemas.microsoft.com/office/drawing/2014/main" id="{7A1C5257-F8F0-4214-96D7-5E4C01B9FCC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65210" y="7270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990600" y="2209800"/>
            <a:ext cx="6934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ctr" eaLnBrk="1" hangingPunct="1">
              <a:spcBef>
                <a:spcPct val="20000"/>
              </a:spcBef>
            </a:pPr>
            <a:r>
              <a:rPr lang="en-US" altLang="en-US" sz="3600" b="1" dirty="0">
                <a:solidFill>
                  <a:srgbClr val="0000FF"/>
                </a:solidFill>
                <a:latin typeface="Segoe UI" panose="020B0502040204020203" pitchFamily="34" charset="0"/>
                <a:cs typeface="Segoe UI" panose="020B0502040204020203" pitchFamily="34" charset="0"/>
              </a:rPr>
              <a:t>Accessing Superclass’s </a:t>
            </a:r>
          </a:p>
          <a:p>
            <a:pPr algn="ctr" eaLnBrk="1" hangingPunct="1">
              <a:spcBef>
                <a:spcPct val="20000"/>
              </a:spcBef>
            </a:pPr>
            <a:r>
              <a:rPr lang="en-US" altLang="en-US" sz="3600" b="1" dirty="0">
                <a:solidFill>
                  <a:srgbClr val="0000FF"/>
                </a:solidFill>
                <a:latin typeface="Segoe UI" panose="020B0502040204020203" pitchFamily="34" charset="0"/>
                <a:cs typeface="Segoe UI" panose="020B0502040204020203" pitchFamily="34" charset="0"/>
              </a:rPr>
              <a:t>data and methods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228600" y="1066800"/>
            <a:ext cx="8763000" cy="4724400"/>
          </a:xfrm>
        </p:spPr>
        <p:txBody>
          <a:bodyPr/>
          <a:lstStyle/>
          <a:p>
            <a:pPr>
              <a:lnSpc>
                <a:spcPct val="90000"/>
              </a:lnSpc>
            </a:pPr>
            <a:r>
              <a:rPr lang="en-US" altLang="en-US" dirty="0"/>
              <a:t>When a subclass is derived from a superclass, it may need to access the data and methods of the superclass</a:t>
            </a:r>
          </a:p>
          <a:p>
            <a:pPr>
              <a:lnSpc>
                <a:spcPct val="90000"/>
              </a:lnSpc>
            </a:pPr>
            <a:r>
              <a:rPr lang="en-US" altLang="en-US" dirty="0"/>
              <a:t>E.g</a:t>
            </a:r>
            <a:r>
              <a:rPr lang="en-US" altLang="en-US" sz="2400" dirty="0"/>
              <a:t>.</a:t>
            </a:r>
          </a:p>
          <a:p>
            <a:pPr lvl="1">
              <a:lnSpc>
                <a:spcPct val="90000"/>
              </a:lnSpc>
            </a:pPr>
            <a:r>
              <a:rPr lang="en-US" altLang="en-US" i="1" dirty="0">
                <a:solidFill>
                  <a:srgbClr val="FF0000"/>
                </a:solidFill>
                <a:latin typeface="Calibri" panose="020F0502020204030204" pitchFamily="34" charset="0"/>
                <a:cs typeface="Calibri" panose="020F0502020204030204" pitchFamily="34" charset="0"/>
              </a:rPr>
              <a:t>to call the superclass constructors to initialize the attributes in the superclass</a:t>
            </a:r>
          </a:p>
          <a:p>
            <a:pPr lvl="1">
              <a:lnSpc>
                <a:spcPct val="90000"/>
              </a:lnSpc>
            </a:pPr>
            <a:r>
              <a:rPr lang="en-US" altLang="en-US" i="1" dirty="0">
                <a:solidFill>
                  <a:srgbClr val="FF0000"/>
                </a:solidFill>
                <a:latin typeface="Calibri" panose="020F0502020204030204" pitchFamily="34" charset="0"/>
                <a:cs typeface="Calibri" panose="020F0502020204030204" pitchFamily="34" charset="0"/>
              </a:rPr>
              <a:t>to call the superclass </a:t>
            </a:r>
            <a:r>
              <a:rPr lang="en-US" altLang="en-US" i="1" dirty="0" err="1">
                <a:solidFill>
                  <a:srgbClr val="FF0000"/>
                </a:solidFill>
                <a:latin typeface="Calibri" panose="020F0502020204030204" pitchFamily="34" charset="0"/>
                <a:cs typeface="Calibri" panose="020F0502020204030204" pitchFamily="34" charset="0"/>
              </a:rPr>
              <a:t>ToString</a:t>
            </a:r>
            <a:r>
              <a:rPr lang="en-US" altLang="en-US" i="1" dirty="0">
                <a:solidFill>
                  <a:srgbClr val="FF0000"/>
                </a:solidFill>
                <a:latin typeface="Calibri" panose="020F0502020204030204" pitchFamily="34" charset="0"/>
                <a:cs typeface="Calibri" panose="020F0502020204030204" pitchFamily="34" charset="0"/>
              </a:rPr>
              <a:t>() method to retrieve the information stored in the superclass</a:t>
            </a:r>
          </a:p>
          <a:p>
            <a:pPr lvl="1">
              <a:lnSpc>
                <a:spcPct val="90000"/>
              </a:lnSpc>
            </a:pPr>
            <a:r>
              <a:rPr lang="en-US" altLang="en-US" i="1" dirty="0">
                <a:solidFill>
                  <a:srgbClr val="FF0000"/>
                </a:solidFill>
                <a:latin typeface="Calibri" panose="020F0502020204030204" pitchFamily="34" charset="0"/>
                <a:cs typeface="Calibri" panose="020F0502020204030204" pitchFamily="34" charset="0"/>
              </a:rPr>
              <a:t>to deduct some amount from the card</a:t>
            </a:r>
          </a:p>
          <a:p>
            <a:pPr>
              <a:lnSpc>
                <a:spcPct val="90000"/>
              </a:lnSpc>
            </a:pPr>
            <a:r>
              <a:rPr lang="en-US" altLang="en-US" dirty="0"/>
              <a:t>This is achieved by using the keyword </a:t>
            </a:r>
            <a:r>
              <a:rPr lang="en-US" altLang="en-US" b="1" dirty="0">
                <a:solidFill>
                  <a:srgbClr val="0000FF"/>
                </a:solidFill>
                <a:latin typeface="Consolas" panose="020B0609020204030204" pitchFamily="49" charset="0"/>
              </a:rPr>
              <a:t>base</a:t>
            </a:r>
            <a:r>
              <a:rPr lang="en-US" altLang="en-US" dirty="0">
                <a:solidFill>
                  <a:srgbClr val="0000FF"/>
                </a:solidFill>
              </a:rPr>
              <a:t> </a:t>
            </a:r>
            <a:r>
              <a:rPr lang="en-US" altLang="en-US" dirty="0"/>
              <a:t>which refers to base class (super class)</a:t>
            </a:r>
          </a:p>
        </p:txBody>
      </p:sp>
      <p:sp>
        <p:nvSpPr>
          <p:cNvPr id="34819" name="Title 1"/>
          <p:cNvSpPr>
            <a:spLocks noGrp="1"/>
          </p:cNvSpPr>
          <p:nvPr>
            <p:ph type="title"/>
          </p:nvPr>
        </p:nvSpPr>
        <p:spPr/>
        <p:txBody>
          <a:bodyPr/>
          <a:lstStyle/>
          <a:p>
            <a:r>
              <a:rPr lang="en-SG" altLang="en-US"/>
              <a:t>Accessing Superclass’s data and methods</a:t>
            </a:r>
            <a:endParaRPr lang="en-US" altLang="en-US"/>
          </a:p>
        </p:txBody>
      </p:sp>
      <p:pic>
        <p:nvPicPr>
          <p:cNvPr id="2" name="s17">
            <a:hlinkClick r:id="" action="ppaction://media"/>
            <a:extLst>
              <a:ext uri="{FF2B5EF4-FFF2-40B4-BE49-F238E27FC236}">
                <a16:creationId xmlns:a16="http://schemas.microsoft.com/office/drawing/2014/main" id="{81042460-28B7-4B05-81A5-8DE51C40BE9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37600" y="17938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228600" y="914400"/>
            <a:ext cx="8610600" cy="1219200"/>
          </a:xfrm>
        </p:spPr>
        <p:txBody>
          <a:bodyPr/>
          <a:lstStyle/>
          <a:p>
            <a:pPr>
              <a:lnSpc>
                <a:spcPct val="90000"/>
              </a:lnSpc>
            </a:pPr>
            <a:r>
              <a:rPr lang="en-US" altLang="en-US" sz="2600" dirty="0"/>
              <a:t>Each subclass can have its own constructor but it often invoke the </a:t>
            </a:r>
            <a:r>
              <a:rPr lang="en-US" altLang="en-US" sz="2600" dirty="0" err="1"/>
              <a:t>behaviour</a:t>
            </a:r>
            <a:r>
              <a:rPr lang="en-US" altLang="en-US" sz="2600" dirty="0"/>
              <a:t> of the base constructor. This is done by using the keyword </a:t>
            </a:r>
            <a:r>
              <a:rPr lang="en-US" altLang="en-US" sz="2600" dirty="0">
                <a:solidFill>
                  <a:srgbClr val="FF0000"/>
                </a:solidFill>
                <a:latin typeface="Consolas" panose="020B0609020204030204" pitchFamily="49" charset="0"/>
              </a:rPr>
              <a:t>base</a:t>
            </a:r>
            <a:r>
              <a:rPr lang="en-US" altLang="en-US" sz="2600" dirty="0"/>
              <a:t>.</a:t>
            </a:r>
          </a:p>
        </p:txBody>
      </p:sp>
      <p:sp>
        <p:nvSpPr>
          <p:cNvPr id="287748" name="Rectangle 4"/>
          <p:cNvSpPr>
            <a:spLocks noChangeArrowheads="1"/>
          </p:cNvSpPr>
          <p:nvPr/>
        </p:nvSpPr>
        <p:spPr bwMode="auto">
          <a:xfrm>
            <a:off x="184150" y="2198688"/>
            <a:ext cx="8807450" cy="1698625"/>
          </a:xfrm>
          <a:prstGeom prst="rect">
            <a:avLst/>
          </a:prstGeom>
          <a:solidFill>
            <a:schemeClr val="accent6">
              <a:lumMod val="20000"/>
              <a:lumOff val="80000"/>
            </a:schemeClr>
          </a:solidFill>
          <a:ln>
            <a:solidFill>
              <a:schemeClr val="bg1">
                <a:lumMod val="75000"/>
              </a:schemeClr>
            </a:solidFill>
          </a:ln>
        </p:spPr>
        <p:txBody>
          <a:bodyPr/>
          <a:lstStyle>
            <a:lvl1pPr marL="342900" indent="-342900">
              <a:spcBef>
                <a:spcPct val="20000"/>
              </a:spcBef>
              <a:buClr>
                <a:srgbClr val="3333CC"/>
              </a:buClr>
              <a:buFont typeface="Wingdings" panose="05000000000000000000" pitchFamily="2" charset="2"/>
              <a:buChar char="§"/>
              <a:defRPr kumimoji="1" sz="3200" b="1">
                <a:solidFill>
                  <a:srgbClr val="3333CC"/>
                </a:solidFill>
                <a:latin typeface="Arial Narrow" panose="020B0606020202030204" pitchFamily="34" charset="0"/>
              </a:defRPr>
            </a:lvl1pPr>
            <a:lvl2pPr marL="742950" indent="-285750">
              <a:spcBef>
                <a:spcPct val="20000"/>
              </a:spcBef>
              <a:buClr>
                <a:schemeClr val="tx1"/>
              </a:buClr>
              <a:buFont typeface="Wingdings" panose="05000000000000000000" pitchFamily="2" charset="2"/>
              <a:buChar char="§"/>
              <a:defRPr kumimoji="1" sz="2800" b="1">
                <a:solidFill>
                  <a:schemeClr val="tx1"/>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indent="0">
              <a:spcBef>
                <a:spcPts val="0"/>
              </a:spcBef>
              <a:buFont typeface="Wingdings" panose="05000000000000000000" pitchFamily="2" charset="2"/>
              <a:buNone/>
              <a:defRPr/>
            </a:pPr>
            <a:r>
              <a:rPr lang="en-US" sz="2100" b="0" dirty="0">
                <a:solidFill>
                  <a:srgbClr val="0000FF"/>
                </a:solidFill>
                <a:latin typeface="Consolas" panose="020B0609020204030204" pitchFamily="49" charset="0"/>
              </a:rPr>
              <a:t>public </a:t>
            </a:r>
            <a:r>
              <a:rPr lang="en-US" sz="2100" b="0" dirty="0" err="1">
                <a:solidFill>
                  <a:srgbClr val="0000FF"/>
                </a:solidFill>
                <a:latin typeface="Consolas" panose="020B0609020204030204" pitchFamily="49" charset="0"/>
              </a:rPr>
              <a:t>MySubClass</a:t>
            </a:r>
            <a:r>
              <a:rPr lang="en-US" sz="2100" b="0" dirty="0">
                <a:solidFill>
                  <a:srgbClr val="0000FF"/>
                </a:solidFill>
                <a:latin typeface="Consolas" panose="020B0609020204030204" pitchFamily="49" charset="0"/>
              </a:rPr>
              <a:t>(sub-parameters) : </a:t>
            </a:r>
            <a:r>
              <a:rPr lang="en-US" sz="2100" b="0" dirty="0">
                <a:solidFill>
                  <a:srgbClr val="FF0000"/>
                </a:solidFill>
                <a:latin typeface="Consolas" panose="020B0609020204030204" pitchFamily="49" charset="0"/>
              </a:rPr>
              <a:t>base(super-parameters)</a:t>
            </a:r>
          </a:p>
          <a:p>
            <a:pPr marL="0" indent="0">
              <a:spcBef>
                <a:spcPts val="0"/>
              </a:spcBef>
              <a:buFont typeface="Wingdings" panose="05000000000000000000" pitchFamily="2" charset="2"/>
              <a:buNone/>
              <a:defRPr/>
            </a:pPr>
            <a:r>
              <a:rPr lang="en-US" sz="2100" b="0" dirty="0">
                <a:solidFill>
                  <a:srgbClr val="0000FF"/>
                </a:solidFill>
                <a:latin typeface="Consolas" panose="020B0609020204030204" pitchFamily="49" charset="0"/>
              </a:rPr>
              <a:t>{</a:t>
            </a:r>
          </a:p>
          <a:p>
            <a:pPr marL="0" indent="0">
              <a:spcBef>
                <a:spcPts val="0"/>
              </a:spcBef>
              <a:buFont typeface="Wingdings" panose="05000000000000000000" pitchFamily="2" charset="2"/>
              <a:buNone/>
              <a:defRPr/>
            </a:pPr>
            <a:r>
              <a:rPr lang="en-US" sz="2100" b="0" dirty="0">
                <a:solidFill>
                  <a:srgbClr val="0000FF"/>
                </a:solidFill>
                <a:latin typeface="Consolas" panose="020B0609020204030204" pitchFamily="49" charset="0"/>
              </a:rPr>
              <a:t>       // other initialization </a:t>
            </a:r>
          </a:p>
          <a:p>
            <a:pPr marL="0" indent="0">
              <a:spcBef>
                <a:spcPts val="0"/>
              </a:spcBef>
              <a:buFont typeface="Wingdings" panose="05000000000000000000" pitchFamily="2" charset="2"/>
              <a:buNone/>
              <a:defRPr/>
            </a:pPr>
            <a:r>
              <a:rPr lang="en-US" sz="2100" b="0" dirty="0">
                <a:solidFill>
                  <a:srgbClr val="0000FF"/>
                </a:solidFill>
                <a:latin typeface="Consolas" panose="020B0609020204030204" pitchFamily="49" charset="0"/>
              </a:rPr>
              <a:t>}</a:t>
            </a:r>
          </a:p>
          <a:p>
            <a:pPr marL="0" indent="0">
              <a:buClr>
                <a:srgbClr val="FF0000"/>
              </a:buClr>
              <a:buFont typeface="Wingdings" panose="05000000000000000000" pitchFamily="2" charset="2"/>
              <a:buNone/>
              <a:defRPr/>
            </a:pPr>
            <a:endParaRPr lang="en-US" altLang="en-US" sz="2800" dirty="0">
              <a:solidFill>
                <a:srgbClr val="FF0000"/>
              </a:solidFill>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812800" y="4267200"/>
            <a:ext cx="7696200" cy="1570038"/>
          </a:xfrm>
          <a:prstGeom prst="rect">
            <a:avLst/>
          </a:prstGeom>
          <a:solidFill>
            <a:srgbClr val="CCFFFF"/>
          </a:solidFill>
          <a:ln w="19050" algn="ctr">
            <a:solidFill>
              <a:schemeClr val="tx1"/>
            </a:solidFill>
            <a:miter lim="800000"/>
            <a:headEnd/>
            <a:tailEnd/>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Clr>
                <a:srgbClr val="3333CC"/>
              </a:buClr>
              <a:buFont typeface="Wingdings" panose="05000000000000000000" pitchFamily="2" charset="2"/>
              <a:buNone/>
            </a:pPr>
            <a:r>
              <a:rPr kumimoji="1" lang="en-US" altLang="en-US" sz="2400" b="1" dirty="0">
                <a:solidFill>
                  <a:schemeClr val="tx1"/>
                </a:solidFill>
                <a:latin typeface="Arial Narrow" panose="020B0606020202030204" pitchFamily="34" charset="0"/>
              </a:rPr>
              <a:t>public </a:t>
            </a:r>
            <a:r>
              <a:rPr kumimoji="1" lang="en-US" altLang="en-US" sz="2400" b="1" dirty="0" err="1">
                <a:solidFill>
                  <a:schemeClr val="tx1"/>
                </a:solidFill>
                <a:latin typeface="Arial Narrow" panose="020B0606020202030204" pitchFamily="34" charset="0"/>
              </a:rPr>
              <a:t>MemberCashCard</a:t>
            </a:r>
            <a:r>
              <a:rPr kumimoji="1" lang="en-US" altLang="en-US" sz="2400" b="1" dirty="0">
                <a:solidFill>
                  <a:schemeClr val="tx1"/>
                </a:solidFill>
                <a:latin typeface="Arial Narrow" panose="020B0606020202030204" pitchFamily="34" charset="0"/>
              </a:rPr>
              <a:t>(string </a:t>
            </a:r>
            <a:r>
              <a:rPr kumimoji="1" lang="en-US" altLang="en-US" sz="2400" b="1" dirty="0" err="1">
                <a:solidFill>
                  <a:schemeClr val="tx1"/>
                </a:solidFill>
                <a:latin typeface="Arial Narrow" panose="020B0606020202030204" pitchFamily="34" charset="0"/>
              </a:rPr>
              <a:t>i</a:t>
            </a:r>
            <a:r>
              <a:rPr kumimoji="1" lang="en-US" altLang="en-US" sz="2400" b="1" dirty="0">
                <a:solidFill>
                  <a:schemeClr val="tx1"/>
                </a:solidFill>
                <a:latin typeface="Arial Narrow" panose="020B0606020202030204" pitchFamily="34" charset="0"/>
              </a:rPr>
              <a:t>, double b)</a:t>
            </a:r>
            <a:r>
              <a:rPr kumimoji="1" lang="en-US" altLang="en-US" sz="2400" b="1" dirty="0">
                <a:solidFill>
                  <a:srgbClr val="FF0000"/>
                </a:solidFill>
                <a:latin typeface="Arial Narrow" panose="020B0606020202030204" pitchFamily="34" charset="0"/>
              </a:rPr>
              <a:t>: base(</a:t>
            </a:r>
            <a:r>
              <a:rPr kumimoji="1" lang="en-US" altLang="en-US" sz="2400" b="1" dirty="0" err="1">
                <a:solidFill>
                  <a:srgbClr val="FF0000"/>
                </a:solidFill>
                <a:latin typeface="Arial Narrow" panose="020B0606020202030204" pitchFamily="34" charset="0"/>
              </a:rPr>
              <a:t>i</a:t>
            </a:r>
            <a:r>
              <a:rPr kumimoji="1" lang="en-US" altLang="en-US" sz="2400" b="1" dirty="0">
                <a:solidFill>
                  <a:srgbClr val="FF0000"/>
                </a:solidFill>
                <a:latin typeface="Arial Narrow" panose="020B0606020202030204" pitchFamily="34" charset="0"/>
              </a:rPr>
              <a:t>, b) </a:t>
            </a:r>
          </a:p>
          <a:p>
            <a:pPr>
              <a:spcBef>
                <a:spcPct val="0"/>
              </a:spcBef>
              <a:buClr>
                <a:srgbClr val="3333CC"/>
              </a:buClr>
              <a:buFont typeface="Wingdings" panose="05000000000000000000" pitchFamily="2" charset="2"/>
              <a:buNone/>
            </a:pPr>
            <a:r>
              <a:rPr kumimoji="1" lang="en-US" altLang="en-US" sz="2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2400" b="1" dirty="0">
                <a:solidFill>
                  <a:schemeClr val="tx1"/>
                </a:solidFill>
                <a:latin typeface="Arial Narrow" panose="020B0606020202030204" pitchFamily="34" charset="0"/>
              </a:rPr>
              <a:t>     </a:t>
            </a:r>
            <a:r>
              <a:rPr kumimoji="1" lang="en-US" altLang="en-US" sz="2400" b="1" dirty="0">
                <a:solidFill>
                  <a:srgbClr val="00B050"/>
                </a:solidFill>
                <a:latin typeface="Arial Narrow" panose="020B0606020202030204" pitchFamily="34" charset="0"/>
              </a:rPr>
              <a:t>// no need for other initialization as points is defaulted to 0</a:t>
            </a:r>
          </a:p>
          <a:p>
            <a:pPr>
              <a:spcBef>
                <a:spcPct val="0"/>
              </a:spcBef>
              <a:buClr>
                <a:srgbClr val="3333CC"/>
              </a:buClr>
              <a:buFont typeface="Wingdings" panose="05000000000000000000" pitchFamily="2" charset="2"/>
              <a:buNone/>
            </a:pPr>
            <a:r>
              <a:rPr kumimoji="1" lang="en-US" altLang="en-US" sz="2400" b="1" dirty="0">
                <a:solidFill>
                  <a:schemeClr val="tx1"/>
                </a:solidFill>
                <a:latin typeface="Arial Narrow" panose="020B0606020202030204" pitchFamily="34" charset="0"/>
              </a:rPr>
              <a:t>}</a:t>
            </a:r>
          </a:p>
        </p:txBody>
      </p:sp>
      <p:sp>
        <p:nvSpPr>
          <p:cNvPr id="8" name="Text Box 6"/>
          <p:cNvSpPr txBox="1">
            <a:spLocks noChangeArrowheads="1"/>
          </p:cNvSpPr>
          <p:nvPr/>
        </p:nvSpPr>
        <p:spPr bwMode="auto">
          <a:xfrm>
            <a:off x="158750" y="3962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50000"/>
              </a:spcBef>
              <a:buFontTx/>
              <a:buNone/>
            </a:pPr>
            <a:r>
              <a:rPr lang="en-US" altLang="en-US" sz="2400">
                <a:solidFill>
                  <a:schemeClr val="tx1"/>
                </a:solidFill>
                <a:latin typeface="Calibri" panose="020F0502020204030204" pitchFamily="34" charset="0"/>
                <a:cs typeface="Calibri" panose="020F0502020204030204" pitchFamily="34" charset="0"/>
              </a:rPr>
              <a:t>E.g.</a:t>
            </a:r>
          </a:p>
        </p:txBody>
      </p:sp>
      <p:sp>
        <p:nvSpPr>
          <p:cNvPr id="36870" name="Title 1"/>
          <p:cNvSpPr>
            <a:spLocks noGrp="1"/>
          </p:cNvSpPr>
          <p:nvPr>
            <p:ph type="title"/>
          </p:nvPr>
        </p:nvSpPr>
        <p:spPr/>
        <p:txBody>
          <a:bodyPr/>
          <a:lstStyle/>
          <a:p>
            <a:r>
              <a:rPr lang="en-SG" altLang="en-US" dirty="0"/>
              <a:t>Accessing the Superclass constructors</a:t>
            </a:r>
            <a:endParaRPr lang="en-US" altLang="en-US" dirty="0"/>
          </a:p>
        </p:txBody>
      </p:sp>
      <p:pic>
        <p:nvPicPr>
          <p:cNvPr id="2" name="s18">
            <a:hlinkClick r:id="" action="ppaction://media"/>
            <a:extLst>
              <a:ext uri="{FF2B5EF4-FFF2-40B4-BE49-F238E27FC236}">
                <a16:creationId xmlns:a16="http://schemas.microsoft.com/office/drawing/2014/main" id="{A1C92C2D-D056-42AB-9AD4-A64AC7A6683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83833"/>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304800" y="990600"/>
            <a:ext cx="3657600" cy="3194050"/>
          </a:xfrm>
          <a:prstGeom prst="rect">
            <a:avLst/>
          </a:prstGeom>
          <a:solidFill>
            <a:srgbClr val="CCFFFF"/>
          </a:solidFill>
          <a:ln w="12700">
            <a:solidFill>
              <a:schemeClr val="tx1"/>
            </a:solidFill>
            <a:miter lim="800000"/>
            <a:headEnd type="none" w="sm" len="sm"/>
            <a:tailEnd type="none" w="sm" len="sm"/>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class </a:t>
            </a:r>
            <a:r>
              <a:rPr lang="en-US" altLang="en-US" sz="1800" dirty="0" err="1">
                <a:solidFill>
                  <a:schemeClr val="tx1"/>
                </a:solidFill>
                <a:latin typeface="Segoe UI" panose="020B0502040204020203" pitchFamily="34" charset="0"/>
                <a:cs typeface="Segoe UI" panose="020B0502040204020203" pitchFamily="34" charset="0"/>
              </a:rPr>
              <a:t>CashCard</a:t>
            </a:r>
            <a:endParaRPr lang="en-US" altLang="en-US" sz="1800" dirty="0">
              <a:solidFill>
                <a:schemeClr val="tx1"/>
              </a:solidFill>
              <a:latin typeface="Segoe UI" panose="020B0502040204020203" pitchFamily="34" charset="0"/>
              <a:cs typeface="Segoe UI" panose="020B0502040204020203" pitchFamily="34" charset="0"/>
            </a:endParaRP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a:t>
            </a:r>
          </a:p>
          <a:p>
            <a:pPr>
              <a:buClr>
                <a:srgbClr val="3333CC"/>
              </a:buClr>
              <a:buFont typeface="Wingdings" panose="05000000000000000000" pitchFamily="2" charset="2"/>
              <a:buNone/>
            </a:pPr>
            <a:r>
              <a:rPr kumimoji="1" lang="en-US" altLang="en-US" sz="1800" dirty="0">
                <a:solidFill>
                  <a:srgbClr val="3333CC"/>
                </a:solidFill>
                <a:latin typeface="Segoe UI" panose="020B0502040204020203" pitchFamily="34" charset="0"/>
                <a:cs typeface="Segoe UI" panose="020B0502040204020203" pitchFamily="34" charset="0"/>
              </a:rPr>
              <a:t>   </a:t>
            </a:r>
            <a:r>
              <a:rPr kumimoji="1" lang="en-US" altLang="en-US" sz="1800" dirty="0">
                <a:solidFill>
                  <a:srgbClr val="00B050"/>
                </a:solidFill>
                <a:latin typeface="Segoe UI" panose="020B0502040204020203" pitchFamily="34" charset="0"/>
                <a:cs typeface="Segoe UI" panose="020B0502040204020203" pitchFamily="34" charset="0"/>
              </a:rPr>
              <a:t>// Properties</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string Id { … }</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double Balance { … }</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 Constructors</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a:t>
            </a:r>
            <a:r>
              <a:rPr kumimoji="1" lang="en-US" altLang="en-US" sz="1800" b="1" dirty="0">
                <a:solidFill>
                  <a:srgbClr val="FF0000"/>
                </a:solidFill>
                <a:latin typeface="Segoe UI" panose="020B0502040204020203" pitchFamily="34" charset="0"/>
                <a:cs typeface="Segoe UI" panose="020B0502040204020203" pitchFamily="34" charset="0"/>
              </a:rPr>
              <a:t>public </a:t>
            </a:r>
            <a:r>
              <a:rPr kumimoji="1" lang="en-US" altLang="en-US" sz="1800" b="1" dirty="0" err="1">
                <a:solidFill>
                  <a:srgbClr val="FF0000"/>
                </a:solidFill>
                <a:latin typeface="Segoe UI" panose="020B0502040204020203" pitchFamily="34" charset="0"/>
                <a:cs typeface="Segoe UI" panose="020B0502040204020203" pitchFamily="34" charset="0"/>
              </a:rPr>
              <a:t>CashCard</a:t>
            </a:r>
            <a:r>
              <a:rPr kumimoji="1" lang="en-US" altLang="en-US" sz="1800" b="1" dirty="0">
                <a:solidFill>
                  <a:srgbClr val="FF0000"/>
                </a:solidFill>
                <a:latin typeface="Segoe UI" panose="020B0502040204020203" pitchFamily="34" charset="0"/>
                <a:cs typeface="Segoe UI" panose="020B0502040204020203" pitchFamily="34" charset="0"/>
              </a:rPr>
              <a:t>() { }</a:t>
            </a:r>
          </a:p>
          <a:p>
            <a:pPr>
              <a:buClr>
                <a:srgbClr val="3333CC"/>
              </a:buClr>
              <a:buFont typeface="Wingdings" panose="05000000000000000000" pitchFamily="2" charset="2"/>
              <a:buNone/>
            </a:pPr>
            <a:r>
              <a:rPr lang="en-US" altLang="en-US" sz="1800" dirty="0">
                <a:solidFill>
                  <a:schemeClr val="tx1"/>
                </a:solidFill>
                <a:latin typeface="Segoe UI" panose="020B0502040204020203" pitchFamily="34" charset="0"/>
                <a:cs typeface="Segoe UI" panose="020B0502040204020203" pitchFamily="34" charset="0"/>
              </a:rPr>
              <a:t>   . . .</a:t>
            </a: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   . . . </a:t>
            </a: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a:t>
            </a:r>
          </a:p>
        </p:txBody>
      </p:sp>
      <p:sp>
        <p:nvSpPr>
          <p:cNvPr id="10" name="Text Box 6"/>
          <p:cNvSpPr txBox="1">
            <a:spLocks noChangeArrowheads="1"/>
          </p:cNvSpPr>
          <p:nvPr/>
        </p:nvSpPr>
        <p:spPr bwMode="auto">
          <a:xfrm>
            <a:off x="4114800" y="990600"/>
            <a:ext cx="4953000" cy="3194050"/>
          </a:xfrm>
          <a:prstGeom prst="rect">
            <a:avLst/>
          </a:prstGeom>
          <a:solidFill>
            <a:srgbClr val="CCFFFF"/>
          </a:solidFill>
          <a:ln w="19050">
            <a:solidFill>
              <a:schemeClr val="tx1"/>
            </a:solidFill>
            <a:miter lim="800000"/>
            <a:headEnd type="none" w="sm" len="sm"/>
            <a:tailEnd type="none" w="sm" len="sm"/>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class </a:t>
            </a:r>
            <a:r>
              <a:rPr kumimoji="1" lang="en-US" altLang="en-US" sz="1800" dirty="0" err="1">
                <a:solidFill>
                  <a:schemeClr val="tx1"/>
                </a:solidFill>
                <a:latin typeface="Segoe UI" panose="020B0502040204020203" pitchFamily="34" charset="0"/>
                <a:cs typeface="Segoe UI" panose="020B0502040204020203" pitchFamily="34" charset="0"/>
              </a:rPr>
              <a:t>MemberCashCard</a:t>
            </a: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FF0000"/>
                </a:solidFill>
                <a:latin typeface="Segoe UI" panose="020B0502040204020203" pitchFamily="34" charset="0"/>
                <a:cs typeface="Segoe UI" panose="020B0502040204020203" pitchFamily="34" charset="0"/>
              </a:rPr>
              <a:t>: </a:t>
            </a:r>
            <a:r>
              <a:rPr kumimoji="1" lang="en-US" altLang="en-US" sz="1800" dirty="0" err="1">
                <a:solidFill>
                  <a:srgbClr val="FF0000"/>
                </a:solidFill>
                <a:latin typeface="Segoe UI" panose="020B0502040204020203" pitchFamily="34" charset="0"/>
                <a:cs typeface="Segoe UI" panose="020B0502040204020203" pitchFamily="34" charset="0"/>
              </a:rPr>
              <a:t>CashCard</a:t>
            </a:r>
            <a:endParaRPr kumimoji="1" lang="en-US" altLang="en-US" sz="1800" dirty="0">
              <a:solidFill>
                <a:srgbClr val="FF0000"/>
              </a:solidFill>
              <a:latin typeface="Segoe UI" panose="020B0502040204020203" pitchFamily="34" charset="0"/>
              <a:cs typeface="Segoe UI" panose="020B0502040204020203" pitchFamily="34" charset="0"/>
            </a:endParaRP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00B050"/>
                </a:solidFill>
                <a:latin typeface="Segoe UI" panose="020B0502040204020203" pitchFamily="34" charset="0"/>
                <a:cs typeface="Segoe UI" panose="020B0502040204020203" pitchFamily="34" charset="0"/>
              </a:rPr>
              <a:t>// Property</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int Points { …}</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0000FF"/>
                </a:solidFill>
                <a:latin typeface="Segoe UI" panose="020B0502040204020203" pitchFamily="34" charset="0"/>
                <a:cs typeface="Segoe UI" panose="020B0502040204020203" pitchFamily="34" charset="0"/>
              </a:rPr>
              <a:t>// Constructors</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a:t>
            </a:r>
            <a:r>
              <a:rPr kumimoji="1" lang="en-US" altLang="en-US" sz="1800" b="1" dirty="0">
                <a:solidFill>
                  <a:srgbClr val="0000FF"/>
                </a:solidFill>
                <a:latin typeface="Segoe UI" panose="020B0502040204020203" pitchFamily="34" charset="0"/>
                <a:cs typeface="Segoe UI" panose="020B0502040204020203" pitchFamily="34" charset="0"/>
              </a:rPr>
              <a:t>public </a:t>
            </a:r>
            <a:r>
              <a:rPr kumimoji="1" lang="en-US" altLang="en-US" sz="1800" b="1" dirty="0" err="1">
                <a:solidFill>
                  <a:srgbClr val="0000FF"/>
                </a:solidFill>
                <a:latin typeface="Segoe UI" panose="020B0502040204020203" pitchFamily="34" charset="0"/>
                <a:cs typeface="Segoe UI" panose="020B0502040204020203" pitchFamily="34" charset="0"/>
              </a:rPr>
              <a:t>MemberCashCard</a:t>
            </a:r>
            <a:r>
              <a:rPr kumimoji="1" lang="en-US" altLang="en-US" sz="1800" b="1" dirty="0">
                <a:solidFill>
                  <a:srgbClr val="0000FF"/>
                </a:solidFill>
                <a:latin typeface="Segoe UI" panose="020B0502040204020203" pitchFamily="34" charset="0"/>
                <a:cs typeface="Segoe UI" panose="020B0502040204020203" pitchFamily="34" charset="0"/>
              </a:rPr>
              <a:t>()</a:t>
            </a:r>
            <a:r>
              <a:rPr kumimoji="1" lang="en-US" altLang="en-US" sz="1800" b="1" dirty="0">
                <a:solidFill>
                  <a:srgbClr val="FF0000"/>
                </a:solidFill>
                <a:latin typeface="Segoe UI" panose="020B0502040204020203" pitchFamily="34" charset="0"/>
                <a:cs typeface="Segoe UI" panose="020B0502040204020203" pitchFamily="34" charset="0"/>
              </a:rPr>
              <a:t>:</a:t>
            </a:r>
            <a:r>
              <a:rPr kumimoji="1" lang="en-US" altLang="en-US" sz="1800" b="1" dirty="0">
                <a:solidFill>
                  <a:srgbClr val="0000FF"/>
                </a:solidFill>
                <a:latin typeface="Segoe UI" panose="020B0502040204020203" pitchFamily="34" charset="0"/>
                <a:cs typeface="Segoe UI" panose="020B0502040204020203" pitchFamily="34" charset="0"/>
              </a:rPr>
              <a:t> </a:t>
            </a:r>
            <a:r>
              <a:rPr kumimoji="1" lang="en-US" altLang="en-US" sz="1800" b="1" dirty="0">
                <a:solidFill>
                  <a:srgbClr val="FF0000"/>
                </a:solidFill>
                <a:latin typeface="Segoe UI" panose="020B0502040204020203" pitchFamily="34" charset="0"/>
                <a:cs typeface="Segoe UI" panose="020B0502040204020203" pitchFamily="34" charset="0"/>
              </a:rPr>
              <a:t>base() </a:t>
            </a:r>
            <a:r>
              <a:rPr kumimoji="1" lang="en-US" altLang="en-US" sz="1800" b="1" dirty="0">
                <a:solidFill>
                  <a:srgbClr val="0000FF"/>
                </a:solidFill>
                <a:latin typeface="Segoe UI" panose="020B0502040204020203" pitchFamily="34" charset="0"/>
                <a:cs typeface="Segoe UI" panose="020B0502040204020203" pitchFamily="34" charset="0"/>
              </a:rPr>
              <a:t>{ }</a:t>
            </a:r>
            <a:r>
              <a:rPr lang="en-US" altLang="en-US" sz="1800" b="1" dirty="0">
                <a:solidFill>
                  <a:srgbClr val="0000FF"/>
                </a:solidFill>
                <a:latin typeface="Segoe UI" panose="020B0502040204020203" pitchFamily="34" charset="0"/>
                <a:cs typeface="Segoe UI" panose="020B0502040204020203" pitchFamily="34" charset="0"/>
              </a:rPr>
              <a:t>  </a:t>
            </a:r>
          </a:p>
          <a:p>
            <a:pPr>
              <a:buClr>
                <a:srgbClr val="3333CC"/>
              </a:buClr>
              <a:buFont typeface="Wingdings" panose="05000000000000000000" pitchFamily="2" charset="2"/>
              <a:buNone/>
            </a:pPr>
            <a:r>
              <a:rPr lang="en-US" altLang="en-US" sz="1800" dirty="0">
                <a:solidFill>
                  <a:schemeClr val="tx1"/>
                </a:solidFill>
                <a:latin typeface="Segoe UI" panose="020B0502040204020203" pitchFamily="34" charset="0"/>
                <a:cs typeface="Segoe UI" panose="020B0502040204020203" pitchFamily="34" charset="0"/>
              </a:rPr>
              <a:t>   . . .</a:t>
            </a:r>
          </a:p>
          <a:p>
            <a:pPr>
              <a:spcBef>
                <a:spcPct val="50000"/>
              </a:spcBef>
              <a:buFontTx/>
              <a:buNone/>
            </a:pPr>
            <a:r>
              <a:rPr lang="en-US" altLang="en-US" sz="1800" dirty="0">
                <a:solidFill>
                  <a:schemeClr val="tx1"/>
                </a:solidFill>
                <a:latin typeface="Segoe UI" panose="020B0502040204020203" pitchFamily="34" charset="0"/>
                <a:cs typeface="Segoe UI" panose="020B0502040204020203" pitchFamily="34" charset="0"/>
              </a:rPr>
              <a:t>}</a:t>
            </a:r>
          </a:p>
          <a:p>
            <a:pPr>
              <a:spcBef>
                <a:spcPct val="50000"/>
              </a:spcBef>
              <a:buFontTx/>
              <a:buNone/>
            </a:pPr>
            <a:endParaRPr lang="en-US" altLang="en-US" sz="1800" dirty="0">
              <a:solidFill>
                <a:schemeClr val="tx1"/>
              </a:solidFill>
              <a:latin typeface="Segoe UI" panose="020B0502040204020203" pitchFamily="34" charset="0"/>
              <a:cs typeface="Segoe UI" panose="020B0502040204020203" pitchFamily="34" charset="0"/>
            </a:endParaRPr>
          </a:p>
        </p:txBody>
      </p:sp>
      <p:sp>
        <p:nvSpPr>
          <p:cNvPr id="11" name="Text Box 18"/>
          <p:cNvSpPr txBox="1">
            <a:spLocks noChangeArrowheads="1"/>
          </p:cNvSpPr>
          <p:nvPr/>
        </p:nvSpPr>
        <p:spPr bwMode="auto">
          <a:xfrm>
            <a:off x="342900" y="4343400"/>
            <a:ext cx="85725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2400">
                <a:solidFill>
                  <a:srgbClr val="0000FF"/>
                </a:solidFill>
                <a:latin typeface="Segoe UI" panose="020B0502040204020203" pitchFamily="34" charset="0"/>
                <a:cs typeface="Segoe UI" panose="020B0502040204020203" pitchFamily="34" charset="0"/>
              </a:rPr>
              <a:t>If the superclass has a default constructor, this will be called automatically if no explicit call to base is made in the subclass constructor. </a:t>
            </a:r>
          </a:p>
          <a:p>
            <a:pPr>
              <a:buClr>
                <a:srgbClr val="3333CC"/>
              </a:buClr>
              <a:buFont typeface="Wingdings" panose="05000000000000000000" pitchFamily="2" charset="2"/>
              <a:buNone/>
            </a:pPr>
            <a:r>
              <a:rPr kumimoji="1" lang="en-US" altLang="en-US" sz="2400">
                <a:solidFill>
                  <a:srgbClr val="0000FF"/>
                </a:solidFill>
                <a:latin typeface="Segoe UI" panose="020B0502040204020203" pitchFamily="34" charset="0"/>
                <a:cs typeface="Segoe UI" panose="020B0502040204020203" pitchFamily="34" charset="0"/>
              </a:rPr>
              <a:t>Though an explicit call is still better style for reasons of clarity.</a:t>
            </a:r>
          </a:p>
        </p:txBody>
      </p:sp>
      <p:cxnSp>
        <p:nvCxnSpPr>
          <p:cNvPr id="13" name="Straight Connector 4"/>
          <p:cNvCxnSpPr>
            <a:cxnSpLocks noChangeShapeType="1"/>
          </p:cNvCxnSpPr>
          <p:nvPr/>
        </p:nvCxnSpPr>
        <p:spPr bwMode="auto">
          <a:xfrm flipH="1">
            <a:off x="3276600" y="4343400"/>
            <a:ext cx="4419600" cy="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14" name="Straight Arrow Connector 6"/>
          <p:cNvCxnSpPr>
            <a:cxnSpLocks noChangeShapeType="1"/>
          </p:cNvCxnSpPr>
          <p:nvPr/>
        </p:nvCxnSpPr>
        <p:spPr bwMode="auto">
          <a:xfrm flipH="1" flipV="1">
            <a:off x="2438400" y="3276600"/>
            <a:ext cx="838200" cy="1066800"/>
          </a:xfrm>
          <a:prstGeom prst="straightConnector1">
            <a:avLst/>
          </a:prstGeom>
          <a:noFill/>
          <a:ln w="127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15" name="Title 1">
            <a:extLst>
              <a:ext uri="{FF2B5EF4-FFF2-40B4-BE49-F238E27FC236}">
                <a16:creationId xmlns:a16="http://schemas.microsoft.com/office/drawing/2014/main" id="{05797AAF-3FAE-4B87-96C1-9EE469FB0DA9}"/>
              </a:ext>
            </a:extLst>
          </p:cNvPr>
          <p:cNvSpPr>
            <a:spLocks noGrp="1"/>
          </p:cNvSpPr>
          <p:nvPr>
            <p:ph type="title"/>
          </p:nvPr>
        </p:nvSpPr>
        <p:spPr>
          <a:xfrm>
            <a:off x="76200" y="122238"/>
            <a:ext cx="8991600" cy="563562"/>
          </a:xfrm>
        </p:spPr>
        <p:txBody>
          <a:bodyPr/>
          <a:lstStyle/>
          <a:p>
            <a:r>
              <a:rPr lang="en-SG" altLang="en-US" dirty="0"/>
              <a:t>Accessing the Superclass constructors </a:t>
            </a:r>
            <a:r>
              <a:rPr lang="en-SG" altLang="en-US" baseline="-25000" dirty="0"/>
              <a:t>…/2</a:t>
            </a:r>
            <a:endParaRPr lang="en-US" altLang="en-US" baseline="-25000" dirty="0"/>
          </a:p>
        </p:txBody>
      </p:sp>
      <p:sp>
        <p:nvSpPr>
          <p:cNvPr id="4" name="TextBox 3">
            <a:extLst>
              <a:ext uri="{FF2B5EF4-FFF2-40B4-BE49-F238E27FC236}">
                <a16:creationId xmlns:a16="http://schemas.microsoft.com/office/drawing/2014/main" id="{989C6882-2BD1-4507-99CC-A1D4C961407F}"/>
              </a:ext>
            </a:extLst>
          </p:cNvPr>
          <p:cNvSpPr txBox="1"/>
          <p:nvPr/>
        </p:nvSpPr>
        <p:spPr>
          <a:xfrm>
            <a:off x="493295" y="2915471"/>
            <a:ext cx="2438400" cy="369332"/>
          </a:xfrm>
          <a:prstGeom prst="rect">
            <a:avLst/>
          </a:prstGeom>
          <a:solidFill>
            <a:srgbClr val="FFFF00"/>
          </a:solidFill>
        </p:spPr>
        <p:txBody>
          <a:bodyPr wrap="square" rtlCol="0">
            <a:spAutoFit/>
          </a:bodyPr>
          <a:lstStyle/>
          <a:p>
            <a:r>
              <a:rPr kumimoji="1" lang="en-US" altLang="en-US" sz="1800" b="1" dirty="0">
                <a:solidFill>
                  <a:srgbClr val="FF0000"/>
                </a:solidFill>
                <a:latin typeface="Segoe UI" panose="020B0502040204020203" pitchFamily="34" charset="0"/>
                <a:cs typeface="Segoe UI" panose="020B0502040204020203" pitchFamily="34" charset="0"/>
              </a:rPr>
              <a:t>public </a:t>
            </a:r>
            <a:r>
              <a:rPr kumimoji="1" lang="en-US" altLang="en-US" sz="1800" b="1" dirty="0" err="1">
                <a:solidFill>
                  <a:srgbClr val="FF0000"/>
                </a:solidFill>
                <a:latin typeface="Segoe UI" panose="020B0502040204020203" pitchFamily="34" charset="0"/>
                <a:cs typeface="Segoe UI" panose="020B0502040204020203" pitchFamily="34" charset="0"/>
              </a:rPr>
              <a:t>CashCard</a:t>
            </a:r>
            <a:r>
              <a:rPr kumimoji="1" lang="en-US" altLang="en-US" sz="1800" b="1" dirty="0">
                <a:solidFill>
                  <a:srgbClr val="FF0000"/>
                </a:solidFill>
                <a:latin typeface="Segoe UI" panose="020B0502040204020203" pitchFamily="34" charset="0"/>
                <a:cs typeface="Segoe UI" panose="020B0502040204020203" pitchFamily="34" charset="0"/>
              </a:rPr>
              <a:t>() { }</a:t>
            </a:r>
          </a:p>
        </p:txBody>
      </p:sp>
      <p:sp>
        <p:nvSpPr>
          <p:cNvPr id="5" name="TextBox 4">
            <a:extLst>
              <a:ext uri="{FF2B5EF4-FFF2-40B4-BE49-F238E27FC236}">
                <a16:creationId xmlns:a16="http://schemas.microsoft.com/office/drawing/2014/main" id="{EB0A82FF-8A31-4ED9-BFD2-64D8E185DE2B}"/>
              </a:ext>
            </a:extLst>
          </p:cNvPr>
          <p:cNvSpPr txBox="1"/>
          <p:nvPr/>
        </p:nvSpPr>
        <p:spPr>
          <a:xfrm>
            <a:off x="4303296" y="2667000"/>
            <a:ext cx="4191000" cy="369332"/>
          </a:xfrm>
          <a:prstGeom prst="rect">
            <a:avLst/>
          </a:prstGeom>
          <a:solidFill>
            <a:srgbClr val="FFFF00"/>
          </a:solidFill>
        </p:spPr>
        <p:txBody>
          <a:bodyPr wrap="square" rtlCol="0">
            <a:spAutoFit/>
          </a:bodyPr>
          <a:lstStyle/>
          <a:p>
            <a:r>
              <a:rPr kumimoji="1" lang="en-US" altLang="en-US" sz="1800" b="1" dirty="0">
                <a:solidFill>
                  <a:srgbClr val="0000FF"/>
                </a:solidFill>
                <a:latin typeface="Segoe UI" panose="020B0502040204020203" pitchFamily="34" charset="0"/>
                <a:cs typeface="Segoe UI" panose="020B0502040204020203" pitchFamily="34" charset="0"/>
              </a:rPr>
              <a:t>public </a:t>
            </a:r>
            <a:r>
              <a:rPr kumimoji="1" lang="en-US" altLang="en-US" sz="1800" b="1" dirty="0" err="1">
                <a:solidFill>
                  <a:srgbClr val="0000FF"/>
                </a:solidFill>
                <a:latin typeface="Segoe UI" panose="020B0502040204020203" pitchFamily="34" charset="0"/>
                <a:cs typeface="Segoe UI" panose="020B0502040204020203" pitchFamily="34" charset="0"/>
              </a:rPr>
              <a:t>MemberCashCard</a:t>
            </a:r>
            <a:r>
              <a:rPr kumimoji="1" lang="en-US" altLang="en-US" sz="1800" b="1" dirty="0">
                <a:solidFill>
                  <a:srgbClr val="0000FF"/>
                </a:solidFill>
                <a:latin typeface="Segoe UI" panose="020B0502040204020203" pitchFamily="34" charset="0"/>
                <a:cs typeface="Segoe UI" panose="020B0502040204020203" pitchFamily="34" charset="0"/>
              </a:rPr>
              <a:t>()</a:t>
            </a:r>
            <a:r>
              <a:rPr kumimoji="1" lang="en-US" altLang="en-US" sz="1800" b="1" dirty="0">
                <a:solidFill>
                  <a:srgbClr val="FF0000"/>
                </a:solidFill>
                <a:latin typeface="Segoe UI" panose="020B0502040204020203" pitchFamily="34" charset="0"/>
                <a:cs typeface="Segoe UI" panose="020B0502040204020203" pitchFamily="34" charset="0"/>
              </a:rPr>
              <a:t>:</a:t>
            </a:r>
            <a:r>
              <a:rPr kumimoji="1" lang="en-US" altLang="en-US" sz="1800" b="1" dirty="0">
                <a:solidFill>
                  <a:srgbClr val="0000FF"/>
                </a:solidFill>
                <a:latin typeface="Segoe UI" panose="020B0502040204020203" pitchFamily="34" charset="0"/>
                <a:cs typeface="Segoe UI" panose="020B0502040204020203" pitchFamily="34" charset="0"/>
              </a:rPr>
              <a:t> </a:t>
            </a:r>
            <a:r>
              <a:rPr kumimoji="1" lang="en-US" altLang="en-US" sz="1800" b="1" dirty="0">
                <a:solidFill>
                  <a:srgbClr val="FF0000"/>
                </a:solidFill>
                <a:latin typeface="Segoe UI" panose="020B0502040204020203" pitchFamily="34" charset="0"/>
                <a:cs typeface="Segoe UI" panose="020B0502040204020203" pitchFamily="34" charset="0"/>
              </a:rPr>
              <a:t>base() </a:t>
            </a:r>
            <a:r>
              <a:rPr kumimoji="1" lang="en-US" altLang="en-US" sz="1800" b="1" dirty="0">
                <a:solidFill>
                  <a:srgbClr val="0000FF"/>
                </a:solidFill>
                <a:latin typeface="Segoe UI" panose="020B0502040204020203" pitchFamily="34" charset="0"/>
                <a:cs typeface="Segoe UI" panose="020B0502040204020203" pitchFamily="34" charset="0"/>
              </a:rPr>
              <a:t>{ }</a:t>
            </a:r>
            <a:endParaRPr lang="en-US" sz="1800" dirty="0"/>
          </a:p>
        </p:txBody>
      </p:sp>
      <p:cxnSp>
        <p:nvCxnSpPr>
          <p:cNvPr id="12" name="Straight Connector 2"/>
          <p:cNvCxnSpPr>
            <a:cxnSpLocks noChangeShapeType="1"/>
          </p:cNvCxnSpPr>
          <p:nvPr/>
        </p:nvCxnSpPr>
        <p:spPr bwMode="auto">
          <a:xfrm>
            <a:off x="7696200" y="2971800"/>
            <a:ext cx="0" cy="137160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pic>
        <p:nvPicPr>
          <p:cNvPr id="6" name="s19">
            <a:hlinkClick r:id="" action="ppaction://media"/>
            <a:extLst>
              <a:ext uri="{FF2B5EF4-FFF2-40B4-BE49-F238E27FC236}">
                <a16:creationId xmlns:a16="http://schemas.microsoft.com/office/drawing/2014/main" id="{8C896B5B-59AD-4232-AE8D-FFAD19CDD5A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807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Objectives</a:t>
            </a:r>
          </a:p>
        </p:txBody>
      </p:sp>
      <p:sp>
        <p:nvSpPr>
          <p:cNvPr id="7171" name="Rectangle 3"/>
          <p:cNvSpPr>
            <a:spLocks noGrp="1" noChangeArrowheads="1"/>
          </p:cNvSpPr>
          <p:nvPr>
            <p:ph idx="1"/>
          </p:nvPr>
        </p:nvSpPr>
        <p:spPr/>
        <p:txBody>
          <a:bodyPr/>
          <a:lstStyle/>
          <a:p>
            <a:pPr marL="0" indent="0" eaLnBrk="1" hangingPunct="1">
              <a:buFontTx/>
              <a:buNone/>
              <a:defRPr/>
            </a:pPr>
            <a:r>
              <a:rPr lang="en-SG" altLang="en-US" dirty="0"/>
              <a:t>At the end of this lecture, you will be able to :</a:t>
            </a:r>
          </a:p>
          <a:p>
            <a:pPr marL="0" indent="0" eaLnBrk="1" hangingPunct="1">
              <a:buFontTx/>
              <a:buNone/>
              <a:defRPr/>
            </a:pPr>
            <a:endParaRPr lang="en-SG" altLang="en-US" dirty="0"/>
          </a:p>
          <a:p>
            <a:pPr eaLnBrk="1" hangingPunct="1">
              <a:defRPr/>
            </a:pPr>
            <a:r>
              <a:rPr lang="en-SG" altLang="en-US" dirty="0"/>
              <a:t>Describe what is inheritance </a:t>
            </a:r>
          </a:p>
          <a:p>
            <a:pPr marL="0" indent="0" eaLnBrk="1" hangingPunct="1">
              <a:buFontTx/>
              <a:buNone/>
              <a:defRPr/>
            </a:pPr>
            <a:endParaRPr lang="en-SG" altLang="en-US" dirty="0"/>
          </a:p>
          <a:p>
            <a:pPr eaLnBrk="1" hangingPunct="1">
              <a:defRPr/>
            </a:pPr>
            <a:r>
              <a:rPr lang="en-SG" altLang="en-US" dirty="0"/>
              <a:t>Implement inheritance in C#</a:t>
            </a:r>
          </a:p>
          <a:p>
            <a:pPr eaLnBrk="1" hangingPunct="1">
              <a:buFont typeface="Wingdings" panose="05000000000000000000" pitchFamily="2" charset="2"/>
              <a:buNone/>
              <a:defRPr/>
            </a:pPr>
            <a:endParaRPr lang="en-US" altLang="en-US" dirty="0"/>
          </a:p>
          <a:p>
            <a:pPr eaLnBrk="1" hangingPunct="1">
              <a:buFont typeface="Wingdings" panose="05000000000000000000" pitchFamily="2" charset="2"/>
              <a:buNone/>
              <a:defRPr/>
            </a:pPr>
            <a:endParaRPr lang="en-US" altLang="en-US" dirty="0"/>
          </a:p>
          <a:p>
            <a:pPr eaLnBrk="1" hangingPunct="1">
              <a:defRPr/>
            </a:pPr>
            <a:endParaRPr lang="en-US" altLang="en-US" dirty="0"/>
          </a:p>
        </p:txBody>
      </p:sp>
      <p:pic>
        <p:nvPicPr>
          <p:cNvPr id="2" name="s01">
            <a:hlinkClick r:id="" action="ppaction://media"/>
            <a:extLst>
              <a:ext uri="{FF2B5EF4-FFF2-40B4-BE49-F238E27FC236}">
                <a16:creationId xmlns:a16="http://schemas.microsoft.com/office/drawing/2014/main" id="{6B4B1E7C-ECEF-4BA7-88A6-E9F1DCC1570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304800" y="990600"/>
            <a:ext cx="3657600" cy="4524375"/>
          </a:xfrm>
          <a:prstGeom prst="rect">
            <a:avLst/>
          </a:prstGeom>
          <a:solidFill>
            <a:srgbClr val="CCFFFF"/>
          </a:solidFill>
          <a:ln w="1270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class </a:t>
            </a:r>
            <a:r>
              <a:rPr lang="en-US" altLang="en-US" sz="1800" dirty="0" err="1">
                <a:solidFill>
                  <a:schemeClr val="tx1"/>
                </a:solidFill>
                <a:latin typeface="Segoe UI" panose="020B0502040204020203" pitchFamily="34" charset="0"/>
                <a:cs typeface="Segoe UI" panose="020B0502040204020203" pitchFamily="34" charset="0"/>
              </a:rPr>
              <a:t>CashCard</a:t>
            </a:r>
            <a:endParaRPr lang="en-US" altLang="en-US" sz="1800" dirty="0">
              <a:solidFill>
                <a:schemeClr val="tx1"/>
              </a:solidFill>
              <a:latin typeface="Segoe UI" panose="020B0502040204020203" pitchFamily="34" charset="0"/>
              <a:cs typeface="Segoe UI" panose="020B0502040204020203" pitchFamily="34" charset="0"/>
            </a:endParaRP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a:t>
            </a:r>
          </a:p>
          <a:p>
            <a:pPr>
              <a:buClr>
                <a:srgbClr val="3333CC"/>
              </a:buClr>
              <a:buFont typeface="Wingdings" panose="05000000000000000000" pitchFamily="2" charset="2"/>
              <a:buNone/>
            </a:pPr>
            <a:r>
              <a:rPr kumimoji="1" lang="en-US" altLang="en-US" sz="1800" dirty="0">
                <a:solidFill>
                  <a:srgbClr val="3333CC"/>
                </a:solidFill>
                <a:latin typeface="Segoe UI" panose="020B0502040204020203" pitchFamily="34" charset="0"/>
                <a:cs typeface="Segoe UI" panose="020B0502040204020203" pitchFamily="34" charset="0"/>
              </a:rPr>
              <a:t>   </a:t>
            </a:r>
            <a:r>
              <a:rPr kumimoji="1" lang="en-US" altLang="en-US" sz="1800" dirty="0">
                <a:solidFill>
                  <a:srgbClr val="00B050"/>
                </a:solidFill>
                <a:latin typeface="Segoe UI" panose="020B0502040204020203" pitchFamily="34" charset="0"/>
                <a:cs typeface="Segoe UI" panose="020B0502040204020203" pitchFamily="34" charset="0"/>
              </a:rPr>
              <a:t>// Properties</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string Id { … }</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double Balance { … }</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 Constructors</a:t>
            </a:r>
          </a:p>
          <a:p>
            <a:pPr>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public </a:t>
            </a:r>
            <a:r>
              <a:rPr kumimoji="1" lang="en-US" altLang="en-US" sz="1800" dirty="0" err="1">
                <a:solidFill>
                  <a:srgbClr val="FF0000"/>
                </a:solidFill>
                <a:latin typeface="Arial Narrow" panose="020B0606020202030204" pitchFamily="34" charset="0"/>
                <a:cs typeface="Segoe UI" panose="020B0502040204020203" pitchFamily="34" charset="0"/>
              </a:rPr>
              <a:t>CashCard</a:t>
            </a:r>
            <a:r>
              <a:rPr kumimoji="1" lang="en-US" altLang="en-US" sz="1800" dirty="0">
                <a:solidFill>
                  <a:srgbClr val="FF0000"/>
                </a:solidFill>
                <a:latin typeface="Arial Narrow" panose="020B0606020202030204" pitchFamily="34" charset="0"/>
                <a:cs typeface="Segoe UI" panose="020B0502040204020203" pitchFamily="34" charset="0"/>
              </a:rPr>
              <a:t>(string </a:t>
            </a:r>
            <a:r>
              <a:rPr kumimoji="1" lang="en-US" altLang="en-US" sz="1800" dirty="0" err="1">
                <a:solidFill>
                  <a:srgbClr val="FF0000"/>
                </a:solidFill>
                <a:latin typeface="Arial Narrow" panose="020B0606020202030204" pitchFamily="34" charset="0"/>
                <a:cs typeface="Segoe UI" panose="020B0502040204020203" pitchFamily="34" charset="0"/>
              </a:rPr>
              <a:t>i</a:t>
            </a:r>
            <a:r>
              <a:rPr kumimoji="1" lang="en-US" altLang="en-US" sz="1800" dirty="0">
                <a:solidFill>
                  <a:srgbClr val="FF0000"/>
                </a:solidFill>
                <a:latin typeface="Arial Narrow" panose="020B0606020202030204" pitchFamily="34" charset="0"/>
                <a:cs typeface="Segoe UI" panose="020B0502040204020203" pitchFamily="34" charset="0"/>
              </a:rPr>
              <a:t>, double b)</a:t>
            </a:r>
          </a:p>
          <a:p>
            <a:pPr>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a:t>
            </a:r>
          </a:p>
          <a:p>
            <a:pPr>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Id = </a:t>
            </a:r>
            <a:r>
              <a:rPr kumimoji="1" lang="en-US" altLang="en-US" sz="1800" dirty="0" err="1">
                <a:solidFill>
                  <a:srgbClr val="FF0000"/>
                </a:solidFill>
                <a:latin typeface="Arial Narrow" panose="020B0606020202030204" pitchFamily="34" charset="0"/>
                <a:cs typeface="Segoe UI" panose="020B0502040204020203" pitchFamily="34" charset="0"/>
              </a:rPr>
              <a:t>i</a:t>
            </a:r>
            <a:r>
              <a:rPr kumimoji="1" lang="en-US" altLang="en-US" sz="1800" dirty="0">
                <a:solidFill>
                  <a:srgbClr val="FF0000"/>
                </a:solidFill>
                <a:latin typeface="Arial Narrow" panose="020B0606020202030204" pitchFamily="34" charset="0"/>
                <a:cs typeface="Segoe UI" panose="020B0502040204020203" pitchFamily="34" charset="0"/>
              </a:rPr>
              <a:t>;</a:t>
            </a:r>
          </a:p>
          <a:p>
            <a:pPr>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Balance = b;</a:t>
            </a:r>
          </a:p>
          <a:p>
            <a:pPr>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a:t>
            </a:r>
          </a:p>
          <a:p>
            <a:pPr>
              <a:buClr>
                <a:srgbClr val="3333CC"/>
              </a:buClr>
              <a:buFont typeface="Wingdings" panose="05000000000000000000" pitchFamily="2" charset="2"/>
              <a:buNone/>
            </a:pPr>
            <a:r>
              <a:rPr lang="en-US" altLang="en-US" sz="1800" dirty="0">
                <a:solidFill>
                  <a:schemeClr val="tx1"/>
                </a:solidFill>
                <a:latin typeface="Segoe UI" panose="020B0502040204020203" pitchFamily="34" charset="0"/>
                <a:cs typeface="Segoe UI" panose="020B0502040204020203" pitchFamily="34" charset="0"/>
              </a:rPr>
              <a:t>   . . .</a:t>
            </a: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   . . . </a:t>
            </a:r>
          </a:p>
          <a:p>
            <a:pPr>
              <a:spcBef>
                <a:spcPct val="0"/>
              </a:spcBef>
              <a:buFontTx/>
              <a:buNone/>
            </a:pPr>
            <a:r>
              <a:rPr lang="en-US" altLang="en-US" sz="1800" dirty="0">
                <a:solidFill>
                  <a:schemeClr val="tx1"/>
                </a:solidFill>
                <a:latin typeface="Segoe UI" panose="020B0502040204020203" pitchFamily="34" charset="0"/>
                <a:cs typeface="Segoe UI" panose="020B0502040204020203" pitchFamily="34" charset="0"/>
              </a:rPr>
              <a:t>}</a:t>
            </a:r>
          </a:p>
        </p:txBody>
      </p:sp>
      <p:sp>
        <p:nvSpPr>
          <p:cNvPr id="10" name="Text Box 6"/>
          <p:cNvSpPr txBox="1">
            <a:spLocks noChangeArrowheads="1"/>
          </p:cNvSpPr>
          <p:nvPr/>
        </p:nvSpPr>
        <p:spPr bwMode="auto">
          <a:xfrm>
            <a:off x="4114800" y="990600"/>
            <a:ext cx="4953000" cy="3859213"/>
          </a:xfrm>
          <a:prstGeom prst="rect">
            <a:avLst/>
          </a:prstGeom>
          <a:solidFill>
            <a:srgbClr val="CCFFFF"/>
          </a:solidFill>
          <a:ln w="1905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class </a:t>
            </a:r>
            <a:r>
              <a:rPr kumimoji="1" lang="en-US" altLang="en-US" sz="1800" dirty="0" err="1">
                <a:solidFill>
                  <a:schemeClr val="tx1"/>
                </a:solidFill>
                <a:latin typeface="Segoe UI" panose="020B0502040204020203" pitchFamily="34" charset="0"/>
                <a:cs typeface="Segoe UI" panose="020B0502040204020203" pitchFamily="34" charset="0"/>
              </a:rPr>
              <a:t>MemberCashCard</a:t>
            </a: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FF0000"/>
                </a:solidFill>
                <a:latin typeface="Segoe UI" panose="020B0502040204020203" pitchFamily="34" charset="0"/>
                <a:cs typeface="Segoe UI" panose="020B0502040204020203" pitchFamily="34" charset="0"/>
              </a:rPr>
              <a:t>: </a:t>
            </a:r>
            <a:r>
              <a:rPr kumimoji="1" lang="en-US" altLang="en-US" sz="1800" dirty="0" err="1">
                <a:solidFill>
                  <a:srgbClr val="FF0000"/>
                </a:solidFill>
                <a:latin typeface="Segoe UI" panose="020B0502040204020203" pitchFamily="34" charset="0"/>
                <a:cs typeface="Segoe UI" panose="020B0502040204020203" pitchFamily="34" charset="0"/>
              </a:rPr>
              <a:t>CashCard</a:t>
            </a:r>
            <a:endParaRPr kumimoji="1" lang="en-US" altLang="en-US" sz="1800" dirty="0">
              <a:solidFill>
                <a:srgbClr val="FF0000"/>
              </a:solidFill>
              <a:latin typeface="Segoe UI" panose="020B0502040204020203" pitchFamily="34" charset="0"/>
              <a:cs typeface="Segoe UI" panose="020B0502040204020203" pitchFamily="34" charset="0"/>
            </a:endParaRP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00B050"/>
                </a:solidFill>
                <a:latin typeface="Segoe UI" panose="020B0502040204020203" pitchFamily="34" charset="0"/>
                <a:cs typeface="Segoe UI" panose="020B0502040204020203" pitchFamily="34" charset="0"/>
              </a:rPr>
              <a:t>// Property</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public int Points { … }</a:t>
            </a:r>
          </a:p>
          <a:p>
            <a:pPr>
              <a:buClr>
                <a:srgbClr val="3333CC"/>
              </a:buClr>
              <a:buFont typeface="Wingdings" panose="05000000000000000000" pitchFamily="2" charset="2"/>
              <a:buNone/>
            </a:pPr>
            <a:r>
              <a:rPr kumimoji="1" lang="en-US" altLang="en-US" sz="1800" dirty="0">
                <a:solidFill>
                  <a:schemeClr val="tx1"/>
                </a:solidFill>
                <a:latin typeface="Segoe UI" panose="020B0502040204020203" pitchFamily="34" charset="0"/>
                <a:cs typeface="Segoe UI" panose="020B0502040204020203" pitchFamily="34" charset="0"/>
              </a:rPr>
              <a:t>   </a:t>
            </a:r>
            <a:r>
              <a:rPr kumimoji="1" lang="en-US" altLang="en-US" sz="1800" dirty="0">
                <a:solidFill>
                  <a:srgbClr val="0000FF"/>
                </a:solidFill>
                <a:latin typeface="Segoe UI" panose="020B0502040204020203" pitchFamily="34" charset="0"/>
                <a:cs typeface="Segoe UI" panose="020B0502040204020203" pitchFamily="34" charset="0"/>
              </a:rPr>
              <a:t>// Constructors</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a:t>
            </a:r>
            <a:r>
              <a:rPr kumimoji="1" lang="en-US" altLang="en-US" sz="1800" dirty="0">
                <a:solidFill>
                  <a:srgbClr val="0000FF"/>
                </a:solidFill>
                <a:latin typeface="Arial Narrow" panose="020B0606020202030204" pitchFamily="34" charset="0"/>
                <a:cs typeface="Segoe UI" panose="020B0502040204020203" pitchFamily="34" charset="0"/>
              </a:rPr>
              <a:t>public </a:t>
            </a:r>
            <a:r>
              <a:rPr kumimoji="1" lang="en-US" altLang="en-US" sz="1800" dirty="0" err="1">
                <a:solidFill>
                  <a:srgbClr val="0000FF"/>
                </a:solidFill>
                <a:latin typeface="Arial Narrow" panose="020B0606020202030204" pitchFamily="34" charset="0"/>
                <a:cs typeface="Segoe UI" panose="020B0502040204020203" pitchFamily="34" charset="0"/>
              </a:rPr>
              <a:t>MemberCashCard</a:t>
            </a:r>
            <a:r>
              <a:rPr kumimoji="1" lang="en-US" altLang="en-US" sz="1800" dirty="0">
                <a:solidFill>
                  <a:srgbClr val="0000FF"/>
                </a:solidFill>
                <a:latin typeface="Arial Narrow" panose="020B0606020202030204" pitchFamily="34" charset="0"/>
                <a:cs typeface="Segoe UI" panose="020B0502040204020203" pitchFamily="34" charset="0"/>
              </a:rPr>
              <a:t>(string d, double b)</a:t>
            </a:r>
            <a:r>
              <a:rPr kumimoji="1" lang="en-US" altLang="en-US" sz="1800" dirty="0">
                <a:solidFill>
                  <a:srgbClr val="FF0000"/>
                </a:solidFill>
                <a:latin typeface="Arial Narrow" panose="020B0606020202030204" pitchFamily="34" charset="0"/>
                <a:cs typeface="Segoe UI" panose="020B0502040204020203" pitchFamily="34" charset="0"/>
              </a:rPr>
              <a:t>:</a:t>
            </a:r>
            <a:r>
              <a:rPr kumimoji="1" lang="en-US" altLang="en-US" sz="1800" b="1" dirty="0">
                <a:solidFill>
                  <a:srgbClr val="FF0000"/>
                </a:solidFill>
                <a:latin typeface="Arial Narrow" panose="020B0606020202030204" pitchFamily="34" charset="0"/>
                <a:cs typeface="Segoe UI" panose="020B0502040204020203" pitchFamily="34" charset="0"/>
              </a:rPr>
              <a:t>base(d, b)</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a:t>
            </a:r>
          </a:p>
          <a:p>
            <a:pPr>
              <a:buClr>
                <a:srgbClr val="3333CC"/>
              </a:buClr>
              <a:buFont typeface="Wingdings" panose="05000000000000000000" pitchFamily="2" charset="2"/>
              <a:buNone/>
            </a:pPr>
            <a:r>
              <a:rPr kumimoji="1" lang="en-US" altLang="en-US" sz="1800" dirty="0">
                <a:solidFill>
                  <a:srgbClr val="0000FF"/>
                </a:solidFill>
                <a:latin typeface="Segoe UI" panose="020B0502040204020203" pitchFamily="34" charset="0"/>
                <a:cs typeface="Segoe UI" panose="020B0502040204020203" pitchFamily="34" charset="0"/>
              </a:rPr>
              <a:t>  }</a:t>
            </a:r>
          </a:p>
          <a:p>
            <a:pPr>
              <a:buClr>
                <a:srgbClr val="3333CC"/>
              </a:buClr>
              <a:buFont typeface="Wingdings" panose="05000000000000000000" pitchFamily="2" charset="2"/>
              <a:buNone/>
            </a:pPr>
            <a:r>
              <a:rPr lang="en-US" altLang="en-US" sz="1800" dirty="0">
                <a:solidFill>
                  <a:schemeClr val="tx1"/>
                </a:solidFill>
                <a:latin typeface="Segoe UI" panose="020B0502040204020203" pitchFamily="34" charset="0"/>
                <a:cs typeface="Segoe UI" panose="020B0502040204020203" pitchFamily="34" charset="0"/>
              </a:rPr>
              <a:t>   . . .</a:t>
            </a:r>
          </a:p>
          <a:p>
            <a:pPr>
              <a:spcBef>
                <a:spcPct val="50000"/>
              </a:spcBef>
              <a:buFontTx/>
              <a:buNone/>
            </a:pPr>
            <a:r>
              <a:rPr lang="en-US" altLang="en-US" sz="1800" dirty="0">
                <a:solidFill>
                  <a:schemeClr val="tx1"/>
                </a:solidFill>
                <a:latin typeface="Segoe UI" panose="020B0502040204020203" pitchFamily="34" charset="0"/>
                <a:cs typeface="Segoe UI" panose="020B0502040204020203" pitchFamily="34" charset="0"/>
              </a:rPr>
              <a:t>}</a:t>
            </a:r>
          </a:p>
          <a:p>
            <a:pPr>
              <a:spcBef>
                <a:spcPct val="50000"/>
              </a:spcBef>
              <a:buFontTx/>
              <a:buNone/>
            </a:pPr>
            <a:endParaRPr lang="en-US" altLang="en-US" sz="1800" dirty="0">
              <a:solidFill>
                <a:schemeClr val="tx1"/>
              </a:solidFill>
              <a:latin typeface="Segoe UI" panose="020B0502040204020203" pitchFamily="34" charset="0"/>
              <a:cs typeface="Segoe UI" panose="020B0502040204020203" pitchFamily="34" charset="0"/>
            </a:endParaRPr>
          </a:p>
        </p:txBody>
      </p:sp>
      <p:cxnSp>
        <p:nvCxnSpPr>
          <p:cNvPr id="12" name="Straight Connector 8"/>
          <p:cNvCxnSpPr>
            <a:cxnSpLocks noChangeShapeType="1"/>
          </p:cNvCxnSpPr>
          <p:nvPr/>
        </p:nvCxnSpPr>
        <p:spPr bwMode="auto">
          <a:xfrm flipH="1">
            <a:off x="3581400" y="5105400"/>
            <a:ext cx="4800600" cy="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15" name="Text Box 18"/>
          <p:cNvSpPr txBox="1">
            <a:spLocks noChangeArrowheads="1"/>
          </p:cNvSpPr>
          <p:nvPr/>
        </p:nvSpPr>
        <p:spPr bwMode="auto">
          <a:xfrm>
            <a:off x="228600" y="5476875"/>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2400">
                <a:solidFill>
                  <a:srgbClr val="0000FF"/>
                </a:solidFill>
                <a:latin typeface="Calibri" panose="020F0502020204030204" pitchFamily="34" charset="0"/>
              </a:rPr>
              <a:t>No value is passed in for points as it is to be set to the default value.</a:t>
            </a:r>
          </a:p>
        </p:txBody>
      </p:sp>
      <p:sp>
        <p:nvSpPr>
          <p:cNvPr id="13" name="Title 1">
            <a:extLst>
              <a:ext uri="{FF2B5EF4-FFF2-40B4-BE49-F238E27FC236}">
                <a16:creationId xmlns:a16="http://schemas.microsoft.com/office/drawing/2014/main" id="{A3467163-6F70-4AC7-9BA6-A8282F62F8BE}"/>
              </a:ext>
            </a:extLst>
          </p:cNvPr>
          <p:cNvSpPr>
            <a:spLocks noGrp="1"/>
          </p:cNvSpPr>
          <p:nvPr>
            <p:ph type="title"/>
          </p:nvPr>
        </p:nvSpPr>
        <p:spPr>
          <a:xfrm>
            <a:off x="76200" y="122238"/>
            <a:ext cx="8991600" cy="563562"/>
          </a:xfrm>
        </p:spPr>
        <p:txBody>
          <a:bodyPr/>
          <a:lstStyle/>
          <a:p>
            <a:r>
              <a:rPr lang="en-SG" altLang="en-US" dirty="0"/>
              <a:t>Accessing the Superclass constructors </a:t>
            </a:r>
            <a:r>
              <a:rPr lang="en-SG" altLang="en-US" baseline="-25000" dirty="0"/>
              <a:t>…/3</a:t>
            </a:r>
            <a:endParaRPr lang="en-US" altLang="en-US" baseline="-25000" dirty="0"/>
          </a:p>
        </p:txBody>
      </p:sp>
      <p:sp>
        <p:nvSpPr>
          <p:cNvPr id="4" name="TextBox 3">
            <a:extLst>
              <a:ext uri="{FF2B5EF4-FFF2-40B4-BE49-F238E27FC236}">
                <a16:creationId xmlns:a16="http://schemas.microsoft.com/office/drawing/2014/main" id="{BE228604-DED5-417A-8EE3-1CA634B35B00}"/>
              </a:ext>
            </a:extLst>
          </p:cNvPr>
          <p:cNvSpPr txBox="1"/>
          <p:nvPr/>
        </p:nvSpPr>
        <p:spPr>
          <a:xfrm>
            <a:off x="495300" y="2956301"/>
            <a:ext cx="3276600" cy="1631216"/>
          </a:xfrm>
          <a:prstGeom prst="rect">
            <a:avLst/>
          </a:prstGeom>
          <a:solidFill>
            <a:srgbClr val="FFFF00"/>
          </a:solidFill>
        </p:spPr>
        <p:txBody>
          <a:bodyPr wrap="square" rtlCol="0">
            <a:spAutoFit/>
          </a:bodyPr>
          <a:lstStyle/>
          <a:p>
            <a:pPr>
              <a:spcBef>
                <a:spcPts val="300"/>
              </a:spcBef>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public </a:t>
            </a:r>
            <a:r>
              <a:rPr kumimoji="1" lang="en-US" altLang="en-US" sz="1800" dirty="0" err="1">
                <a:solidFill>
                  <a:srgbClr val="FF0000"/>
                </a:solidFill>
                <a:latin typeface="Arial Narrow" panose="020B0606020202030204" pitchFamily="34" charset="0"/>
                <a:cs typeface="Segoe UI" panose="020B0502040204020203" pitchFamily="34" charset="0"/>
              </a:rPr>
              <a:t>CashCard</a:t>
            </a:r>
            <a:r>
              <a:rPr kumimoji="1" lang="en-US" altLang="en-US" sz="1800" dirty="0">
                <a:solidFill>
                  <a:srgbClr val="FF0000"/>
                </a:solidFill>
                <a:latin typeface="Arial Narrow" panose="020B0606020202030204" pitchFamily="34" charset="0"/>
                <a:cs typeface="Segoe UI" panose="020B0502040204020203" pitchFamily="34" charset="0"/>
              </a:rPr>
              <a:t>(string d, double b)</a:t>
            </a:r>
          </a:p>
          <a:p>
            <a:pPr>
              <a:spcBef>
                <a:spcPts val="300"/>
              </a:spcBef>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a:t>
            </a:r>
          </a:p>
          <a:p>
            <a:pPr>
              <a:spcBef>
                <a:spcPts val="300"/>
              </a:spcBef>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Id = d;</a:t>
            </a:r>
          </a:p>
          <a:p>
            <a:pPr>
              <a:spcBef>
                <a:spcPts val="300"/>
              </a:spcBef>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      Balance = b;</a:t>
            </a:r>
          </a:p>
          <a:p>
            <a:pPr>
              <a:spcBef>
                <a:spcPts val="300"/>
              </a:spcBef>
              <a:buClr>
                <a:srgbClr val="3333CC"/>
              </a:buClr>
              <a:buFont typeface="Wingdings" panose="05000000000000000000" pitchFamily="2" charset="2"/>
              <a:buNone/>
            </a:pPr>
            <a:r>
              <a:rPr kumimoji="1" lang="en-US" altLang="en-US" sz="1800" dirty="0">
                <a:solidFill>
                  <a:srgbClr val="FF0000"/>
                </a:solidFill>
                <a:latin typeface="Arial Narrow" panose="020B0606020202030204" pitchFamily="34" charset="0"/>
                <a:cs typeface="Segoe UI" panose="020B0502040204020203" pitchFamily="34" charset="0"/>
              </a:rPr>
              <a:t>}</a:t>
            </a:r>
          </a:p>
        </p:txBody>
      </p:sp>
      <p:cxnSp>
        <p:nvCxnSpPr>
          <p:cNvPr id="14" name="Straight Arrow Connector 9"/>
          <p:cNvCxnSpPr>
            <a:cxnSpLocks noChangeShapeType="1"/>
          </p:cNvCxnSpPr>
          <p:nvPr/>
        </p:nvCxnSpPr>
        <p:spPr bwMode="auto">
          <a:xfrm flipH="1" flipV="1">
            <a:off x="2133600" y="3352800"/>
            <a:ext cx="1447800" cy="1752600"/>
          </a:xfrm>
          <a:prstGeom prst="straightConnector1">
            <a:avLst/>
          </a:prstGeom>
          <a:noFill/>
          <a:ln w="127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EC3B4F9C-518F-4C8C-B61C-1091EFF21CD0}"/>
              </a:ext>
            </a:extLst>
          </p:cNvPr>
          <p:cNvSpPr txBox="1"/>
          <p:nvPr/>
        </p:nvSpPr>
        <p:spPr>
          <a:xfrm>
            <a:off x="4267200" y="2657326"/>
            <a:ext cx="4800600" cy="1000274"/>
          </a:xfrm>
          <a:prstGeom prst="rect">
            <a:avLst/>
          </a:prstGeom>
          <a:solidFill>
            <a:srgbClr val="FFFF00"/>
          </a:solidFill>
        </p:spPr>
        <p:txBody>
          <a:bodyPr wrap="square" rtlCol="0">
            <a:spAutoFit/>
          </a:bodyPr>
          <a:lstStyle/>
          <a:p>
            <a:pPr>
              <a:spcBef>
                <a:spcPts val="0"/>
              </a:spcBef>
              <a:buClr>
                <a:srgbClr val="3333CC"/>
              </a:buClr>
              <a:buFont typeface="Wingdings" panose="05000000000000000000" pitchFamily="2" charset="2"/>
              <a:buNone/>
            </a:pPr>
            <a:r>
              <a:rPr kumimoji="1" lang="en-US" altLang="en-US" sz="1800" dirty="0">
                <a:solidFill>
                  <a:srgbClr val="0000FF"/>
                </a:solidFill>
                <a:latin typeface="Arial Narrow" panose="020B0606020202030204" pitchFamily="34" charset="0"/>
                <a:cs typeface="Segoe UI" panose="020B0502040204020203" pitchFamily="34" charset="0"/>
              </a:rPr>
              <a:t>public </a:t>
            </a:r>
            <a:r>
              <a:rPr kumimoji="1" lang="en-US" altLang="en-US" sz="1800" dirty="0" err="1">
                <a:solidFill>
                  <a:srgbClr val="0000FF"/>
                </a:solidFill>
                <a:latin typeface="Arial Narrow" panose="020B0606020202030204" pitchFamily="34" charset="0"/>
                <a:cs typeface="Segoe UI" panose="020B0502040204020203" pitchFamily="34" charset="0"/>
              </a:rPr>
              <a:t>MemberCashCard</a:t>
            </a:r>
            <a:r>
              <a:rPr kumimoji="1" lang="en-US" altLang="en-US" sz="1800" dirty="0">
                <a:solidFill>
                  <a:srgbClr val="0000FF"/>
                </a:solidFill>
                <a:latin typeface="Arial Narrow" panose="020B0606020202030204" pitchFamily="34" charset="0"/>
                <a:cs typeface="Segoe UI" panose="020B0502040204020203" pitchFamily="34" charset="0"/>
              </a:rPr>
              <a:t>(string d, double b)</a:t>
            </a:r>
            <a:r>
              <a:rPr kumimoji="1" lang="en-US" altLang="en-US" sz="1800" dirty="0">
                <a:solidFill>
                  <a:srgbClr val="FF0000"/>
                </a:solidFill>
                <a:latin typeface="Arial Narrow" panose="020B0606020202030204" pitchFamily="34" charset="0"/>
                <a:cs typeface="Segoe UI" panose="020B0502040204020203" pitchFamily="34" charset="0"/>
              </a:rPr>
              <a:t>:</a:t>
            </a:r>
            <a:r>
              <a:rPr kumimoji="1" lang="en-US" altLang="en-US" sz="1800" b="1" dirty="0">
                <a:solidFill>
                  <a:srgbClr val="FF0000"/>
                </a:solidFill>
                <a:latin typeface="Arial Narrow" panose="020B0606020202030204" pitchFamily="34" charset="0"/>
                <a:cs typeface="Segoe UI" panose="020B0502040204020203" pitchFamily="34" charset="0"/>
              </a:rPr>
              <a:t>base(d, b)</a:t>
            </a:r>
          </a:p>
          <a:p>
            <a:pPr>
              <a:spcBef>
                <a:spcPts val="300"/>
              </a:spcBef>
              <a:buClr>
                <a:srgbClr val="3333CC"/>
              </a:buClr>
              <a:buFont typeface="Wingdings" panose="05000000000000000000" pitchFamily="2" charset="2"/>
              <a:buNone/>
            </a:pPr>
            <a:r>
              <a:rPr kumimoji="1" lang="en-US" altLang="en-US" sz="1800" dirty="0">
                <a:solidFill>
                  <a:srgbClr val="0000FF"/>
                </a:solidFill>
                <a:latin typeface="Arial Narrow" panose="020B0606020202030204" pitchFamily="34" charset="0"/>
                <a:cs typeface="Segoe UI" panose="020B0502040204020203" pitchFamily="34" charset="0"/>
              </a:rPr>
              <a:t>{</a:t>
            </a:r>
          </a:p>
          <a:p>
            <a:pPr>
              <a:spcBef>
                <a:spcPts val="300"/>
              </a:spcBef>
              <a:buClr>
                <a:srgbClr val="3333CC"/>
              </a:buClr>
              <a:buFont typeface="Wingdings" panose="05000000000000000000" pitchFamily="2" charset="2"/>
              <a:buNone/>
            </a:pPr>
            <a:r>
              <a:rPr kumimoji="1" lang="en-US" altLang="en-US" sz="1800" dirty="0">
                <a:solidFill>
                  <a:srgbClr val="0000FF"/>
                </a:solidFill>
                <a:latin typeface="Arial Narrow" panose="020B0606020202030204" pitchFamily="34" charset="0"/>
                <a:cs typeface="Segoe UI" panose="020B0502040204020203" pitchFamily="34" charset="0"/>
              </a:rPr>
              <a:t>}</a:t>
            </a:r>
            <a:endParaRPr lang="en-US" sz="1800" dirty="0">
              <a:latin typeface="Arial Narrow" panose="020B0606020202030204" pitchFamily="34" charset="0"/>
            </a:endParaRPr>
          </a:p>
        </p:txBody>
      </p:sp>
      <p:cxnSp>
        <p:nvCxnSpPr>
          <p:cNvPr id="11" name="Straight Connector 7"/>
          <p:cNvCxnSpPr>
            <a:cxnSpLocks noChangeShapeType="1"/>
          </p:cNvCxnSpPr>
          <p:nvPr/>
        </p:nvCxnSpPr>
        <p:spPr bwMode="auto">
          <a:xfrm>
            <a:off x="8382000" y="3048000"/>
            <a:ext cx="0" cy="205740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pic>
        <p:nvPicPr>
          <p:cNvPr id="7" name="s20">
            <a:hlinkClick r:id="" action="ppaction://media"/>
            <a:extLst>
              <a:ext uri="{FF2B5EF4-FFF2-40B4-BE49-F238E27FC236}">
                <a16:creationId xmlns:a16="http://schemas.microsoft.com/office/drawing/2014/main" id="{784F9929-0A45-437E-8FF2-9B735FC8D24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4260" y="183833"/>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7"/>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152400" y="1066800"/>
            <a:ext cx="8763000" cy="1295400"/>
          </a:xfrm>
        </p:spPr>
        <p:txBody>
          <a:bodyPr/>
          <a:lstStyle/>
          <a:p>
            <a:pPr>
              <a:buClr>
                <a:srgbClr val="0000FF"/>
              </a:buClr>
              <a:buFont typeface="Wingdings" panose="05000000000000000000" pitchFamily="2" charset="2"/>
              <a:buNone/>
            </a:pPr>
            <a:r>
              <a:rPr lang="en-US" altLang="en-US"/>
              <a:t>The syntax for accessing the base class methods is :</a:t>
            </a:r>
          </a:p>
          <a:p>
            <a:pPr>
              <a:buClr>
                <a:srgbClr val="0000FF"/>
              </a:buClr>
              <a:buFont typeface="Wingdings" panose="05000000000000000000" pitchFamily="2" charset="2"/>
              <a:buNone/>
            </a:pPr>
            <a:r>
              <a:rPr lang="en-US" altLang="en-US">
                <a:solidFill>
                  <a:srgbClr val="0000FF"/>
                </a:solidFill>
              </a:rPr>
              <a:t>			</a:t>
            </a:r>
            <a:r>
              <a:rPr lang="en-US" altLang="en-US">
                <a:solidFill>
                  <a:srgbClr val="FF0000"/>
                </a:solidFill>
                <a:latin typeface="Consolas" panose="020B0609020204030204" pitchFamily="49" charset="0"/>
              </a:rPr>
              <a:t>base</a:t>
            </a:r>
            <a:r>
              <a:rPr lang="en-US" altLang="en-US">
                <a:solidFill>
                  <a:srgbClr val="0000FF"/>
                </a:solidFill>
                <a:latin typeface="Consolas" panose="020B0609020204030204" pitchFamily="49" charset="0"/>
              </a:rPr>
              <a:t>.methodName()</a:t>
            </a:r>
            <a:r>
              <a:rPr lang="en-US" altLang="en-US" i="1">
                <a:solidFill>
                  <a:srgbClr val="0000FF"/>
                </a:solidFill>
                <a:latin typeface="Consolas" panose="020B0609020204030204" pitchFamily="49" charset="0"/>
              </a:rPr>
              <a:t> </a:t>
            </a:r>
          </a:p>
        </p:txBody>
      </p:sp>
      <p:sp>
        <p:nvSpPr>
          <p:cNvPr id="323588" name="Rectangle 4"/>
          <p:cNvSpPr>
            <a:spLocks noChangeArrowheads="1"/>
          </p:cNvSpPr>
          <p:nvPr/>
        </p:nvSpPr>
        <p:spPr bwMode="auto">
          <a:xfrm>
            <a:off x="152400" y="3810000"/>
            <a:ext cx="8382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3333CC"/>
              </a:buClr>
              <a:buFont typeface="Wingdings" panose="05000000000000000000" pitchFamily="2" charset="2"/>
              <a:buChar char="§"/>
              <a:defRPr kumimoji="1" sz="3200" b="1">
                <a:solidFill>
                  <a:srgbClr val="3333CC"/>
                </a:solidFill>
                <a:latin typeface="Arial Narrow" panose="020B0606020202030204" pitchFamily="34" charset="0"/>
              </a:defRPr>
            </a:lvl1pPr>
            <a:lvl2pPr marL="742950" indent="-285750">
              <a:spcBef>
                <a:spcPct val="20000"/>
              </a:spcBef>
              <a:buClr>
                <a:schemeClr val="tx1"/>
              </a:buClr>
              <a:buFont typeface="Wingdings" panose="05000000000000000000" pitchFamily="2" charset="2"/>
              <a:buChar char="§"/>
              <a:defRPr kumimoji="1" sz="2800" b="1">
                <a:solidFill>
                  <a:schemeClr val="tx1"/>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nSpc>
                <a:spcPct val="80000"/>
              </a:lnSpc>
              <a:spcBef>
                <a:spcPct val="50000"/>
              </a:spcBef>
              <a:buClrTx/>
              <a:buFontTx/>
              <a:buNone/>
              <a:defRPr/>
            </a:pPr>
            <a:r>
              <a:rPr lang="en-US" altLang="en-US" sz="2400" dirty="0">
                <a:solidFill>
                  <a:srgbClr val="660033"/>
                </a:solidFill>
                <a:latin typeface="+mn-lt"/>
                <a:cs typeface="+mn-cs"/>
              </a:rPr>
              <a:t>Note</a:t>
            </a:r>
          </a:p>
          <a:p>
            <a:pPr>
              <a:lnSpc>
                <a:spcPct val="80000"/>
              </a:lnSpc>
              <a:spcBef>
                <a:spcPct val="50000"/>
              </a:spcBef>
              <a:buClrTx/>
              <a:buFontTx/>
              <a:buChar char="•"/>
              <a:defRPr/>
            </a:pPr>
            <a:r>
              <a:rPr lang="en-US" altLang="en-US" sz="2400" b="0" dirty="0">
                <a:solidFill>
                  <a:srgbClr val="660033"/>
                </a:solidFill>
                <a:latin typeface="+mn-lt"/>
                <a:cs typeface="+mn-cs"/>
              </a:rPr>
              <a:t>If the subclass does not have a method that shares the same name as another method in the base class, the keyword </a:t>
            </a:r>
            <a:r>
              <a:rPr lang="en-US" altLang="en-US" sz="2400" b="0" dirty="0">
                <a:solidFill>
                  <a:srgbClr val="FF0000"/>
                </a:solidFill>
                <a:latin typeface="Consolas" panose="020B0609020204030204" pitchFamily="49" charset="0"/>
                <a:cs typeface="+mn-cs"/>
              </a:rPr>
              <a:t>base</a:t>
            </a:r>
            <a:r>
              <a:rPr lang="en-US" altLang="en-US" sz="2400" b="0" dirty="0">
                <a:solidFill>
                  <a:srgbClr val="660033"/>
                </a:solidFill>
                <a:latin typeface="+mn-lt"/>
                <a:cs typeface="+mn-cs"/>
              </a:rPr>
              <a:t> can be omitted</a:t>
            </a:r>
          </a:p>
        </p:txBody>
      </p:sp>
      <p:sp>
        <p:nvSpPr>
          <p:cNvPr id="323589" name="Rectangle 5"/>
          <p:cNvSpPr>
            <a:spLocks noChangeArrowheads="1"/>
          </p:cNvSpPr>
          <p:nvPr/>
        </p:nvSpPr>
        <p:spPr bwMode="auto">
          <a:xfrm>
            <a:off x="228600" y="2590800"/>
            <a:ext cx="876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0000FF"/>
              </a:buClr>
              <a:buFont typeface="Wingdings" panose="05000000000000000000" pitchFamily="2" charset="2"/>
              <a:buNone/>
            </a:pPr>
            <a:r>
              <a:rPr kumimoji="1" lang="en-US" altLang="en-US" i="1" dirty="0">
                <a:solidFill>
                  <a:schemeClr val="tx1"/>
                </a:solidFill>
                <a:latin typeface="Courier New" panose="02070309020205020404" pitchFamily="49" charset="0"/>
              </a:rPr>
              <a:t>e.g.	 </a:t>
            </a:r>
            <a:r>
              <a:rPr kumimoji="1" lang="en-US" altLang="en-US" i="1" dirty="0" err="1">
                <a:solidFill>
                  <a:srgbClr val="FF0000"/>
                </a:solidFill>
                <a:latin typeface="Consolas" panose="020B0609020204030204" pitchFamily="49" charset="0"/>
              </a:rPr>
              <a:t>base</a:t>
            </a:r>
            <a:r>
              <a:rPr kumimoji="1" lang="en-US" altLang="en-US" i="1" dirty="0" err="1">
                <a:solidFill>
                  <a:srgbClr val="0000FF"/>
                </a:solidFill>
                <a:latin typeface="Consolas" panose="020B0609020204030204" pitchFamily="49" charset="0"/>
              </a:rPr>
              <a:t>.ToString</a:t>
            </a:r>
            <a:r>
              <a:rPr kumimoji="1" lang="en-US" altLang="en-US" i="1" dirty="0">
                <a:solidFill>
                  <a:srgbClr val="0000FF"/>
                </a:solidFill>
                <a:latin typeface="Consolas" panose="020B0609020204030204" pitchFamily="49" charset="0"/>
              </a:rPr>
              <a:t>()</a:t>
            </a:r>
          </a:p>
          <a:p>
            <a:pPr>
              <a:buClr>
                <a:srgbClr val="0000FF"/>
              </a:buClr>
              <a:buFont typeface="Wingdings" panose="05000000000000000000" pitchFamily="2" charset="2"/>
              <a:buNone/>
            </a:pPr>
            <a:r>
              <a:rPr kumimoji="1" lang="en-US" altLang="en-US" i="1" dirty="0">
                <a:solidFill>
                  <a:srgbClr val="0000FF"/>
                </a:solidFill>
                <a:latin typeface="Consolas" panose="020B0609020204030204" pitchFamily="49" charset="0"/>
              </a:rPr>
              <a:t>		 </a:t>
            </a:r>
            <a:r>
              <a:rPr kumimoji="1" lang="en-US" altLang="en-US" i="1" dirty="0" err="1">
                <a:solidFill>
                  <a:srgbClr val="FF0000"/>
                </a:solidFill>
                <a:latin typeface="Consolas" panose="020B0609020204030204" pitchFamily="49" charset="0"/>
              </a:rPr>
              <a:t>base</a:t>
            </a:r>
            <a:r>
              <a:rPr kumimoji="1" lang="en-US" altLang="en-US" i="1" dirty="0" err="1">
                <a:solidFill>
                  <a:srgbClr val="0000FF"/>
                </a:solidFill>
                <a:latin typeface="Consolas" panose="020B0609020204030204" pitchFamily="49" charset="0"/>
              </a:rPr>
              <a:t>.Deduct</a:t>
            </a:r>
            <a:r>
              <a:rPr kumimoji="1" lang="en-US" altLang="en-US" i="1" dirty="0">
                <a:solidFill>
                  <a:srgbClr val="0000FF"/>
                </a:solidFill>
                <a:latin typeface="Consolas" panose="020B0609020204030204" pitchFamily="49" charset="0"/>
              </a:rPr>
              <a:t>()</a:t>
            </a:r>
          </a:p>
        </p:txBody>
      </p:sp>
      <p:sp>
        <p:nvSpPr>
          <p:cNvPr id="43013" name="Title 1"/>
          <p:cNvSpPr>
            <a:spLocks noGrp="1"/>
          </p:cNvSpPr>
          <p:nvPr>
            <p:ph type="title"/>
          </p:nvPr>
        </p:nvSpPr>
        <p:spPr/>
        <p:txBody>
          <a:bodyPr/>
          <a:lstStyle/>
          <a:p>
            <a:r>
              <a:rPr lang="en-SG" altLang="en-US"/>
              <a:t>Accesing Superclass methods</a:t>
            </a:r>
            <a:endParaRPr lang="en-US" altLang="en-US"/>
          </a:p>
        </p:txBody>
      </p:sp>
      <p:pic>
        <p:nvPicPr>
          <p:cNvPr id="2" name="s21">
            <a:hlinkClick r:id="" action="ppaction://media"/>
            <a:extLst>
              <a:ext uri="{FF2B5EF4-FFF2-40B4-BE49-F238E27FC236}">
                <a16:creationId xmlns:a16="http://schemas.microsoft.com/office/drawing/2014/main" id="{FD2819D2-4193-4FF9-8607-A01DC2005FB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905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5"/>
          <p:cNvSpPr txBox="1">
            <a:spLocks noChangeArrowheads="1"/>
          </p:cNvSpPr>
          <p:nvPr/>
        </p:nvSpPr>
        <p:spPr bwMode="auto">
          <a:xfrm>
            <a:off x="304800" y="990600"/>
            <a:ext cx="3733800" cy="4579938"/>
          </a:xfrm>
          <a:prstGeom prst="rect">
            <a:avLst/>
          </a:prstGeom>
          <a:solidFill>
            <a:srgbClr val="CCFFFF"/>
          </a:solidFill>
          <a:ln w="1270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class </a:t>
            </a:r>
            <a:r>
              <a:rPr lang="en-US" altLang="en-US" sz="1800" dirty="0" err="1">
                <a:solidFill>
                  <a:schemeClr val="tx1"/>
                </a:solidFill>
                <a:latin typeface="Calibri" panose="020F0502020204030204" pitchFamily="34" charset="0"/>
                <a:cs typeface="Calibri" panose="020F0502020204030204" pitchFamily="34" charset="0"/>
              </a:rPr>
              <a:t>CashCard</a:t>
            </a:r>
            <a:endParaRPr lang="en-US" altLang="en-US" sz="1800" dirty="0">
              <a:solidFill>
                <a:schemeClr val="tx1"/>
              </a:solidFill>
              <a:latin typeface="Calibri" panose="020F0502020204030204" pitchFamily="34" charset="0"/>
              <a:cs typeface="Calibri" panose="020F0502020204030204" pitchFamily="34" charset="0"/>
            </a:endParaRPr>
          </a:p>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a:t>
            </a:r>
          </a:p>
          <a:p>
            <a:pPr>
              <a:buClr>
                <a:srgbClr val="3333CC"/>
              </a:buClr>
              <a:buFont typeface="Wingdings" panose="05000000000000000000" pitchFamily="2" charset="2"/>
              <a:buNone/>
            </a:pPr>
            <a:r>
              <a:rPr kumimoji="1" lang="en-US" altLang="en-US" sz="1800" dirty="0">
                <a:solidFill>
                  <a:srgbClr val="3333CC"/>
                </a:solidFill>
                <a:latin typeface="Calibri" panose="020F0502020204030204" pitchFamily="34" charset="0"/>
              </a:rPr>
              <a:t>   </a:t>
            </a:r>
            <a:r>
              <a:rPr kumimoji="1" lang="en-US" altLang="en-US" sz="1800" dirty="0">
                <a:solidFill>
                  <a:schemeClr val="tx1"/>
                </a:solidFill>
                <a:latin typeface="Calibri" panose="020F0502020204030204" pitchFamily="34" charset="0"/>
              </a:rPr>
              <a:t>// Properties</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string Id { … }</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double Balance { … }</a:t>
            </a:r>
          </a:p>
          <a:p>
            <a:pPr>
              <a:buClr>
                <a:srgbClr val="3333CC"/>
              </a:buClr>
              <a:buFont typeface="Wingdings" panose="05000000000000000000" pitchFamily="2" charset="2"/>
              <a:buNone/>
            </a:pPr>
            <a:r>
              <a:rPr kumimoji="1" lang="en-US" altLang="en-US" sz="1800" dirty="0">
                <a:solidFill>
                  <a:srgbClr val="0000FF"/>
                </a:solidFill>
                <a:latin typeface="Calibri" panose="020F0502020204030204" pitchFamily="34" charset="0"/>
              </a:rPr>
              <a:t>   . . .</a:t>
            </a:r>
          </a:p>
          <a:p>
            <a:pPr>
              <a:buClr>
                <a:srgbClr val="3333CC"/>
              </a:buClr>
              <a:buFont typeface="Wingdings" panose="05000000000000000000" pitchFamily="2" charset="2"/>
              <a:buNone/>
            </a:pPr>
            <a:r>
              <a:rPr kumimoji="1" lang="en-US" altLang="en-US" sz="1800" dirty="0">
                <a:solidFill>
                  <a:srgbClr val="0000FF"/>
                </a:solidFill>
                <a:latin typeface="Calibri" panose="020F0502020204030204" pitchFamily="34" charset="0"/>
              </a:rPr>
              <a:t>   // Methods</a:t>
            </a:r>
          </a:p>
          <a:p>
            <a:pPr>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public override string </a:t>
            </a:r>
            <a:r>
              <a:rPr kumimoji="1" lang="en-US" altLang="en-US" sz="1800" b="1" dirty="0" err="1">
                <a:solidFill>
                  <a:srgbClr val="FF0000"/>
                </a:solidFill>
                <a:latin typeface="Calibri" panose="020F0502020204030204" pitchFamily="34" charset="0"/>
              </a:rPr>
              <a:t>ToString</a:t>
            </a:r>
            <a:r>
              <a:rPr kumimoji="1" lang="en-US" altLang="en-US" sz="1800" b="1" dirty="0">
                <a:solidFill>
                  <a:srgbClr val="FF0000"/>
                </a:solidFill>
                <a:latin typeface="Calibri" panose="020F0502020204030204" pitchFamily="34" charset="0"/>
              </a:rPr>
              <a:t>()</a:t>
            </a:r>
          </a:p>
          <a:p>
            <a:pPr>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a:t>
            </a:r>
          </a:p>
          <a:p>
            <a:pPr>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return "Id: "+Id+</a:t>
            </a:r>
          </a:p>
          <a:p>
            <a:pPr>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 Balance: "+Balance;</a:t>
            </a:r>
          </a:p>
          <a:p>
            <a:pPr>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a:t>
            </a:r>
          </a:p>
          <a:p>
            <a:pPr>
              <a:buClr>
                <a:srgbClr val="3333CC"/>
              </a:buClr>
              <a:buFont typeface="Wingdings" panose="05000000000000000000" pitchFamily="2" charset="2"/>
              <a:buNone/>
            </a:pPr>
            <a:r>
              <a:rPr lang="en-US" altLang="en-US" sz="1800" dirty="0">
                <a:solidFill>
                  <a:schemeClr val="tx1"/>
                </a:solidFill>
                <a:latin typeface="Calibri" panose="020F0502020204030204" pitchFamily="34" charset="0"/>
                <a:cs typeface="Calibri" panose="020F0502020204030204" pitchFamily="34" charset="0"/>
              </a:rPr>
              <a:t>   . . . </a:t>
            </a:r>
          </a:p>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a:t>
            </a:r>
          </a:p>
        </p:txBody>
      </p:sp>
      <p:sp>
        <p:nvSpPr>
          <p:cNvPr id="45060" name="Text Box 6"/>
          <p:cNvSpPr txBox="1">
            <a:spLocks noChangeArrowheads="1"/>
          </p:cNvSpPr>
          <p:nvPr/>
        </p:nvSpPr>
        <p:spPr bwMode="auto">
          <a:xfrm>
            <a:off x="4343400" y="990600"/>
            <a:ext cx="4648200" cy="4108450"/>
          </a:xfrm>
          <a:prstGeom prst="rect">
            <a:avLst/>
          </a:prstGeom>
          <a:solidFill>
            <a:srgbClr val="CCFFFF"/>
          </a:solidFill>
          <a:ln w="1905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class </a:t>
            </a:r>
            <a:r>
              <a:rPr kumimoji="1" lang="en-US" altLang="en-US" sz="1800" dirty="0" err="1">
                <a:solidFill>
                  <a:schemeClr val="tx1"/>
                </a:solidFill>
                <a:latin typeface="Calibri" panose="020F0502020204030204" pitchFamily="34" charset="0"/>
              </a:rPr>
              <a:t>MemberCashCard</a:t>
            </a:r>
            <a:r>
              <a:rPr kumimoji="1" lang="en-US" altLang="en-US" sz="1800" dirty="0">
                <a:solidFill>
                  <a:schemeClr val="tx1"/>
                </a:solidFill>
                <a:latin typeface="Calibri" panose="020F0502020204030204" pitchFamily="34" charset="0"/>
              </a:rPr>
              <a:t>: </a:t>
            </a:r>
            <a:r>
              <a:rPr kumimoji="1" lang="en-US" altLang="en-US" sz="1800" dirty="0" err="1">
                <a:solidFill>
                  <a:schemeClr val="tx1"/>
                </a:solidFill>
                <a:latin typeface="Calibri" panose="020F0502020204030204" pitchFamily="34" charset="0"/>
              </a:rPr>
              <a:t>CashCard</a:t>
            </a:r>
            <a:endParaRPr kumimoji="1" lang="en-US" altLang="en-US" sz="1800" dirty="0">
              <a:solidFill>
                <a:schemeClr val="tx1"/>
              </a:solidFill>
              <a:latin typeface="Calibri" panose="020F0502020204030204" pitchFamily="34" charset="0"/>
            </a:endParaRP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 Property</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a:t>
            </a:r>
            <a:r>
              <a:rPr kumimoji="1" lang="en-US" altLang="en-US" sz="1800" dirty="0" err="1">
                <a:solidFill>
                  <a:schemeClr val="tx1"/>
                </a:solidFill>
                <a:latin typeface="Calibri" panose="020F0502020204030204" pitchFamily="34" charset="0"/>
              </a:rPr>
              <a:t>int</a:t>
            </a:r>
            <a:r>
              <a:rPr kumimoji="1" lang="en-US" altLang="en-US" sz="1800" dirty="0">
                <a:solidFill>
                  <a:schemeClr val="tx1"/>
                </a:solidFill>
                <a:latin typeface="Calibri" panose="020F0502020204030204" pitchFamily="34" charset="0"/>
              </a:rPr>
              <a:t> Points { … }</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 . .</a:t>
            </a:r>
          </a:p>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a:t>
            </a:r>
            <a:r>
              <a:rPr kumimoji="1" lang="en-US" altLang="en-US" sz="1800" dirty="0">
                <a:solidFill>
                  <a:srgbClr val="0000FF"/>
                </a:solidFill>
                <a:latin typeface="Calibri" panose="020F0502020204030204" pitchFamily="34" charset="0"/>
              </a:rPr>
              <a:t>// Methods</a:t>
            </a:r>
          </a:p>
          <a:p>
            <a:pPr>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public </a:t>
            </a:r>
            <a:r>
              <a:rPr kumimoji="1" lang="en-US" altLang="en-US" sz="1800" b="1" dirty="0">
                <a:solidFill>
                  <a:srgbClr val="FF33CC"/>
                </a:solidFill>
                <a:latin typeface="Calibri" panose="020F0502020204030204" pitchFamily="34" charset="0"/>
              </a:rPr>
              <a:t>override</a:t>
            </a:r>
            <a:r>
              <a:rPr kumimoji="1" lang="en-US" altLang="en-US" sz="1800" b="1" dirty="0">
                <a:solidFill>
                  <a:srgbClr val="0000FF"/>
                </a:solidFill>
                <a:latin typeface="Calibri" panose="020F0502020204030204" pitchFamily="34" charset="0"/>
              </a:rPr>
              <a:t> string </a:t>
            </a:r>
            <a:r>
              <a:rPr kumimoji="1" lang="en-US" altLang="en-US" sz="1800" b="1" dirty="0" err="1">
                <a:solidFill>
                  <a:srgbClr val="0000FF"/>
                </a:solidFill>
                <a:latin typeface="Calibri" panose="020F0502020204030204" pitchFamily="34" charset="0"/>
              </a:rPr>
              <a:t>ToString</a:t>
            </a:r>
            <a:r>
              <a:rPr kumimoji="1" lang="en-US" altLang="en-US" sz="1800" b="1" dirty="0">
                <a:solidFill>
                  <a:srgbClr val="0000FF"/>
                </a:solidFill>
                <a:latin typeface="Calibri" panose="020F0502020204030204" pitchFamily="34" charset="0"/>
              </a:rPr>
              <a:t>()</a:t>
            </a:r>
          </a:p>
          <a:p>
            <a:pPr>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a:t>
            </a:r>
            <a:r>
              <a:rPr kumimoji="1" lang="en-US" altLang="en-US" sz="1800" b="1" dirty="0" err="1">
                <a:solidFill>
                  <a:srgbClr val="FF0000"/>
                </a:solidFill>
                <a:latin typeface="Calibri" panose="020F0502020204030204" pitchFamily="34" charset="0"/>
              </a:rPr>
              <a:t>base.</a:t>
            </a:r>
            <a:r>
              <a:rPr kumimoji="1" lang="en-US" altLang="en-US" sz="1800" b="1" dirty="0" err="1">
                <a:solidFill>
                  <a:srgbClr val="0000FF"/>
                </a:solidFill>
                <a:latin typeface="Calibri" panose="020F0502020204030204" pitchFamily="34" charset="0"/>
              </a:rPr>
              <a:t>ToString</a:t>
            </a:r>
            <a:r>
              <a:rPr kumimoji="1" lang="en-US" altLang="en-US" sz="1800" b="1" dirty="0">
                <a:solidFill>
                  <a:srgbClr val="0000FF"/>
                </a:solidFill>
                <a:latin typeface="Calibri" panose="020F0502020204030204" pitchFamily="34" charset="0"/>
              </a:rPr>
              <a:t>() + " Points: " + Points;</a:t>
            </a:r>
          </a:p>
          <a:p>
            <a:pPr>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r>
              <a:rPr lang="en-US" altLang="en-US" sz="1800" dirty="0">
                <a:solidFill>
                  <a:schemeClr val="tx1"/>
                </a:solidFill>
                <a:latin typeface="Calibri" panose="020F0502020204030204" pitchFamily="34" charset="0"/>
                <a:cs typeface="Calibri" panose="020F0502020204030204" pitchFamily="34" charset="0"/>
              </a:rPr>
              <a:t> . . .</a:t>
            </a:r>
          </a:p>
          <a:p>
            <a:pPr>
              <a:spcBef>
                <a:spcPct val="50000"/>
              </a:spcBef>
              <a:buFontTx/>
              <a:buNone/>
            </a:pPr>
            <a:r>
              <a:rPr lang="en-US" altLang="en-US" sz="1800" dirty="0">
                <a:solidFill>
                  <a:schemeClr val="tx1"/>
                </a:solidFill>
                <a:latin typeface="Calibri" panose="020F0502020204030204" pitchFamily="34" charset="0"/>
                <a:cs typeface="Calibri" panose="020F0502020204030204" pitchFamily="34" charset="0"/>
              </a:rPr>
              <a:t>}</a:t>
            </a:r>
          </a:p>
        </p:txBody>
      </p:sp>
      <p:cxnSp>
        <p:nvCxnSpPr>
          <p:cNvPr id="45062" name="Straight Connector 4"/>
          <p:cNvCxnSpPr>
            <a:cxnSpLocks noChangeShapeType="1"/>
          </p:cNvCxnSpPr>
          <p:nvPr/>
        </p:nvCxnSpPr>
        <p:spPr bwMode="auto">
          <a:xfrm flipH="1">
            <a:off x="4343400" y="5334000"/>
            <a:ext cx="1371600" cy="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sp>
        <p:nvSpPr>
          <p:cNvPr id="45064" name="Title 1"/>
          <p:cNvSpPr>
            <a:spLocks noGrp="1"/>
          </p:cNvSpPr>
          <p:nvPr>
            <p:ph type="title"/>
          </p:nvPr>
        </p:nvSpPr>
        <p:spPr/>
        <p:txBody>
          <a:bodyPr/>
          <a:lstStyle/>
          <a:p>
            <a:r>
              <a:rPr lang="en-SG" altLang="en-US" sz="2400" dirty="0"/>
              <a:t>Example - using base to access </a:t>
            </a:r>
            <a:r>
              <a:rPr lang="en-SG" altLang="en-US" sz="2400" dirty="0" err="1"/>
              <a:t>ToString</a:t>
            </a:r>
            <a:r>
              <a:rPr lang="en-SG" altLang="en-US" sz="2400" dirty="0"/>
              <a:t>() in base class</a:t>
            </a:r>
            <a:endParaRPr lang="en-US" altLang="en-US" sz="2400" dirty="0"/>
          </a:p>
        </p:txBody>
      </p:sp>
      <p:sp>
        <p:nvSpPr>
          <p:cNvPr id="8" name="TextBox 7">
            <a:extLst>
              <a:ext uri="{FF2B5EF4-FFF2-40B4-BE49-F238E27FC236}">
                <a16:creationId xmlns:a16="http://schemas.microsoft.com/office/drawing/2014/main" id="{C7BCE434-1CEA-4708-8AC5-B06974AD3A1D}"/>
              </a:ext>
            </a:extLst>
          </p:cNvPr>
          <p:cNvSpPr txBox="1"/>
          <p:nvPr/>
        </p:nvSpPr>
        <p:spPr>
          <a:xfrm>
            <a:off x="411079" y="3276600"/>
            <a:ext cx="3276600" cy="1631216"/>
          </a:xfrm>
          <a:prstGeom prst="rect">
            <a:avLst/>
          </a:prstGeom>
          <a:solidFill>
            <a:srgbClr val="FFFF00"/>
          </a:solidFill>
        </p:spPr>
        <p:txBody>
          <a:bodyPr wrap="square" rtlCol="0">
            <a:spAutoFit/>
          </a:bodyPr>
          <a:lstStyle/>
          <a:p>
            <a:pPr>
              <a:spcBef>
                <a:spcPts val="300"/>
              </a:spcBef>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public override string </a:t>
            </a:r>
            <a:r>
              <a:rPr kumimoji="1" lang="en-US" altLang="en-US" sz="1800" b="1" dirty="0" err="1">
                <a:solidFill>
                  <a:srgbClr val="FF0000"/>
                </a:solidFill>
                <a:latin typeface="Calibri" panose="020F0502020204030204" pitchFamily="34" charset="0"/>
              </a:rPr>
              <a:t>ToString</a:t>
            </a:r>
            <a:r>
              <a:rPr kumimoji="1" lang="en-US" altLang="en-US" sz="1800" b="1" dirty="0">
                <a:solidFill>
                  <a:srgbClr val="FF0000"/>
                </a:solidFill>
                <a:latin typeface="Calibri" panose="020F0502020204030204" pitchFamily="34" charset="0"/>
              </a:rPr>
              <a:t>()</a:t>
            </a:r>
          </a:p>
          <a:p>
            <a:pPr>
              <a:spcBef>
                <a:spcPts val="300"/>
              </a:spcBef>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a:t>
            </a:r>
          </a:p>
          <a:p>
            <a:pPr>
              <a:spcBef>
                <a:spcPts val="300"/>
              </a:spcBef>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return "Id: "+Id+</a:t>
            </a:r>
          </a:p>
          <a:p>
            <a:pPr>
              <a:spcBef>
                <a:spcPts val="300"/>
              </a:spcBef>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a:t>
            </a:r>
            <a:r>
              <a:rPr kumimoji="1" lang="en-US" altLang="en-US" sz="1800" b="1" dirty="0" err="1">
                <a:solidFill>
                  <a:srgbClr val="FF0000"/>
                </a:solidFill>
                <a:latin typeface="Calibri" panose="020F0502020204030204" pitchFamily="34" charset="0"/>
              </a:rPr>
              <a:t>tBalance</a:t>
            </a:r>
            <a:r>
              <a:rPr kumimoji="1" lang="en-US" altLang="en-US" sz="1800" b="1" dirty="0">
                <a:solidFill>
                  <a:srgbClr val="FF0000"/>
                </a:solidFill>
                <a:latin typeface="Calibri" panose="020F0502020204030204" pitchFamily="34" charset="0"/>
              </a:rPr>
              <a:t>: "+Balance;</a:t>
            </a:r>
          </a:p>
          <a:p>
            <a:pPr>
              <a:spcBef>
                <a:spcPts val="300"/>
              </a:spcBef>
              <a:buClr>
                <a:srgbClr val="3333CC"/>
              </a:buClr>
              <a:buFont typeface="Wingdings" panose="05000000000000000000" pitchFamily="2" charset="2"/>
              <a:buNone/>
            </a:pPr>
            <a:r>
              <a:rPr kumimoji="1" lang="en-US" altLang="en-US" sz="1800" b="1" dirty="0">
                <a:solidFill>
                  <a:srgbClr val="FF0000"/>
                </a:solidFill>
                <a:latin typeface="Calibri" panose="020F0502020204030204" pitchFamily="34" charset="0"/>
              </a:rPr>
              <a:t> }</a:t>
            </a:r>
            <a:endParaRPr kumimoji="1" lang="en-US" altLang="en-US" sz="1800" dirty="0">
              <a:solidFill>
                <a:srgbClr val="FF0000"/>
              </a:solidFill>
              <a:latin typeface="Arial Narrow" panose="020B0606020202030204" pitchFamily="34" charset="0"/>
              <a:cs typeface="Segoe UI" panose="020B0502040204020203" pitchFamily="34" charset="0"/>
            </a:endParaRPr>
          </a:p>
        </p:txBody>
      </p:sp>
      <p:sp>
        <p:nvSpPr>
          <p:cNvPr id="9" name="TextBox 8">
            <a:extLst>
              <a:ext uri="{FF2B5EF4-FFF2-40B4-BE49-F238E27FC236}">
                <a16:creationId xmlns:a16="http://schemas.microsoft.com/office/drawing/2014/main" id="{3DC4759A-B49A-44FD-B6FD-2DBE3940F365}"/>
              </a:ext>
            </a:extLst>
          </p:cNvPr>
          <p:cNvSpPr txBox="1"/>
          <p:nvPr/>
        </p:nvSpPr>
        <p:spPr>
          <a:xfrm>
            <a:off x="4443664" y="2999727"/>
            <a:ext cx="4624136" cy="1315745"/>
          </a:xfrm>
          <a:prstGeom prst="rect">
            <a:avLst/>
          </a:prstGeom>
          <a:solidFill>
            <a:srgbClr val="FFFF00"/>
          </a:solidFill>
        </p:spPr>
        <p:txBody>
          <a:bodyPr wrap="square" rIns="0" rtlCol="0">
            <a:spAutoFit/>
          </a:bodyPr>
          <a:lstStyle/>
          <a:p>
            <a:pPr>
              <a:spcBef>
                <a:spcPts val="30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public </a:t>
            </a:r>
            <a:r>
              <a:rPr kumimoji="1" lang="en-US" altLang="en-US" sz="1800" b="1" dirty="0">
                <a:solidFill>
                  <a:srgbClr val="FF33CC"/>
                </a:solidFill>
                <a:latin typeface="Calibri" panose="020F0502020204030204" pitchFamily="34" charset="0"/>
              </a:rPr>
              <a:t>override</a:t>
            </a:r>
            <a:r>
              <a:rPr kumimoji="1" lang="en-US" altLang="en-US" sz="1800" b="1" dirty="0">
                <a:solidFill>
                  <a:srgbClr val="0000FF"/>
                </a:solidFill>
                <a:latin typeface="Calibri" panose="020F0502020204030204" pitchFamily="34" charset="0"/>
              </a:rPr>
              <a:t> string </a:t>
            </a:r>
            <a:r>
              <a:rPr kumimoji="1" lang="en-US" altLang="en-US" sz="1800" b="1" dirty="0" err="1">
                <a:solidFill>
                  <a:srgbClr val="0000FF"/>
                </a:solidFill>
                <a:latin typeface="Calibri" panose="020F0502020204030204" pitchFamily="34" charset="0"/>
              </a:rPr>
              <a:t>ToString</a:t>
            </a:r>
            <a:r>
              <a:rPr kumimoji="1" lang="en-US" altLang="en-US" sz="1800" b="1" dirty="0">
                <a:solidFill>
                  <a:srgbClr val="0000FF"/>
                </a:solidFill>
                <a:latin typeface="Calibri" panose="020F0502020204030204" pitchFamily="34" charset="0"/>
              </a:rPr>
              <a:t>()</a:t>
            </a:r>
          </a:p>
          <a:p>
            <a:pPr>
              <a:spcBef>
                <a:spcPts val="30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a:t>
            </a:r>
          </a:p>
          <a:p>
            <a:pPr>
              <a:spcBef>
                <a:spcPts val="30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a:t>
            </a:r>
            <a:r>
              <a:rPr kumimoji="1" lang="en-US" altLang="en-US" sz="1800" b="1" dirty="0" err="1">
                <a:solidFill>
                  <a:srgbClr val="FF0000"/>
                </a:solidFill>
                <a:latin typeface="Calibri" panose="020F0502020204030204" pitchFamily="34" charset="0"/>
              </a:rPr>
              <a:t>base.</a:t>
            </a:r>
            <a:r>
              <a:rPr kumimoji="1" lang="en-US" altLang="en-US" sz="1800" b="1" dirty="0" err="1">
                <a:solidFill>
                  <a:srgbClr val="0000FF"/>
                </a:solidFill>
                <a:latin typeface="Calibri" panose="020F0502020204030204" pitchFamily="34" charset="0"/>
              </a:rPr>
              <a:t>ToString</a:t>
            </a:r>
            <a:r>
              <a:rPr kumimoji="1" lang="en-US" altLang="en-US" sz="1800" b="1" dirty="0">
                <a:solidFill>
                  <a:srgbClr val="0000FF"/>
                </a:solidFill>
                <a:latin typeface="Calibri" panose="020F0502020204030204" pitchFamily="34" charset="0"/>
              </a:rPr>
              <a:t>() + "\</a:t>
            </a:r>
            <a:r>
              <a:rPr kumimoji="1" lang="en-US" altLang="en-US" sz="1800" b="1" dirty="0" err="1">
                <a:solidFill>
                  <a:srgbClr val="0000FF"/>
                </a:solidFill>
                <a:latin typeface="Calibri" panose="020F0502020204030204" pitchFamily="34" charset="0"/>
              </a:rPr>
              <a:t>tPoints</a:t>
            </a:r>
            <a:r>
              <a:rPr kumimoji="1" lang="en-US" altLang="en-US" sz="1800" b="1" dirty="0">
                <a:solidFill>
                  <a:srgbClr val="0000FF"/>
                </a:solidFill>
                <a:latin typeface="Calibri" panose="020F0502020204030204" pitchFamily="34" charset="0"/>
              </a:rPr>
              <a:t>: " + Points;</a:t>
            </a:r>
          </a:p>
          <a:p>
            <a:pPr>
              <a:spcBef>
                <a:spcPts val="30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a:t>
            </a:r>
            <a:endParaRPr kumimoji="1" lang="en-US" altLang="en-US" sz="1800" dirty="0">
              <a:solidFill>
                <a:srgbClr val="FF0000"/>
              </a:solidFill>
              <a:latin typeface="Arial Narrow" panose="020B0606020202030204" pitchFamily="34" charset="0"/>
              <a:cs typeface="Segoe UI" panose="020B0502040204020203" pitchFamily="34" charset="0"/>
            </a:endParaRPr>
          </a:p>
        </p:txBody>
      </p:sp>
      <p:cxnSp>
        <p:nvCxnSpPr>
          <p:cNvPr id="45063" name="Straight Arrow Connector 9"/>
          <p:cNvCxnSpPr>
            <a:cxnSpLocks noChangeShapeType="1"/>
          </p:cNvCxnSpPr>
          <p:nvPr/>
        </p:nvCxnSpPr>
        <p:spPr bwMode="auto">
          <a:xfrm flipH="1" flipV="1">
            <a:off x="3276600" y="3581400"/>
            <a:ext cx="1066800" cy="1752600"/>
          </a:xfrm>
          <a:prstGeom prst="straightConnector1">
            <a:avLst/>
          </a:prstGeom>
          <a:noFill/>
          <a:ln w="127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45061" name="Straight Connector 2"/>
          <p:cNvCxnSpPr>
            <a:cxnSpLocks noChangeShapeType="1"/>
          </p:cNvCxnSpPr>
          <p:nvPr/>
        </p:nvCxnSpPr>
        <p:spPr bwMode="auto">
          <a:xfrm>
            <a:off x="5715000" y="3962400"/>
            <a:ext cx="0" cy="137160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pic>
        <p:nvPicPr>
          <p:cNvPr id="2" name="s22">
            <a:hlinkClick r:id="" action="ppaction://media"/>
            <a:extLst>
              <a:ext uri="{FF2B5EF4-FFF2-40B4-BE49-F238E27FC236}">
                <a16:creationId xmlns:a16="http://schemas.microsoft.com/office/drawing/2014/main" id="{810A05A4-AA5B-495B-AC2E-A65CDEB1D6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93675"/>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152400" y="838200"/>
            <a:ext cx="4038600" cy="4800600"/>
          </a:xfrm>
          <a:prstGeom prst="rect">
            <a:avLst/>
          </a:prstGeom>
          <a:solidFill>
            <a:srgbClr val="CCFFFF"/>
          </a:solidFill>
          <a:ln w="1270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class </a:t>
            </a:r>
            <a:r>
              <a:rPr lang="en-US" altLang="en-US" sz="1800" dirty="0" err="1">
                <a:solidFill>
                  <a:schemeClr val="tx1"/>
                </a:solidFill>
                <a:latin typeface="Calibri" panose="020F0502020204030204" pitchFamily="34" charset="0"/>
                <a:cs typeface="Calibri" panose="020F0502020204030204" pitchFamily="34" charset="0"/>
              </a:rPr>
              <a:t>CashCard</a:t>
            </a:r>
            <a:endParaRPr lang="en-US" altLang="en-US" sz="1800" dirty="0">
              <a:solidFill>
                <a:schemeClr val="tx1"/>
              </a:solidFill>
              <a:latin typeface="Calibri" panose="020F0502020204030204" pitchFamily="34" charset="0"/>
              <a:cs typeface="Calibri" panose="020F0502020204030204" pitchFamily="34" charset="0"/>
            </a:endParaRPr>
          </a:p>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a:t>
            </a:r>
          </a:p>
          <a:p>
            <a:pPr>
              <a:spcBef>
                <a:spcPct val="0"/>
              </a:spcBef>
              <a:buClr>
                <a:srgbClr val="3333CC"/>
              </a:buClr>
              <a:buFont typeface="Wingdings" panose="05000000000000000000" pitchFamily="2" charset="2"/>
              <a:buNone/>
            </a:pPr>
            <a:r>
              <a:rPr kumimoji="1" lang="en-US" altLang="en-US" sz="1800" dirty="0">
                <a:solidFill>
                  <a:srgbClr val="3333CC"/>
                </a:solidFill>
                <a:latin typeface="Calibri" panose="020F0502020204030204" pitchFamily="34" charset="0"/>
              </a:rPr>
              <a:t>   </a:t>
            </a:r>
            <a:r>
              <a:rPr kumimoji="1" lang="en-US" altLang="en-US" sz="1800" dirty="0">
                <a:solidFill>
                  <a:schemeClr val="tx1"/>
                </a:solidFill>
                <a:latin typeface="Calibri" panose="020F0502020204030204" pitchFamily="34" charset="0"/>
              </a:rPr>
              <a:t>// Properties</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string Id { … }</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double Balance { … }</a:t>
            </a:r>
          </a:p>
          <a:p>
            <a:pPr>
              <a:spcBef>
                <a:spcPct val="0"/>
              </a:spcBef>
              <a:buClr>
                <a:srgbClr val="3333CC"/>
              </a:buClr>
              <a:buFont typeface="Wingdings" panose="05000000000000000000" pitchFamily="2" charset="2"/>
              <a:buNone/>
            </a:pPr>
            <a:r>
              <a:rPr kumimoji="1" lang="en-US" altLang="en-US" sz="1800" dirty="0">
                <a:solidFill>
                  <a:srgbClr val="0000FF"/>
                </a:solidFill>
                <a:latin typeface="Calibri" panose="020F0502020204030204" pitchFamily="34" charset="0"/>
              </a:rPr>
              <a:t>   . . .</a:t>
            </a:r>
          </a:p>
          <a:p>
            <a:pPr>
              <a:spcBef>
                <a:spcPct val="0"/>
              </a:spcBef>
              <a:buClr>
                <a:srgbClr val="3333CC"/>
              </a:buClr>
              <a:buFont typeface="Wingdings" panose="05000000000000000000" pitchFamily="2" charset="2"/>
              <a:buNone/>
            </a:pPr>
            <a:r>
              <a:rPr kumimoji="1" lang="en-US" altLang="en-US" sz="1800" dirty="0">
                <a:solidFill>
                  <a:srgbClr val="0000FF"/>
                </a:solidFill>
                <a:latin typeface="Calibri" panose="020F0502020204030204" pitchFamily="34" charset="0"/>
              </a:rPr>
              <a:t>   // Methods</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public virtual bool Deduct(double </a:t>
            </a:r>
            <a:r>
              <a:rPr kumimoji="1" lang="en-US" altLang="en-US" sz="1800" b="1" dirty="0" err="1">
                <a:solidFill>
                  <a:srgbClr val="0000FF"/>
                </a:solidFill>
                <a:latin typeface="Calibri" panose="020F0502020204030204" pitchFamily="34" charset="0"/>
              </a:rPr>
              <a:t>amt</a:t>
            </a:r>
            <a:r>
              <a:rPr kumimoji="1" lang="en-US" altLang="en-US" sz="1800" b="1" dirty="0">
                <a:solidFill>
                  <a:srgbClr val="0000FF"/>
                </a:solidFill>
                <a:latin typeface="Calibri" panose="020F0502020204030204" pitchFamily="34" charset="0"/>
              </a:rPr>
              <a:t>)</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if (Balance &gt;= </a:t>
            </a:r>
            <a:r>
              <a:rPr kumimoji="1" lang="en-US" altLang="en-US" sz="1800" b="1" dirty="0" err="1">
                <a:solidFill>
                  <a:srgbClr val="0000FF"/>
                </a:solidFill>
                <a:latin typeface="Calibri" panose="020F0502020204030204" pitchFamily="34" charset="0"/>
              </a:rPr>
              <a:t>amt</a:t>
            </a:r>
            <a:r>
              <a:rPr kumimoji="1" lang="en-US" altLang="en-US" sz="1800" b="1" dirty="0">
                <a:solidFill>
                  <a:srgbClr val="0000FF"/>
                </a:solidFill>
                <a:latin typeface="Calibri" panose="020F0502020204030204" pitchFamily="34" charset="0"/>
              </a:rPr>
              <a:t>)</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Balance -= </a:t>
            </a:r>
            <a:r>
              <a:rPr kumimoji="1" lang="en-US" altLang="en-US" sz="1800" b="1" dirty="0" err="1">
                <a:solidFill>
                  <a:srgbClr val="0000FF"/>
                </a:solidFill>
                <a:latin typeface="Calibri" panose="020F0502020204030204" pitchFamily="34" charset="0"/>
              </a:rPr>
              <a:t>amt</a:t>
            </a:r>
            <a:r>
              <a:rPr kumimoji="1" lang="en-US" altLang="en-US" sz="1800" b="1" dirty="0">
                <a:solidFill>
                  <a:srgbClr val="0000FF"/>
                </a:solidFill>
                <a:latin typeface="Calibri" panose="020F0502020204030204" pitchFamily="34" charset="0"/>
              </a:rPr>
              <a:t>;</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true;</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false;</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r>
              <a:rPr lang="en-US" altLang="en-US" sz="1800" dirty="0">
                <a:solidFill>
                  <a:srgbClr val="0000FF"/>
                </a:solidFill>
                <a:latin typeface="Calibri" panose="020F0502020204030204" pitchFamily="34" charset="0"/>
                <a:cs typeface="Calibri" panose="020F0502020204030204" pitchFamily="34" charset="0"/>
              </a:rPr>
              <a:t> </a:t>
            </a:r>
            <a:r>
              <a:rPr lang="en-US" altLang="en-US" sz="1800" dirty="0">
                <a:solidFill>
                  <a:schemeClr val="tx1"/>
                </a:solidFill>
                <a:latin typeface="Calibri" panose="020F0502020204030204" pitchFamily="34" charset="0"/>
                <a:cs typeface="Calibri" panose="020F0502020204030204" pitchFamily="34" charset="0"/>
              </a:rPr>
              <a:t>  </a:t>
            </a:r>
          </a:p>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a:t>
            </a:r>
          </a:p>
        </p:txBody>
      </p:sp>
      <p:sp>
        <p:nvSpPr>
          <p:cNvPr id="47108" name="Text Box 6"/>
          <p:cNvSpPr txBox="1">
            <a:spLocks noChangeArrowheads="1"/>
          </p:cNvSpPr>
          <p:nvPr/>
        </p:nvSpPr>
        <p:spPr bwMode="auto">
          <a:xfrm>
            <a:off x="4343400" y="838200"/>
            <a:ext cx="4648200" cy="4800600"/>
          </a:xfrm>
          <a:prstGeom prst="rect">
            <a:avLst/>
          </a:prstGeom>
          <a:solidFill>
            <a:srgbClr val="CCFFFF"/>
          </a:solidFill>
          <a:ln w="19050">
            <a:solidFill>
              <a:schemeClr val="tx1"/>
            </a:solidFill>
            <a:miter lim="800000"/>
            <a:headEnd type="none" w="sm" len="sm"/>
            <a:tailEnd type="none" w="sm" len="sm"/>
          </a:ln>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class </a:t>
            </a:r>
            <a:r>
              <a:rPr kumimoji="1" lang="en-US" altLang="en-US" sz="1800" dirty="0" err="1">
                <a:solidFill>
                  <a:schemeClr val="tx1"/>
                </a:solidFill>
                <a:latin typeface="Calibri" panose="020F0502020204030204" pitchFamily="34" charset="0"/>
              </a:rPr>
              <a:t>MemberCashCard</a:t>
            </a:r>
            <a:r>
              <a:rPr kumimoji="1" lang="en-US" altLang="en-US" sz="1800" dirty="0">
                <a:solidFill>
                  <a:schemeClr val="tx1"/>
                </a:solidFill>
                <a:latin typeface="Calibri" panose="020F0502020204030204" pitchFamily="34" charset="0"/>
              </a:rPr>
              <a:t>: </a:t>
            </a:r>
            <a:r>
              <a:rPr kumimoji="1" lang="en-US" altLang="en-US" sz="1800" dirty="0" err="1">
                <a:solidFill>
                  <a:schemeClr val="tx1"/>
                </a:solidFill>
                <a:latin typeface="Calibri" panose="020F0502020204030204" pitchFamily="34" charset="0"/>
              </a:rPr>
              <a:t>CashCard</a:t>
            </a:r>
            <a:endParaRPr kumimoji="1" lang="en-US" altLang="en-US" sz="1800" dirty="0">
              <a:solidFill>
                <a:schemeClr val="tx1"/>
              </a:solidFill>
              <a:latin typeface="Calibri" panose="020F0502020204030204" pitchFamily="34" charset="0"/>
            </a:endParaRP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 Property</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public int Points { … }</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 . .</a:t>
            </a:r>
          </a:p>
          <a:p>
            <a:pPr>
              <a:spcBef>
                <a:spcPct val="0"/>
              </a:spcBef>
              <a:buClr>
                <a:srgbClr val="3333CC"/>
              </a:buClr>
              <a:buFont typeface="Wingdings" panose="05000000000000000000" pitchFamily="2" charset="2"/>
              <a:buNone/>
            </a:pPr>
            <a:r>
              <a:rPr kumimoji="1" lang="en-US" altLang="en-US" sz="1800" dirty="0">
                <a:solidFill>
                  <a:schemeClr val="tx1"/>
                </a:solidFill>
                <a:latin typeface="Calibri" panose="020F0502020204030204" pitchFamily="34" charset="0"/>
              </a:rPr>
              <a:t>   </a:t>
            </a:r>
            <a:r>
              <a:rPr kumimoji="1" lang="en-US" altLang="en-US" sz="1800" dirty="0">
                <a:solidFill>
                  <a:srgbClr val="0000FF"/>
                </a:solidFill>
                <a:latin typeface="Calibri" panose="020F0502020204030204" pitchFamily="34" charset="0"/>
              </a:rPr>
              <a:t>// Methods</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public override bool Deduct(double amt)</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if (</a:t>
            </a:r>
            <a:r>
              <a:rPr kumimoji="1" lang="en-US" altLang="en-US" sz="1800" b="1" dirty="0" err="1">
                <a:solidFill>
                  <a:srgbClr val="FF0000"/>
                </a:solidFill>
                <a:latin typeface="Calibri" panose="020F0502020204030204" pitchFamily="34" charset="0"/>
              </a:rPr>
              <a:t>base.</a:t>
            </a:r>
            <a:r>
              <a:rPr kumimoji="1" lang="en-US" altLang="en-US" sz="1800" b="1" dirty="0" err="1">
                <a:solidFill>
                  <a:srgbClr val="0000FF"/>
                </a:solidFill>
                <a:latin typeface="Calibri" panose="020F0502020204030204" pitchFamily="34" charset="0"/>
              </a:rPr>
              <a:t>Deduct</a:t>
            </a:r>
            <a:r>
              <a:rPr kumimoji="1" lang="en-US" altLang="en-US" sz="1800" b="1" dirty="0">
                <a:solidFill>
                  <a:srgbClr val="0000FF"/>
                </a:solidFill>
                <a:latin typeface="Calibri" panose="020F0502020204030204" pitchFamily="34" charset="0"/>
              </a:rPr>
              <a:t>(amt))</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r>
              <a:rPr kumimoji="1" lang="en-US" altLang="en-US" sz="1800" b="1" dirty="0" err="1">
                <a:solidFill>
                  <a:srgbClr val="0000FF"/>
                </a:solidFill>
                <a:latin typeface="Calibri" panose="020F0502020204030204" pitchFamily="34" charset="0"/>
              </a:rPr>
              <a:t>AddPoints</a:t>
            </a:r>
            <a:r>
              <a:rPr kumimoji="1" lang="en-US" altLang="en-US" sz="1800" b="1" dirty="0">
                <a:solidFill>
                  <a:srgbClr val="0000FF"/>
                </a:solidFill>
                <a:latin typeface="Calibri" panose="020F0502020204030204" pitchFamily="34" charset="0"/>
              </a:rPr>
              <a:t>((int)amt / 5);</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true;</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return false;</a:t>
            </a:r>
          </a:p>
          <a:p>
            <a:pPr>
              <a:spcBef>
                <a:spcPct val="0"/>
              </a:spcBef>
              <a:buClr>
                <a:srgbClr val="3333CC"/>
              </a:buClr>
              <a:buFont typeface="Wingdings" panose="05000000000000000000" pitchFamily="2" charset="2"/>
              <a:buNone/>
            </a:pPr>
            <a:r>
              <a:rPr kumimoji="1" lang="en-US" altLang="en-US" sz="1800" b="1" dirty="0">
                <a:solidFill>
                  <a:srgbClr val="0000FF"/>
                </a:solidFill>
                <a:latin typeface="Calibri" panose="020F0502020204030204" pitchFamily="34" charset="0"/>
              </a:rPr>
              <a:t>  }   </a:t>
            </a:r>
          </a:p>
          <a:p>
            <a:pPr>
              <a:spcBef>
                <a:spcPct val="0"/>
              </a:spcBef>
              <a:buClr>
                <a:srgbClr val="3333CC"/>
              </a:buClr>
              <a:buFont typeface="Wingdings" panose="05000000000000000000" pitchFamily="2" charset="2"/>
              <a:buNone/>
            </a:pPr>
            <a:r>
              <a:rPr lang="en-US" altLang="en-US" sz="1800" dirty="0">
                <a:solidFill>
                  <a:srgbClr val="0000FF"/>
                </a:solidFill>
                <a:latin typeface="Calibri" panose="020F0502020204030204" pitchFamily="34" charset="0"/>
                <a:cs typeface="Calibri" panose="020F0502020204030204" pitchFamily="34" charset="0"/>
              </a:rPr>
              <a:t>   </a:t>
            </a:r>
            <a:r>
              <a:rPr lang="en-US" altLang="en-US" sz="1800" dirty="0">
                <a:solidFill>
                  <a:schemeClr val="tx1"/>
                </a:solidFill>
                <a:latin typeface="Calibri" panose="020F0502020204030204" pitchFamily="34" charset="0"/>
                <a:cs typeface="Calibri" panose="020F0502020204030204" pitchFamily="34" charset="0"/>
              </a:rPr>
              <a:t>. . .</a:t>
            </a:r>
          </a:p>
          <a:p>
            <a:pPr>
              <a:spcBef>
                <a:spcPct val="0"/>
              </a:spcBef>
              <a:buFontTx/>
              <a:buNone/>
            </a:pPr>
            <a:r>
              <a:rPr lang="en-US" altLang="en-US" sz="1800" dirty="0">
                <a:solidFill>
                  <a:schemeClr val="tx1"/>
                </a:solidFill>
                <a:latin typeface="Calibri" panose="020F0502020204030204" pitchFamily="34" charset="0"/>
                <a:cs typeface="Calibri" panose="020F0502020204030204" pitchFamily="34" charset="0"/>
              </a:rPr>
              <a:t>}</a:t>
            </a:r>
          </a:p>
        </p:txBody>
      </p:sp>
      <p:sp>
        <p:nvSpPr>
          <p:cNvPr id="47112" name="Title 1"/>
          <p:cNvSpPr>
            <a:spLocks noGrp="1"/>
          </p:cNvSpPr>
          <p:nvPr>
            <p:ph type="title"/>
          </p:nvPr>
        </p:nvSpPr>
        <p:spPr/>
        <p:txBody>
          <a:bodyPr/>
          <a:lstStyle/>
          <a:p>
            <a:r>
              <a:rPr lang="en-SG" altLang="en-US" sz="2400" dirty="0"/>
              <a:t>Example - using base to access Deduct() in base class</a:t>
            </a:r>
            <a:endParaRPr lang="en-US" altLang="en-US" sz="2400" dirty="0"/>
          </a:p>
        </p:txBody>
      </p:sp>
      <p:sp>
        <p:nvSpPr>
          <p:cNvPr id="9" name="Text Box 18"/>
          <p:cNvSpPr txBox="1">
            <a:spLocks noChangeArrowheads="1"/>
          </p:cNvSpPr>
          <p:nvPr/>
        </p:nvSpPr>
        <p:spPr bwMode="auto">
          <a:xfrm>
            <a:off x="342900" y="5591175"/>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2000" dirty="0">
                <a:solidFill>
                  <a:srgbClr val="FF33CC"/>
                </a:solidFill>
                <a:latin typeface="Segoe UI" panose="020B0502040204020203" pitchFamily="34" charset="0"/>
                <a:cs typeface="Segoe UI" panose="020B0502040204020203" pitchFamily="34" charset="0"/>
              </a:rPr>
              <a:t>More on the keyword virtual in next topic method overriding.</a:t>
            </a:r>
          </a:p>
        </p:txBody>
      </p:sp>
      <p:sp>
        <p:nvSpPr>
          <p:cNvPr id="10" name="TextBox 9">
            <a:extLst>
              <a:ext uri="{FF2B5EF4-FFF2-40B4-BE49-F238E27FC236}">
                <a16:creationId xmlns:a16="http://schemas.microsoft.com/office/drawing/2014/main" id="{66721BBD-9D65-406C-B323-03C54C405978}"/>
              </a:ext>
            </a:extLst>
          </p:cNvPr>
          <p:cNvSpPr txBox="1"/>
          <p:nvPr/>
        </p:nvSpPr>
        <p:spPr>
          <a:xfrm>
            <a:off x="304800" y="2800815"/>
            <a:ext cx="3844925" cy="2468880"/>
          </a:xfrm>
          <a:prstGeom prst="rect">
            <a:avLst/>
          </a:prstGeom>
          <a:solidFill>
            <a:srgbClr val="FFFF00"/>
          </a:solidFill>
        </p:spPr>
        <p:txBody>
          <a:bodyPr wrap="square" tIns="0" rIns="0" bIns="0" rtlCol="0">
            <a:spAutoFit/>
          </a:bodyPr>
          <a:lstStyle/>
          <a:p>
            <a:pPr>
              <a:buClr>
                <a:srgbClr val="3333CC"/>
              </a:buClr>
            </a:pPr>
            <a:r>
              <a:rPr kumimoji="1" lang="en-US" altLang="en-US" sz="1800" b="1" dirty="0">
                <a:solidFill>
                  <a:srgbClr val="0000FF"/>
                </a:solidFill>
                <a:latin typeface="Calibri" panose="020F0502020204030204" pitchFamily="34" charset="0"/>
              </a:rPr>
              <a:t>public virtual bool Deduct(double amt)</a:t>
            </a:r>
          </a:p>
          <a:p>
            <a:pPr>
              <a:buClr>
                <a:srgbClr val="3333CC"/>
              </a:buClr>
            </a:pPr>
            <a:r>
              <a:rPr kumimoji="1" lang="en-US" altLang="en-US" sz="1800" b="1" dirty="0">
                <a:solidFill>
                  <a:srgbClr val="0000FF"/>
                </a:solidFill>
                <a:latin typeface="Calibri" panose="020F0502020204030204" pitchFamily="34" charset="0"/>
              </a:rPr>
              <a:t>{</a:t>
            </a:r>
          </a:p>
          <a:p>
            <a:pPr>
              <a:buClr>
                <a:srgbClr val="3333CC"/>
              </a:buClr>
            </a:pPr>
            <a:r>
              <a:rPr kumimoji="1" lang="en-US" altLang="en-US" sz="1800" b="1" dirty="0">
                <a:solidFill>
                  <a:srgbClr val="0000FF"/>
                </a:solidFill>
                <a:latin typeface="Calibri" panose="020F0502020204030204" pitchFamily="34" charset="0"/>
              </a:rPr>
              <a:t>     if (Balance &gt;= amt)</a:t>
            </a:r>
          </a:p>
          <a:p>
            <a:pPr>
              <a:buClr>
                <a:srgbClr val="3333CC"/>
              </a:buClr>
            </a:pPr>
            <a:r>
              <a:rPr kumimoji="1" lang="en-US" altLang="en-US" sz="1800" b="1" dirty="0">
                <a:solidFill>
                  <a:srgbClr val="0000FF"/>
                </a:solidFill>
                <a:latin typeface="Calibri" panose="020F0502020204030204" pitchFamily="34" charset="0"/>
              </a:rPr>
              <a:t>     {</a:t>
            </a:r>
          </a:p>
          <a:p>
            <a:pPr>
              <a:buClr>
                <a:srgbClr val="3333CC"/>
              </a:buClr>
            </a:pPr>
            <a:r>
              <a:rPr kumimoji="1" lang="en-US" altLang="en-US" sz="1800" b="1" dirty="0">
                <a:solidFill>
                  <a:srgbClr val="0000FF"/>
                </a:solidFill>
                <a:latin typeface="Calibri" panose="020F0502020204030204" pitchFamily="34" charset="0"/>
              </a:rPr>
              <a:t>         Balance -= amt;</a:t>
            </a:r>
          </a:p>
          <a:p>
            <a:pPr>
              <a:buClr>
                <a:srgbClr val="3333CC"/>
              </a:buClr>
            </a:pPr>
            <a:r>
              <a:rPr kumimoji="1" lang="en-US" altLang="en-US" sz="1800" b="1" dirty="0">
                <a:solidFill>
                  <a:srgbClr val="0000FF"/>
                </a:solidFill>
                <a:latin typeface="Calibri" panose="020F0502020204030204" pitchFamily="34" charset="0"/>
              </a:rPr>
              <a:t>         return true;</a:t>
            </a:r>
          </a:p>
          <a:p>
            <a:pPr>
              <a:buClr>
                <a:srgbClr val="3333CC"/>
              </a:buClr>
            </a:pPr>
            <a:r>
              <a:rPr kumimoji="1" lang="en-US" altLang="en-US" sz="1800" b="1" dirty="0">
                <a:solidFill>
                  <a:srgbClr val="0000FF"/>
                </a:solidFill>
                <a:latin typeface="Calibri" panose="020F0502020204030204" pitchFamily="34" charset="0"/>
              </a:rPr>
              <a:t>     }</a:t>
            </a:r>
          </a:p>
          <a:p>
            <a:pPr>
              <a:buClr>
                <a:srgbClr val="3333CC"/>
              </a:buClr>
            </a:pPr>
            <a:r>
              <a:rPr kumimoji="1" lang="en-US" altLang="en-US" sz="1800" b="1" dirty="0">
                <a:solidFill>
                  <a:srgbClr val="0000FF"/>
                </a:solidFill>
                <a:latin typeface="Calibri" panose="020F0502020204030204" pitchFamily="34" charset="0"/>
              </a:rPr>
              <a:t>     return false;</a:t>
            </a:r>
          </a:p>
          <a:p>
            <a:pPr>
              <a:buClr>
                <a:srgbClr val="3333CC"/>
              </a:buClr>
            </a:pPr>
            <a:r>
              <a:rPr kumimoji="1" lang="en-US" altLang="en-US" sz="1800" b="1" dirty="0">
                <a:solidFill>
                  <a:srgbClr val="0000FF"/>
                </a:solidFill>
                <a:latin typeface="Calibri" panose="020F0502020204030204" pitchFamily="34" charset="0"/>
              </a:rPr>
              <a:t>}</a:t>
            </a:r>
            <a:r>
              <a:rPr lang="en-US" altLang="en-US" sz="1800" dirty="0">
                <a:solidFill>
                  <a:srgbClr val="0000FF"/>
                </a:solidFill>
                <a:latin typeface="Calibri" panose="020F0502020204030204" pitchFamily="34" charset="0"/>
                <a:cs typeface="Calibri" panose="020F0502020204030204" pitchFamily="34" charset="0"/>
              </a:rPr>
              <a:t> </a:t>
            </a:r>
            <a:r>
              <a:rPr lang="en-US" altLang="en-US" sz="1800" dirty="0">
                <a:latin typeface="Calibri" panose="020F0502020204030204" pitchFamily="34" charset="0"/>
                <a:cs typeface="Calibri" panose="020F0502020204030204" pitchFamily="34" charset="0"/>
              </a:rPr>
              <a:t>  </a:t>
            </a:r>
            <a:endParaRPr kumimoji="1" lang="en-US" altLang="en-US" sz="1800" dirty="0">
              <a:solidFill>
                <a:srgbClr val="FF0000"/>
              </a:solidFill>
              <a:latin typeface="Arial Narrow" panose="020B0606020202030204" pitchFamily="34" charset="0"/>
              <a:cs typeface="Segoe UI" panose="020B0502040204020203" pitchFamily="34" charset="0"/>
            </a:endParaRPr>
          </a:p>
        </p:txBody>
      </p:sp>
      <p:sp>
        <p:nvSpPr>
          <p:cNvPr id="11" name="TextBox 10">
            <a:extLst>
              <a:ext uri="{FF2B5EF4-FFF2-40B4-BE49-F238E27FC236}">
                <a16:creationId xmlns:a16="http://schemas.microsoft.com/office/drawing/2014/main" id="{D2493A48-6425-4B6A-BA36-B77856AEF8C8}"/>
              </a:ext>
            </a:extLst>
          </p:cNvPr>
          <p:cNvSpPr txBox="1"/>
          <p:nvPr/>
        </p:nvSpPr>
        <p:spPr>
          <a:xfrm>
            <a:off x="4487529" y="2532775"/>
            <a:ext cx="4351671" cy="2468880"/>
          </a:xfrm>
          <a:prstGeom prst="rect">
            <a:avLst/>
          </a:prstGeom>
          <a:solidFill>
            <a:srgbClr val="FFFF00"/>
          </a:solidFill>
        </p:spPr>
        <p:txBody>
          <a:bodyPr wrap="square" tIns="0" rIns="0" bIns="0" rtlCol="0">
            <a:spAutoFit/>
          </a:bodyPr>
          <a:lstStyle/>
          <a:p>
            <a:pPr>
              <a:buClr>
                <a:srgbClr val="3333CC"/>
              </a:buClr>
            </a:pPr>
            <a:r>
              <a:rPr kumimoji="1" lang="en-US" altLang="en-US" sz="1800" b="1" dirty="0">
                <a:solidFill>
                  <a:srgbClr val="0000FF"/>
                </a:solidFill>
                <a:latin typeface="Calibri" panose="020F0502020204030204" pitchFamily="34" charset="0"/>
              </a:rPr>
              <a:t>public override bool Deduct(double amt)</a:t>
            </a:r>
          </a:p>
          <a:p>
            <a:pPr>
              <a:buClr>
                <a:srgbClr val="3333CC"/>
              </a:buClr>
            </a:pPr>
            <a:r>
              <a:rPr kumimoji="1" lang="en-US" altLang="en-US" sz="1800" b="1" dirty="0">
                <a:solidFill>
                  <a:srgbClr val="0000FF"/>
                </a:solidFill>
                <a:latin typeface="Calibri" panose="020F0502020204030204" pitchFamily="34" charset="0"/>
              </a:rPr>
              <a:t>{</a:t>
            </a:r>
          </a:p>
          <a:p>
            <a:pPr>
              <a:buClr>
                <a:srgbClr val="3333CC"/>
              </a:buClr>
            </a:pPr>
            <a:r>
              <a:rPr kumimoji="1" lang="en-US" altLang="en-US" sz="1800" b="1" dirty="0">
                <a:solidFill>
                  <a:srgbClr val="0000FF"/>
                </a:solidFill>
                <a:latin typeface="Calibri" panose="020F0502020204030204" pitchFamily="34" charset="0"/>
              </a:rPr>
              <a:t>     if (</a:t>
            </a:r>
            <a:r>
              <a:rPr kumimoji="1" lang="en-US" altLang="en-US" sz="1800" b="1" dirty="0" err="1">
                <a:solidFill>
                  <a:srgbClr val="FF0000"/>
                </a:solidFill>
                <a:latin typeface="Calibri" panose="020F0502020204030204" pitchFamily="34" charset="0"/>
              </a:rPr>
              <a:t>base.</a:t>
            </a:r>
            <a:r>
              <a:rPr kumimoji="1" lang="en-US" altLang="en-US" sz="1800" b="1" dirty="0" err="1">
                <a:solidFill>
                  <a:srgbClr val="0000FF"/>
                </a:solidFill>
                <a:latin typeface="Calibri" panose="020F0502020204030204" pitchFamily="34" charset="0"/>
              </a:rPr>
              <a:t>Deduct</a:t>
            </a:r>
            <a:r>
              <a:rPr kumimoji="1" lang="en-US" altLang="en-US" sz="1800" b="1" dirty="0">
                <a:solidFill>
                  <a:srgbClr val="0000FF"/>
                </a:solidFill>
                <a:latin typeface="Calibri" panose="020F0502020204030204" pitchFamily="34" charset="0"/>
              </a:rPr>
              <a:t>(amt))</a:t>
            </a:r>
          </a:p>
          <a:p>
            <a:pPr>
              <a:buClr>
                <a:srgbClr val="3333CC"/>
              </a:buClr>
            </a:pPr>
            <a:r>
              <a:rPr kumimoji="1" lang="en-US" altLang="en-US" sz="1800" b="1" dirty="0">
                <a:solidFill>
                  <a:srgbClr val="0000FF"/>
                </a:solidFill>
                <a:latin typeface="Calibri" panose="020F0502020204030204" pitchFamily="34" charset="0"/>
              </a:rPr>
              <a:t>     {</a:t>
            </a:r>
          </a:p>
          <a:p>
            <a:pPr>
              <a:buClr>
                <a:srgbClr val="3333CC"/>
              </a:buClr>
            </a:pPr>
            <a:r>
              <a:rPr kumimoji="1" lang="en-US" altLang="en-US" sz="1800" b="1" dirty="0">
                <a:solidFill>
                  <a:srgbClr val="0000FF"/>
                </a:solidFill>
                <a:latin typeface="Calibri" panose="020F0502020204030204" pitchFamily="34" charset="0"/>
              </a:rPr>
              <a:t>         </a:t>
            </a:r>
            <a:r>
              <a:rPr kumimoji="1" lang="en-US" altLang="en-US" sz="1800" b="1" dirty="0" err="1">
                <a:solidFill>
                  <a:srgbClr val="0000FF"/>
                </a:solidFill>
                <a:latin typeface="Calibri" panose="020F0502020204030204" pitchFamily="34" charset="0"/>
              </a:rPr>
              <a:t>AddPoints</a:t>
            </a:r>
            <a:r>
              <a:rPr kumimoji="1" lang="en-US" altLang="en-US" sz="1800" b="1" dirty="0">
                <a:solidFill>
                  <a:srgbClr val="0000FF"/>
                </a:solidFill>
                <a:latin typeface="Calibri" panose="020F0502020204030204" pitchFamily="34" charset="0"/>
              </a:rPr>
              <a:t>((int)amt / 5);</a:t>
            </a:r>
          </a:p>
          <a:p>
            <a:pPr>
              <a:buClr>
                <a:srgbClr val="3333CC"/>
              </a:buClr>
            </a:pPr>
            <a:r>
              <a:rPr kumimoji="1" lang="en-US" altLang="en-US" sz="1800" b="1" dirty="0">
                <a:solidFill>
                  <a:srgbClr val="0000FF"/>
                </a:solidFill>
                <a:latin typeface="Calibri" panose="020F0502020204030204" pitchFamily="34" charset="0"/>
              </a:rPr>
              <a:t>         return true;</a:t>
            </a:r>
          </a:p>
          <a:p>
            <a:pPr>
              <a:buClr>
                <a:srgbClr val="3333CC"/>
              </a:buClr>
            </a:pPr>
            <a:r>
              <a:rPr kumimoji="1" lang="en-US" altLang="en-US" sz="1800" b="1" dirty="0">
                <a:solidFill>
                  <a:srgbClr val="0000FF"/>
                </a:solidFill>
                <a:latin typeface="Calibri" panose="020F0502020204030204" pitchFamily="34" charset="0"/>
              </a:rPr>
              <a:t>     }</a:t>
            </a:r>
          </a:p>
          <a:p>
            <a:pPr>
              <a:buClr>
                <a:srgbClr val="3333CC"/>
              </a:buClr>
            </a:pPr>
            <a:r>
              <a:rPr kumimoji="1" lang="en-US" altLang="en-US" sz="1800" b="1" dirty="0">
                <a:solidFill>
                  <a:srgbClr val="0000FF"/>
                </a:solidFill>
                <a:latin typeface="Calibri" panose="020F0502020204030204" pitchFamily="34" charset="0"/>
              </a:rPr>
              <a:t>     return false;</a:t>
            </a:r>
          </a:p>
          <a:p>
            <a:pPr>
              <a:buClr>
                <a:srgbClr val="3333CC"/>
              </a:buClr>
            </a:pPr>
            <a:r>
              <a:rPr kumimoji="1" lang="en-US" altLang="en-US" sz="1800" b="1" dirty="0">
                <a:solidFill>
                  <a:srgbClr val="0000FF"/>
                </a:solidFill>
                <a:latin typeface="Calibri" panose="020F0502020204030204" pitchFamily="34" charset="0"/>
              </a:rPr>
              <a:t>}   </a:t>
            </a:r>
            <a:endParaRPr kumimoji="1" lang="en-US" altLang="en-US" sz="1800" dirty="0">
              <a:solidFill>
                <a:srgbClr val="FF0000"/>
              </a:solidFill>
              <a:latin typeface="Arial Narrow" panose="020B0606020202030204" pitchFamily="34" charset="0"/>
              <a:cs typeface="Segoe UI" panose="020B0502040204020203" pitchFamily="34" charset="0"/>
            </a:endParaRPr>
          </a:p>
        </p:txBody>
      </p:sp>
      <p:cxnSp>
        <p:nvCxnSpPr>
          <p:cNvPr id="47111" name="Straight Arrow Connector 9"/>
          <p:cNvCxnSpPr>
            <a:cxnSpLocks noChangeShapeType="1"/>
          </p:cNvCxnSpPr>
          <p:nvPr/>
        </p:nvCxnSpPr>
        <p:spPr bwMode="auto">
          <a:xfrm flipH="1" flipV="1">
            <a:off x="2743200" y="3124200"/>
            <a:ext cx="1393825" cy="1905000"/>
          </a:xfrm>
          <a:prstGeom prst="straightConnector1">
            <a:avLst/>
          </a:prstGeom>
          <a:noFill/>
          <a:ln w="1270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47109" name="Straight Connector 2"/>
          <p:cNvCxnSpPr>
            <a:cxnSpLocks noChangeShapeType="1"/>
          </p:cNvCxnSpPr>
          <p:nvPr/>
        </p:nvCxnSpPr>
        <p:spPr bwMode="auto">
          <a:xfrm>
            <a:off x="5257800" y="3352800"/>
            <a:ext cx="0" cy="167640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cxnSp>
        <p:nvCxnSpPr>
          <p:cNvPr id="47110" name="Straight Connector 4"/>
          <p:cNvCxnSpPr>
            <a:cxnSpLocks noChangeShapeType="1"/>
          </p:cNvCxnSpPr>
          <p:nvPr/>
        </p:nvCxnSpPr>
        <p:spPr bwMode="auto">
          <a:xfrm flipH="1">
            <a:off x="4149725" y="5029200"/>
            <a:ext cx="1096963" cy="0"/>
          </a:xfrm>
          <a:prstGeom prst="line">
            <a:avLst/>
          </a:prstGeom>
          <a:noFill/>
          <a:ln w="1270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pic>
        <p:nvPicPr>
          <p:cNvPr id="2" name="s23">
            <a:hlinkClick r:id="" action="ppaction://media"/>
            <a:extLst>
              <a:ext uri="{FF2B5EF4-FFF2-40B4-BE49-F238E27FC236}">
                <a16:creationId xmlns:a16="http://schemas.microsoft.com/office/drawing/2014/main" id="{03EAC44B-73AB-4C81-A2F3-5A0BE256098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3704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133600"/>
            <a:ext cx="4343400" cy="1976438"/>
          </a:xfrm>
          <a:prstGeom prst="rect">
            <a:avLst/>
          </a:prstGeom>
          <a:noFill/>
        </p:spPr>
        <p:txBody>
          <a:bodyPr>
            <a:spAutoFit/>
          </a:bodyPr>
          <a:lstStyle/>
          <a:p>
            <a:pPr algn="ctr" eaLnBrk="1" hangingPunct="1">
              <a:spcBef>
                <a:spcPct val="20000"/>
              </a:spcBef>
              <a:defRPr/>
            </a:pPr>
            <a:r>
              <a:rPr lang="en-US" sz="3600" b="1" dirty="0">
                <a:solidFill>
                  <a:srgbClr val="0000FF"/>
                </a:solidFill>
                <a:latin typeface="+mn-lt"/>
                <a:cs typeface="+mn-cs"/>
              </a:rPr>
              <a:t>Method Override</a:t>
            </a:r>
          </a:p>
          <a:p>
            <a:pPr algn="ctr" eaLnBrk="1" hangingPunct="1">
              <a:spcBef>
                <a:spcPct val="20000"/>
              </a:spcBef>
              <a:defRPr/>
            </a:pPr>
            <a:r>
              <a:rPr lang="en-US" sz="3600" b="1" dirty="0">
                <a:solidFill>
                  <a:srgbClr val="0000FF"/>
                </a:solidFill>
                <a:latin typeface="+mn-lt"/>
                <a:cs typeface="+mn-cs"/>
              </a:rPr>
              <a:t> and </a:t>
            </a:r>
          </a:p>
          <a:p>
            <a:pPr algn="ctr" eaLnBrk="1" hangingPunct="1">
              <a:spcBef>
                <a:spcPct val="20000"/>
              </a:spcBef>
              <a:defRPr/>
            </a:pPr>
            <a:r>
              <a:rPr lang="en-US" sz="3600" b="1" dirty="0">
                <a:solidFill>
                  <a:srgbClr val="0000FF"/>
                </a:solidFill>
                <a:latin typeface="+mn-lt"/>
                <a:cs typeface="+mn-cs"/>
              </a:rPr>
              <a:t>Method Overload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228600" y="1066800"/>
            <a:ext cx="8763000" cy="4724400"/>
          </a:xfrm>
        </p:spPr>
        <p:txBody>
          <a:bodyPr/>
          <a:lstStyle/>
          <a:p>
            <a:pPr>
              <a:lnSpc>
                <a:spcPct val="80000"/>
              </a:lnSpc>
            </a:pPr>
            <a:r>
              <a:rPr lang="en-US" altLang="en-US" dirty="0"/>
              <a:t>A subclass inherits methods from its superclass</a:t>
            </a:r>
          </a:p>
          <a:p>
            <a:pPr>
              <a:lnSpc>
                <a:spcPct val="80000"/>
              </a:lnSpc>
              <a:buFont typeface="Wingdings" panose="05000000000000000000" pitchFamily="2" charset="2"/>
              <a:buNone/>
            </a:pPr>
            <a:endParaRPr lang="en-US" altLang="en-US" dirty="0"/>
          </a:p>
          <a:p>
            <a:pPr>
              <a:lnSpc>
                <a:spcPct val="80000"/>
              </a:lnSpc>
            </a:pPr>
            <a:r>
              <a:rPr lang="en-US" altLang="en-US" dirty="0"/>
              <a:t>Sometimes it is necessary for the subclass to modify the implementation of a method in the superclass to suit its own use</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r>
              <a:rPr lang="en-US" altLang="en-US" dirty="0"/>
              <a:t>	e.g. </a:t>
            </a:r>
            <a:r>
              <a:rPr lang="en-US" altLang="en-US" dirty="0" err="1">
                <a:solidFill>
                  <a:srgbClr val="0000FF"/>
                </a:solidFill>
                <a:latin typeface="Consolas" panose="020B0609020204030204" pitchFamily="49" charset="0"/>
              </a:rPr>
              <a:t>ToString</a:t>
            </a:r>
            <a:r>
              <a:rPr lang="en-US" altLang="en-US" dirty="0">
                <a:solidFill>
                  <a:srgbClr val="0000FF"/>
                </a:solidFill>
                <a:latin typeface="Consolas" panose="020B0609020204030204" pitchFamily="49" charset="0"/>
              </a:rPr>
              <a:t>(), Deduct()</a:t>
            </a:r>
          </a:p>
          <a:p>
            <a:pPr>
              <a:lnSpc>
                <a:spcPct val="80000"/>
              </a:lnSpc>
              <a:buFont typeface="Wingdings" panose="05000000000000000000" pitchFamily="2" charset="2"/>
              <a:buNone/>
            </a:pPr>
            <a:endParaRPr lang="en-US" altLang="en-US" i="1" dirty="0">
              <a:solidFill>
                <a:schemeClr val="tx1"/>
              </a:solidFill>
            </a:endParaRPr>
          </a:p>
          <a:p>
            <a:pPr>
              <a:lnSpc>
                <a:spcPct val="80000"/>
              </a:lnSpc>
            </a:pPr>
            <a:r>
              <a:rPr lang="en-US" altLang="en-US" dirty="0"/>
              <a:t>Redefining a superclass method in a subclass is referred to as </a:t>
            </a:r>
            <a:r>
              <a:rPr lang="en-US" altLang="en-US" dirty="0">
                <a:solidFill>
                  <a:srgbClr val="FF0000"/>
                </a:solidFill>
              </a:rPr>
              <a:t>Method Overriding</a:t>
            </a:r>
          </a:p>
        </p:txBody>
      </p:sp>
      <p:sp>
        <p:nvSpPr>
          <p:cNvPr id="50179" name="Title 1"/>
          <p:cNvSpPr>
            <a:spLocks noGrp="1"/>
          </p:cNvSpPr>
          <p:nvPr>
            <p:ph type="title"/>
          </p:nvPr>
        </p:nvSpPr>
        <p:spPr/>
        <p:txBody>
          <a:bodyPr/>
          <a:lstStyle/>
          <a:p>
            <a:r>
              <a:rPr lang="en-SG" altLang="en-US" dirty="0"/>
              <a:t>Method Overriding</a:t>
            </a:r>
            <a:endParaRPr lang="en-US" altLang="en-US" dirty="0"/>
          </a:p>
        </p:txBody>
      </p:sp>
      <p:pic>
        <p:nvPicPr>
          <p:cNvPr id="2" name="s25">
            <a:hlinkClick r:id="" action="ppaction://media"/>
            <a:extLst>
              <a:ext uri="{FF2B5EF4-FFF2-40B4-BE49-F238E27FC236}">
                <a16:creationId xmlns:a16="http://schemas.microsoft.com/office/drawing/2014/main" id="{80088094-DC65-41FD-9B3B-B6A75AE02BE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228600" y="1066800"/>
            <a:ext cx="8763000" cy="4724400"/>
          </a:xfrm>
        </p:spPr>
        <p:txBody>
          <a:bodyPr/>
          <a:lstStyle/>
          <a:p>
            <a:r>
              <a:rPr lang="en-US" altLang="en-US" dirty="0"/>
              <a:t>Methods are said to be </a:t>
            </a:r>
            <a:r>
              <a:rPr lang="en-US" altLang="en-US" dirty="0">
                <a:solidFill>
                  <a:srgbClr val="FF0000"/>
                </a:solidFill>
              </a:rPr>
              <a:t>overridden</a:t>
            </a:r>
            <a:r>
              <a:rPr lang="en-US" altLang="en-US" dirty="0"/>
              <a:t> if they have the same </a:t>
            </a:r>
            <a:r>
              <a:rPr lang="en-US" altLang="en-US" dirty="0">
                <a:solidFill>
                  <a:srgbClr val="FF0000"/>
                </a:solidFill>
              </a:rPr>
              <a:t>identical signature</a:t>
            </a:r>
          </a:p>
          <a:p>
            <a:endParaRPr lang="en-US" altLang="en-US" sz="1400" dirty="0"/>
          </a:p>
          <a:p>
            <a:r>
              <a:rPr lang="en-US" altLang="en-US" dirty="0"/>
              <a:t>A method in the superclass can be overridden ONLY if it is accessible by the subclass (declared with keyword </a:t>
            </a:r>
            <a:r>
              <a:rPr lang="en-US" altLang="en-US" dirty="0">
                <a:solidFill>
                  <a:srgbClr val="0000FF"/>
                </a:solidFill>
                <a:latin typeface="Consolas" panose="020B0609020204030204" pitchFamily="49" charset="0"/>
              </a:rPr>
              <a:t>public</a:t>
            </a:r>
            <a:r>
              <a:rPr lang="en-US" altLang="en-US" dirty="0"/>
              <a:t> or </a:t>
            </a:r>
            <a:r>
              <a:rPr lang="en-US" altLang="en-US" dirty="0">
                <a:solidFill>
                  <a:srgbClr val="0000FF"/>
                </a:solidFill>
                <a:latin typeface="Consolas" panose="020B0609020204030204" pitchFamily="49" charset="0"/>
              </a:rPr>
              <a:t>protected</a:t>
            </a:r>
            <a:r>
              <a:rPr lang="en-US" altLang="en-US" dirty="0"/>
              <a:t> ) and defined as </a:t>
            </a:r>
            <a:r>
              <a:rPr lang="en-US" altLang="en-US" dirty="0">
                <a:solidFill>
                  <a:srgbClr val="0000FF"/>
                </a:solidFill>
                <a:latin typeface="Consolas" panose="020B0609020204030204" pitchFamily="49" charset="0"/>
              </a:rPr>
              <a:t>virtual</a:t>
            </a:r>
            <a:r>
              <a:rPr lang="en-US" altLang="en-US" dirty="0"/>
              <a:t> method (by default, all methods are sealed (non-virtual method – cannot be overridden).</a:t>
            </a:r>
          </a:p>
          <a:p>
            <a:endParaRPr lang="en-US" altLang="en-US" sz="2000" dirty="0"/>
          </a:p>
          <a:p>
            <a:r>
              <a:rPr lang="en-US" altLang="en-US" dirty="0"/>
              <a:t>To override a method, the </a:t>
            </a:r>
            <a:r>
              <a:rPr lang="en-US" altLang="en-US" dirty="0">
                <a:solidFill>
                  <a:srgbClr val="0000FF"/>
                </a:solidFill>
              </a:rPr>
              <a:t>override</a:t>
            </a:r>
            <a:r>
              <a:rPr lang="en-US" altLang="en-US" dirty="0"/>
              <a:t> keyword must be used.</a:t>
            </a:r>
          </a:p>
        </p:txBody>
      </p:sp>
      <p:sp>
        <p:nvSpPr>
          <p:cNvPr id="6" name="Title 1">
            <a:extLst>
              <a:ext uri="{FF2B5EF4-FFF2-40B4-BE49-F238E27FC236}">
                <a16:creationId xmlns:a16="http://schemas.microsoft.com/office/drawing/2014/main" id="{33FDE70B-ABF9-41F9-A7E2-14DD2D74B28D}"/>
              </a:ext>
            </a:extLst>
          </p:cNvPr>
          <p:cNvSpPr>
            <a:spLocks noGrp="1"/>
          </p:cNvSpPr>
          <p:nvPr>
            <p:ph type="title"/>
          </p:nvPr>
        </p:nvSpPr>
        <p:spPr>
          <a:xfrm>
            <a:off x="76200" y="122238"/>
            <a:ext cx="8991600" cy="563562"/>
          </a:xfrm>
        </p:spPr>
        <p:txBody>
          <a:bodyPr/>
          <a:lstStyle/>
          <a:p>
            <a:r>
              <a:rPr lang="en-SG" altLang="en-US" dirty="0"/>
              <a:t>Method Overriding </a:t>
            </a:r>
            <a:r>
              <a:rPr lang="en-SG" altLang="en-US" baseline="-25000" dirty="0"/>
              <a:t>…/2</a:t>
            </a:r>
            <a:endParaRPr lang="en-US" altLang="en-US" baseline="-25000" dirty="0"/>
          </a:p>
        </p:txBody>
      </p:sp>
      <p:pic>
        <p:nvPicPr>
          <p:cNvPr id="4" name="s26">
            <a:hlinkClick r:id="" action="ppaction://media"/>
            <a:extLst>
              <a:ext uri="{FF2B5EF4-FFF2-40B4-BE49-F238E27FC236}">
                <a16:creationId xmlns:a16="http://schemas.microsoft.com/office/drawing/2014/main" id="{45A74323-F963-4088-A308-0D3E30B94DC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521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ChangeArrowheads="1"/>
          </p:cNvSpPr>
          <p:nvPr/>
        </p:nvSpPr>
        <p:spPr bwMode="auto">
          <a:xfrm>
            <a:off x="152400" y="1066800"/>
            <a:ext cx="8839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r>
              <a:rPr kumimoji="1" lang="en-US" altLang="en-US">
                <a:solidFill>
                  <a:srgbClr val="660033"/>
                </a:solidFill>
              </a:rPr>
              <a:t>Refers to two or more methods having the </a:t>
            </a:r>
            <a:r>
              <a:rPr kumimoji="1" lang="en-US" altLang="en-US">
                <a:solidFill>
                  <a:srgbClr val="FF0000"/>
                </a:solidFill>
              </a:rPr>
              <a:t>same name</a:t>
            </a:r>
            <a:r>
              <a:rPr kumimoji="1" lang="en-US" altLang="en-US">
                <a:solidFill>
                  <a:srgbClr val="660033"/>
                </a:solidFill>
              </a:rPr>
              <a:t> but with </a:t>
            </a:r>
            <a:r>
              <a:rPr kumimoji="1" lang="en-US" altLang="en-US">
                <a:solidFill>
                  <a:srgbClr val="FF0000"/>
                </a:solidFill>
              </a:rPr>
              <a:t>different parameters</a:t>
            </a:r>
          </a:p>
          <a:p>
            <a:endParaRPr kumimoji="1" lang="en-US" altLang="en-US">
              <a:solidFill>
                <a:srgbClr val="660033"/>
              </a:solidFill>
            </a:endParaRPr>
          </a:p>
          <a:p>
            <a:r>
              <a:rPr kumimoji="1" lang="en-US" altLang="en-US">
                <a:solidFill>
                  <a:srgbClr val="660033"/>
                </a:solidFill>
              </a:rPr>
              <a:t>Allow you to define methods performing similar operations but with different data to have a common method name (less confusing)</a:t>
            </a:r>
          </a:p>
        </p:txBody>
      </p:sp>
      <p:sp>
        <p:nvSpPr>
          <p:cNvPr id="306180" name="Rectangle 4"/>
          <p:cNvSpPr>
            <a:spLocks noGrp="1" noChangeArrowheads="1"/>
          </p:cNvSpPr>
          <p:nvPr>
            <p:ph type="body" idx="1"/>
          </p:nvPr>
        </p:nvSpPr>
        <p:spPr>
          <a:xfrm>
            <a:off x="152400" y="3962400"/>
            <a:ext cx="8839200" cy="1828800"/>
          </a:xfrm>
          <a:noFill/>
        </p:spPr>
        <p:txBody>
          <a:bodyPr/>
          <a:lstStyle/>
          <a:p>
            <a:pPr>
              <a:lnSpc>
                <a:spcPct val="90000"/>
              </a:lnSpc>
              <a:buFont typeface="Wingdings" panose="05000000000000000000" pitchFamily="2" charset="2"/>
              <a:buNone/>
            </a:pPr>
            <a:r>
              <a:rPr lang="en-US" altLang="en-US" sz="2400" dirty="0">
                <a:solidFill>
                  <a:srgbClr val="0000FF"/>
                </a:solidFill>
                <a:latin typeface="Consolas" panose="020B0609020204030204" pitchFamily="49" charset="0"/>
              </a:rPr>
              <a:t>e.g.	public </a:t>
            </a:r>
            <a:r>
              <a:rPr lang="en-US" altLang="en-US" sz="2400" dirty="0" err="1">
                <a:solidFill>
                  <a:srgbClr val="0000FF"/>
                </a:solidFill>
                <a:latin typeface="Consolas" panose="020B0609020204030204" pitchFamily="49" charset="0"/>
              </a:rPr>
              <a:t>CashCard</a:t>
            </a:r>
            <a:r>
              <a:rPr lang="en-US" altLang="en-US" sz="2400" dirty="0">
                <a:solidFill>
                  <a:srgbClr val="0000FF"/>
                </a:solidFill>
                <a:latin typeface="Consolas" panose="020B0609020204030204" pitchFamily="49" charset="0"/>
              </a:rPr>
              <a:t>()</a:t>
            </a:r>
          </a:p>
          <a:p>
            <a:pPr>
              <a:lnSpc>
                <a:spcPct val="90000"/>
              </a:lnSpc>
              <a:buFont typeface="Wingdings" panose="05000000000000000000" pitchFamily="2" charset="2"/>
              <a:buNone/>
            </a:pPr>
            <a:r>
              <a:rPr lang="en-US" altLang="en-US" sz="2400" dirty="0">
                <a:solidFill>
                  <a:srgbClr val="0000FF"/>
                </a:solidFill>
                <a:latin typeface="Consolas" panose="020B0609020204030204" pitchFamily="49" charset="0"/>
              </a:rPr>
              <a:t>		public </a:t>
            </a:r>
            <a:r>
              <a:rPr lang="en-US" altLang="en-US" sz="2400" dirty="0" err="1">
                <a:solidFill>
                  <a:srgbClr val="0000FF"/>
                </a:solidFill>
                <a:latin typeface="Consolas" panose="020B0609020204030204" pitchFamily="49" charset="0"/>
              </a:rPr>
              <a:t>CashCard</a:t>
            </a:r>
            <a:r>
              <a:rPr lang="en-US" altLang="en-US" sz="2400" dirty="0">
                <a:solidFill>
                  <a:srgbClr val="0000FF"/>
                </a:solidFill>
                <a:latin typeface="Consolas" panose="020B0609020204030204" pitchFamily="49" charset="0"/>
              </a:rPr>
              <a:t>(string d, double b)</a:t>
            </a:r>
          </a:p>
          <a:p>
            <a:pPr>
              <a:lnSpc>
                <a:spcPct val="90000"/>
              </a:lnSpc>
              <a:buFont typeface="Wingdings" panose="05000000000000000000" pitchFamily="2" charset="2"/>
              <a:buNone/>
            </a:pPr>
            <a:r>
              <a:rPr lang="en-US" altLang="en-US" sz="2400" dirty="0">
                <a:solidFill>
                  <a:srgbClr val="0000FF"/>
                </a:solidFill>
                <a:latin typeface="Consolas" panose="020B0609020204030204" pitchFamily="49" charset="0"/>
              </a:rPr>
              <a:t>		public int Max(int n1, int n2)</a:t>
            </a:r>
          </a:p>
          <a:p>
            <a:pPr>
              <a:lnSpc>
                <a:spcPct val="90000"/>
              </a:lnSpc>
              <a:buFont typeface="Wingdings" panose="05000000000000000000" pitchFamily="2" charset="2"/>
              <a:buNone/>
            </a:pPr>
            <a:r>
              <a:rPr lang="en-US" altLang="en-US" sz="2400" dirty="0">
                <a:solidFill>
                  <a:srgbClr val="0000FF"/>
                </a:solidFill>
                <a:latin typeface="Consolas" panose="020B0609020204030204" pitchFamily="49" charset="0"/>
              </a:rPr>
              <a:t>		public double Max(double n1, double n2)</a:t>
            </a:r>
          </a:p>
        </p:txBody>
      </p:sp>
      <p:sp>
        <p:nvSpPr>
          <p:cNvPr id="54276" name="Title 1"/>
          <p:cNvSpPr>
            <a:spLocks noGrp="1"/>
          </p:cNvSpPr>
          <p:nvPr>
            <p:ph type="title"/>
          </p:nvPr>
        </p:nvSpPr>
        <p:spPr/>
        <p:txBody>
          <a:bodyPr/>
          <a:lstStyle/>
          <a:p>
            <a:r>
              <a:rPr lang="en-SG" altLang="en-US"/>
              <a:t>Method Overloading</a:t>
            </a:r>
            <a:endParaRPr lang="en-US" altLang="en-US"/>
          </a:p>
        </p:txBody>
      </p:sp>
      <p:pic>
        <p:nvPicPr>
          <p:cNvPr id="2" name="s27">
            <a:hlinkClick r:id="" action="ppaction://media"/>
            <a:extLst>
              <a:ext uri="{FF2B5EF4-FFF2-40B4-BE49-F238E27FC236}">
                <a16:creationId xmlns:a16="http://schemas.microsoft.com/office/drawing/2014/main" id="{FA1DC4D4-FB30-42D7-B520-BCDD46A3FE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905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533400" y="914400"/>
            <a:ext cx="5334000" cy="49530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lIns="92075" tIns="46038" rIns="92075" bIns="46038"/>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class CashCard</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p>
          <a:p>
            <a:pPr>
              <a:lnSpc>
                <a:spcPct val="120000"/>
              </a:lnSpc>
              <a:spcBef>
                <a:spcPct val="0"/>
              </a:spcBef>
              <a:buClr>
                <a:srgbClr val="3333CC"/>
              </a:buClr>
              <a:buFont typeface="Wingdings" panose="05000000000000000000" pitchFamily="2" charset="2"/>
              <a:buNone/>
            </a:pPr>
            <a:r>
              <a:rPr kumimoji="1" lang="en-US" altLang="en-US" sz="1600" b="1">
                <a:solidFill>
                  <a:srgbClr val="00B050"/>
                </a:solidFill>
              </a:rPr>
              <a:t>        // Properties</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public string Id { …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public double Balance { …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r>
              <a:rPr kumimoji="1" lang="en-US" altLang="en-US" sz="1600" b="1">
                <a:solidFill>
                  <a:srgbClr val="00B050"/>
                </a:solidFill>
              </a:rPr>
              <a:t>// Constructors</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r>
              <a:rPr kumimoji="1" lang="en-US" altLang="en-US" sz="1600" b="1">
                <a:solidFill>
                  <a:srgbClr val="FF0000"/>
                </a:solidFill>
              </a:rPr>
              <a:t>public CashCard() </a:t>
            </a:r>
          </a:p>
          <a:p>
            <a:pPr>
              <a:lnSpc>
                <a:spcPct val="120000"/>
              </a:lnSpc>
              <a:spcBef>
                <a:spcPct val="0"/>
              </a:spcBef>
              <a:buClr>
                <a:srgbClr val="3333CC"/>
              </a:buClr>
              <a:buFont typeface="Wingdings" panose="05000000000000000000" pitchFamily="2" charset="2"/>
              <a:buNone/>
            </a:pPr>
            <a:r>
              <a:rPr kumimoji="1" lang="en-US" altLang="en-US" sz="1600" b="1">
                <a:solidFill>
                  <a:srgbClr val="FF0000"/>
                </a:solidFill>
              </a:rPr>
              <a:t>        </a:t>
            </a:r>
            <a:r>
              <a:rPr kumimoji="1" lang="en-US" altLang="en-US" sz="1600" b="1">
                <a:solidFill>
                  <a:schemeClr val="tx1"/>
                </a:solidFill>
              </a:rPr>
              <a:t>{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r>
              <a:rPr kumimoji="1" lang="en-US" altLang="en-US" sz="1600" b="1">
                <a:solidFill>
                  <a:srgbClr val="FF0000"/>
                </a:solidFill>
              </a:rPr>
              <a:t>public CashCard(string d, double b)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Id = d;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Balance = b; </a:t>
            </a:r>
          </a:p>
          <a:p>
            <a:pPr>
              <a:lnSpc>
                <a:spcPct val="120000"/>
              </a:lnSpc>
              <a:spcBef>
                <a:spcPct val="0"/>
              </a:spcBef>
              <a:buClr>
                <a:srgbClr val="3333CC"/>
              </a:buClr>
              <a:buFont typeface="Wingdings" panose="05000000000000000000" pitchFamily="2" charset="2"/>
              <a:buNone/>
            </a:pPr>
            <a:r>
              <a:rPr kumimoji="1" lang="en-US" altLang="en-US" sz="1600" b="1">
                <a:solidFill>
                  <a:schemeClr val="tx1"/>
                </a:solidFill>
              </a:rPr>
              <a:t>        }</a:t>
            </a:r>
          </a:p>
          <a:p>
            <a:pPr>
              <a:spcBef>
                <a:spcPct val="0"/>
              </a:spcBef>
              <a:buClr>
                <a:srgbClr val="3333CC"/>
              </a:buClr>
              <a:buFont typeface="Wingdings" panose="05000000000000000000" pitchFamily="2" charset="2"/>
              <a:buNone/>
            </a:pPr>
            <a:r>
              <a:rPr kumimoji="1" lang="en-US" altLang="en-US" sz="1600" b="1">
                <a:solidFill>
                  <a:srgbClr val="FF0000"/>
                </a:solidFill>
              </a:rPr>
              <a:t>        </a:t>
            </a:r>
            <a:r>
              <a:rPr kumimoji="1" lang="en-US" altLang="en-US" sz="1600" b="1">
                <a:solidFill>
                  <a:schemeClr val="tx1"/>
                </a:solidFill>
              </a:rPr>
              <a:t>. . .</a:t>
            </a:r>
          </a:p>
        </p:txBody>
      </p:sp>
      <p:sp>
        <p:nvSpPr>
          <p:cNvPr id="56323" name="Line 9"/>
          <p:cNvSpPr>
            <a:spLocks noChangeShapeType="1"/>
          </p:cNvSpPr>
          <p:nvPr/>
        </p:nvSpPr>
        <p:spPr bwMode="auto">
          <a:xfrm flipH="1" flipV="1">
            <a:off x="2895600" y="2895600"/>
            <a:ext cx="3505200" cy="45720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6324" name="Line 10"/>
          <p:cNvSpPr>
            <a:spLocks noChangeShapeType="1"/>
          </p:cNvSpPr>
          <p:nvPr/>
        </p:nvSpPr>
        <p:spPr bwMode="auto">
          <a:xfrm flipH="1">
            <a:off x="4648200" y="3581400"/>
            <a:ext cx="1752600" cy="15240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1271" name="Text Box 11"/>
          <p:cNvSpPr txBox="1">
            <a:spLocks noChangeArrowheads="1"/>
          </p:cNvSpPr>
          <p:nvPr/>
        </p:nvSpPr>
        <p:spPr bwMode="auto">
          <a:xfrm>
            <a:off x="6477000" y="3013075"/>
            <a:ext cx="2286000" cy="830263"/>
          </a:xfrm>
          <a:prstGeom prst="rect">
            <a:avLst/>
          </a:prstGeom>
          <a:solidFill>
            <a:schemeClr val="accent1">
              <a:lumMod val="20000"/>
              <a:lumOff val="80000"/>
            </a:schemeClr>
          </a:solidFill>
          <a:ln w="12700">
            <a:solidFill>
              <a:srgbClr val="000000"/>
            </a:solidFill>
            <a:miter lim="800000"/>
            <a:headEnd type="none" w="sm" len="sm"/>
            <a:tailEnd type="none" w="sm" len="sm"/>
          </a:ln>
        </p:spPr>
        <p:txBody>
          <a:bodyPr>
            <a:spAutoFit/>
          </a:bodyPr>
          <a:lstStyle>
            <a:lvl1pPr>
              <a:spcBef>
                <a:spcPct val="20000"/>
              </a:spcBef>
              <a:buClr>
                <a:srgbClr val="3333CC"/>
              </a:buClr>
              <a:buFont typeface="Wingdings" panose="05000000000000000000" pitchFamily="2" charset="2"/>
              <a:buChar char="§"/>
              <a:defRPr kumimoji="1" sz="3200" b="1">
                <a:solidFill>
                  <a:srgbClr val="3333CC"/>
                </a:solidFill>
                <a:latin typeface="Arial Narrow" panose="020B0606020202030204" pitchFamily="34" charset="0"/>
              </a:defRPr>
            </a:lvl1pPr>
            <a:lvl2pPr marL="742950" indent="-285750">
              <a:spcBef>
                <a:spcPct val="20000"/>
              </a:spcBef>
              <a:buClr>
                <a:schemeClr val="tx1"/>
              </a:buClr>
              <a:buFont typeface="Wingdings" panose="05000000000000000000" pitchFamily="2" charset="2"/>
              <a:buChar char="§"/>
              <a:defRPr kumimoji="1" sz="2800" b="1">
                <a:solidFill>
                  <a:schemeClr val="tx1"/>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50000"/>
              </a:spcBef>
              <a:buClrTx/>
              <a:buFontTx/>
              <a:buNone/>
              <a:defRPr/>
            </a:pPr>
            <a:r>
              <a:rPr kumimoji="0" lang="en-US" altLang="en-US" sz="2400" b="0" dirty="0">
                <a:solidFill>
                  <a:schemeClr val="tx1"/>
                </a:solidFill>
                <a:latin typeface="Arial" panose="020B0604020202020204" pitchFamily="34" charset="0"/>
              </a:rPr>
              <a:t>Overloaded constructor</a:t>
            </a:r>
          </a:p>
        </p:txBody>
      </p:sp>
      <p:sp>
        <p:nvSpPr>
          <p:cNvPr id="56326" name="Title 1"/>
          <p:cNvSpPr>
            <a:spLocks noGrp="1"/>
          </p:cNvSpPr>
          <p:nvPr>
            <p:ph type="title"/>
          </p:nvPr>
        </p:nvSpPr>
        <p:spPr/>
        <p:txBody>
          <a:bodyPr/>
          <a:lstStyle/>
          <a:p>
            <a:r>
              <a:rPr lang="en-US" altLang="en-US" dirty="0"/>
              <a:t>Method Overloading - Example</a:t>
            </a:r>
          </a:p>
        </p:txBody>
      </p:sp>
      <p:pic>
        <p:nvPicPr>
          <p:cNvPr id="2" name="s28">
            <a:hlinkClick r:id="" action="ppaction://media"/>
            <a:extLst>
              <a:ext uri="{FF2B5EF4-FFF2-40B4-BE49-F238E27FC236}">
                <a16:creationId xmlns:a16="http://schemas.microsoft.com/office/drawing/2014/main" id="{DD54CEF8-C97B-4CFD-BFFD-487E7526E9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2223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ChangeArrowheads="1"/>
          </p:cNvSpPr>
          <p:nvPr/>
        </p:nvSpPr>
        <p:spPr bwMode="auto">
          <a:xfrm>
            <a:off x="533400" y="914400"/>
            <a:ext cx="5334000" cy="502920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lIns="92075" tIns="46038" rIns="92075" bIns="46038"/>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3333CC"/>
              </a:buClr>
              <a:buFont typeface="Wingdings" panose="05000000000000000000" pitchFamily="2" charset="2"/>
              <a:buNone/>
            </a:pPr>
            <a:r>
              <a:rPr kumimoji="1" lang="en-US" altLang="en-US" sz="1600" b="1" dirty="0">
                <a:solidFill>
                  <a:schemeClr val="tx1"/>
                </a:solidFill>
              </a:rPr>
              <a:t>public class Math </a:t>
            </a:r>
          </a:p>
          <a:p>
            <a:pPr>
              <a:buClr>
                <a:srgbClr val="3333CC"/>
              </a:buClr>
              <a:buFont typeface="Wingdings" panose="05000000000000000000" pitchFamily="2" charset="2"/>
              <a:buNone/>
            </a:pPr>
            <a:r>
              <a:rPr kumimoji="1" lang="en-US" altLang="en-US" sz="1600" b="1" dirty="0">
                <a:solidFill>
                  <a:schemeClr val="tx1"/>
                </a:solidFill>
              </a:rPr>
              <a:t>{</a:t>
            </a:r>
          </a:p>
          <a:p>
            <a:pPr>
              <a:buClr>
                <a:srgbClr val="3333CC"/>
              </a:buClr>
              <a:buFont typeface="Wingdings" panose="05000000000000000000" pitchFamily="2" charset="2"/>
              <a:buNone/>
            </a:pPr>
            <a:r>
              <a:rPr kumimoji="1" lang="en-US" altLang="en-US" sz="1600" b="1" i="1" dirty="0">
                <a:solidFill>
                  <a:srgbClr val="009999"/>
                </a:solidFill>
              </a:rPr>
              <a:t>   </a:t>
            </a:r>
            <a:r>
              <a:rPr kumimoji="1" lang="en-US" altLang="en-US" sz="1600" b="1" i="1" dirty="0">
                <a:solidFill>
                  <a:schemeClr val="tx1"/>
                </a:solidFill>
              </a:rPr>
              <a:t>. . .</a:t>
            </a:r>
          </a:p>
          <a:p>
            <a:pPr>
              <a:buClr>
                <a:srgbClr val="3333CC"/>
              </a:buClr>
              <a:buFont typeface="Wingdings" panose="05000000000000000000" pitchFamily="2" charset="2"/>
              <a:buNone/>
            </a:pPr>
            <a:r>
              <a:rPr kumimoji="1" lang="en-US" altLang="en-US" sz="1600" b="1" dirty="0">
                <a:solidFill>
                  <a:schemeClr val="hlink"/>
                </a:solidFill>
              </a:rPr>
              <a:t>   </a:t>
            </a:r>
            <a:r>
              <a:rPr kumimoji="1" lang="en-US" altLang="en-US" sz="1600" b="1" dirty="0">
                <a:solidFill>
                  <a:srgbClr val="FF0000"/>
                </a:solidFill>
              </a:rPr>
              <a:t>public int Max(int n1, int n2)</a:t>
            </a:r>
          </a:p>
          <a:p>
            <a:pPr>
              <a:buClr>
                <a:srgbClr val="3333CC"/>
              </a:buClr>
              <a:buFont typeface="Wingdings" panose="05000000000000000000" pitchFamily="2" charset="2"/>
              <a:buNone/>
            </a:pPr>
            <a:r>
              <a:rPr kumimoji="1" lang="en-US" altLang="en-US" sz="1600" b="1" dirty="0">
                <a:solidFill>
                  <a:srgbClr val="0000FF"/>
                </a:solidFill>
              </a:rPr>
              <a:t>   {</a:t>
            </a:r>
          </a:p>
          <a:p>
            <a:pPr>
              <a:buClr>
                <a:srgbClr val="3333CC"/>
              </a:buClr>
              <a:buFont typeface="Wingdings" panose="05000000000000000000" pitchFamily="2" charset="2"/>
              <a:buNone/>
            </a:pPr>
            <a:r>
              <a:rPr kumimoji="1" lang="en-US" altLang="en-US" sz="1600" b="1" dirty="0">
                <a:solidFill>
                  <a:srgbClr val="0000FF"/>
                </a:solidFill>
              </a:rPr>
              <a:t>       if  (n1 &gt; n2) </a:t>
            </a:r>
          </a:p>
          <a:p>
            <a:pPr>
              <a:buClr>
                <a:srgbClr val="3333CC"/>
              </a:buClr>
              <a:buFont typeface="Wingdings" panose="05000000000000000000" pitchFamily="2" charset="2"/>
              <a:buNone/>
            </a:pPr>
            <a:r>
              <a:rPr kumimoji="1" lang="en-US" altLang="en-US" sz="1600" b="1" dirty="0">
                <a:solidFill>
                  <a:srgbClr val="0000FF"/>
                </a:solidFill>
              </a:rPr>
              <a:t>           return n1;</a:t>
            </a:r>
          </a:p>
          <a:p>
            <a:pPr>
              <a:buClr>
                <a:srgbClr val="3333CC"/>
              </a:buClr>
              <a:buFont typeface="Wingdings" panose="05000000000000000000" pitchFamily="2" charset="2"/>
              <a:buNone/>
            </a:pPr>
            <a:r>
              <a:rPr kumimoji="1" lang="en-US" altLang="en-US" sz="1600" b="1" dirty="0">
                <a:solidFill>
                  <a:srgbClr val="0000FF"/>
                </a:solidFill>
              </a:rPr>
              <a:t>       else</a:t>
            </a:r>
          </a:p>
          <a:p>
            <a:pPr>
              <a:buClr>
                <a:srgbClr val="3333CC"/>
              </a:buClr>
              <a:buFont typeface="Wingdings" panose="05000000000000000000" pitchFamily="2" charset="2"/>
              <a:buNone/>
            </a:pPr>
            <a:r>
              <a:rPr kumimoji="1" lang="en-US" altLang="en-US" sz="1600" b="1" dirty="0">
                <a:solidFill>
                  <a:srgbClr val="0000FF"/>
                </a:solidFill>
              </a:rPr>
              <a:t>           return n2 ;</a:t>
            </a:r>
          </a:p>
          <a:p>
            <a:pPr>
              <a:buClr>
                <a:srgbClr val="3333CC"/>
              </a:buClr>
              <a:buFont typeface="Wingdings" panose="05000000000000000000" pitchFamily="2" charset="2"/>
              <a:buNone/>
            </a:pPr>
            <a:r>
              <a:rPr kumimoji="1" lang="en-US" altLang="en-US" sz="1600" b="1" dirty="0">
                <a:solidFill>
                  <a:srgbClr val="0000FF"/>
                </a:solidFill>
              </a:rPr>
              <a:t>   }</a:t>
            </a:r>
          </a:p>
          <a:p>
            <a:pPr>
              <a:buClr>
                <a:srgbClr val="3333CC"/>
              </a:buClr>
              <a:buFont typeface="Wingdings" panose="05000000000000000000" pitchFamily="2" charset="2"/>
              <a:buNone/>
            </a:pPr>
            <a:r>
              <a:rPr kumimoji="1" lang="en-US" altLang="en-US" sz="1600" b="1" dirty="0">
                <a:solidFill>
                  <a:srgbClr val="0000FF"/>
                </a:solidFill>
              </a:rPr>
              <a:t>   </a:t>
            </a:r>
            <a:r>
              <a:rPr kumimoji="1" lang="en-US" altLang="en-US" sz="1600" b="1" dirty="0">
                <a:solidFill>
                  <a:srgbClr val="FF0000"/>
                </a:solidFill>
              </a:rPr>
              <a:t>public double Max(double n1, double n2)</a:t>
            </a:r>
          </a:p>
          <a:p>
            <a:pPr>
              <a:buClr>
                <a:srgbClr val="3333CC"/>
              </a:buClr>
              <a:buFont typeface="Wingdings" panose="05000000000000000000" pitchFamily="2" charset="2"/>
              <a:buNone/>
            </a:pPr>
            <a:r>
              <a:rPr kumimoji="1" lang="en-US" altLang="en-US" sz="1600" b="1" dirty="0">
                <a:solidFill>
                  <a:srgbClr val="0000FF"/>
                </a:solidFill>
              </a:rPr>
              <a:t>   {</a:t>
            </a:r>
          </a:p>
          <a:p>
            <a:pPr>
              <a:buClr>
                <a:srgbClr val="3333CC"/>
              </a:buClr>
              <a:buFont typeface="Wingdings" panose="05000000000000000000" pitchFamily="2" charset="2"/>
              <a:buNone/>
            </a:pPr>
            <a:r>
              <a:rPr kumimoji="1" lang="en-US" altLang="en-US" sz="1600" b="1" dirty="0">
                <a:solidFill>
                  <a:srgbClr val="0000FF"/>
                </a:solidFill>
              </a:rPr>
              <a:t>       if  (n1 &gt; n2) </a:t>
            </a:r>
          </a:p>
          <a:p>
            <a:pPr>
              <a:buClr>
                <a:srgbClr val="3333CC"/>
              </a:buClr>
              <a:buFont typeface="Wingdings" panose="05000000000000000000" pitchFamily="2" charset="2"/>
              <a:buNone/>
            </a:pPr>
            <a:r>
              <a:rPr kumimoji="1" lang="en-US" altLang="en-US" sz="1600" b="1" dirty="0">
                <a:solidFill>
                  <a:srgbClr val="0000FF"/>
                </a:solidFill>
              </a:rPr>
              <a:t>           return n1;</a:t>
            </a:r>
          </a:p>
          <a:p>
            <a:pPr>
              <a:buClr>
                <a:srgbClr val="3333CC"/>
              </a:buClr>
              <a:buFont typeface="Wingdings" panose="05000000000000000000" pitchFamily="2" charset="2"/>
              <a:buNone/>
            </a:pPr>
            <a:r>
              <a:rPr kumimoji="1" lang="en-US" altLang="en-US" sz="1600" b="1" dirty="0">
                <a:solidFill>
                  <a:srgbClr val="0000FF"/>
                </a:solidFill>
              </a:rPr>
              <a:t>       else</a:t>
            </a:r>
          </a:p>
          <a:p>
            <a:pPr>
              <a:buClr>
                <a:srgbClr val="3333CC"/>
              </a:buClr>
              <a:buFont typeface="Wingdings" panose="05000000000000000000" pitchFamily="2" charset="2"/>
              <a:buNone/>
            </a:pPr>
            <a:r>
              <a:rPr kumimoji="1" lang="en-US" altLang="en-US" sz="1600" b="1" dirty="0">
                <a:solidFill>
                  <a:srgbClr val="0000FF"/>
                </a:solidFill>
              </a:rPr>
              <a:t>           return n2 ;</a:t>
            </a:r>
          </a:p>
          <a:p>
            <a:pPr>
              <a:buClr>
                <a:srgbClr val="3333CC"/>
              </a:buClr>
              <a:buFont typeface="Wingdings" panose="05000000000000000000" pitchFamily="2" charset="2"/>
              <a:buNone/>
            </a:pPr>
            <a:r>
              <a:rPr kumimoji="1" lang="en-US" altLang="en-US" sz="1600" b="1" dirty="0">
                <a:solidFill>
                  <a:srgbClr val="0000FF"/>
                </a:solidFill>
              </a:rPr>
              <a:t>   }</a:t>
            </a:r>
          </a:p>
        </p:txBody>
      </p:sp>
      <p:sp>
        <p:nvSpPr>
          <p:cNvPr id="58371" name="Line 4"/>
          <p:cNvSpPr>
            <a:spLocks noChangeShapeType="1"/>
          </p:cNvSpPr>
          <p:nvPr/>
        </p:nvSpPr>
        <p:spPr bwMode="auto">
          <a:xfrm flipH="1" flipV="1">
            <a:off x="3657600" y="2057400"/>
            <a:ext cx="2743200" cy="144780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8372" name="Line 5"/>
          <p:cNvSpPr>
            <a:spLocks noChangeShapeType="1"/>
          </p:cNvSpPr>
          <p:nvPr/>
        </p:nvSpPr>
        <p:spPr bwMode="auto">
          <a:xfrm flipH="1">
            <a:off x="4800600" y="3733800"/>
            <a:ext cx="1600200" cy="304800"/>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2295" name="Text Box 6"/>
          <p:cNvSpPr txBox="1">
            <a:spLocks noChangeArrowheads="1"/>
          </p:cNvSpPr>
          <p:nvPr/>
        </p:nvSpPr>
        <p:spPr bwMode="auto">
          <a:xfrm>
            <a:off x="6477000" y="3200400"/>
            <a:ext cx="2286000" cy="830263"/>
          </a:xfrm>
          <a:prstGeom prst="rect">
            <a:avLst/>
          </a:prstGeom>
          <a:solidFill>
            <a:schemeClr val="accent1">
              <a:lumMod val="20000"/>
              <a:lumOff val="80000"/>
            </a:schemeClr>
          </a:solidFill>
          <a:ln w="12700">
            <a:solidFill>
              <a:srgbClr val="000000"/>
            </a:solidFill>
            <a:miter lim="800000"/>
            <a:headEnd type="none" w="sm" len="sm"/>
            <a:tailEnd type="none" w="sm" len="sm"/>
          </a:ln>
        </p:spPr>
        <p:txBody>
          <a:bodyPr>
            <a:spAutoFit/>
          </a:bodyPr>
          <a:lstStyle>
            <a:lvl1pPr>
              <a:spcBef>
                <a:spcPct val="20000"/>
              </a:spcBef>
              <a:buClr>
                <a:srgbClr val="3333CC"/>
              </a:buClr>
              <a:buFont typeface="Wingdings" panose="05000000000000000000" pitchFamily="2" charset="2"/>
              <a:buChar char="§"/>
              <a:defRPr kumimoji="1" sz="3200" b="1">
                <a:solidFill>
                  <a:srgbClr val="3333CC"/>
                </a:solidFill>
                <a:latin typeface="Arial Narrow" panose="020B0606020202030204" pitchFamily="34" charset="0"/>
              </a:defRPr>
            </a:lvl1pPr>
            <a:lvl2pPr marL="742950" indent="-285750">
              <a:spcBef>
                <a:spcPct val="20000"/>
              </a:spcBef>
              <a:buClr>
                <a:schemeClr val="tx1"/>
              </a:buClr>
              <a:buFont typeface="Wingdings" panose="05000000000000000000" pitchFamily="2" charset="2"/>
              <a:buChar char="§"/>
              <a:defRPr kumimoji="1" sz="2800" b="1">
                <a:solidFill>
                  <a:schemeClr val="tx1"/>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50000"/>
              </a:spcBef>
              <a:buClrTx/>
              <a:buFontTx/>
              <a:buNone/>
              <a:defRPr/>
            </a:pPr>
            <a:r>
              <a:rPr kumimoji="0" lang="en-US" altLang="en-US" sz="2400" b="0" dirty="0">
                <a:solidFill>
                  <a:schemeClr val="tx1"/>
                </a:solidFill>
                <a:latin typeface="Arial" panose="020B0604020202020204" pitchFamily="34" charset="0"/>
              </a:rPr>
              <a:t>Overloaded method</a:t>
            </a:r>
          </a:p>
        </p:txBody>
      </p:sp>
      <p:sp>
        <p:nvSpPr>
          <p:cNvPr id="58374" name="Title 1"/>
          <p:cNvSpPr>
            <a:spLocks noGrp="1"/>
          </p:cNvSpPr>
          <p:nvPr>
            <p:ph type="title"/>
          </p:nvPr>
        </p:nvSpPr>
        <p:spPr/>
        <p:txBody>
          <a:bodyPr/>
          <a:lstStyle/>
          <a:p>
            <a:r>
              <a:rPr lang="en-US" altLang="en-US" dirty="0"/>
              <a:t>Method Overloading – Example </a:t>
            </a:r>
            <a:r>
              <a:rPr lang="en-US" altLang="en-US" baseline="-25000" dirty="0"/>
              <a:t>…/2</a:t>
            </a:r>
          </a:p>
        </p:txBody>
      </p:sp>
      <p:pic>
        <p:nvPicPr>
          <p:cNvPr id="3" name="s29">
            <a:hlinkClick r:id="" action="ppaction://media"/>
            <a:extLst>
              <a:ext uri="{FF2B5EF4-FFF2-40B4-BE49-F238E27FC236}">
                <a16:creationId xmlns:a16="http://schemas.microsoft.com/office/drawing/2014/main" id="{80E53DFD-4CCB-4ED8-982A-FD0B92EEFCC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What is Inheritance?</a:t>
            </a:r>
          </a:p>
        </p:txBody>
      </p:sp>
      <p:sp>
        <p:nvSpPr>
          <p:cNvPr id="7" name="Rectangle 3">
            <a:extLst>
              <a:ext uri="{FF2B5EF4-FFF2-40B4-BE49-F238E27FC236}">
                <a16:creationId xmlns:a16="http://schemas.microsoft.com/office/drawing/2014/main" id="{CF1B1A76-BA06-42C9-B847-FB5689E54D70}"/>
              </a:ext>
            </a:extLst>
          </p:cNvPr>
          <p:cNvSpPr txBox="1">
            <a:spLocks noChangeArrowheads="1"/>
          </p:cNvSpPr>
          <p:nvPr/>
        </p:nvSpPr>
        <p:spPr bwMode="auto">
          <a:xfrm>
            <a:off x="174625" y="1143000"/>
            <a:ext cx="8991600"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rgbClr val="660033"/>
                </a:solidFill>
                <a:latin typeface="+mn-lt"/>
                <a:ea typeface="+mn-ea"/>
                <a:cs typeface="+mn-cs"/>
              </a:defRPr>
            </a:lvl1pPr>
            <a:lvl2pPr marL="742950" indent="-285750" algn="l" rtl="0" eaLnBrk="0" fontAlgn="base" hangingPunct="0">
              <a:spcBef>
                <a:spcPct val="20000"/>
              </a:spcBef>
              <a:spcAft>
                <a:spcPct val="0"/>
              </a:spcAft>
              <a:buChar char="–"/>
              <a:defRPr sz="2400">
                <a:solidFill>
                  <a:srgbClr val="660033"/>
                </a:solidFill>
                <a:latin typeface="+mn-lt"/>
                <a:cs typeface="+mn-cs"/>
              </a:defRPr>
            </a:lvl2pPr>
            <a:lvl3pPr marL="1143000" indent="-228600" algn="l" rtl="0" eaLnBrk="0" fontAlgn="base" hangingPunct="0">
              <a:spcBef>
                <a:spcPct val="20000"/>
              </a:spcBef>
              <a:spcAft>
                <a:spcPct val="0"/>
              </a:spcAft>
              <a:buChar char="•"/>
              <a:defRPr sz="2000">
                <a:solidFill>
                  <a:srgbClr val="660033"/>
                </a:solidFill>
                <a:latin typeface="+mn-lt"/>
                <a:cs typeface="+mn-cs"/>
              </a:defRPr>
            </a:lvl3pPr>
            <a:lvl4pPr marL="1600200" indent="-228600" algn="l" rtl="0" eaLnBrk="0" fontAlgn="base" hangingPunct="0">
              <a:spcBef>
                <a:spcPct val="20000"/>
              </a:spcBef>
              <a:spcAft>
                <a:spcPct val="0"/>
              </a:spcAft>
              <a:buChar char="–"/>
              <a:defRPr>
                <a:solidFill>
                  <a:srgbClr val="660033"/>
                </a:solidFill>
                <a:latin typeface="+mn-lt"/>
                <a:cs typeface="+mn-cs"/>
              </a:defRPr>
            </a:lvl4pPr>
            <a:lvl5pPr marL="2057400" indent="-228600" algn="l" rtl="0" eaLnBrk="0" fontAlgn="base" hangingPunct="0">
              <a:spcBef>
                <a:spcPct val="20000"/>
              </a:spcBef>
              <a:spcAft>
                <a:spcPct val="0"/>
              </a:spcAft>
              <a:buChar char="»"/>
              <a:defRPr>
                <a:solidFill>
                  <a:srgbClr val="660033"/>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a:lstStyle>
          <a:p>
            <a:pPr eaLnBrk="1" hangingPunct="1">
              <a:defRPr/>
            </a:pPr>
            <a:r>
              <a:rPr lang="en-SG" altLang="en-US" kern="0">
                <a:latin typeface="Segoe UI" panose="020B0502040204020203" pitchFamily="34" charset="0"/>
                <a:cs typeface="Segoe UI" panose="020B0502040204020203" pitchFamily="34" charset="0"/>
              </a:rPr>
              <a:t>An OOP feature that allows you to derive (i.e. create) a new class from an existing class</a:t>
            </a:r>
          </a:p>
          <a:p>
            <a:pPr lvl="1" eaLnBrk="1" hangingPunct="1">
              <a:defRPr/>
            </a:pPr>
            <a:r>
              <a:rPr lang="en-SG" altLang="en-US" kern="0">
                <a:solidFill>
                  <a:srgbClr val="FF0000"/>
                </a:solidFill>
                <a:latin typeface="Segoe UI" panose="020B0502040204020203" pitchFamily="34" charset="0"/>
                <a:cs typeface="Segoe UI" panose="020B0502040204020203" pitchFamily="34" charset="0"/>
              </a:rPr>
              <a:t>the new class inherits all the attributes and behaviours of the existing class</a:t>
            </a:r>
          </a:p>
          <a:p>
            <a:pPr marL="457200" lvl="1" indent="0" eaLnBrk="1" hangingPunct="1">
              <a:buFontTx/>
              <a:buNone/>
              <a:defRPr/>
            </a:pPr>
            <a:r>
              <a:rPr lang="en-SG" altLang="en-US" sz="1000" kern="0">
                <a:solidFill>
                  <a:srgbClr val="FF0000"/>
                </a:solidFill>
                <a:latin typeface="Segoe UI" panose="020B0502040204020203" pitchFamily="34" charset="0"/>
                <a:cs typeface="Segoe UI" panose="020B0502040204020203" pitchFamily="34" charset="0"/>
              </a:rPr>
              <a:t>  </a:t>
            </a:r>
          </a:p>
          <a:p>
            <a:pPr eaLnBrk="1" hangingPunct="1">
              <a:defRPr/>
            </a:pPr>
            <a:r>
              <a:rPr lang="en-SG" altLang="en-US" sz="2400" kern="0">
                <a:latin typeface="Segoe UI" panose="020B0502040204020203" pitchFamily="34" charset="0"/>
                <a:cs typeface="Segoe UI" panose="020B0502040204020203" pitchFamily="34" charset="0"/>
              </a:rPr>
              <a:t>A way to reuse existing code (avoid re-inventing the wheel)</a:t>
            </a:r>
          </a:p>
          <a:p>
            <a:pPr marL="0" indent="0" eaLnBrk="1" hangingPunct="1">
              <a:buFontTx/>
              <a:buNone/>
              <a:defRPr/>
            </a:pPr>
            <a:r>
              <a:rPr lang="en-SG" altLang="en-US" sz="1000" kern="0">
                <a:latin typeface="Segoe UI" panose="020B0502040204020203" pitchFamily="34" charset="0"/>
                <a:cs typeface="Segoe UI" panose="020B0502040204020203" pitchFamily="34" charset="0"/>
              </a:rPr>
              <a:t>  </a:t>
            </a:r>
          </a:p>
          <a:p>
            <a:pPr eaLnBrk="1" hangingPunct="1">
              <a:defRPr/>
            </a:pPr>
            <a:r>
              <a:rPr lang="en-SG" altLang="en-US" sz="2400" kern="0">
                <a:latin typeface="Segoe UI" panose="020B0502040204020203" pitchFamily="34" charset="0"/>
                <a:cs typeface="Segoe UI" panose="020B0502040204020203" pitchFamily="34" charset="0"/>
              </a:rPr>
              <a:t>An important and powerful concept in OOP for writing reusable software</a:t>
            </a:r>
          </a:p>
          <a:p>
            <a:pPr lvl="1" eaLnBrk="1" hangingPunct="1">
              <a:defRPr/>
            </a:pPr>
            <a:endParaRPr lang="en-US" altLang="en-US" sz="2000" kern="0"/>
          </a:p>
          <a:p>
            <a:pPr lvl="1" eaLnBrk="1" hangingPunct="1">
              <a:defRPr/>
            </a:pPr>
            <a:endParaRPr lang="en-US" altLang="en-US" sz="2000" kern="0"/>
          </a:p>
          <a:p>
            <a:pPr lvl="1" eaLnBrk="1" hangingPunct="1">
              <a:defRPr/>
            </a:pPr>
            <a:endParaRPr lang="en-US" altLang="en-US" sz="2000" kern="0"/>
          </a:p>
          <a:p>
            <a:pPr lvl="1" eaLnBrk="1" hangingPunct="1">
              <a:defRPr/>
            </a:pPr>
            <a:endParaRPr lang="en-US" altLang="en-US" sz="2000" kern="0"/>
          </a:p>
          <a:p>
            <a:pPr lvl="1" eaLnBrk="1" hangingPunct="1">
              <a:defRPr/>
            </a:pPr>
            <a:endParaRPr lang="en-US" altLang="en-US" sz="2000" kern="0"/>
          </a:p>
          <a:p>
            <a:pPr eaLnBrk="1" hangingPunct="1">
              <a:buFont typeface="Wingdings" panose="05000000000000000000" pitchFamily="2" charset="2"/>
              <a:buNone/>
              <a:defRPr/>
            </a:pPr>
            <a:endParaRPr lang="en-US" altLang="en-US" sz="2400" kern="0"/>
          </a:p>
        </p:txBody>
      </p:sp>
      <p:pic>
        <p:nvPicPr>
          <p:cNvPr id="2" name="s02">
            <a:hlinkClick r:id="" action="ppaction://media"/>
            <a:extLst>
              <a:ext uri="{FF2B5EF4-FFF2-40B4-BE49-F238E27FC236}">
                <a16:creationId xmlns:a16="http://schemas.microsoft.com/office/drawing/2014/main" id="{0E73E45A-02D0-4CD4-9655-2AFF351A1F8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Text Box 4"/>
          <p:cNvSpPr txBox="1">
            <a:spLocks noChangeArrowheads="1"/>
          </p:cNvSpPr>
          <p:nvPr/>
        </p:nvSpPr>
        <p:spPr bwMode="auto">
          <a:xfrm>
            <a:off x="381000" y="10668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b="1">
                <a:solidFill>
                  <a:srgbClr val="FF0000"/>
                </a:solidFill>
                <a:latin typeface="Calibri" panose="020F0502020204030204" pitchFamily="34" charset="0"/>
                <a:cs typeface="Calibri" panose="020F0502020204030204" pitchFamily="34" charset="0"/>
              </a:rPr>
              <a:t>Method Overriding</a:t>
            </a:r>
            <a:r>
              <a:rPr kumimoji="1" lang="en-US" altLang="en-US">
                <a:solidFill>
                  <a:srgbClr val="FF0000"/>
                </a:solidFill>
                <a:latin typeface="Calibri" panose="020F0502020204030204" pitchFamily="34" charset="0"/>
                <a:cs typeface="Calibri" panose="020F0502020204030204" pitchFamily="34" charset="0"/>
              </a:rPr>
              <a:t> </a:t>
            </a:r>
          </a:p>
          <a:p>
            <a:pPr>
              <a:spcBef>
                <a:spcPct val="0"/>
              </a:spcBef>
              <a:buFontTx/>
              <a:buNone/>
            </a:pPr>
            <a:endParaRPr kumimoji="1" lang="en-US" altLang="en-US" sz="1000">
              <a:solidFill>
                <a:srgbClr val="3333CC"/>
              </a:solidFill>
              <a:latin typeface="Calibri" panose="020F0502020204030204" pitchFamily="34" charset="0"/>
              <a:cs typeface="Calibri" panose="020F0502020204030204" pitchFamily="34" charset="0"/>
            </a:endParaRPr>
          </a:p>
          <a:p>
            <a:pPr>
              <a:spcBef>
                <a:spcPct val="0"/>
              </a:spcBef>
            </a:pPr>
            <a:r>
              <a:rPr kumimoji="1" lang="en-US" altLang="en-US" sz="2400">
                <a:solidFill>
                  <a:schemeClr val="tx1"/>
                </a:solidFill>
                <a:latin typeface="Calibri" panose="020F0502020204030204" pitchFamily="34" charset="0"/>
                <a:cs typeface="Calibri" panose="020F0502020204030204" pitchFamily="34" charset="0"/>
              </a:rPr>
              <a:t>  methods have the </a:t>
            </a:r>
            <a:r>
              <a:rPr kumimoji="1" lang="en-US" altLang="en-US" sz="2400" b="1" i="1">
                <a:solidFill>
                  <a:srgbClr val="0000FF"/>
                </a:solidFill>
                <a:latin typeface="Calibri" panose="020F0502020204030204" pitchFamily="34" charset="0"/>
                <a:cs typeface="Calibri" panose="020F0502020204030204" pitchFamily="34" charset="0"/>
              </a:rPr>
              <a:t>same</a:t>
            </a:r>
            <a:r>
              <a:rPr kumimoji="1" lang="en-US" altLang="en-US" sz="2400">
                <a:solidFill>
                  <a:srgbClr val="0000FF"/>
                </a:solidFill>
                <a:latin typeface="Calibri" panose="020F0502020204030204" pitchFamily="34" charset="0"/>
                <a:cs typeface="Calibri" panose="020F0502020204030204" pitchFamily="34" charset="0"/>
              </a:rPr>
              <a:t> </a:t>
            </a:r>
            <a:r>
              <a:rPr kumimoji="1" lang="en-US" altLang="en-US" sz="2400" b="1" i="1">
                <a:solidFill>
                  <a:srgbClr val="0000FF"/>
                </a:solidFill>
                <a:latin typeface="Calibri" panose="020F0502020204030204" pitchFamily="34" charset="0"/>
                <a:cs typeface="Calibri" panose="020F0502020204030204" pitchFamily="34" charset="0"/>
              </a:rPr>
              <a:t>signature</a:t>
            </a:r>
          </a:p>
          <a:p>
            <a:pPr>
              <a:spcBef>
                <a:spcPct val="0"/>
              </a:spcBef>
              <a:buFontTx/>
              <a:buNone/>
            </a:pPr>
            <a:endParaRPr kumimoji="1" lang="en-US" altLang="en-US" sz="1000">
              <a:solidFill>
                <a:schemeClr val="tx1"/>
              </a:solidFill>
              <a:latin typeface="Calibri" panose="020F0502020204030204" pitchFamily="34" charset="0"/>
              <a:cs typeface="Calibri" panose="020F0502020204030204" pitchFamily="34" charset="0"/>
            </a:endParaRPr>
          </a:p>
          <a:p>
            <a:pPr>
              <a:spcBef>
                <a:spcPct val="0"/>
              </a:spcBef>
            </a:pPr>
            <a:r>
              <a:rPr kumimoji="1" lang="en-US" altLang="en-US" sz="2400">
                <a:solidFill>
                  <a:schemeClr val="tx1"/>
                </a:solidFill>
                <a:latin typeface="Calibri" panose="020F0502020204030204" pitchFamily="34" charset="0"/>
                <a:cs typeface="Calibri" panose="020F0502020204030204" pitchFamily="34" charset="0"/>
              </a:rPr>
              <a:t>  methods exist in </a:t>
            </a:r>
            <a:r>
              <a:rPr kumimoji="1" lang="en-US" altLang="en-US" sz="2400" b="1" i="1">
                <a:solidFill>
                  <a:srgbClr val="0000FF"/>
                </a:solidFill>
                <a:latin typeface="Calibri" panose="020F0502020204030204" pitchFamily="34" charset="0"/>
                <a:cs typeface="Calibri" panose="020F0502020204030204" pitchFamily="34" charset="0"/>
              </a:rPr>
              <a:t>different classes</a:t>
            </a:r>
            <a:endParaRPr lang="en-US" altLang="en-US" sz="2400">
              <a:solidFill>
                <a:srgbClr val="0000FF"/>
              </a:solidFill>
              <a:latin typeface="Calibri" panose="020F0502020204030204" pitchFamily="34" charset="0"/>
              <a:cs typeface="Calibri" panose="020F0502020204030204" pitchFamily="34" charset="0"/>
            </a:endParaRPr>
          </a:p>
        </p:txBody>
      </p:sp>
      <p:sp>
        <p:nvSpPr>
          <p:cNvPr id="308229" name="Text Box 5"/>
          <p:cNvSpPr txBox="1">
            <a:spLocks noChangeArrowheads="1"/>
          </p:cNvSpPr>
          <p:nvPr/>
        </p:nvSpPr>
        <p:spPr bwMode="auto">
          <a:xfrm>
            <a:off x="411163" y="30480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b="1">
                <a:solidFill>
                  <a:srgbClr val="FF0000"/>
                </a:solidFill>
                <a:latin typeface="Calibri" panose="020F0502020204030204" pitchFamily="34" charset="0"/>
                <a:cs typeface="Calibri" panose="020F0502020204030204" pitchFamily="34" charset="0"/>
              </a:rPr>
              <a:t>Method Overloading</a:t>
            </a:r>
            <a:r>
              <a:rPr kumimoji="1" lang="en-US" altLang="en-US">
                <a:solidFill>
                  <a:srgbClr val="FF0000"/>
                </a:solidFill>
                <a:latin typeface="Calibri" panose="020F0502020204030204" pitchFamily="34" charset="0"/>
                <a:cs typeface="Calibri" panose="020F0502020204030204" pitchFamily="34" charset="0"/>
              </a:rPr>
              <a:t> </a:t>
            </a:r>
          </a:p>
          <a:p>
            <a:pPr>
              <a:spcBef>
                <a:spcPct val="0"/>
              </a:spcBef>
              <a:buFontTx/>
              <a:buNone/>
            </a:pPr>
            <a:endParaRPr kumimoji="1" lang="en-US" altLang="en-US" sz="1000">
              <a:solidFill>
                <a:srgbClr val="3333CC"/>
              </a:solidFill>
              <a:latin typeface="Calibri" panose="020F0502020204030204" pitchFamily="34" charset="0"/>
              <a:cs typeface="Calibri" panose="020F0502020204030204" pitchFamily="34" charset="0"/>
            </a:endParaRPr>
          </a:p>
          <a:p>
            <a:pPr>
              <a:spcBef>
                <a:spcPct val="0"/>
              </a:spcBef>
            </a:pPr>
            <a:r>
              <a:rPr kumimoji="1" lang="en-US" altLang="en-US" sz="2400">
                <a:solidFill>
                  <a:schemeClr val="tx1"/>
                </a:solidFill>
                <a:latin typeface="Calibri" panose="020F0502020204030204" pitchFamily="34" charset="0"/>
                <a:cs typeface="Calibri" panose="020F0502020204030204" pitchFamily="34" charset="0"/>
              </a:rPr>
              <a:t>   methods have same name but with different parameters </a:t>
            </a:r>
          </a:p>
          <a:p>
            <a:pPr>
              <a:spcBef>
                <a:spcPct val="0"/>
              </a:spcBef>
              <a:buFont typeface="Wingdings" panose="05000000000000000000" pitchFamily="2" charset="2"/>
              <a:buNone/>
            </a:pPr>
            <a:r>
              <a:rPr kumimoji="1" lang="en-US" altLang="en-US" sz="2400">
                <a:solidFill>
                  <a:schemeClr val="tx1"/>
                </a:solidFill>
                <a:latin typeface="Calibri" panose="020F0502020204030204" pitchFamily="34" charset="0"/>
                <a:cs typeface="Calibri" panose="020F0502020204030204" pitchFamily="34" charset="0"/>
              </a:rPr>
              <a:t>     (i.e. </a:t>
            </a:r>
            <a:r>
              <a:rPr kumimoji="1" lang="en-US" altLang="en-US" sz="2400" b="1" i="1">
                <a:solidFill>
                  <a:srgbClr val="0000FF"/>
                </a:solidFill>
                <a:latin typeface="Calibri" panose="020F0502020204030204" pitchFamily="34" charset="0"/>
                <a:cs typeface="Calibri" panose="020F0502020204030204" pitchFamily="34" charset="0"/>
              </a:rPr>
              <a:t>different signatures</a:t>
            </a:r>
            <a:r>
              <a:rPr kumimoji="1" lang="en-US" altLang="en-US" sz="2400">
                <a:solidFill>
                  <a:schemeClr val="tx1"/>
                </a:solidFill>
                <a:latin typeface="Calibri" panose="020F0502020204030204" pitchFamily="34" charset="0"/>
                <a:cs typeface="Calibri" panose="020F0502020204030204" pitchFamily="34" charset="0"/>
              </a:rPr>
              <a:t>)</a:t>
            </a:r>
          </a:p>
          <a:p>
            <a:pPr>
              <a:spcBef>
                <a:spcPct val="0"/>
              </a:spcBef>
              <a:buFontTx/>
              <a:buNone/>
            </a:pPr>
            <a:endParaRPr kumimoji="1" lang="en-US" altLang="en-US" sz="1000">
              <a:solidFill>
                <a:schemeClr val="tx1"/>
              </a:solidFill>
              <a:latin typeface="Calibri" panose="020F0502020204030204" pitchFamily="34" charset="0"/>
              <a:cs typeface="Calibri" panose="020F0502020204030204" pitchFamily="34" charset="0"/>
            </a:endParaRPr>
          </a:p>
          <a:p>
            <a:pPr>
              <a:spcBef>
                <a:spcPct val="0"/>
              </a:spcBef>
            </a:pPr>
            <a:r>
              <a:rPr kumimoji="1" lang="en-US" altLang="en-US" sz="2400">
                <a:solidFill>
                  <a:schemeClr val="tx1"/>
                </a:solidFill>
                <a:latin typeface="Calibri" panose="020F0502020204030204" pitchFamily="34" charset="0"/>
                <a:cs typeface="Calibri" panose="020F0502020204030204" pitchFamily="34" charset="0"/>
              </a:rPr>
              <a:t>   methods exist in the </a:t>
            </a:r>
            <a:r>
              <a:rPr kumimoji="1" lang="en-US" altLang="en-US" sz="2400" b="1" i="1">
                <a:solidFill>
                  <a:srgbClr val="0000FF"/>
                </a:solidFill>
                <a:latin typeface="Calibri" panose="020F0502020204030204" pitchFamily="34" charset="0"/>
                <a:cs typeface="Calibri" panose="020F0502020204030204" pitchFamily="34" charset="0"/>
              </a:rPr>
              <a:t>same class</a:t>
            </a:r>
          </a:p>
        </p:txBody>
      </p:sp>
      <p:sp>
        <p:nvSpPr>
          <p:cNvPr id="60420" name="Title 1"/>
          <p:cNvSpPr>
            <a:spLocks noGrp="1"/>
          </p:cNvSpPr>
          <p:nvPr>
            <p:ph type="title"/>
          </p:nvPr>
        </p:nvSpPr>
        <p:spPr/>
        <p:txBody>
          <a:bodyPr/>
          <a:lstStyle/>
          <a:p>
            <a:r>
              <a:rPr lang="nl-NL" altLang="en-US"/>
              <a:t>Method Overriding vs Method Overloading</a:t>
            </a:r>
            <a:endParaRPr lang="en-US" altLang="en-US"/>
          </a:p>
        </p:txBody>
      </p:sp>
      <p:pic>
        <p:nvPicPr>
          <p:cNvPr id="2" name="s30">
            <a:hlinkClick r:id="" action="ppaction://media"/>
            <a:extLst>
              <a:ext uri="{FF2B5EF4-FFF2-40B4-BE49-F238E27FC236}">
                <a16:creationId xmlns:a16="http://schemas.microsoft.com/office/drawing/2014/main" id="{A0E1742B-4CDA-4508-AEF7-B706B3A5E87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938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2819400"/>
            <a:ext cx="4343400" cy="646113"/>
          </a:xfrm>
          <a:prstGeom prst="rect">
            <a:avLst/>
          </a:prstGeom>
          <a:noFill/>
        </p:spPr>
        <p:txBody>
          <a:bodyPr>
            <a:spAutoFit/>
          </a:bodyPr>
          <a:lstStyle/>
          <a:p>
            <a:pPr algn="ctr" eaLnBrk="1" hangingPunct="1">
              <a:spcBef>
                <a:spcPct val="20000"/>
              </a:spcBef>
              <a:defRPr/>
            </a:pPr>
            <a:r>
              <a:rPr lang="en-US" sz="3600" b="1" dirty="0">
                <a:solidFill>
                  <a:srgbClr val="0000FF"/>
                </a:solidFill>
                <a:latin typeface="+mn-lt"/>
                <a:cs typeface="+mn-cs"/>
              </a:rPr>
              <a:t>Demo Application</a:t>
            </a:r>
          </a:p>
        </p:txBody>
      </p:sp>
      <p:pic>
        <p:nvPicPr>
          <p:cNvPr id="2" name="s31">
            <a:hlinkClick r:id="" action="ppaction://media"/>
            <a:extLst>
              <a:ext uri="{FF2B5EF4-FFF2-40B4-BE49-F238E27FC236}">
                <a16:creationId xmlns:a16="http://schemas.microsoft.com/office/drawing/2014/main" id="{33BF28C8-8EBA-4C3F-93B2-AD3416F8052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03310" y="1524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406" name="Group 78"/>
          <p:cNvGraphicFramePr>
            <a:graphicFrameLocks noGrp="1"/>
          </p:cNvGraphicFramePr>
          <p:nvPr>
            <p:ph sz="half" idx="1"/>
            <p:extLst>
              <p:ext uri="{D42A27DB-BD31-4B8C-83A1-F6EECF244321}">
                <p14:modId xmlns:p14="http://schemas.microsoft.com/office/powerpoint/2010/main" val="2598468706"/>
              </p:ext>
            </p:extLst>
          </p:nvPr>
        </p:nvGraphicFramePr>
        <p:xfrm>
          <a:off x="4572000" y="3505200"/>
          <a:ext cx="4114800" cy="2338388"/>
        </p:xfrm>
        <a:graphic>
          <a:graphicData uri="http://schemas.openxmlformats.org/drawingml/2006/table">
            <a:tbl>
              <a:tblPr/>
              <a:tblGrid>
                <a:gridCol w="4114800">
                  <a:extLst>
                    <a:ext uri="{9D8B030D-6E8A-4147-A177-3AD203B41FA5}">
                      <a16:colId xmlns:a16="http://schemas.microsoft.com/office/drawing/2014/main" val="20000"/>
                    </a:ext>
                  </a:extLst>
                </a:gridCol>
              </a:tblGrid>
              <a:tr h="381087">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386">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points:int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21915">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AddPoints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int</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DeductPoints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int</a:t>
                      </a:r>
                      <a:r>
                        <a:rPr kumimoji="1" lang="en-US" sz="1400" b="1" i="0" u="none" strike="noStrike" kern="1200" cap="none" normalizeH="0" baseline="0">
                          <a:ln>
                            <a:noFill/>
                          </a:ln>
                          <a:solidFill>
                            <a:srgbClr val="0000FF"/>
                          </a:solidFill>
                          <a:effectLst/>
                          <a:latin typeface="Courier New" pitchFamily="49" charset="0"/>
                          <a:ea typeface="+mn-ea"/>
                          <a:cs typeface="+mn-cs"/>
                        </a:rPr>
                        <a:t>):bool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defRPr/>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500" name="Line 15"/>
          <p:cNvSpPr>
            <a:spLocks noChangeShapeType="1"/>
          </p:cNvSpPr>
          <p:nvPr/>
        </p:nvSpPr>
        <p:spPr bwMode="auto">
          <a:xfrm flipV="1">
            <a:off x="2219325" y="2667000"/>
            <a:ext cx="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27404" name="Group 76"/>
          <p:cNvGraphicFramePr>
            <a:graphicFrameLocks noGrp="1"/>
          </p:cNvGraphicFramePr>
          <p:nvPr>
            <p:ph sz="half" idx="2"/>
            <p:extLst>
              <p:ext uri="{D42A27DB-BD31-4B8C-83A1-F6EECF244321}">
                <p14:modId xmlns:p14="http://schemas.microsoft.com/office/powerpoint/2010/main" val="1693006769"/>
              </p:ext>
            </p:extLst>
          </p:nvPr>
        </p:nvGraphicFramePr>
        <p:xfrm>
          <a:off x="4572000" y="838200"/>
          <a:ext cx="4114800" cy="2319338"/>
        </p:xfrm>
        <a:graphic>
          <a:graphicData uri="http://schemas.openxmlformats.org/drawingml/2006/table">
            <a:tbl>
              <a:tblPr/>
              <a:tblGrid>
                <a:gridCol w="4114800">
                  <a:extLst>
                    <a:ext uri="{9D8B030D-6E8A-4147-A177-3AD203B41FA5}">
                      <a16:colId xmlns:a16="http://schemas.microsoft.com/office/drawing/2014/main" val="20000"/>
                    </a:ext>
                  </a:extLst>
                </a:gridCol>
              </a:tblGrid>
              <a:tr h="381002">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cap="none" normalizeH="0" baseline="0" dirty="0" err="1">
                          <a:ln>
                            <a:noFill/>
                          </a:ln>
                          <a:solidFill>
                            <a:srgbClr val="0000FF"/>
                          </a:solidFill>
                          <a:effectLst/>
                          <a:latin typeface="Courier New" pitchFamily="49" charset="0"/>
                        </a:rPr>
                        <a:t>CashCard</a:t>
                      </a:r>
                      <a:endParaRPr kumimoji="1" lang="en-US" sz="1400" b="1" i="0" u="none" strike="noStrike" cap="none" normalizeH="0" baseline="0" dirty="0">
                        <a:ln>
                          <a:noFill/>
                        </a:ln>
                        <a:solidFill>
                          <a:srgbClr val="0000FF"/>
                        </a:solidFill>
                        <a:effectLst/>
                        <a:latin typeface="Courier New" pitchFamily="49" charset="0"/>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940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id:string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balance:double</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2893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TopUp</a:t>
                      </a:r>
                      <a:r>
                        <a:rPr kumimoji="1" lang="en-US" sz="1400" b="1" i="0" u="none" strike="noStrike" kern="1200" cap="none" normalizeH="0" baseline="0" dirty="0">
                          <a:ln>
                            <a:noFill/>
                          </a:ln>
                          <a:solidFill>
                            <a:srgbClr val="0000FF"/>
                          </a:solidFill>
                          <a:effectLst/>
                          <a:latin typeface="Courier New" pitchFamily="49" charset="0"/>
                          <a:ea typeface="+mn-ea"/>
                          <a:cs typeface="+mn-cs"/>
                        </a:rPr>
                        <a:t>(double)</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3511" name="Line 26"/>
          <p:cNvSpPr>
            <a:spLocks noChangeShapeType="1"/>
          </p:cNvSpPr>
          <p:nvPr/>
        </p:nvSpPr>
        <p:spPr bwMode="auto">
          <a:xfrm flipH="1" flipV="1">
            <a:off x="6553200" y="3313113"/>
            <a:ext cx="0" cy="192087"/>
          </a:xfrm>
          <a:prstGeom prst="line">
            <a:avLst/>
          </a:prstGeom>
          <a:noFill/>
          <a:ln w="127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63512" name="Rectangle 30"/>
          <p:cNvSpPr>
            <a:spLocks noChangeArrowheads="1"/>
          </p:cNvSpPr>
          <p:nvPr/>
        </p:nvSpPr>
        <p:spPr bwMode="auto">
          <a:xfrm>
            <a:off x="1019175" y="1489075"/>
            <a:ext cx="2359025" cy="990600"/>
          </a:xfrm>
          <a:prstGeom prst="rect">
            <a:avLst/>
          </a:prstGeom>
          <a:solidFill>
            <a:srgbClr val="CCFFFF"/>
          </a:solidFill>
          <a:ln w="1587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latin typeface="Arial Narrow" panose="020B0606020202030204" pitchFamily="34" charset="0"/>
              </a:rPr>
              <a:t>CashCard</a:t>
            </a:r>
          </a:p>
        </p:txBody>
      </p:sp>
      <p:sp>
        <p:nvSpPr>
          <p:cNvPr id="63513" name="Rectangle 31"/>
          <p:cNvSpPr>
            <a:spLocks noChangeArrowheads="1"/>
          </p:cNvSpPr>
          <p:nvPr/>
        </p:nvSpPr>
        <p:spPr bwMode="auto">
          <a:xfrm>
            <a:off x="1025525" y="4191000"/>
            <a:ext cx="2362200" cy="990600"/>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latin typeface="Arial Narrow" panose="020B0606020202030204" pitchFamily="34" charset="0"/>
              </a:rPr>
              <a:t>MemberCashCard</a:t>
            </a:r>
          </a:p>
        </p:txBody>
      </p:sp>
      <p:pic>
        <p:nvPicPr>
          <p:cNvPr id="63514" name="Picture 7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3275" y="2514600"/>
            <a:ext cx="2889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5" name="Title 1"/>
          <p:cNvSpPr>
            <a:spLocks noGrp="1"/>
          </p:cNvSpPr>
          <p:nvPr>
            <p:ph type="title"/>
          </p:nvPr>
        </p:nvSpPr>
        <p:spPr/>
        <p:txBody>
          <a:bodyPr/>
          <a:lstStyle/>
          <a:p>
            <a:r>
              <a:rPr lang="en-SG" altLang="en-US" sz="2800" dirty="0"/>
              <a:t>Demo Application – </a:t>
            </a:r>
            <a:r>
              <a:rPr lang="en-SG" altLang="en-US" sz="2800" dirty="0" err="1"/>
              <a:t>CashCard</a:t>
            </a:r>
            <a:r>
              <a:rPr lang="en-SG" altLang="en-US" sz="2800" dirty="0"/>
              <a:t> &amp; </a:t>
            </a:r>
            <a:r>
              <a:rPr lang="en-SG" altLang="en-US" sz="2800" dirty="0" err="1"/>
              <a:t>MemberCashCard</a:t>
            </a:r>
            <a:endParaRPr lang="en-US" altLang="en-US" sz="2800" dirty="0"/>
          </a:p>
        </p:txBody>
      </p:sp>
      <p:pic>
        <p:nvPicPr>
          <p:cNvPr id="63516" name="Picture 7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8738" y="3151188"/>
            <a:ext cx="2889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6"/>
          <p:cNvSpPr txBox="1">
            <a:spLocks noChangeArrowheads="1"/>
          </p:cNvSpPr>
          <p:nvPr/>
        </p:nvSpPr>
        <p:spPr bwMode="auto">
          <a:xfrm>
            <a:off x="205581" y="698500"/>
            <a:ext cx="5966619" cy="5509200"/>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Clr>
                <a:srgbClr val="3333CC"/>
              </a:buClr>
              <a:buFont typeface="Wingdings" panose="05000000000000000000" pitchFamily="2" charset="2"/>
              <a:buNone/>
            </a:pPr>
            <a:r>
              <a:rPr kumimoji="1" lang="en-US" altLang="en-US" sz="1600" b="1" dirty="0">
                <a:solidFill>
                  <a:schemeClr val="tx1"/>
                </a:solidFill>
                <a:latin typeface="Arial Narrow" panose="020B0606020202030204" pitchFamily="34" charset="0"/>
              </a:rPr>
              <a:t> </a:t>
            </a:r>
            <a:r>
              <a:rPr kumimoji="1" lang="en-US" altLang="en-US" sz="1400" b="1" dirty="0">
                <a:solidFill>
                  <a:schemeClr val="tx1"/>
                </a:solidFill>
                <a:latin typeface="Arial Narrow" panose="020B0606020202030204" pitchFamily="34" charset="0"/>
              </a:rPr>
              <a:t>class </a:t>
            </a:r>
            <a:r>
              <a:rPr kumimoji="1" lang="en-US" altLang="en-US" sz="1400" b="1" dirty="0" err="1">
                <a:solidFill>
                  <a:schemeClr val="tx1"/>
                </a:solidFill>
                <a:latin typeface="Arial Narrow" panose="020B0606020202030204" pitchFamily="34" charset="0"/>
              </a:rPr>
              <a:t>CashCard</a:t>
            </a:r>
            <a:endParaRPr kumimoji="1" lang="en-US" altLang="en-US" sz="1400" b="1" dirty="0">
              <a:solidFill>
                <a:schemeClr val="tx1"/>
              </a:solidFill>
              <a:latin typeface="Arial Narrow" panose="020B0606020202030204" pitchFamily="34" charset="0"/>
            </a:endParaRP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Attributes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private string id;</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private double balance;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r>
              <a:rPr kumimoji="1" lang="en-US" altLang="en-US" sz="1400" b="1" dirty="0">
                <a:solidFill>
                  <a:srgbClr val="00B050"/>
                </a:solidFill>
                <a:latin typeface="Arial Narrow" panose="020B0606020202030204" pitchFamily="34" charset="0"/>
              </a:rPr>
              <a:t>// Properties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string Id { …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double Balance { …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r>
              <a:rPr kumimoji="1" lang="en-US" altLang="en-US" sz="1400" b="1" dirty="0">
                <a:solidFill>
                  <a:srgbClr val="00B050"/>
                </a:solidFill>
                <a:latin typeface="Arial Narrow" panose="020B0606020202030204" pitchFamily="34" charset="0"/>
              </a:rPr>
              <a:t>// Constructors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a:t>
            </a:r>
            <a:r>
              <a:rPr kumimoji="1" lang="en-US" altLang="en-US" sz="1400" b="1" dirty="0" err="1">
                <a:solidFill>
                  <a:schemeClr val="tx1"/>
                </a:solidFill>
                <a:latin typeface="Arial Narrow" panose="020B0606020202030204" pitchFamily="34" charset="0"/>
              </a:rPr>
              <a:t>CashCard</a:t>
            </a:r>
            <a:r>
              <a:rPr kumimoji="1" lang="en-US" altLang="en-US" sz="1400" b="1" dirty="0">
                <a:solidFill>
                  <a:schemeClr val="tx1"/>
                </a:solidFill>
                <a:latin typeface="Arial Narrow" panose="020B0606020202030204" pitchFamily="34" charset="0"/>
              </a:rPr>
              <a:t>() {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a:t>
            </a:r>
            <a:r>
              <a:rPr kumimoji="1" lang="en-US" altLang="en-US" sz="1400" b="1" dirty="0" err="1">
                <a:solidFill>
                  <a:schemeClr val="tx1"/>
                </a:solidFill>
                <a:latin typeface="Arial Narrow" panose="020B0606020202030204" pitchFamily="34" charset="0"/>
              </a:rPr>
              <a:t>CashCard</a:t>
            </a:r>
            <a:r>
              <a:rPr kumimoji="1" lang="en-US" altLang="en-US" sz="1400" b="1" dirty="0">
                <a:solidFill>
                  <a:schemeClr val="tx1"/>
                </a:solidFill>
                <a:latin typeface="Arial Narrow" panose="020B0606020202030204" pitchFamily="34" charset="0"/>
              </a:rPr>
              <a:t>(string d, double b) { Id = d; Balance = b;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Methods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void </a:t>
            </a:r>
            <a:r>
              <a:rPr kumimoji="1" lang="en-US" altLang="en-US" sz="1400" b="1" dirty="0" err="1">
                <a:solidFill>
                  <a:schemeClr val="tx1"/>
                </a:solidFill>
                <a:latin typeface="Arial Narrow" panose="020B0606020202030204" pitchFamily="34" charset="0"/>
              </a:rPr>
              <a:t>TopUp</a:t>
            </a:r>
            <a:r>
              <a:rPr kumimoji="1" lang="en-US" altLang="en-US" sz="1400" b="1" dirty="0">
                <a:solidFill>
                  <a:schemeClr val="tx1"/>
                </a:solidFill>
                <a:latin typeface="Arial Narrow" panose="020B0606020202030204" pitchFamily="34" charset="0"/>
              </a:rPr>
              <a:t>(double </a:t>
            </a:r>
            <a:r>
              <a:rPr kumimoji="1" lang="en-US" altLang="en-US" sz="1400" b="1" dirty="0" err="1">
                <a:solidFill>
                  <a:schemeClr val="tx1"/>
                </a:solidFill>
                <a:latin typeface="Arial Narrow" panose="020B0606020202030204" pitchFamily="34" charset="0"/>
              </a:rPr>
              <a:t>amt</a:t>
            </a:r>
            <a:r>
              <a:rPr kumimoji="1" lang="en-US" altLang="en-US" sz="1400" b="1" dirty="0">
                <a:solidFill>
                  <a:schemeClr val="tx1"/>
                </a:solidFill>
                <a:latin typeface="Arial Narrow" panose="020B0606020202030204" pitchFamily="34" charset="0"/>
              </a:rPr>
              <a:t>) { Balance += </a:t>
            </a:r>
            <a:r>
              <a:rPr kumimoji="1" lang="en-US" altLang="en-US" sz="1400" b="1" dirty="0" err="1">
                <a:solidFill>
                  <a:schemeClr val="tx1"/>
                </a:solidFill>
                <a:latin typeface="Arial Narrow" panose="020B0606020202030204" pitchFamily="34" charset="0"/>
              </a:rPr>
              <a:t>amt</a:t>
            </a: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a:t>
            </a:r>
            <a:r>
              <a:rPr kumimoji="1" lang="en-US" altLang="en-US" sz="1400" b="1" dirty="0">
                <a:solidFill>
                  <a:srgbClr val="FF0000"/>
                </a:solidFill>
                <a:latin typeface="Arial Narrow" panose="020B0606020202030204" pitchFamily="34" charset="0"/>
              </a:rPr>
              <a:t>virtual</a:t>
            </a:r>
            <a:r>
              <a:rPr kumimoji="1" lang="en-US" altLang="en-US" sz="1400" b="1" dirty="0">
                <a:solidFill>
                  <a:schemeClr val="tx1"/>
                </a:solidFill>
                <a:latin typeface="Arial Narrow" panose="020B0606020202030204" pitchFamily="34" charset="0"/>
              </a:rPr>
              <a:t> bool Deduct(double </a:t>
            </a:r>
            <a:r>
              <a:rPr kumimoji="1" lang="en-US" altLang="en-US" sz="1400" b="1" dirty="0" err="1">
                <a:solidFill>
                  <a:schemeClr val="tx1"/>
                </a:solidFill>
                <a:latin typeface="Arial Narrow" panose="020B0606020202030204" pitchFamily="34" charset="0"/>
              </a:rPr>
              <a:t>amt</a:t>
            </a:r>
            <a:r>
              <a:rPr kumimoji="1" lang="en-US" altLang="en-US" sz="1400" b="1" dirty="0">
                <a:solidFill>
                  <a:schemeClr val="tx1"/>
                </a:solidFill>
                <a:latin typeface="Arial Narrow" panose="020B0606020202030204" pitchFamily="34" charset="0"/>
              </a:rPr>
              <a: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if (Balance &gt;= </a:t>
            </a:r>
            <a:r>
              <a:rPr kumimoji="1" lang="en-US" altLang="en-US" sz="1400" b="1" dirty="0" err="1">
                <a:solidFill>
                  <a:schemeClr val="tx1"/>
                </a:solidFill>
                <a:latin typeface="Arial Narrow" panose="020B0606020202030204" pitchFamily="34" charset="0"/>
              </a:rPr>
              <a:t>amt</a:t>
            </a:r>
            <a:r>
              <a:rPr kumimoji="1" lang="en-US" altLang="en-US" sz="1400" b="1" dirty="0">
                <a:solidFill>
                  <a:schemeClr val="tx1"/>
                </a:solidFill>
                <a:latin typeface="Arial Narrow" panose="020B0606020202030204" pitchFamily="34" charset="0"/>
              </a:rPr>
              <a: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Balance -= </a:t>
            </a:r>
            <a:r>
              <a:rPr kumimoji="1" lang="en-US" altLang="en-US" sz="1400" b="1" dirty="0" err="1">
                <a:solidFill>
                  <a:schemeClr val="tx1"/>
                </a:solidFill>
                <a:latin typeface="Arial Narrow" panose="020B0606020202030204" pitchFamily="34" charset="0"/>
              </a:rPr>
              <a:t>amt</a:t>
            </a:r>
            <a:r>
              <a:rPr kumimoji="1" lang="en-US" altLang="en-US" sz="1400" b="1" dirty="0">
                <a:solidFill>
                  <a:schemeClr val="tx1"/>
                </a:solidFill>
                <a:latin typeface="Arial Narrow" panose="020B0606020202030204" pitchFamily="34" charset="0"/>
              </a:rPr>
              <a: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true;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false;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override string </a:t>
            </a:r>
            <a:r>
              <a:rPr kumimoji="1" lang="en-US" altLang="en-US" sz="1400" b="1" dirty="0" err="1">
                <a:solidFill>
                  <a:schemeClr val="tx1"/>
                </a:solidFill>
                <a:latin typeface="Arial Narrow" panose="020B0606020202030204" pitchFamily="34" charset="0"/>
              </a:rPr>
              <a:t>ToString</a:t>
            </a:r>
            <a:r>
              <a:rPr kumimoji="1" lang="en-US" altLang="en-US" sz="1400" b="1" dirty="0">
                <a:solidFill>
                  <a:schemeClr val="tx1"/>
                </a:solidFill>
                <a:latin typeface="Arial Narrow" panose="020B0606020202030204" pitchFamily="34" charset="0"/>
              </a:rPr>
              <a:t>()  {  return "Id: " + Id + "\</a:t>
            </a:r>
            <a:r>
              <a:rPr kumimoji="1" lang="en-US" altLang="en-US" sz="1400" b="1" dirty="0" err="1">
                <a:solidFill>
                  <a:schemeClr val="tx1"/>
                </a:solidFill>
                <a:latin typeface="Arial Narrow" panose="020B0606020202030204" pitchFamily="34" charset="0"/>
              </a:rPr>
              <a:t>tBalance</a:t>
            </a:r>
            <a:r>
              <a:rPr kumimoji="1" lang="en-US" altLang="en-US" sz="1400" b="1" dirty="0">
                <a:solidFill>
                  <a:schemeClr val="tx1"/>
                </a:solidFill>
                <a:latin typeface="Arial Narrow" panose="020B0606020202030204" pitchFamily="34" charset="0"/>
              </a:rPr>
              <a:t>: " + Balance;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endParaRPr kumimoji="1" lang="en-US" altLang="en-US" sz="1400" dirty="0">
              <a:solidFill>
                <a:schemeClr val="tx1"/>
              </a:solidFill>
              <a:latin typeface="Calibri" panose="020F0502020204030204" pitchFamily="34" charset="0"/>
              <a:cs typeface="Calibri" panose="020F0502020204030204" pitchFamily="34" charset="0"/>
            </a:endParaRPr>
          </a:p>
        </p:txBody>
      </p:sp>
      <p:sp>
        <p:nvSpPr>
          <p:cNvPr id="65539" name="Title 1"/>
          <p:cNvSpPr>
            <a:spLocks noGrp="1"/>
          </p:cNvSpPr>
          <p:nvPr>
            <p:ph type="title"/>
          </p:nvPr>
        </p:nvSpPr>
        <p:spPr/>
        <p:txBody>
          <a:bodyPr/>
          <a:lstStyle/>
          <a:p>
            <a:r>
              <a:rPr lang="en-SG" altLang="en-US"/>
              <a:t>CashCard class</a:t>
            </a:r>
            <a:endParaRPr lang="en-US" altLang="en-US"/>
          </a:p>
        </p:txBody>
      </p:sp>
      <p:sp>
        <p:nvSpPr>
          <p:cNvPr id="65541" name="Right Arrow 6"/>
          <p:cNvSpPr>
            <a:spLocks noChangeArrowheads="1"/>
          </p:cNvSpPr>
          <p:nvPr/>
        </p:nvSpPr>
        <p:spPr bwMode="auto">
          <a:xfrm>
            <a:off x="6324600" y="2819400"/>
            <a:ext cx="411163" cy="228600"/>
          </a:xfrm>
          <a:prstGeom prst="rightArrow">
            <a:avLst>
              <a:gd name="adj1" fmla="val 50000"/>
              <a:gd name="adj2" fmla="val 50036"/>
            </a:avLst>
          </a:prstGeom>
          <a:solidFill>
            <a:srgbClr val="C00000"/>
          </a:solidFill>
          <a:ln w="12700" algn="ctr">
            <a:solidFill>
              <a:schemeClr val="accent1"/>
            </a:solidFill>
            <a:round/>
            <a:headEnd/>
            <a:tailEnd/>
          </a:ln>
        </p:spPr>
        <p:txBody>
          <a:bodyPr>
            <a:spAutoFit/>
          </a:bodyPr>
          <a:lstStyle>
            <a:lvl1pPr marL="609600" indent="-6096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80000"/>
              </a:lnSpc>
              <a:buClr>
                <a:schemeClr val="bg1"/>
              </a:buClr>
              <a:buFont typeface="Wingdings" panose="05000000000000000000" pitchFamily="2" charset="2"/>
              <a:buNone/>
            </a:pPr>
            <a:endParaRPr kumimoji="1" lang="en-US" altLang="en-US" sz="2000" b="1">
              <a:solidFill>
                <a:schemeClr val="tx1"/>
              </a:solidFill>
              <a:latin typeface="Courier New" panose="02070309020205020404" pitchFamily="49" charset="0"/>
            </a:endParaRPr>
          </a:p>
        </p:txBody>
      </p:sp>
      <p:pic>
        <p:nvPicPr>
          <p:cNvPr id="3" name="Picture 2"/>
          <p:cNvPicPr>
            <a:picLocks noChangeAspect="1"/>
          </p:cNvPicPr>
          <p:nvPr/>
        </p:nvPicPr>
        <p:blipFill rotWithShape="1">
          <a:blip r:embed="rId3"/>
          <a:srcRect r="3726"/>
          <a:stretch/>
        </p:blipFill>
        <p:spPr>
          <a:xfrm>
            <a:off x="6735763" y="1166812"/>
            <a:ext cx="2255837" cy="35337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152400" y="838200"/>
            <a:ext cx="4688006" cy="4893647"/>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Clr>
                <a:srgbClr val="3333CC"/>
              </a:buClr>
              <a:buFont typeface="Wingdings" panose="05000000000000000000" pitchFamily="2" charset="2"/>
              <a:buNone/>
            </a:pPr>
            <a:r>
              <a:rPr kumimoji="1" lang="en-US" altLang="en-US" sz="1800" b="1" dirty="0">
                <a:solidFill>
                  <a:schemeClr val="tx1"/>
                </a:solidFill>
                <a:latin typeface="Arial Narrow" panose="020B0606020202030204" pitchFamily="34" charset="0"/>
              </a:rPr>
              <a:t> </a:t>
            </a:r>
            <a:r>
              <a:rPr kumimoji="1" lang="en-US" altLang="en-US" sz="1400" b="1" dirty="0">
                <a:solidFill>
                  <a:schemeClr val="tx1"/>
                </a:solidFill>
                <a:latin typeface="Arial Narrow" panose="020B0606020202030204" pitchFamily="34" charset="0"/>
              </a:rPr>
              <a:t>class </a:t>
            </a:r>
            <a:r>
              <a:rPr kumimoji="1" lang="en-US" altLang="en-US" sz="1400" b="1" dirty="0" err="1">
                <a:solidFill>
                  <a:schemeClr val="tx1"/>
                </a:solidFill>
                <a:latin typeface="Arial Narrow" panose="020B0606020202030204" pitchFamily="34" charset="0"/>
              </a:rPr>
              <a:t>MemberCashCard</a:t>
            </a:r>
            <a:r>
              <a:rPr kumimoji="1" lang="en-US" altLang="en-US" sz="1400" b="1" dirty="0">
                <a:solidFill>
                  <a:srgbClr val="FF0000"/>
                </a:solidFill>
                <a:latin typeface="Arial Narrow" panose="020B0606020202030204" pitchFamily="34" charset="0"/>
              </a:rPr>
              <a:t>: </a:t>
            </a:r>
            <a:r>
              <a:rPr kumimoji="1" lang="en-US" altLang="en-US" sz="1400" b="1" dirty="0" err="1">
                <a:solidFill>
                  <a:srgbClr val="FF0000"/>
                </a:solidFill>
                <a:latin typeface="Arial Narrow" panose="020B0606020202030204" pitchFamily="34" charset="0"/>
              </a:rPr>
              <a:t>CashCard</a:t>
            </a:r>
            <a:endParaRPr kumimoji="1" lang="en-US" altLang="en-US" sz="1400" b="1" dirty="0">
              <a:solidFill>
                <a:srgbClr val="FF0000"/>
              </a:solidFill>
              <a:latin typeface="Arial Narrow" panose="020B0606020202030204" pitchFamily="34" charset="0"/>
            </a:endParaRP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Attributes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private int points;</a:t>
            </a:r>
            <a:r>
              <a:rPr kumimoji="1" lang="en-US" altLang="en-US" sz="1400" b="1" dirty="0">
                <a:solidFill>
                  <a:srgbClr val="00B050"/>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Property</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int Points { …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Constructors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a:t>
            </a:r>
            <a:r>
              <a:rPr kumimoji="1" lang="en-US" altLang="en-US" sz="1400" b="1" dirty="0" err="1">
                <a:solidFill>
                  <a:schemeClr val="tx1"/>
                </a:solidFill>
                <a:latin typeface="Arial Narrow" panose="020B0606020202030204" pitchFamily="34" charset="0"/>
              </a:rPr>
              <a:t>MemberCashCard</a:t>
            </a:r>
            <a:r>
              <a:rPr kumimoji="1" lang="en-US" altLang="en-US" sz="1400" b="1" dirty="0">
                <a:solidFill>
                  <a:schemeClr val="tx1"/>
                </a:solidFill>
                <a:latin typeface="Arial Narrow" panose="020B0606020202030204" pitchFamily="34" charset="0"/>
              </a:rPr>
              <a:t>()</a:t>
            </a:r>
            <a:r>
              <a:rPr kumimoji="1" lang="en-US" altLang="en-US" sz="1400" b="1" dirty="0">
                <a:solidFill>
                  <a:srgbClr val="FF0000"/>
                </a:solidFill>
                <a:latin typeface="Arial Narrow" panose="020B0606020202030204" pitchFamily="34" charset="0"/>
              </a:rPr>
              <a:t>: base()</a:t>
            </a:r>
            <a:r>
              <a:rPr kumimoji="1" lang="en-US" altLang="en-US" sz="1400" b="1" dirty="0">
                <a:solidFill>
                  <a:schemeClr val="tx1"/>
                </a:solidFill>
                <a:latin typeface="Arial Narrow" panose="020B0606020202030204" pitchFamily="34" charset="0"/>
              </a:rPr>
              <a:t> {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a:t>
            </a:r>
            <a:r>
              <a:rPr kumimoji="1" lang="en-US" altLang="en-US" sz="1400" b="1" dirty="0" err="1">
                <a:solidFill>
                  <a:schemeClr val="tx1"/>
                </a:solidFill>
                <a:latin typeface="Arial Narrow" panose="020B0606020202030204" pitchFamily="34" charset="0"/>
              </a:rPr>
              <a:t>MemberCashCard</a:t>
            </a:r>
            <a:r>
              <a:rPr kumimoji="1" lang="en-US" altLang="en-US" sz="1400" b="1" dirty="0">
                <a:solidFill>
                  <a:schemeClr val="tx1"/>
                </a:solidFill>
                <a:latin typeface="Arial Narrow" panose="020B0606020202030204" pitchFamily="34" charset="0"/>
              </a:rPr>
              <a:t>(string d, double b)</a:t>
            </a:r>
            <a:r>
              <a:rPr kumimoji="1" lang="en-US" altLang="en-US" sz="1400" b="1" dirty="0">
                <a:solidFill>
                  <a:srgbClr val="FF0000"/>
                </a:solidFill>
                <a:latin typeface="Arial Narrow" panose="020B0606020202030204" pitchFamily="34" charset="0"/>
              </a:rPr>
              <a:t>: base(d, b) </a:t>
            </a: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Methods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void </a:t>
            </a:r>
            <a:r>
              <a:rPr kumimoji="1" lang="en-US" altLang="en-US" sz="1400" b="1" dirty="0" err="1">
                <a:solidFill>
                  <a:schemeClr val="tx1"/>
                </a:solidFill>
                <a:latin typeface="Arial Narrow" panose="020B0606020202030204" pitchFamily="34" charset="0"/>
              </a:rPr>
              <a:t>AddPoints</a:t>
            </a:r>
            <a:r>
              <a:rPr kumimoji="1" lang="en-US" altLang="en-US" sz="1400" b="1" dirty="0">
                <a:solidFill>
                  <a:schemeClr val="tx1"/>
                </a:solidFill>
                <a:latin typeface="Arial Narrow" panose="020B0606020202030204" pitchFamily="34" charset="0"/>
              </a:rPr>
              <a:t>(int p) { Points += p; }</a:t>
            </a:r>
          </a:p>
          <a:p>
            <a:pPr>
              <a:spcBef>
                <a:spcPct val="0"/>
              </a:spcBef>
              <a:buClr>
                <a:srgbClr val="3333CC"/>
              </a:buClr>
              <a:buFont typeface="Wingdings" panose="05000000000000000000" pitchFamily="2" charset="2"/>
              <a:buNone/>
            </a:pPr>
            <a:r>
              <a:rPr kumimoji="1" lang="en-US" altLang="en-US" sz="1400" b="1" dirty="0">
                <a:solidFill>
                  <a:srgbClr val="00B050"/>
                </a:solidFill>
                <a:latin typeface="Arial Narrow" panose="020B0606020202030204" pitchFamily="34" charset="0"/>
              </a:rPr>
              <a:t>        // overriding the Deduct() method</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override bool Deduct(double amt)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if (</a:t>
            </a:r>
            <a:r>
              <a:rPr kumimoji="1" lang="en-US" altLang="en-US" sz="1400" b="1" dirty="0" err="1">
                <a:solidFill>
                  <a:srgbClr val="FF0000"/>
                </a:solidFill>
                <a:latin typeface="Arial Narrow" panose="020B0606020202030204" pitchFamily="34" charset="0"/>
              </a:rPr>
              <a:t>base.</a:t>
            </a:r>
            <a:r>
              <a:rPr kumimoji="1" lang="en-US" altLang="en-US" sz="1400" b="1" dirty="0" err="1">
                <a:solidFill>
                  <a:schemeClr val="tx1"/>
                </a:solidFill>
                <a:latin typeface="Arial Narrow" panose="020B0606020202030204" pitchFamily="34" charset="0"/>
              </a:rPr>
              <a:t>Deduct</a:t>
            </a:r>
            <a:r>
              <a:rPr kumimoji="1" lang="en-US" altLang="en-US" sz="1400" b="1" dirty="0">
                <a:solidFill>
                  <a:schemeClr val="tx1"/>
                </a:solidFill>
                <a:latin typeface="Arial Narrow" panose="020B0606020202030204" pitchFamily="34" charset="0"/>
              </a:rPr>
              <a:t>(amt))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r>
              <a:rPr kumimoji="1" lang="en-US" altLang="en-US" sz="1400" b="1" dirty="0" err="1">
                <a:solidFill>
                  <a:schemeClr val="tx1"/>
                </a:solidFill>
                <a:latin typeface="Arial Narrow" panose="020B0606020202030204" pitchFamily="34" charset="0"/>
              </a:rPr>
              <a:t>AddPoints</a:t>
            </a:r>
            <a:r>
              <a:rPr kumimoji="1" lang="en-US" altLang="en-US" sz="1400" b="1" dirty="0">
                <a:solidFill>
                  <a:schemeClr val="tx1"/>
                </a:solidFill>
                <a:latin typeface="Arial Narrow" panose="020B0606020202030204" pitchFamily="34" charset="0"/>
              </a:rPr>
              <a:t>((int)amt / 5);</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true;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false;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endParaRPr kumimoji="1" lang="en-US" altLang="en-US" sz="1400" b="1" dirty="0">
              <a:solidFill>
                <a:schemeClr val="tx1"/>
              </a:solidFill>
              <a:latin typeface="Arial Narrow" panose="020B0606020202030204" pitchFamily="34" charset="0"/>
            </a:endParaRPr>
          </a:p>
        </p:txBody>
      </p:sp>
      <p:sp>
        <p:nvSpPr>
          <p:cNvPr id="67587" name="Title 1"/>
          <p:cNvSpPr>
            <a:spLocks noGrp="1"/>
          </p:cNvSpPr>
          <p:nvPr>
            <p:ph type="title"/>
          </p:nvPr>
        </p:nvSpPr>
        <p:spPr/>
        <p:txBody>
          <a:bodyPr/>
          <a:lstStyle/>
          <a:p>
            <a:r>
              <a:rPr lang="en-SG" altLang="en-US"/>
              <a:t>MemberCashCard class</a:t>
            </a:r>
            <a:endParaRPr lang="en-US" altLang="en-US"/>
          </a:p>
        </p:txBody>
      </p:sp>
      <p:sp>
        <p:nvSpPr>
          <p:cNvPr id="67589" name="Right Arrow 6"/>
          <p:cNvSpPr>
            <a:spLocks noChangeArrowheads="1"/>
          </p:cNvSpPr>
          <p:nvPr/>
        </p:nvSpPr>
        <p:spPr bwMode="auto">
          <a:xfrm>
            <a:off x="6582628" y="5509244"/>
            <a:ext cx="409575" cy="228600"/>
          </a:xfrm>
          <a:prstGeom prst="rightArrow">
            <a:avLst>
              <a:gd name="adj1" fmla="val 50000"/>
              <a:gd name="adj2" fmla="val 49843"/>
            </a:avLst>
          </a:prstGeom>
          <a:solidFill>
            <a:srgbClr val="C00000"/>
          </a:solidFill>
          <a:ln w="12700" algn="ctr">
            <a:solidFill>
              <a:schemeClr val="accent1"/>
            </a:solidFill>
            <a:round/>
            <a:headEnd/>
            <a:tailEnd/>
          </a:ln>
        </p:spPr>
        <p:txBody>
          <a:bodyPr>
            <a:spAutoFit/>
          </a:bodyPr>
          <a:lstStyle>
            <a:lvl1pPr marL="609600" indent="-6096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80000"/>
              </a:lnSpc>
              <a:buClr>
                <a:schemeClr val="bg1"/>
              </a:buClr>
              <a:buFont typeface="Wingdings" panose="05000000000000000000" pitchFamily="2" charset="2"/>
              <a:buNone/>
            </a:pPr>
            <a:endParaRPr kumimoji="1" lang="en-US" altLang="en-US" sz="2000" b="1">
              <a:solidFill>
                <a:schemeClr val="tx1"/>
              </a:solidFill>
              <a:latin typeface="Courier New" panose="02070309020205020404" pitchFamily="49" charset="0"/>
            </a:endParaRPr>
          </a:p>
        </p:txBody>
      </p:sp>
      <p:pic>
        <p:nvPicPr>
          <p:cNvPr id="2" name="Picture 1"/>
          <p:cNvPicPr>
            <a:picLocks noChangeAspect="1"/>
          </p:cNvPicPr>
          <p:nvPr/>
        </p:nvPicPr>
        <p:blipFill rotWithShape="1">
          <a:blip r:embed="rId3"/>
          <a:srcRect b="40247"/>
          <a:stretch/>
        </p:blipFill>
        <p:spPr>
          <a:xfrm>
            <a:off x="7013671" y="3926750"/>
            <a:ext cx="2028967" cy="1980198"/>
          </a:xfrm>
          <a:prstGeom prst="rect">
            <a:avLst/>
          </a:prstGeom>
        </p:spPr>
      </p:pic>
      <p:sp>
        <p:nvSpPr>
          <p:cNvPr id="6" name="Text Box 3">
            <a:extLst>
              <a:ext uri="{FF2B5EF4-FFF2-40B4-BE49-F238E27FC236}">
                <a16:creationId xmlns:a16="http://schemas.microsoft.com/office/drawing/2014/main" id="{B1CC2A05-DEE0-47E4-93F7-CF174A96F9CA}"/>
              </a:ext>
            </a:extLst>
          </p:cNvPr>
          <p:cNvSpPr txBox="1">
            <a:spLocks noChangeArrowheads="1"/>
          </p:cNvSpPr>
          <p:nvPr/>
        </p:nvSpPr>
        <p:spPr bwMode="auto">
          <a:xfrm>
            <a:off x="4953000" y="838200"/>
            <a:ext cx="4078406" cy="3108543"/>
          </a:xfrm>
          <a:prstGeom prst="rect">
            <a:avLst/>
          </a:prstGeom>
          <a:solidFill>
            <a:srgbClr val="CCFFFF"/>
          </a:solidFill>
          <a:ln w="19050" algn="ctr">
            <a:solidFill>
              <a:schemeClr val="tx1"/>
            </a:solidFill>
            <a:miter lim="800000"/>
            <a:headEnd/>
            <a:tailEnd/>
          </a:ln>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bool </a:t>
            </a:r>
            <a:r>
              <a:rPr kumimoji="1" lang="en-US" altLang="en-US" sz="1400" b="1" dirty="0" err="1">
                <a:solidFill>
                  <a:schemeClr val="tx1"/>
                </a:solidFill>
                <a:latin typeface="Arial Narrow" panose="020B0606020202030204" pitchFamily="34" charset="0"/>
              </a:rPr>
              <a:t>DeductPoints</a:t>
            </a:r>
            <a:r>
              <a:rPr kumimoji="1" lang="en-US" altLang="en-US" sz="1400" b="1" dirty="0">
                <a:solidFill>
                  <a:schemeClr val="tx1"/>
                </a:solidFill>
                <a:latin typeface="Arial Narrow" panose="020B0606020202030204" pitchFamily="34" charset="0"/>
              </a:rPr>
              <a:t>(int p)</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if (p &lt;= Points)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Points -= p;</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true;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false;</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public override string </a:t>
            </a:r>
            <a:r>
              <a:rPr kumimoji="1" lang="en-US" altLang="en-US" sz="1400" b="1" dirty="0" err="1">
                <a:solidFill>
                  <a:schemeClr val="tx1"/>
                </a:solidFill>
                <a:latin typeface="Arial Narrow" panose="020B0606020202030204" pitchFamily="34" charset="0"/>
              </a:rPr>
              <a:t>ToString</a:t>
            </a:r>
            <a:r>
              <a:rPr kumimoji="1" lang="en-US" altLang="en-US" sz="1400" b="1" dirty="0">
                <a:solidFill>
                  <a:schemeClr val="tx1"/>
                </a:solidFill>
                <a:latin typeface="Arial Narrow" panose="020B0606020202030204" pitchFamily="34" charset="0"/>
              </a:rPr>
              <a:t>()</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return </a:t>
            </a:r>
            <a:r>
              <a:rPr kumimoji="1" lang="en-US" altLang="en-US" sz="1400" b="1" dirty="0" err="1">
                <a:solidFill>
                  <a:srgbClr val="FF0000"/>
                </a:solidFill>
                <a:latin typeface="Arial Narrow" panose="020B0606020202030204" pitchFamily="34" charset="0"/>
              </a:rPr>
              <a:t>base.ToString</a:t>
            </a:r>
            <a:r>
              <a:rPr kumimoji="1" lang="en-US" altLang="en-US" sz="1400" b="1" dirty="0">
                <a:solidFill>
                  <a:srgbClr val="FF0000"/>
                </a:solidFill>
                <a:latin typeface="Arial Narrow" panose="020B0606020202030204" pitchFamily="34" charset="0"/>
              </a:rPr>
              <a:t>() </a:t>
            </a:r>
            <a:r>
              <a:rPr kumimoji="1" lang="en-US" altLang="en-US" sz="1400" b="1" dirty="0">
                <a:solidFill>
                  <a:schemeClr val="tx1"/>
                </a:solidFill>
                <a:latin typeface="Arial Narrow" panose="020B0606020202030204" pitchFamily="34" charset="0"/>
              </a:rPr>
              <a:t>+ "\</a:t>
            </a:r>
            <a:r>
              <a:rPr kumimoji="1" lang="en-US" altLang="en-US" sz="1400" b="1" dirty="0" err="1">
                <a:solidFill>
                  <a:schemeClr val="tx1"/>
                </a:solidFill>
                <a:latin typeface="Arial Narrow" panose="020B0606020202030204" pitchFamily="34" charset="0"/>
              </a:rPr>
              <a:t>tPoints</a:t>
            </a:r>
            <a:r>
              <a:rPr kumimoji="1" lang="en-US" altLang="en-US" sz="1400" b="1" dirty="0">
                <a:solidFill>
                  <a:schemeClr val="tx1"/>
                </a:solidFill>
                <a:latin typeface="Arial Narrow" panose="020B0606020202030204" pitchFamily="34" charset="0"/>
              </a:rPr>
              <a:t>: " + Points;</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a:p>
            <a:pPr>
              <a:spcBef>
                <a:spcPct val="0"/>
              </a:spcBef>
              <a:buClr>
                <a:srgbClr val="3333CC"/>
              </a:buClr>
              <a:buFont typeface="Wingdings" panose="05000000000000000000" pitchFamily="2" charset="2"/>
              <a:buNone/>
            </a:pPr>
            <a:r>
              <a:rPr kumimoji="1" lang="en-US" altLang="en-US" sz="1400" b="1" dirty="0">
                <a:solidFill>
                  <a:schemeClr val="tx1"/>
                </a:solidFill>
                <a:latin typeface="Arial Narrow" panose="020B0606020202030204" pitchFamily="3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SG" altLang="en-US" dirty="0"/>
              <a:t>Main method</a:t>
            </a:r>
            <a:endParaRPr lang="en-US" altLang="en-US" dirty="0"/>
          </a:p>
        </p:txBody>
      </p:sp>
      <p:sp>
        <p:nvSpPr>
          <p:cNvPr id="69635" name="Text Box 3"/>
          <p:cNvSpPr txBox="1">
            <a:spLocks noChangeArrowheads="1"/>
          </p:cNvSpPr>
          <p:nvPr/>
        </p:nvSpPr>
        <p:spPr bwMode="auto">
          <a:xfrm>
            <a:off x="28072" y="838200"/>
            <a:ext cx="4267200" cy="5047536"/>
          </a:xfrm>
          <a:prstGeom prst="rect">
            <a:avLst/>
          </a:prstGeom>
          <a:solidFill>
            <a:srgbClr val="CCFFFF"/>
          </a:solidFill>
          <a:ln w="19050" algn="ctr">
            <a:solidFill>
              <a:schemeClr val="tx1"/>
            </a:solidFill>
            <a:miter lim="800000"/>
            <a:headEnd/>
            <a:tailEnd/>
          </a:ln>
        </p:spPr>
        <p:txBody>
          <a:bodyPr wrap="square" rIns="0">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400" b="1" dirty="0">
                <a:latin typeface="Arial Narrow" panose="020B0606020202030204" pitchFamily="34" charset="0"/>
              </a:rPr>
              <a:t>public static void Main(string[] </a:t>
            </a:r>
            <a:r>
              <a:rPr lang="en-US" altLang="en-US" sz="1400" b="1" dirty="0" err="1">
                <a:latin typeface="Arial Narrow" panose="020B0606020202030204" pitchFamily="34" charset="0"/>
              </a:rPr>
              <a:t>args</a:t>
            </a: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solidFill>
                  <a:srgbClr val="00B050"/>
                </a:solidFill>
                <a:latin typeface="Arial Narrow" panose="020B0606020202030204" pitchFamily="34" charset="0"/>
              </a:rPr>
              <a:t>  // create a </a:t>
            </a:r>
            <a:r>
              <a:rPr lang="en-US" altLang="en-US" sz="1400" b="1" dirty="0" err="1">
                <a:solidFill>
                  <a:srgbClr val="00B050"/>
                </a:solidFill>
                <a:latin typeface="Arial Narrow" panose="020B0606020202030204" pitchFamily="34" charset="0"/>
              </a:rPr>
              <a:t>cashcard</a:t>
            </a:r>
            <a:endParaRPr lang="en-US" altLang="en-US" sz="1400" b="1" dirty="0">
              <a:solidFill>
                <a:srgbClr val="00B050"/>
              </a:solidFill>
              <a:latin typeface="Arial Narrow" panose="020B0606020202030204" pitchFamily="34" charset="0"/>
            </a:endParaRP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a:t>
            </a:r>
            <a:r>
              <a:rPr lang="en-US" altLang="en-US" sz="1400" b="1" dirty="0" err="1">
                <a:latin typeface="Arial Narrow" panose="020B0606020202030204" pitchFamily="34" charset="0"/>
              </a:rPr>
              <a:t>myCashCard</a:t>
            </a:r>
            <a:r>
              <a:rPr lang="en-US" altLang="en-US" sz="1400" b="1" dirty="0">
                <a:latin typeface="Arial Narrow" panose="020B0606020202030204" pitchFamily="34" charset="0"/>
              </a:rPr>
              <a:t> = new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("101", 10);</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("My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myCashCard</a:t>
            </a:r>
            <a:r>
              <a:rPr lang="en-US" altLang="en-US" sz="1400" b="1" dirty="0">
                <a:latin typeface="Arial Narrow" panose="020B0606020202030204" pitchFamily="34" charset="0"/>
              </a:rPr>
              <a:t>);</a:t>
            </a:r>
          </a:p>
          <a:p>
            <a:pPr>
              <a:spcBef>
                <a:spcPct val="0"/>
              </a:spcBef>
              <a:buFontTx/>
              <a:buNone/>
            </a:pPr>
            <a:endParaRPr lang="en-US" altLang="en-US" sz="1400" b="1" dirty="0">
              <a:latin typeface="Arial Narrow" panose="020B0606020202030204" pitchFamily="34" charset="0"/>
            </a:endParaRPr>
          </a:p>
          <a:p>
            <a:pPr>
              <a:spcBef>
                <a:spcPct val="0"/>
              </a:spcBef>
              <a:buNone/>
            </a:pPr>
            <a:r>
              <a:rPr lang="en-US" altLang="en-US" sz="1400" b="1" dirty="0">
                <a:latin typeface="Arial Narrow" panose="020B0606020202030204" pitchFamily="34" charset="0"/>
              </a:rPr>
              <a:t>  </a:t>
            </a:r>
            <a:r>
              <a:rPr lang="en-US" altLang="en-US" sz="1400" b="1" dirty="0">
                <a:solidFill>
                  <a:srgbClr val="00B050"/>
                </a:solidFill>
                <a:latin typeface="Arial Narrow" panose="020B0606020202030204" pitchFamily="34" charset="0"/>
              </a:rPr>
              <a:t>// top up $10 to the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a:t>
            </a:r>
            <a:r>
              <a:rPr lang="en-US" altLang="en-US" sz="1400" b="1" dirty="0" err="1">
                <a:latin typeface="Arial Narrow" panose="020B0606020202030204" pitchFamily="34" charset="0"/>
              </a:rPr>
              <a:t>nAttempting</a:t>
            </a:r>
            <a:r>
              <a:rPr lang="en-US" altLang="en-US" sz="1400" b="1" dirty="0">
                <a:latin typeface="Arial Narrow" panose="020B0606020202030204" pitchFamily="34" charset="0"/>
              </a:rPr>
              <a:t> top up to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myCashCard.TopUp</a:t>
            </a:r>
            <a:r>
              <a:rPr lang="en-US" altLang="en-US" sz="1400" b="1" dirty="0">
                <a:latin typeface="Arial Narrow" panose="020B0606020202030204" pitchFamily="34" charset="0"/>
              </a:rPr>
              <a:t>(10);</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("My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myCashCard</a:t>
            </a:r>
            <a:r>
              <a:rPr lang="en-US" altLang="en-US" sz="1400" b="1" dirty="0">
                <a:latin typeface="Arial Narrow" panose="020B0606020202030204" pitchFamily="34" charset="0"/>
              </a:rPr>
              <a:t>);</a:t>
            </a:r>
          </a:p>
          <a:p>
            <a:pPr>
              <a:spcBef>
                <a:spcPct val="0"/>
              </a:spcBef>
              <a:buFontTx/>
              <a:buNone/>
            </a:pPr>
            <a:endParaRPr lang="en-US" altLang="en-US" sz="1400" b="1" dirty="0">
              <a:latin typeface="Arial Narrow" panose="020B0606020202030204" pitchFamily="34" charset="0"/>
            </a:endParaRPr>
          </a:p>
          <a:p>
            <a:pPr>
              <a:spcBef>
                <a:spcPct val="0"/>
              </a:spcBef>
              <a:buNone/>
            </a:pPr>
            <a:r>
              <a:rPr lang="en-US" altLang="en-US" sz="1400" b="1" dirty="0">
                <a:solidFill>
                  <a:srgbClr val="00B050"/>
                </a:solidFill>
                <a:latin typeface="Arial Narrow" panose="020B0606020202030204" pitchFamily="34" charset="0"/>
              </a:rPr>
              <a:t>  //</a:t>
            </a:r>
            <a:r>
              <a:rPr lang="en-US" altLang="en-US" sz="1400" b="1" dirty="0">
                <a:latin typeface="Arial Narrow" panose="020B0606020202030204" pitchFamily="34" charset="0"/>
              </a:rPr>
              <a:t> </a:t>
            </a:r>
            <a:r>
              <a:rPr lang="en-US" altLang="en-US" sz="1400" b="1" dirty="0">
                <a:solidFill>
                  <a:srgbClr val="00B050"/>
                </a:solidFill>
                <a:latin typeface="Arial Narrow" panose="020B0606020202030204" pitchFamily="34" charset="0"/>
              </a:rPr>
              <a:t>deduct $11 from the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a:t>
            </a:r>
            <a:r>
              <a:rPr lang="en-US" altLang="en-US" sz="1400" b="1" dirty="0" err="1">
                <a:latin typeface="Arial Narrow" panose="020B0606020202030204" pitchFamily="34" charset="0"/>
              </a:rPr>
              <a:t>nAttempting</a:t>
            </a:r>
            <a:r>
              <a:rPr lang="en-US" altLang="en-US" sz="1400" b="1" dirty="0">
                <a:latin typeface="Arial Narrow" panose="020B0606020202030204" pitchFamily="34" charset="0"/>
              </a:rPr>
              <a:t> to deduct from card...");</a:t>
            </a:r>
          </a:p>
          <a:p>
            <a:pPr>
              <a:spcBef>
                <a:spcPct val="0"/>
              </a:spcBef>
              <a:buFontTx/>
              <a:buNone/>
            </a:pPr>
            <a:r>
              <a:rPr lang="en-US" altLang="en-US" sz="1400" b="1" dirty="0">
                <a:latin typeface="Arial Narrow" panose="020B0606020202030204" pitchFamily="34" charset="0"/>
              </a:rPr>
              <a:t>  bool success = </a:t>
            </a:r>
            <a:r>
              <a:rPr lang="en-US" altLang="en-US" sz="1400" b="1" dirty="0" err="1">
                <a:latin typeface="Arial Narrow" panose="020B0606020202030204" pitchFamily="34" charset="0"/>
              </a:rPr>
              <a:t>myCashCard.Deduct</a:t>
            </a:r>
            <a:r>
              <a:rPr lang="en-US" altLang="en-US" sz="1400" b="1" dirty="0">
                <a:latin typeface="Arial Narrow" panose="020B0606020202030204" pitchFamily="34" charset="0"/>
              </a:rPr>
              <a:t>(11);</a:t>
            </a:r>
          </a:p>
          <a:p>
            <a:pPr>
              <a:spcBef>
                <a:spcPct val="0"/>
              </a:spcBef>
              <a:buFontTx/>
              <a:buNone/>
            </a:pPr>
            <a:r>
              <a:rPr lang="en-US" altLang="en-US" sz="1400" b="1" dirty="0">
                <a:latin typeface="Arial Narrow" panose="020B0606020202030204" pitchFamily="34" charset="0"/>
              </a:rPr>
              <a:t>  if (success)</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("$11 deducted successfully.");</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else</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("Unable to deduct $11.");</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("My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myCashCard</a:t>
            </a:r>
            <a:r>
              <a:rPr lang="en-US" altLang="en-US" sz="1400" b="1" dirty="0">
                <a:latin typeface="Arial Narrow" panose="020B0606020202030204" pitchFamily="34" charset="0"/>
              </a:rPr>
              <a:t>);</a:t>
            </a:r>
          </a:p>
        </p:txBody>
      </p:sp>
      <p:sp>
        <p:nvSpPr>
          <p:cNvPr id="69636" name="Text Box 3"/>
          <p:cNvSpPr txBox="1">
            <a:spLocks noChangeArrowheads="1"/>
          </p:cNvSpPr>
          <p:nvPr/>
        </p:nvSpPr>
        <p:spPr bwMode="auto">
          <a:xfrm>
            <a:off x="4419600" y="838200"/>
            <a:ext cx="4704344" cy="5047536"/>
          </a:xfrm>
          <a:prstGeom prst="rect">
            <a:avLst/>
          </a:prstGeom>
          <a:solidFill>
            <a:srgbClr val="CCFFFF"/>
          </a:solidFill>
          <a:ln w="19050" algn="ctr">
            <a:solidFill>
              <a:schemeClr val="tx1"/>
            </a:solidFill>
            <a:miter lim="800000"/>
            <a:headEnd/>
            <a:tailEnd/>
          </a:ln>
        </p:spPr>
        <p:txBody>
          <a:bodyPr wrap="square" rIns="0">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None/>
            </a:pPr>
            <a:r>
              <a:rPr lang="en-US" altLang="en-US" sz="1400" b="1" dirty="0">
                <a:latin typeface="Arial Narrow" panose="020B0606020202030204" pitchFamily="34" charset="0"/>
              </a:rPr>
              <a:t>  </a:t>
            </a:r>
            <a:r>
              <a:rPr lang="en-US" altLang="en-US" sz="1400" b="1" dirty="0">
                <a:solidFill>
                  <a:srgbClr val="00B050"/>
                </a:solidFill>
                <a:latin typeface="Arial Narrow" panose="020B0606020202030204" pitchFamily="34" charset="0"/>
              </a:rPr>
              <a:t>// create member </a:t>
            </a:r>
            <a:r>
              <a:rPr lang="en-US" altLang="en-US" sz="1400" b="1" dirty="0" err="1">
                <a:solidFill>
                  <a:srgbClr val="00B050"/>
                </a:solidFill>
                <a:latin typeface="Arial Narrow" panose="020B0606020202030204" pitchFamily="34" charset="0"/>
              </a:rPr>
              <a:t>cashcard</a:t>
            </a:r>
            <a:endParaRPr lang="en-US" altLang="en-US" sz="1400" b="1" dirty="0">
              <a:solidFill>
                <a:srgbClr val="00B050"/>
              </a:solidFill>
              <a:latin typeface="Arial Narrow" panose="020B0606020202030204" pitchFamily="34" charset="0"/>
            </a:endParaRP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MemberCashCard</a:t>
            </a:r>
            <a:r>
              <a:rPr lang="en-US" altLang="en-US" sz="1400" b="1" dirty="0">
                <a:latin typeface="Arial Narrow" panose="020B0606020202030204" pitchFamily="34" charset="0"/>
              </a:rPr>
              <a:t> </a:t>
            </a:r>
            <a:r>
              <a:rPr lang="en-US" altLang="en-US" sz="1400" b="1" dirty="0" err="1">
                <a:latin typeface="Arial Narrow" panose="020B0606020202030204" pitchFamily="34" charset="0"/>
              </a:rPr>
              <a:t>myMC</a:t>
            </a:r>
            <a:r>
              <a:rPr lang="en-US" altLang="en-US" sz="1400" b="1" dirty="0">
                <a:latin typeface="Arial Narrow" panose="020B0606020202030204" pitchFamily="34" charset="0"/>
              </a:rPr>
              <a:t> = new </a:t>
            </a:r>
            <a:r>
              <a:rPr lang="en-US" altLang="en-US" sz="1400" b="1" dirty="0" err="1">
                <a:latin typeface="Arial Narrow" panose="020B0606020202030204" pitchFamily="34" charset="0"/>
              </a:rPr>
              <a:t>MemberCashCard</a:t>
            </a:r>
            <a:r>
              <a:rPr lang="en-US" altLang="en-US" sz="1400" b="1" dirty="0">
                <a:latin typeface="Arial Narrow" panose="020B0606020202030204" pitchFamily="34" charset="0"/>
              </a:rPr>
              <a:t>("201",10);</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a:t>
            </a:r>
            <a:r>
              <a:rPr lang="en-US" altLang="en-US" sz="1400" b="1" dirty="0" err="1">
                <a:latin typeface="Arial Narrow" panose="020B0606020202030204" pitchFamily="34" charset="0"/>
              </a:rPr>
              <a:t>nMy</a:t>
            </a:r>
            <a:r>
              <a:rPr lang="en-US" altLang="en-US" sz="1400" b="1" dirty="0">
                <a:latin typeface="Arial Narrow" panose="020B0606020202030204" pitchFamily="34" charset="0"/>
              </a:rPr>
              <a:t> member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myMC</a:t>
            </a:r>
            <a:r>
              <a:rPr lang="en-US" altLang="en-US" sz="1400" b="1" dirty="0">
                <a:latin typeface="Arial Narrow" panose="020B0606020202030204" pitchFamily="34" charset="0"/>
              </a:rPr>
              <a:t>);</a:t>
            </a:r>
          </a:p>
          <a:p>
            <a:pPr>
              <a:spcBef>
                <a:spcPct val="0"/>
              </a:spcBef>
              <a:buFontTx/>
              <a:buNone/>
            </a:pPr>
            <a:endParaRPr lang="en-US" altLang="en-US" sz="1400" b="1" dirty="0">
              <a:latin typeface="Arial Narrow" panose="020B0606020202030204" pitchFamily="34" charset="0"/>
            </a:endParaRPr>
          </a:p>
          <a:p>
            <a:pPr>
              <a:spcBef>
                <a:spcPct val="0"/>
              </a:spcBef>
              <a:buNone/>
            </a:pPr>
            <a:r>
              <a:rPr lang="en-US" altLang="en-US" sz="1400" b="1" dirty="0">
                <a:solidFill>
                  <a:srgbClr val="00B050"/>
                </a:solidFill>
                <a:latin typeface="Arial Narrow" panose="020B0606020202030204" pitchFamily="34" charset="0"/>
              </a:rPr>
              <a:t>  //</a:t>
            </a:r>
            <a:r>
              <a:rPr lang="en-US" altLang="en-US" sz="1400" b="1" dirty="0">
                <a:latin typeface="Arial Narrow" panose="020B0606020202030204" pitchFamily="34" charset="0"/>
              </a:rPr>
              <a:t> </a:t>
            </a:r>
            <a:r>
              <a:rPr lang="en-US" altLang="en-US" sz="1400" b="1" dirty="0">
                <a:solidFill>
                  <a:srgbClr val="00B050"/>
                </a:solidFill>
                <a:latin typeface="Arial Narrow" panose="020B0606020202030204" pitchFamily="34" charset="0"/>
              </a:rPr>
              <a:t>top up $10 to the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a:t>
            </a:r>
            <a:r>
              <a:rPr lang="en-US" altLang="en-US" sz="1400" b="1" dirty="0" err="1">
                <a:latin typeface="Arial Narrow" panose="020B0606020202030204" pitchFamily="34" charset="0"/>
              </a:rPr>
              <a:t>nAttempting</a:t>
            </a:r>
            <a:r>
              <a:rPr lang="en-US" altLang="en-US" sz="1400" b="1" dirty="0">
                <a:latin typeface="Arial Narrow" panose="020B0606020202030204" pitchFamily="34" charset="0"/>
              </a:rPr>
              <a:t> top up to member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myMC.TopUp</a:t>
            </a:r>
            <a:r>
              <a:rPr lang="en-US" altLang="en-US" sz="1400" b="1" dirty="0">
                <a:latin typeface="Arial Narrow" panose="020B0606020202030204" pitchFamily="34" charset="0"/>
              </a:rPr>
              <a:t>(10);</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("My member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myMC</a:t>
            </a:r>
            <a:r>
              <a:rPr lang="en-US" altLang="en-US" sz="1400" b="1" dirty="0">
                <a:latin typeface="Arial Narrow" panose="020B0606020202030204" pitchFamily="34" charset="0"/>
              </a:rPr>
              <a:t>);</a:t>
            </a:r>
          </a:p>
          <a:p>
            <a:pPr>
              <a:spcBef>
                <a:spcPct val="0"/>
              </a:spcBef>
              <a:buFontTx/>
              <a:buNone/>
            </a:pPr>
            <a:endParaRPr lang="en-US" altLang="en-US" sz="1400" b="1" dirty="0">
              <a:latin typeface="Arial Narrow" panose="020B0606020202030204" pitchFamily="34" charset="0"/>
            </a:endParaRPr>
          </a:p>
          <a:p>
            <a:pPr>
              <a:spcBef>
                <a:spcPct val="0"/>
              </a:spcBef>
              <a:buFontTx/>
              <a:buNone/>
            </a:pPr>
            <a:r>
              <a:rPr lang="en-US" altLang="en-US" sz="1400" b="1" dirty="0">
                <a:solidFill>
                  <a:srgbClr val="00B050"/>
                </a:solidFill>
                <a:latin typeface="Arial Narrow" panose="020B0606020202030204" pitchFamily="34" charset="0"/>
              </a:rPr>
              <a:t>  // deduct $11 from the card</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a:t>
            </a:r>
            <a:r>
              <a:rPr lang="en-US" altLang="en-US" sz="1400" b="1" dirty="0" err="1">
                <a:latin typeface="Arial Narrow" panose="020B0606020202030204" pitchFamily="34" charset="0"/>
              </a:rPr>
              <a:t>nAttempting</a:t>
            </a:r>
            <a:r>
              <a:rPr lang="en-US" altLang="en-US" sz="1400" b="1" dirty="0">
                <a:latin typeface="Arial Narrow" panose="020B0606020202030204" pitchFamily="34" charset="0"/>
              </a:rPr>
              <a:t> to deduct from member card...");</a:t>
            </a:r>
          </a:p>
          <a:p>
            <a:pPr>
              <a:spcBef>
                <a:spcPct val="0"/>
              </a:spcBef>
              <a:buFontTx/>
              <a:buNone/>
            </a:pPr>
            <a:r>
              <a:rPr lang="en-US" altLang="en-US" sz="1400" b="1" dirty="0">
                <a:latin typeface="Arial Narrow" panose="020B0606020202030204" pitchFamily="34" charset="0"/>
              </a:rPr>
              <a:t>  success = </a:t>
            </a:r>
            <a:r>
              <a:rPr lang="en-US" altLang="en-US" sz="1400" b="1" dirty="0" err="1">
                <a:latin typeface="Arial Narrow" panose="020B0606020202030204" pitchFamily="34" charset="0"/>
              </a:rPr>
              <a:t>myMC.Deduct</a:t>
            </a:r>
            <a:r>
              <a:rPr lang="en-US" altLang="en-US" sz="1400" b="1" dirty="0">
                <a:latin typeface="Arial Narrow" panose="020B0606020202030204" pitchFamily="34" charset="0"/>
              </a:rPr>
              <a:t>(11);</a:t>
            </a:r>
          </a:p>
          <a:p>
            <a:pPr>
              <a:spcBef>
                <a:spcPct val="0"/>
              </a:spcBef>
              <a:buFontTx/>
              <a:buNone/>
            </a:pPr>
            <a:r>
              <a:rPr lang="en-US" altLang="en-US" sz="1400" b="1" dirty="0">
                <a:latin typeface="Arial Narrow" panose="020B0606020202030204" pitchFamily="34" charset="0"/>
              </a:rPr>
              <a:t>  if (success)</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("$11 deducted successfully.");</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else</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("Unable to deduct $11.");</a:t>
            </a:r>
          </a:p>
          <a:p>
            <a:pPr>
              <a:spcBef>
                <a:spcPct val="0"/>
              </a:spcBef>
              <a:buFontTx/>
              <a:buNone/>
            </a:pPr>
            <a:r>
              <a:rPr lang="en-US" altLang="en-US" sz="1400" b="1" dirty="0">
                <a:latin typeface="Arial Narrow" panose="020B0606020202030204" pitchFamily="34" charset="0"/>
              </a:rPr>
              <a:t>  }</a:t>
            </a:r>
          </a:p>
          <a:p>
            <a:pPr>
              <a:spcBef>
                <a:spcPct val="0"/>
              </a:spcBef>
              <a:buFontTx/>
              <a:buNone/>
            </a:pPr>
            <a:r>
              <a:rPr lang="en-US" altLang="en-US" sz="1400" b="1" dirty="0">
                <a:latin typeface="Arial Narrow" panose="020B0606020202030204" pitchFamily="34" charset="0"/>
              </a:rPr>
              <a:t>  </a:t>
            </a:r>
            <a:r>
              <a:rPr lang="en-US" altLang="en-US" sz="1400" b="1" dirty="0" err="1">
                <a:latin typeface="Arial Narrow" panose="020B0606020202030204" pitchFamily="34" charset="0"/>
              </a:rPr>
              <a:t>Console.WriteLine</a:t>
            </a:r>
            <a:r>
              <a:rPr lang="en-US" altLang="en-US" sz="1400" b="1" dirty="0">
                <a:latin typeface="Arial Narrow" panose="020B0606020202030204" pitchFamily="34" charset="0"/>
              </a:rPr>
              <a:t>("My member </a:t>
            </a:r>
            <a:r>
              <a:rPr lang="en-US" altLang="en-US" sz="1400" b="1" dirty="0" err="1">
                <a:latin typeface="Arial Narrow" panose="020B0606020202030204" pitchFamily="34" charset="0"/>
              </a:rPr>
              <a:t>cashcard</a:t>
            </a:r>
            <a:r>
              <a:rPr lang="en-US" altLang="en-US" sz="1400" b="1" dirty="0">
                <a:latin typeface="Arial Narrow" panose="020B0606020202030204" pitchFamily="34" charset="0"/>
              </a:rPr>
              <a:t>: {0}", </a:t>
            </a:r>
            <a:r>
              <a:rPr lang="en-US" altLang="en-US" sz="1400" b="1" dirty="0" err="1">
                <a:latin typeface="Arial Narrow" panose="020B0606020202030204" pitchFamily="34" charset="0"/>
              </a:rPr>
              <a:t>myMC</a:t>
            </a:r>
            <a:r>
              <a:rPr lang="en-US" altLang="en-US" sz="1400" b="1" dirty="0">
                <a:latin typeface="Arial Narrow" panose="020B0606020202030204" pitchFamily="34" charset="0"/>
              </a:rPr>
              <a:t>);</a:t>
            </a:r>
          </a:p>
          <a:p>
            <a:pPr>
              <a:spcBef>
                <a:spcPct val="0"/>
              </a:spcBef>
              <a:buFontTx/>
              <a:buNone/>
            </a:pPr>
            <a:r>
              <a:rPr lang="en-US" altLang="en-US" sz="1400" b="1" dirty="0">
                <a:latin typeface="Arial Narrow" panose="020B0606020202030204" pitchFamily="34" charset="0"/>
              </a:rPr>
              <a:t>}</a:t>
            </a:r>
            <a:endParaRPr kumimoji="1" lang="en-US" altLang="en-US" sz="1400" b="1" dirty="0">
              <a:solidFill>
                <a:schemeClr val="tx1"/>
              </a:solidFill>
              <a:latin typeface="Arial Narrow" panose="020B0606020202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ChangeArrowheads="1"/>
          </p:cNvSpPr>
          <p:nvPr/>
        </p:nvSpPr>
        <p:spPr bwMode="auto">
          <a:xfrm>
            <a:off x="228600" y="1066800"/>
            <a:ext cx="8915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rgbClr val="3333CC"/>
              </a:buClr>
              <a:buFont typeface="Wingdings" panose="05000000000000000000" pitchFamily="2" charset="2"/>
              <a:buChar char="§"/>
              <a:defRPr kumimoji="1" sz="3200" b="1">
                <a:solidFill>
                  <a:srgbClr val="3333CC"/>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spcBef>
                <a:spcPts val="0"/>
              </a:spcBef>
              <a:defRPr/>
            </a:pPr>
            <a:r>
              <a:rPr lang="en-US" altLang="en-US" sz="2800" b="0" kern="0" dirty="0"/>
              <a:t>C# Programming Guide - </a:t>
            </a:r>
          </a:p>
          <a:p>
            <a:pPr indent="0">
              <a:spcBef>
                <a:spcPts val="0"/>
              </a:spcBef>
              <a:buFont typeface="Wingdings" panose="05000000000000000000" pitchFamily="2" charset="2"/>
              <a:buNone/>
              <a:defRPr/>
            </a:pPr>
            <a:r>
              <a:rPr lang="en-US" altLang="en-US" sz="2400" b="0" kern="0" dirty="0">
                <a:hlinkClick r:id="rId3"/>
              </a:rPr>
              <a:t>https://msdn.microsoft.com/en-us/library/ms173149.aspx</a:t>
            </a:r>
            <a:endParaRPr lang="en-US" altLang="en-US" sz="2400" b="0" kern="0" dirty="0"/>
          </a:p>
          <a:p>
            <a:pPr>
              <a:spcBef>
                <a:spcPts val="1200"/>
              </a:spcBef>
              <a:defRPr/>
            </a:pPr>
            <a:r>
              <a:rPr lang="en-US" altLang="en-US" sz="2800" b="0" kern="0" dirty="0"/>
              <a:t>C# Station - </a:t>
            </a:r>
            <a:br>
              <a:rPr lang="en-US" altLang="en-US" sz="2800" b="0" kern="0" dirty="0"/>
            </a:br>
            <a:r>
              <a:rPr lang="en-US" altLang="en-US" sz="2400" b="0" kern="0" dirty="0">
                <a:hlinkClick r:id="rId4"/>
              </a:rPr>
              <a:t>http://csharp-station.com/Tutorial/CSharp/Lesson08</a:t>
            </a:r>
            <a:endParaRPr lang="en-US" altLang="en-US" sz="2400" b="0" kern="0" dirty="0"/>
          </a:p>
          <a:p>
            <a:pPr>
              <a:spcBef>
                <a:spcPts val="1200"/>
              </a:spcBef>
              <a:defRPr/>
            </a:pPr>
            <a:r>
              <a:rPr lang="en-US" altLang="en-US" sz="2800" b="0" kern="0" dirty="0"/>
              <a:t>Tutorials Point</a:t>
            </a:r>
          </a:p>
          <a:p>
            <a:pPr marL="349250" indent="0">
              <a:spcBef>
                <a:spcPts val="0"/>
              </a:spcBef>
              <a:buNone/>
              <a:defRPr/>
            </a:pPr>
            <a:r>
              <a:rPr lang="en-US" altLang="en-US" sz="2400" b="0" kern="0" dirty="0">
                <a:hlinkClick r:id="rId5"/>
              </a:rPr>
              <a:t>https://www.tutorialspoint.com/csharp/csharp_inheritance.htm</a:t>
            </a:r>
            <a:endParaRPr lang="en-US" altLang="en-US" sz="2800" b="0" kern="0" dirty="0"/>
          </a:p>
        </p:txBody>
      </p:sp>
      <p:sp>
        <p:nvSpPr>
          <p:cNvPr id="72708" name="Title 1"/>
          <p:cNvSpPr>
            <a:spLocks noGrp="1"/>
          </p:cNvSpPr>
          <p:nvPr>
            <p:ph type="title"/>
          </p:nvPr>
        </p:nvSpPr>
        <p:spPr/>
        <p:txBody>
          <a:bodyPr/>
          <a:lstStyle/>
          <a:p>
            <a:r>
              <a:rPr lang="en-SG" altLang="en-US"/>
              <a:t>Reading Reference</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152400" y="1066800"/>
            <a:ext cx="8534400" cy="5181600"/>
          </a:xfrm>
        </p:spPr>
        <p:txBody>
          <a:bodyPr/>
          <a:lstStyle/>
          <a:p>
            <a:pPr>
              <a:lnSpc>
                <a:spcPct val="150000"/>
              </a:lnSpc>
              <a:buClr>
                <a:srgbClr val="0000FF"/>
              </a:buClr>
              <a:buFont typeface="Wingdings" panose="05000000000000000000" pitchFamily="2" charset="2"/>
              <a:buChar char="ü"/>
            </a:pPr>
            <a:r>
              <a:rPr lang="en-US" altLang="en-US">
                <a:latin typeface="Calibri" panose="020F0502020204030204" pitchFamily="34" charset="0"/>
                <a:cs typeface="Calibri" panose="020F0502020204030204" pitchFamily="34" charset="0"/>
              </a:rPr>
              <a:t> </a:t>
            </a:r>
            <a:r>
              <a:rPr lang="en-US" altLang="en-US">
                <a:solidFill>
                  <a:srgbClr val="0000FF"/>
                </a:solidFill>
                <a:latin typeface="Calibri" panose="020F0502020204030204" pitchFamily="34" charset="0"/>
                <a:cs typeface="Calibri" panose="020F0502020204030204" pitchFamily="34" charset="0"/>
              </a:rPr>
              <a:t>Introduction to Inheritance</a:t>
            </a:r>
          </a:p>
          <a:p>
            <a:pPr>
              <a:lnSpc>
                <a:spcPct val="150000"/>
              </a:lnSpc>
              <a:buClr>
                <a:srgbClr val="0000FF"/>
              </a:buClr>
              <a:buFont typeface="Wingdings" panose="05000000000000000000" pitchFamily="2" charset="2"/>
              <a:buChar char="ü"/>
            </a:pPr>
            <a:r>
              <a:rPr lang="en-US" altLang="en-US">
                <a:solidFill>
                  <a:srgbClr val="0000FF"/>
                </a:solidFill>
                <a:latin typeface="Calibri" panose="020F0502020204030204" pitchFamily="34" charset="0"/>
                <a:cs typeface="Calibri" panose="020F0502020204030204" pitchFamily="34" charset="0"/>
              </a:rPr>
              <a:t> Superclass and Subclass</a:t>
            </a:r>
          </a:p>
          <a:p>
            <a:pPr>
              <a:lnSpc>
                <a:spcPct val="150000"/>
              </a:lnSpc>
              <a:buClr>
                <a:srgbClr val="0000FF"/>
              </a:buClr>
              <a:buFont typeface="Wingdings" panose="05000000000000000000" pitchFamily="2" charset="2"/>
              <a:buChar char="ü"/>
            </a:pPr>
            <a:r>
              <a:rPr lang="en-US" altLang="en-US">
                <a:solidFill>
                  <a:srgbClr val="0000FF"/>
                </a:solidFill>
                <a:latin typeface="Calibri" panose="020F0502020204030204" pitchFamily="34" charset="0"/>
                <a:cs typeface="Calibri" panose="020F0502020204030204" pitchFamily="34" charset="0"/>
              </a:rPr>
              <a:t> Accessing superclass data and methods</a:t>
            </a:r>
          </a:p>
          <a:p>
            <a:pPr>
              <a:lnSpc>
                <a:spcPct val="150000"/>
              </a:lnSpc>
              <a:buClr>
                <a:srgbClr val="0000FF"/>
              </a:buClr>
              <a:buFont typeface="Wingdings" panose="05000000000000000000" pitchFamily="2" charset="2"/>
              <a:buChar char="ü"/>
            </a:pPr>
            <a:r>
              <a:rPr lang="en-US" altLang="en-US">
                <a:solidFill>
                  <a:srgbClr val="0000FF"/>
                </a:solidFill>
                <a:latin typeface="Calibri" panose="020F0502020204030204" pitchFamily="34" charset="0"/>
                <a:cs typeface="Calibri" panose="020F0502020204030204" pitchFamily="34" charset="0"/>
              </a:rPr>
              <a:t> Using base to access superclass methods</a:t>
            </a:r>
          </a:p>
          <a:p>
            <a:pPr>
              <a:lnSpc>
                <a:spcPct val="150000"/>
              </a:lnSpc>
              <a:buClr>
                <a:srgbClr val="0000FF"/>
              </a:buClr>
              <a:buFont typeface="Wingdings" panose="05000000000000000000" pitchFamily="2" charset="2"/>
              <a:buChar char="ü"/>
            </a:pPr>
            <a:r>
              <a:rPr lang="en-US" altLang="en-US">
                <a:solidFill>
                  <a:srgbClr val="0000FF"/>
                </a:solidFill>
                <a:latin typeface="Calibri" panose="020F0502020204030204" pitchFamily="34" charset="0"/>
                <a:cs typeface="Calibri" panose="020F0502020204030204" pitchFamily="34" charset="0"/>
              </a:rPr>
              <a:t> Methods overriding vs methods overloading</a:t>
            </a:r>
          </a:p>
        </p:txBody>
      </p:sp>
      <p:sp>
        <p:nvSpPr>
          <p:cNvPr id="74755" name="Title 1"/>
          <p:cNvSpPr>
            <a:spLocks noGrp="1"/>
          </p:cNvSpPr>
          <p:nvPr>
            <p:ph type="title"/>
          </p:nvPr>
        </p:nvSpPr>
        <p:spPr/>
        <p:txBody>
          <a:bodyPr/>
          <a:lstStyle/>
          <a:p>
            <a:r>
              <a:rPr lang="en-SG" altLang="en-US"/>
              <a:t>Summary</a:t>
            </a:r>
            <a:endParaRPr lang="en-US" altLang="en-US"/>
          </a:p>
        </p:txBody>
      </p:sp>
      <p:pic>
        <p:nvPicPr>
          <p:cNvPr id="2" name="s38">
            <a:hlinkClick r:id="" action="ppaction://media"/>
            <a:extLst>
              <a:ext uri="{FF2B5EF4-FFF2-40B4-BE49-F238E27FC236}">
                <a16:creationId xmlns:a16="http://schemas.microsoft.com/office/drawing/2014/main" id="{9C4D3199-4670-4881-A9A8-F6B4CF2A19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938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 y="122238"/>
            <a:ext cx="8991600" cy="563562"/>
          </a:xfrm>
        </p:spPr>
        <p:txBody>
          <a:bodyPr/>
          <a:lstStyle/>
          <a:p>
            <a:r>
              <a:rPr lang="en-SG" altLang="en-US" dirty="0"/>
              <a:t>Inheritance - Example 1</a:t>
            </a:r>
            <a:endParaRPr lang="en-US" altLang="en-US" dirty="0"/>
          </a:p>
        </p:txBody>
      </p:sp>
      <p:sp>
        <p:nvSpPr>
          <p:cNvPr id="7" name="Rectangle 6">
            <a:extLst>
              <a:ext uri="{FF2B5EF4-FFF2-40B4-BE49-F238E27FC236}">
                <a16:creationId xmlns:a16="http://schemas.microsoft.com/office/drawing/2014/main" id="{81CDB03D-CEFD-4C87-B721-0AF1212C48E5}"/>
              </a:ext>
            </a:extLst>
          </p:cNvPr>
          <p:cNvSpPr/>
          <p:nvPr/>
        </p:nvSpPr>
        <p:spPr>
          <a:xfrm>
            <a:off x="2895600" y="838200"/>
            <a:ext cx="3276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SG" b="1" u="sng" dirty="0">
                <a:solidFill>
                  <a:srgbClr val="0000FF"/>
                </a:solidFill>
              </a:rPr>
              <a:t>Vehicle</a:t>
            </a:r>
          </a:p>
          <a:p>
            <a:pPr marL="342900" indent="-342900">
              <a:buFont typeface="Arial" panose="020B0604020202020204" pitchFamily="34" charset="0"/>
              <a:buChar char="•"/>
              <a:defRPr/>
            </a:pPr>
            <a:r>
              <a:rPr lang="en-SG" dirty="0">
                <a:solidFill>
                  <a:srgbClr val="0000FF"/>
                </a:solidFill>
              </a:rPr>
              <a:t>No of wheels</a:t>
            </a:r>
          </a:p>
          <a:p>
            <a:pPr marL="342900" indent="-342900">
              <a:buFont typeface="Arial" panose="020B0604020202020204" pitchFamily="34" charset="0"/>
              <a:buChar char="•"/>
              <a:defRPr/>
            </a:pPr>
            <a:r>
              <a:rPr lang="en-SG" dirty="0">
                <a:solidFill>
                  <a:srgbClr val="0000FF"/>
                </a:solidFill>
              </a:rPr>
              <a:t>No of seats</a:t>
            </a:r>
          </a:p>
          <a:p>
            <a:pPr marL="342900" indent="-342900">
              <a:buFont typeface="Arial" panose="020B0604020202020204" pitchFamily="34" charset="0"/>
              <a:buChar char="•"/>
              <a:defRPr/>
            </a:pPr>
            <a:r>
              <a:rPr lang="en-SG" dirty="0">
                <a:solidFill>
                  <a:srgbClr val="0099FF"/>
                </a:solidFill>
              </a:rPr>
              <a:t>Steering</a:t>
            </a:r>
          </a:p>
          <a:p>
            <a:pPr marL="342900" indent="-342900">
              <a:buFont typeface="Arial" panose="020B0604020202020204" pitchFamily="34" charset="0"/>
              <a:buChar char="•"/>
              <a:defRPr/>
            </a:pPr>
            <a:r>
              <a:rPr lang="en-SG" dirty="0">
                <a:solidFill>
                  <a:srgbClr val="0099FF"/>
                </a:solidFill>
              </a:rPr>
              <a:t>Brakes</a:t>
            </a:r>
          </a:p>
        </p:txBody>
      </p:sp>
      <p:sp>
        <p:nvSpPr>
          <p:cNvPr id="8" name="Rectangle 7">
            <a:extLst>
              <a:ext uri="{FF2B5EF4-FFF2-40B4-BE49-F238E27FC236}">
                <a16:creationId xmlns:a16="http://schemas.microsoft.com/office/drawing/2014/main" id="{3DAF5C28-A9ED-49C4-9AB7-122ED37BFEAD}"/>
              </a:ext>
            </a:extLst>
          </p:cNvPr>
          <p:cNvSpPr/>
          <p:nvPr/>
        </p:nvSpPr>
        <p:spPr>
          <a:xfrm>
            <a:off x="457200" y="2971800"/>
            <a:ext cx="3505200"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SG" b="1" u="sng" dirty="0">
                <a:solidFill>
                  <a:srgbClr val="009900"/>
                </a:solidFill>
              </a:rPr>
              <a:t>Car</a:t>
            </a:r>
          </a:p>
          <a:p>
            <a:pPr marL="342900" indent="-342900">
              <a:buFont typeface="Arial" panose="020B0604020202020204" pitchFamily="34" charset="0"/>
              <a:buChar char="•"/>
              <a:defRPr/>
            </a:pPr>
            <a:r>
              <a:rPr lang="en-SG" dirty="0">
                <a:solidFill>
                  <a:srgbClr val="0000FF"/>
                </a:solidFill>
              </a:rPr>
              <a:t>No of wheels</a:t>
            </a:r>
          </a:p>
          <a:p>
            <a:pPr marL="342900" indent="-342900">
              <a:buFont typeface="Arial" panose="020B0604020202020204" pitchFamily="34" charset="0"/>
              <a:buChar char="•"/>
              <a:defRPr/>
            </a:pPr>
            <a:r>
              <a:rPr lang="en-SG" dirty="0">
                <a:solidFill>
                  <a:srgbClr val="0000FF"/>
                </a:solidFill>
              </a:rPr>
              <a:t>No of seats</a:t>
            </a:r>
          </a:p>
          <a:p>
            <a:pPr marL="342900" indent="-342900">
              <a:buFont typeface="Arial" panose="020B0604020202020204" pitchFamily="34" charset="0"/>
              <a:buChar char="•"/>
              <a:defRPr/>
            </a:pPr>
            <a:r>
              <a:rPr lang="en-SG" dirty="0">
                <a:solidFill>
                  <a:srgbClr val="0099FF"/>
                </a:solidFill>
              </a:rPr>
              <a:t>Steering</a:t>
            </a:r>
          </a:p>
          <a:p>
            <a:pPr marL="342900" indent="-342900">
              <a:buFont typeface="Arial" panose="020B0604020202020204" pitchFamily="34" charset="0"/>
              <a:buChar char="•"/>
              <a:defRPr/>
            </a:pPr>
            <a:r>
              <a:rPr lang="en-SG" dirty="0">
                <a:solidFill>
                  <a:srgbClr val="0099FF"/>
                </a:solidFill>
              </a:rPr>
              <a:t>Brakes</a:t>
            </a:r>
          </a:p>
          <a:p>
            <a:pPr marL="342900" indent="-342900">
              <a:buFont typeface="Arial" panose="020B0604020202020204" pitchFamily="34" charset="0"/>
              <a:buChar char="•"/>
              <a:defRPr/>
            </a:pPr>
            <a:r>
              <a:rPr lang="en-SG" dirty="0">
                <a:solidFill>
                  <a:srgbClr val="009900"/>
                </a:solidFill>
              </a:rPr>
              <a:t>Fuel level</a:t>
            </a:r>
          </a:p>
          <a:p>
            <a:pPr marL="342900" indent="-342900">
              <a:buFont typeface="Arial" panose="020B0604020202020204" pitchFamily="34" charset="0"/>
              <a:buChar char="•"/>
              <a:defRPr/>
            </a:pPr>
            <a:r>
              <a:rPr lang="en-SG" dirty="0">
                <a:solidFill>
                  <a:srgbClr val="33CC33"/>
                </a:solidFill>
              </a:rPr>
              <a:t>Gas accelerator</a:t>
            </a:r>
          </a:p>
          <a:p>
            <a:pPr marL="342900" indent="-342900">
              <a:buFont typeface="Arial" panose="020B0604020202020204" pitchFamily="34" charset="0"/>
              <a:buChar char="•"/>
              <a:defRPr/>
            </a:pPr>
            <a:r>
              <a:rPr lang="en-SG" dirty="0">
                <a:solidFill>
                  <a:srgbClr val="33CC33"/>
                </a:solidFill>
              </a:rPr>
              <a:t>Top up fuel tank</a:t>
            </a:r>
          </a:p>
        </p:txBody>
      </p:sp>
      <p:sp>
        <p:nvSpPr>
          <p:cNvPr id="9" name="Rectangle 8">
            <a:extLst>
              <a:ext uri="{FF2B5EF4-FFF2-40B4-BE49-F238E27FC236}">
                <a16:creationId xmlns:a16="http://schemas.microsoft.com/office/drawing/2014/main" id="{C09175CC-5B4D-4FDB-9190-A3DF4E867FC5}"/>
              </a:ext>
            </a:extLst>
          </p:cNvPr>
          <p:cNvSpPr/>
          <p:nvPr/>
        </p:nvSpPr>
        <p:spPr>
          <a:xfrm>
            <a:off x="5410200" y="2971800"/>
            <a:ext cx="3276600"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SG" b="1" u="sng" dirty="0">
                <a:solidFill>
                  <a:srgbClr val="C00000"/>
                </a:solidFill>
              </a:rPr>
              <a:t>Bicycle</a:t>
            </a:r>
          </a:p>
          <a:p>
            <a:pPr marL="342900" indent="-342900">
              <a:buFont typeface="Arial" panose="020B0604020202020204" pitchFamily="34" charset="0"/>
              <a:buChar char="•"/>
              <a:defRPr/>
            </a:pPr>
            <a:r>
              <a:rPr lang="en-SG" dirty="0">
                <a:solidFill>
                  <a:srgbClr val="0000FF"/>
                </a:solidFill>
              </a:rPr>
              <a:t>No of wheels</a:t>
            </a:r>
          </a:p>
          <a:p>
            <a:pPr marL="342900" indent="-342900">
              <a:buFont typeface="Arial" panose="020B0604020202020204" pitchFamily="34" charset="0"/>
              <a:buChar char="•"/>
              <a:defRPr/>
            </a:pPr>
            <a:r>
              <a:rPr lang="en-SG" dirty="0">
                <a:solidFill>
                  <a:srgbClr val="0000FF"/>
                </a:solidFill>
              </a:rPr>
              <a:t>No of seats</a:t>
            </a:r>
          </a:p>
          <a:p>
            <a:pPr marL="342900" indent="-342900">
              <a:buFont typeface="Arial" panose="020B0604020202020204" pitchFamily="34" charset="0"/>
              <a:buChar char="•"/>
              <a:defRPr/>
            </a:pPr>
            <a:r>
              <a:rPr lang="en-SG" dirty="0">
                <a:solidFill>
                  <a:srgbClr val="0099FF"/>
                </a:solidFill>
              </a:rPr>
              <a:t>Steering</a:t>
            </a:r>
          </a:p>
          <a:p>
            <a:pPr marL="342900" indent="-342900">
              <a:buFont typeface="Arial" panose="020B0604020202020204" pitchFamily="34" charset="0"/>
              <a:buChar char="•"/>
              <a:defRPr/>
            </a:pPr>
            <a:r>
              <a:rPr lang="en-SG" dirty="0">
                <a:solidFill>
                  <a:srgbClr val="0099FF"/>
                </a:solidFill>
              </a:rPr>
              <a:t>Brakes</a:t>
            </a:r>
          </a:p>
          <a:p>
            <a:pPr marL="342900" indent="-342900">
              <a:buFont typeface="Arial" panose="020B0604020202020204" pitchFamily="34" charset="0"/>
              <a:buChar char="•"/>
              <a:defRPr/>
            </a:pPr>
            <a:r>
              <a:rPr lang="en-SG" dirty="0">
                <a:solidFill>
                  <a:srgbClr val="C00000"/>
                </a:solidFill>
              </a:rPr>
              <a:t>Pedals</a:t>
            </a:r>
          </a:p>
          <a:p>
            <a:pPr marL="342900" indent="-342900">
              <a:buFont typeface="Arial" panose="020B0604020202020204" pitchFamily="34" charset="0"/>
              <a:buChar char="•"/>
              <a:defRPr/>
            </a:pPr>
            <a:endParaRPr lang="en-SG" dirty="0">
              <a:solidFill>
                <a:schemeClr val="tx1"/>
              </a:solidFill>
            </a:endParaRPr>
          </a:p>
        </p:txBody>
      </p:sp>
      <p:pic>
        <p:nvPicPr>
          <p:cNvPr id="2" name="s04">
            <a:hlinkClick r:id="" action="ppaction://media"/>
            <a:extLst>
              <a:ext uri="{FF2B5EF4-FFF2-40B4-BE49-F238E27FC236}">
                <a16:creationId xmlns:a16="http://schemas.microsoft.com/office/drawing/2014/main" id="{6311345D-2737-4EB8-B3A4-7958153EEC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75370" y="1524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406" name="Group 78"/>
          <p:cNvGraphicFramePr>
            <a:graphicFrameLocks noGrp="1"/>
          </p:cNvGraphicFramePr>
          <p:nvPr>
            <p:ph sz="half" idx="1"/>
            <p:extLst>
              <p:ext uri="{D42A27DB-BD31-4B8C-83A1-F6EECF244321}">
                <p14:modId xmlns:p14="http://schemas.microsoft.com/office/powerpoint/2010/main" val="2592562887"/>
              </p:ext>
            </p:extLst>
          </p:nvPr>
        </p:nvGraphicFramePr>
        <p:xfrm>
          <a:off x="3185159" y="3819312"/>
          <a:ext cx="2773682" cy="2060400"/>
        </p:xfrm>
        <a:graphic>
          <a:graphicData uri="http://schemas.openxmlformats.org/drawingml/2006/table">
            <a:tbl>
              <a:tblPr/>
              <a:tblGrid>
                <a:gridCol w="2773682">
                  <a:extLst>
                    <a:ext uri="{9D8B030D-6E8A-4147-A177-3AD203B41FA5}">
                      <a16:colId xmlns:a16="http://schemas.microsoft.com/office/drawing/2014/main" val="20000"/>
                    </a:ext>
                  </a:extLst>
                </a:gridCol>
              </a:tblGrid>
              <a:tr h="334012">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Car</a:t>
                      </a: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3956">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SG" sz="1400" b="1" i="0" u="none" strike="noStrike" kern="1200" cap="none" normalizeH="0" baseline="0" dirty="0">
                          <a:ln>
                            <a:noFill/>
                          </a:ln>
                          <a:solidFill>
                            <a:srgbClr val="0000FF"/>
                          </a:solidFill>
                          <a:effectLst/>
                          <a:latin typeface="Courier New" pitchFamily="49" charset="0"/>
                          <a:ea typeface="+mn-ea"/>
                          <a:cs typeface="+mn-cs"/>
                        </a:rPr>
                        <a:t>-</a:t>
                      </a:r>
                      <a:r>
                        <a:rPr kumimoji="1" lang="en-SG" sz="1400" b="1" i="0" u="none" strike="noStrike" kern="1200" cap="none" normalizeH="0" baseline="0" dirty="0" err="1">
                          <a:ln>
                            <a:noFill/>
                          </a:ln>
                          <a:solidFill>
                            <a:srgbClr val="0000FF"/>
                          </a:solidFill>
                          <a:effectLst/>
                          <a:latin typeface="Courier New" pitchFamily="49" charset="0"/>
                          <a:ea typeface="+mn-ea"/>
                          <a:cs typeface="+mn-cs"/>
                        </a:rPr>
                        <a:t>fuel:double</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421560">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+Car()</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+Car(</a:t>
                      </a:r>
                      <a:r>
                        <a:rPr kumimoji="1" lang="en-US" sz="1400" b="1" i="0" u="none" strike="noStrike" kern="1200" cap="none" normalizeH="0" baseline="0">
                          <a:ln>
                            <a:noFill/>
                          </a:ln>
                          <a:solidFill>
                            <a:srgbClr val="0000FF"/>
                          </a:solidFill>
                          <a:effectLst/>
                          <a:latin typeface="Courier New" pitchFamily="49" charset="0"/>
                          <a:ea typeface="+mn-ea"/>
                          <a:cs typeface="+mn-cs"/>
                        </a:rPr>
                        <a:t>int,int,double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GasAccelerator</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SG" sz="1400" b="1" i="0" u="none" strike="noStrike" kern="1200" cap="none" normalizeH="0" baseline="0" dirty="0">
                          <a:ln>
                            <a:noFill/>
                          </a:ln>
                          <a:solidFill>
                            <a:srgbClr val="0000FF"/>
                          </a:solidFill>
                          <a:effectLst/>
                          <a:latin typeface="Courier New" pitchFamily="49" charset="0"/>
                          <a:ea typeface="+mn-ea"/>
                          <a:cs typeface="+mn-cs"/>
                        </a:rPr>
                        <a:t>+</a:t>
                      </a:r>
                      <a:r>
                        <a:rPr kumimoji="1" lang="en-SG" sz="1400" b="1" i="0" u="none" strike="noStrike" kern="1200" cap="none" normalizeH="0" baseline="0" dirty="0" err="1">
                          <a:ln>
                            <a:noFill/>
                          </a:ln>
                          <a:solidFill>
                            <a:srgbClr val="0000FF"/>
                          </a:solidFill>
                          <a:effectLst/>
                          <a:latin typeface="Courier New" pitchFamily="49" charset="0"/>
                          <a:ea typeface="+mn-ea"/>
                          <a:cs typeface="+mn-cs"/>
                        </a:rPr>
                        <a:t>TopUpFuel</a:t>
                      </a:r>
                      <a:r>
                        <a:rPr kumimoji="1" lang="en-SG" sz="1400" b="1" i="0" u="none" strike="noStrike" kern="1200" cap="none" normalizeH="0" baseline="0" dirty="0">
                          <a:ln>
                            <a:noFill/>
                          </a:ln>
                          <a:solidFill>
                            <a:srgbClr val="0000FF"/>
                          </a:solidFill>
                          <a:effectLst/>
                          <a:latin typeface="Courier New" pitchFamily="49" charset="0"/>
                          <a:ea typeface="+mn-ea"/>
                          <a:cs typeface="+mn-cs"/>
                        </a:rPr>
                        <a:t>(double)</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defRPr/>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27404" name="Group 76"/>
          <p:cNvGraphicFramePr>
            <a:graphicFrameLocks noGrp="1"/>
          </p:cNvGraphicFramePr>
          <p:nvPr>
            <p:ph sz="half" idx="2"/>
            <p:extLst>
              <p:ext uri="{D42A27DB-BD31-4B8C-83A1-F6EECF244321}">
                <p14:modId xmlns:p14="http://schemas.microsoft.com/office/powerpoint/2010/main" val="3161901378"/>
              </p:ext>
            </p:extLst>
          </p:nvPr>
        </p:nvGraphicFramePr>
        <p:xfrm>
          <a:off x="4572001" y="838200"/>
          <a:ext cx="2987670" cy="2319338"/>
        </p:xfrm>
        <a:graphic>
          <a:graphicData uri="http://schemas.openxmlformats.org/drawingml/2006/table">
            <a:tbl>
              <a:tblPr/>
              <a:tblGrid>
                <a:gridCol w="2987670">
                  <a:extLst>
                    <a:ext uri="{9D8B030D-6E8A-4147-A177-3AD203B41FA5}">
                      <a16:colId xmlns:a16="http://schemas.microsoft.com/office/drawing/2014/main" val="20000"/>
                    </a:ext>
                  </a:extLst>
                </a:gridCol>
              </a:tblGrid>
              <a:tr h="381002">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cap="none" normalizeH="0" baseline="0" dirty="0">
                          <a:ln>
                            <a:noFill/>
                          </a:ln>
                          <a:solidFill>
                            <a:srgbClr val="0000FF"/>
                          </a:solidFill>
                          <a:effectLst/>
                          <a:latin typeface="Courier New" pitchFamily="49" charset="0"/>
                        </a:rPr>
                        <a:t>Vehicle</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940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wheels:int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seats:int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2893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+Vehicle()</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+Vehicle(</a:t>
                      </a:r>
                      <a:r>
                        <a:rPr kumimoji="1" lang="en-US" sz="1400" b="1" i="0" u="none" strike="noStrike" kern="1200" cap="none" normalizeH="0" baseline="0" err="1">
                          <a:ln>
                            <a:noFill/>
                          </a:ln>
                          <a:solidFill>
                            <a:srgbClr val="0000FF"/>
                          </a:solidFill>
                          <a:effectLst/>
                          <a:latin typeface="Courier New" pitchFamily="49" charset="0"/>
                          <a:ea typeface="+mn-ea"/>
                          <a:cs typeface="+mn-cs"/>
                        </a:rPr>
                        <a:t>int</a:t>
                      </a:r>
                      <a:r>
                        <a:rPr kumimoji="1" lang="en-US" sz="1400" b="1" i="0" u="none" strike="noStrike" kern="1200" cap="none" normalizeH="0" baseline="0">
                          <a:ln>
                            <a:noFill/>
                          </a:ln>
                          <a:solidFill>
                            <a:srgbClr val="0000FF"/>
                          </a:solidFill>
                          <a:effectLst/>
                          <a:latin typeface="Courier New" pitchFamily="49" charset="0"/>
                          <a:ea typeface="+mn-ea"/>
                          <a:cs typeface="+mn-cs"/>
                        </a:rPr>
                        <a:t>,int</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+Steering(bool)</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+Brakes()</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336" name="Rectangle 30"/>
          <p:cNvSpPr>
            <a:spLocks noChangeArrowheads="1"/>
          </p:cNvSpPr>
          <p:nvPr/>
        </p:nvSpPr>
        <p:spPr bwMode="auto">
          <a:xfrm>
            <a:off x="1125359" y="1131655"/>
            <a:ext cx="1447799" cy="563558"/>
          </a:xfrm>
          <a:prstGeom prst="rect">
            <a:avLst/>
          </a:prstGeom>
          <a:solidFill>
            <a:srgbClr val="CCFFFF"/>
          </a:solidFill>
          <a:ln w="1587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Vehicle</a:t>
            </a:r>
          </a:p>
        </p:txBody>
      </p:sp>
      <p:sp>
        <p:nvSpPr>
          <p:cNvPr id="13337" name="Rectangle 31"/>
          <p:cNvSpPr>
            <a:spLocks noChangeArrowheads="1"/>
          </p:cNvSpPr>
          <p:nvPr/>
        </p:nvSpPr>
        <p:spPr bwMode="auto">
          <a:xfrm>
            <a:off x="421919" y="2361642"/>
            <a:ext cx="1046339" cy="532606"/>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Car</a:t>
            </a:r>
          </a:p>
        </p:txBody>
      </p:sp>
      <p:grpSp>
        <p:nvGrpSpPr>
          <p:cNvPr id="7" name="Group 6">
            <a:extLst>
              <a:ext uri="{FF2B5EF4-FFF2-40B4-BE49-F238E27FC236}">
                <a16:creationId xmlns:a16="http://schemas.microsoft.com/office/drawing/2014/main" id="{F6F57BD7-FAE8-4AA5-BA1E-170FA0FD9A34}"/>
              </a:ext>
            </a:extLst>
          </p:cNvPr>
          <p:cNvGrpSpPr/>
          <p:nvPr/>
        </p:nvGrpSpPr>
        <p:grpSpPr>
          <a:xfrm>
            <a:off x="5883275" y="3157539"/>
            <a:ext cx="288925" cy="347662"/>
            <a:chOff x="8363711" y="2632869"/>
            <a:chExt cx="288925" cy="412749"/>
          </a:xfrm>
        </p:grpSpPr>
        <p:sp>
          <p:nvSpPr>
            <p:cNvPr id="13335" name="Line 26"/>
            <p:cNvSpPr>
              <a:spLocks noChangeShapeType="1"/>
            </p:cNvSpPr>
            <p:nvPr/>
          </p:nvSpPr>
          <p:spPr bwMode="auto">
            <a:xfrm flipH="1" flipV="1">
              <a:off x="8514269" y="2853531"/>
              <a:ext cx="0" cy="192087"/>
            </a:xfrm>
            <a:prstGeom prst="line">
              <a:avLst/>
            </a:prstGeom>
            <a:noFill/>
            <a:ln w="127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pic>
          <p:nvPicPr>
            <p:cNvPr id="13340"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63711" y="2632869"/>
              <a:ext cx="2889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Rectangle 31">
            <a:extLst>
              <a:ext uri="{FF2B5EF4-FFF2-40B4-BE49-F238E27FC236}">
                <a16:creationId xmlns:a16="http://schemas.microsoft.com/office/drawing/2014/main" id="{E3781225-4F62-415F-AE9C-0DE3A03845A4}"/>
              </a:ext>
            </a:extLst>
          </p:cNvPr>
          <p:cNvSpPr>
            <a:spLocks noChangeArrowheads="1"/>
          </p:cNvSpPr>
          <p:nvPr/>
        </p:nvSpPr>
        <p:spPr bwMode="auto">
          <a:xfrm>
            <a:off x="2240489" y="2356987"/>
            <a:ext cx="1046339" cy="532606"/>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Bicycle</a:t>
            </a:r>
          </a:p>
        </p:txBody>
      </p:sp>
      <p:graphicFrame>
        <p:nvGraphicFramePr>
          <p:cNvPr id="17" name="Group 78">
            <a:extLst>
              <a:ext uri="{FF2B5EF4-FFF2-40B4-BE49-F238E27FC236}">
                <a16:creationId xmlns:a16="http://schemas.microsoft.com/office/drawing/2014/main" id="{A3B4CC1E-E31B-41A0-9D09-E692FA5A0979}"/>
              </a:ext>
            </a:extLst>
          </p:cNvPr>
          <p:cNvGraphicFramePr>
            <a:graphicFrameLocks/>
          </p:cNvGraphicFramePr>
          <p:nvPr>
            <p:extLst>
              <p:ext uri="{D42A27DB-BD31-4B8C-83A1-F6EECF244321}">
                <p14:modId xmlns:p14="http://schemas.microsoft.com/office/powerpoint/2010/main" val="707007050"/>
              </p:ext>
            </p:extLst>
          </p:nvPr>
        </p:nvGraphicFramePr>
        <p:xfrm>
          <a:off x="6172200" y="3810000"/>
          <a:ext cx="2743200" cy="2069712"/>
        </p:xfrm>
        <a:graphic>
          <a:graphicData uri="http://schemas.openxmlformats.org/drawingml/2006/table">
            <a:tbl>
              <a:tblPr/>
              <a:tblGrid>
                <a:gridCol w="2743200">
                  <a:extLst>
                    <a:ext uri="{9D8B030D-6E8A-4147-A177-3AD203B41FA5}">
                      <a16:colId xmlns:a16="http://schemas.microsoft.com/office/drawing/2014/main" val="20000"/>
                    </a:ext>
                  </a:extLst>
                </a:gridCol>
              </a:tblGrid>
              <a:tr h="335783">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Bicycle</a:t>
                      </a: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95515">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SG" sz="1400" b="1" i="0" u="none" strike="noStrike" kern="1200" cap="none" normalizeH="0" baseline="0" dirty="0">
                          <a:ln>
                            <a:noFill/>
                          </a:ln>
                          <a:solidFill>
                            <a:srgbClr val="0000FF"/>
                          </a:solidFill>
                          <a:effectLst/>
                          <a:latin typeface="Courier New" pitchFamily="49" charset="0"/>
                          <a:ea typeface="+mn-ea"/>
                          <a:cs typeface="+mn-cs"/>
                        </a:rPr>
                        <a:t>-</a:t>
                      </a:r>
                      <a:r>
                        <a:rPr kumimoji="1" lang="en-SG" sz="1400" b="1" i="0" u="none" strike="noStrike" kern="1200" cap="none" normalizeH="0" baseline="0" dirty="0" err="1">
                          <a:ln>
                            <a:noFill/>
                          </a:ln>
                          <a:solidFill>
                            <a:srgbClr val="0000FF"/>
                          </a:solidFill>
                          <a:effectLst/>
                          <a:latin typeface="Courier New" pitchFamily="49" charset="0"/>
                          <a:ea typeface="+mn-ea"/>
                          <a:cs typeface="+mn-cs"/>
                        </a:rPr>
                        <a:t>pedals:int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429101">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+Bicycle()</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+Bicycle(</a:t>
                      </a:r>
                      <a:r>
                        <a:rPr kumimoji="1" lang="en-US" sz="1400" b="1" i="0" u="none" strike="noStrike" kern="1200" cap="none" normalizeH="0" baseline="0">
                          <a:ln>
                            <a:noFill/>
                          </a:ln>
                          <a:solidFill>
                            <a:srgbClr val="0000FF"/>
                          </a:solidFill>
                          <a:effectLst/>
                          <a:latin typeface="Courier New" pitchFamily="49" charset="0"/>
                          <a:ea typeface="+mn-ea"/>
                          <a:cs typeface="+mn-cs"/>
                        </a:rPr>
                        <a:t>int,int,int</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defRPr/>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dirty="0">
                          <a:ln>
                            <a:noFill/>
                          </a:ln>
                          <a:solidFill>
                            <a:srgbClr val="0000FF"/>
                          </a:solidFill>
                          <a:effectLst/>
                          <a:latin typeface="Courier New" pitchFamily="49" charset="0"/>
                          <a:ea typeface="+mn-ea"/>
                          <a:cs typeface="+mn-cs"/>
                        </a:rPr>
                        <a:t>(): string</a:t>
                      </a: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9" name="Straight Connector 8">
            <a:extLst>
              <a:ext uri="{FF2B5EF4-FFF2-40B4-BE49-F238E27FC236}">
                <a16:creationId xmlns:a16="http://schemas.microsoft.com/office/drawing/2014/main" id="{A9C70140-C004-4D6A-97BC-3C8B9A95E764}"/>
              </a:ext>
            </a:extLst>
          </p:cNvPr>
          <p:cNvCxnSpPr/>
          <p:nvPr/>
        </p:nvCxnSpPr>
        <p:spPr>
          <a:xfrm>
            <a:off x="4572000" y="3505201"/>
            <a:ext cx="29876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D6B8432-F081-4C87-B89A-D36C18D160DE}"/>
              </a:ext>
            </a:extLst>
          </p:cNvPr>
          <p:cNvCxnSpPr>
            <a:endCxn id="227406" idx="0"/>
          </p:cNvCxnSpPr>
          <p:nvPr/>
        </p:nvCxnSpPr>
        <p:spPr>
          <a:xfrm>
            <a:off x="4572000" y="350520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57D863-9A68-4AA4-BD5A-647DD9F6629C}"/>
              </a:ext>
            </a:extLst>
          </p:cNvPr>
          <p:cNvCxnSpPr/>
          <p:nvPr/>
        </p:nvCxnSpPr>
        <p:spPr>
          <a:xfrm>
            <a:off x="7550146" y="350520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38F9284-26A2-4788-BE56-18A80E17369B}"/>
              </a:ext>
            </a:extLst>
          </p:cNvPr>
          <p:cNvGrpSpPr/>
          <p:nvPr/>
        </p:nvGrpSpPr>
        <p:grpSpPr>
          <a:xfrm>
            <a:off x="1719086" y="1699869"/>
            <a:ext cx="288925" cy="347662"/>
            <a:chOff x="8363711" y="2632869"/>
            <a:chExt cx="288925" cy="412749"/>
          </a:xfrm>
        </p:grpSpPr>
        <p:sp>
          <p:nvSpPr>
            <p:cNvPr id="26" name="Line 26">
              <a:extLst>
                <a:ext uri="{FF2B5EF4-FFF2-40B4-BE49-F238E27FC236}">
                  <a16:creationId xmlns:a16="http://schemas.microsoft.com/office/drawing/2014/main" id="{4FABE03E-FD8C-4C56-98D3-EA4C62356D1D}"/>
                </a:ext>
              </a:extLst>
            </p:cNvPr>
            <p:cNvSpPr>
              <a:spLocks noChangeShapeType="1"/>
            </p:cNvSpPr>
            <p:nvPr/>
          </p:nvSpPr>
          <p:spPr bwMode="auto">
            <a:xfrm flipH="1" flipV="1">
              <a:off x="8514269" y="2853531"/>
              <a:ext cx="0" cy="192087"/>
            </a:xfrm>
            <a:prstGeom prst="line">
              <a:avLst/>
            </a:prstGeom>
            <a:noFill/>
            <a:ln w="127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pic>
          <p:nvPicPr>
            <p:cNvPr id="27" name="Picture 79">
              <a:extLst>
                <a:ext uri="{FF2B5EF4-FFF2-40B4-BE49-F238E27FC236}">
                  <a16:creationId xmlns:a16="http://schemas.microsoft.com/office/drawing/2014/main" id="{6BFE03E8-FB68-4D67-96FE-49825FA4C53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63711" y="2632869"/>
              <a:ext cx="2889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8" name="Straight Connector 27">
            <a:extLst>
              <a:ext uri="{FF2B5EF4-FFF2-40B4-BE49-F238E27FC236}">
                <a16:creationId xmlns:a16="http://schemas.microsoft.com/office/drawing/2014/main" id="{ED9E0E63-F219-4A2C-B493-4274D67B4C58}"/>
              </a:ext>
            </a:extLst>
          </p:cNvPr>
          <p:cNvCxnSpPr/>
          <p:nvPr/>
        </p:nvCxnSpPr>
        <p:spPr>
          <a:xfrm>
            <a:off x="934859" y="2047531"/>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E37A6A-1A30-4C10-99C0-7B7DBAD6EBF2}"/>
              </a:ext>
            </a:extLst>
          </p:cNvPr>
          <p:cNvCxnSpPr/>
          <p:nvPr/>
        </p:nvCxnSpPr>
        <p:spPr>
          <a:xfrm>
            <a:off x="933095" y="204753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4EA2BF-4DD8-4ED2-8D5E-AE8D32C862DA}"/>
              </a:ext>
            </a:extLst>
          </p:cNvPr>
          <p:cNvCxnSpPr/>
          <p:nvPr/>
        </p:nvCxnSpPr>
        <p:spPr>
          <a:xfrm>
            <a:off x="2763659" y="204753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6A685C87-8CEB-4CDF-ACDD-6ECEE7FAC4C6}"/>
              </a:ext>
            </a:extLst>
          </p:cNvPr>
          <p:cNvSpPr>
            <a:spLocks noGrp="1"/>
          </p:cNvSpPr>
          <p:nvPr>
            <p:ph type="title"/>
          </p:nvPr>
        </p:nvSpPr>
        <p:spPr>
          <a:xfrm>
            <a:off x="152400" y="122238"/>
            <a:ext cx="8991600" cy="563562"/>
          </a:xfrm>
        </p:spPr>
        <p:txBody>
          <a:bodyPr/>
          <a:lstStyle/>
          <a:p>
            <a:r>
              <a:rPr lang="en-SG" altLang="en-US" dirty="0"/>
              <a:t>Inheritance - Example 1 </a:t>
            </a:r>
            <a:r>
              <a:rPr lang="en-SG" altLang="en-US" baseline="-25000" dirty="0"/>
              <a:t>…/2</a:t>
            </a:r>
            <a:endParaRPr lang="en-US" altLang="en-US" baseline="-25000" dirty="0"/>
          </a:p>
        </p:txBody>
      </p:sp>
      <p:pic>
        <p:nvPicPr>
          <p:cNvPr id="14" name="s05">
            <a:hlinkClick r:id="" action="ppaction://media"/>
            <a:extLst>
              <a:ext uri="{FF2B5EF4-FFF2-40B4-BE49-F238E27FC236}">
                <a16:creationId xmlns:a16="http://schemas.microsoft.com/office/drawing/2014/main" id="{8E9AC617-6099-4DEF-ABDF-360F2A4F809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42350" y="1524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406" name="Group 78"/>
          <p:cNvGraphicFramePr>
            <a:graphicFrameLocks noGrp="1"/>
          </p:cNvGraphicFramePr>
          <p:nvPr>
            <p:ph sz="half" idx="1"/>
            <p:extLst>
              <p:ext uri="{D42A27DB-BD31-4B8C-83A1-F6EECF244321}">
                <p14:modId xmlns:p14="http://schemas.microsoft.com/office/powerpoint/2010/main" val="1713327847"/>
              </p:ext>
            </p:extLst>
          </p:nvPr>
        </p:nvGraphicFramePr>
        <p:xfrm>
          <a:off x="4572000" y="3505200"/>
          <a:ext cx="4114800" cy="2338388"/>
        </p:xfrm>
        <a:graphic>
          <a:graphicData uri="http://schemas.openxmlformats.org/drawingml/2006/table">
            <a:tbl>
              <a:tblPr/>
              <a:tblGrid>
                <a:gridCol w="4114800">
                  <a:extLst>
                    <a:ext uri="{9D8B030D-6E8A-4147-A177-3AD203B41FA5}">
                      <a16:colId xmlns:a16="http://schemas.microsoft.com/office/drawing/2014/main" val="20000"/>
                    </a:ext>
                  </a:extLst>
                </a:gridCol>
              </a:tblGrid>
              <a:tr h="381087">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386">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points:int</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621915">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MemberCashCard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AddPoints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int</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DeductPoints</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int</a:t>
                      </a:r>
                      <a:r>
                        <a:rPr kumimoji="1" lang="en-US" sz="1400" b="1" i="0" u="none" strike="noStrike" kern="1200" cap="none" normalizeH="0" baseline="0">
                          <a:ln>
                            <a:noFill/>
                          </a:ln>
                          <a:solidFill>
                            <a:srgbClr val="0000FF"/>
                          </a:solidFill>
                          <a:effectLst/>
                          <a:latin typeface="Courier New" pitchFamily="49" charset="0"/>
                          <a:ea typeface="+mn-ea"/>
                          <a:cs typeface="+mn-cs"/>
                        </a:rPr>
                        <a:t>):bool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defRPr/>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a:ln>
                            <a:noFill/>
                          </a:ln>
                          <a:solidFill>
                            <a:srgbClr val="0000FF"/>
                          </a:solidFill>
                          <a:effectLst/>
                          <a:latin typeface="Courier New" pitchFamily="49" charset="0"/>
                          <a:ea typeface="+mn-ea"/>
                          <a:cs typeface="+mn-cs"/>
                        </a:rPr>
                        <a:t>():string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marT="45734" marB="4573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72" name="Line 15"/>
          <p:cNvSpPr>
            <a:spLocks noChangeShapeType="1"/>
          </p:cNvSpPr>
          <p:nvPr/>
        </p:nvSpPr>
        <p:spPr bwMode="auto">
          <a:xfrm flipV="1">
            <a:off x="2217751" y="2667000"/>
            <a:ext cx="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27404" name="Group 76"/>
          <p:cNvGraphicFramePr>
            <a:graphicFrameLocks noGrp="1"/>
          </p:cNvGraphicFramePr>
          <p:nvPr>
            <p:ph sz="half" idx="2"/>
            <p:extLst>
              <p:ext uri="{D42A27DB-BD31-4B8C-83A1-F6EECF244321}">
                <p14:modId xmlns:p14="http://schemas.microsoft.com/office/powerpoint/2010/main" val="3606816318"/>
              </p:ext>
            </p:extLst>
          </p:nvPr>
        </p:nvGraphicFramePr>
        <p:xfrm>
          <a:off x="4572000" y="838200"/>
          <a:ext cx="4114800" cy="2319338"/>
        </p:xfrm>
        <a:graphic>
          <a:graphicData uri="http://schemas.openxmlformats.org/drawingml/2006/table">
            <a:tbl>
              <a:tblPr/>
              <a:tblGrid>
                <a:gridCol w="4114800">
                  <a:extLst>
                    <a:ext uri="{9D8B030D-6E8A-4147-A177-3AD203B41FA5}">
                      <a16:colId xmlns:a16="http://schemas.microsoft.com/office/drawing/2014/main" val="20000"/>
                    </a:ext>
                  </a:extLst>
                </a:gridCol>
              </a:tblGrid>
              <a:tr h="381002">
                <a:tc>
                  <a:txBody>
                    <a:bodyPr/>
                    <a:lstStyle/>
                    <a:p>
                      <a:pPr marL="0" marR="0" lvl="0" indent="0" algn="ctr"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cap="none" normalizeH="0" baseline="0" dirty="0" err="1">
                          <a:ln>
                            <a:noFill/>
                          </a:ln>
                          <a:solidFill>
                            <a:srgbClr val="0000FF"/>
                          </a:solidFill>
                          <a:effectLst/>
                          <a:latin typeface="Courier New" pitchFamily="49" charset="0"/>
                        </a:rPr>
                        <a:t>CashCard</a:t>
                      </a:r>
                      <a:endParaRPr kumimoji="1" lang="en-US" sz="1400" b="1" i="0" u="none" strike="noStrike" cap="none" normalizeH="0" baseline="0" dirty="0">
                        <a:ln>
                          <a:noFill/>
                        </a:ln>
                        <a:solidFill>
                          <a:srgbClr val="0000FF"/>
                        </a:solidFill>
                        <a:effectLst/>
                        <a:latin typeface="Courier New" pitchFamily="49" charset="0"/>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940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id:string</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balance:double</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28933">
                <a:tc>
                  <a:txBody>
                    <a:bodyPr/>
                    <a:lstStyle/>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CashCard</a:t>
                      </a: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a:ln>
                            <a:noFill/>
                          </a:ln>
                          <a:solidFill>
                            <a:srgbClr val="0000FF"/>
                          </a:solidFill>
                          <a:effectLst/>
                          <a:latin typeface="Courier New" pitchFamily="49" charset="0"/>
                          <a:ea typeface="+mn-ea"/>
                          <a:cs typeface="+mn-cs"/>
                        </a:rPr>
                        <a:t>string,double</a:t>
                      </a:r>
                      <a:r>
                        <a:rPr kumimoji="1" lang="en-US" sz="1400" b="1" i="0" u="none" strike="noStrike" kern="1200" cap="none" normalizeH="0" baseline="0" dirty="0">
                          <a:ln>
                            <a:noFill/>
                          </a:ln>
                          <a:solidFill>
                            <a:srgbClr val="0000FF"/>
                          </a:solidFill>
                          <a:effectLst/>
                          <a:latin typeface="Courier New" pitchFamily="49" charset="0"/>
                          <a:ea typeface="+mn-ea"/>
                          <a:cs typeface="+mn-cs"/>
                        </a:rPr>
                        <a:t>)</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TopUp</a:t>
                      </a:r>
                      <a:r>
                        <a:rPr kumimoji="1" lang="en-US" sz="1400" b="1" i="0" u="none" strike="noStrike" kern="1200" cap="none" normalizeH="0" baseline="0" dirty="0">
                          <a:ln>
                            <a:noFill/>
                          </a:ln>
                          <a:solidFill>
                            <a:srgbClr val="0000FF"/>
                          </a:solidFill>
                          <a:effectLst/>
                          <a:latin typeface="Courier New" pitchFamily="49" charset="0"/>
                          <a:ea typeface="+mn-ea"/>
                          <a:cs typeface="+mn-cs"/>
                        </a:rPr>
                        <a:t>(double)</a:t>
                      </a: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+Deduct(</a:t>
                      </a:r>
                      <a:r>
                        <a:rPr kumimoji="1" lang="en-US" sz="1400" b="1" i="0" u="none" strike="noStrike" kern="1200" cap="none" normalizeH="0" baseline="0">
                          <a:ln>
                            <a:noFill/>
                          </a:ln>
                          <a:solidFill>
                            <a:srgbClr val="0000FF"/>
                          </a:solidFill>
                          <a:effectLst/>
                          <a:latin typeface="Courier New" pitchFamily="49" charset="0"/>
                          <a:ea typeface="+mn-ea"/>
                          <a:cs typeface="+mn-cs"/>
                        </a:rPr>
                        <a:t>double):bool</a:t>
                      </a:r>
                      <a:endParaRPr kumimoji="1" lang="en-US" sz="1400" b="1" i="0" u="none" strike="noStrike" kern="1200" cap="none" normalizeH="0" baseline="0" dirty="0">
                        <a:ln>
                          <a:noFill/>
                        </a:ln>
                        <a:solidFill>
                          <a:srgbClr val="0000FF"/>
                        </a:solidFill>
                        <a:effectLst/>
                        <a:latin typeface="Courier New" pitchFamily="49" charset="0"/>
                        <a:ea typeface="+mn-ea"/>
                        <a:cs typeface="+mn-cs"/>
                      </a:endParaRPr>
                    </a:p>
                    <a:p>
                      <a:pPr marL="0" marR="0" lvl="0" indent="0" algn="l" defTabSz="914400" rtl="0" eaLnBrk="0" fontAlgn="base" latinLnBrk="0" hangingPunct="0">
                        <a:lnSpc>
                          <a:spcPct val="100000"/>
                        </a:lnSpc>
                        <a:spcBef>
                          <a:spcPct val="20000"/>
                        </a:spcBef>
                        <a:spcAft>
                          <a:spcPct val="0"/>
                        </a:spcAft>
                        <a:buClr>
                          <a:srgbClr val="3333CC"/>
                        </a:buClr>
                        <a:buSzTx/>
                        <a:buFont typeface="Wingdings" pitchFamily="2" charset="2"/>
                        <a:buNone/>
                        <a:tabLst/>
                      </a:pPr>
                      <a:r>
                        <a:rPr kumimoji="1" lang="en-US" sz="1400" b="1" i="0" u="none" strike="noStrike" kern="1200" cap="none" normalizeH="0" baseline="0" dirty="0">
                          <a:ln>
                            <a:noFill/>
                          </a:ln>
                          <a:solidFill>
                            <a:srgbClr val="0000FF"/>
                          </a:solidFill>
                          <a:effectLst/>
                          <a:latin typeface="Courier New" pitchFamily="49" charset="0"/>
                          <a:ea typeface="+mn-ea"/>
                          <a:cs typeface="+mn-cs"/>
                        </a:rPr>
                        <a:t>+</a:t>
                      </a:r>
                      <a:r>
                        <a:rPr kumimoji="1" lang="en-US" sz="1400" b="1" i="0" u="none" strike="noStrike" kern="1200" cap="none" normalizeH="0" baseline="0" dirty="0" err="1">
                          <a:ln>
                            <a:noFill/>
                          </a:ln>
                          <a:solidFill>
                            <a:srgbClr val="0000FF"/>
                          </a:solidFill>
                          <a:effectLst/>
                          <a:latin typeface="Courier New" pitchFamily="49" charset="0"/>
                          <a:ea typeface="+mn-ea"/>
                          <a:cs typeface="+mn-cs"/>
                        </a:rPr>
                        <a:t>ToString</a:t>
                      </a:r>
                      <a:r>
                        <a:rPr kumimoji="1" lang="en-US" sz="1400" b="1" i="0" u="none" strike="noStrike" kern="1200" cap="none" normalizeH="0" baseline="0" dirty="0">
                          <a:ln>
                            <a:noFill/>
                          </a:ln>
                          <a:solidFill>
                            <a:srgbClr val="0000FF"/>
                          </a:solidFill>
                          <a:effectLst/>
                          <a:latin typeface="Courier New" pitchFamily="49" charset="0"/>
                          <a:ea typeface="+mn-ea"/>
                          <a:cs typeface="+mn-cs"/>
                        </a:rPr>
                        <a:t>(): string</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83" name="Line 26"/>
          <p:cNvSpPr>
            <a:spLocks noChangeShapeType="1"/>
          </p:cNvSpPr>
          <p:nvPr/>
        </p:nvSpPr>
        <p:spPr bwMode="auto">
          <a:xfrm flipH="1" flipV="1">
            <a:off x="6561151" y="3313113"/>
            <a:ext cx="0" cy="192087"/>
          </a:xfrm>
          <a:prstGeom prst="line">
            <a:avLst/>
          </a:prstGeom>
          <a:noFill/>
          <a:ln w="127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15384" name="Rectangle 30"/>
          <p:cNvSpPr>
            <a:spLocks noChangeArrowheads="1"/>
          </p:cNvSpPr>
          <p:nvPr/>
        </p:nvSpPr>
        <p:spPr bwMode="auto">
          <a:xfrm>
            <a:off x="1019175" y="1489075"/>
            <a:ext cx="2359025" cy="990600"/>
          </a:xfrm>
          <a:prstGeom prst="rect">
            <a:avLst/>
          </a:prstGeom>
          <a:solidFill>
            <a:srgbClr val="CCFFFF"/>
          </a:solidFill>
          <a:ln w="1587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err="1">
                <a:solidFill>
                  <a:schemeClr val="tx1"/>
                </a:solidFill>
                <a:latin typeface="Arial Narrow" panose="020B0606020202030204" pitchFamily="34" charset="0"/>
              </a:rPr>
              <a:t>CashCard</a:t>
            </a:r>
            <a:endParaRPr kumimoji="1" lang="en-US" altLang="en-US" sz="2400" dirty="0">
              <a:solidFill>
                <a:schemeClr val="tx1"/>
              </a:solidFill>
              <a:latin typeface="Arial Narrow" panose="020B0606020202030204" pitchFamily="34" charset="0"/>
            </a:endParaRPr>
          </a:p>
        </p:txBody>
      </p:sp>
      <p:sp>
        <p:nvSpPr>
          <p:cNvPr id="15385" name="Rectangle 31"/>
          <p:cNvSpPr>
            <a:spLocks noChangeArrowheads="1"/>
          </p:cNvSpPr>
          <p:nvPr/>
        </p:nvSpPr>
        <p:spPr bwMode="auto">
          <a:xfrm>
            <a:off x="1025525" y="4191000"/>
            <a:ext cx="2362200" cy="990600"/>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a:solidFill>
                  <a:schemeClr val="tx1"/>
                </a:solidFill>
                <a:latin typeface="Arial Narrow" panose="020B0606020202030204" pitchFamily="34" charset="0"/>
              </a:rPr>
              <a:t>MemberCashCard</a:t>
            </a:r>
          </a:p>
        </p:txBody>
      </p:sp>
      <p:pic>
        <p:nvPicPr>
          <p:cNvPr id="15386"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5324" y="2514600"/>
            <a:ext cx="2889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8738" y="3151188"/>
            <a:ext cx="2889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9D745FA6-EFAA-4A63-95E9-E1DAECA59956}"/>
              </a:ext>
            </a:extLst>
          </p:cNvPr>
          <p:cNvSpPr>
            <a:spLocks noGrp="1"/>
          </p:cNvSpPr>
          <p:nvPr>
            <p:ph type="title"/>
          </p:nvPr>
        </p:nvSpPr>
        <p:spPr>
          <a:xfrm>
            <a:off x="152400" y="122238"/>
            <a:ext cx="8991600" cy="563562"/>
          </a:xfrm>
        </p:spPr>
        <p:txBody>
          <a:bodyPr/>
          <a:lstStyle/>
          <a:p>
            <a:r>
              <a:rPr lang="en-SG" altLang="en-US" dirty="0"/>
              <a:t>Inheritance - Example 2</a:t>
            </a:r>
            <a:endParaRPr lang="en-US" altLang="en-US" dirty="0"/>
          </a:p>
        </p:txBody>
      </p:sp>
      <p:pic>
        <p:nvPicPr>
          <p:cNvPr id="4" name="s06">
            <a:hlinkClick r:id="" action="ppaction://media"/>
            <a:extLst>
              <a:ext uri="{FF2B5EF4-FFF2-40B4-BE49-F238E27FC236}">
                <a16:creationId xmlns:a16="http://schemas.microsoft.com/office/drawing/2014/main" id="{8F95FE92-C7D4-4EA7-BC99-B452C991FF1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08060" y="206216"/>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219200" y="2438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cs typeface="Arial" panose="020B0604020202020204" pitchFamily="34" charset="0"/>
              </a:defRPr>
            </a:lvl1pPr>
            <a:lvl2pPr marL="742950" indent="-285750">
              <a:defRPr sz="2400">
                <a:solidFill>
                  <a:schemeClr val="tx1"/>
                </a:solidFill>
                <a:latin typeface="Verdana" panose="020B0604030504040204" pitchFamily="34" charset="0"/>
                <a:cs typeface="Arial" panose="020B0604020202020204" pitchFamily="34" charset="0"/>
              </a:defRPr>
            </a:lvl2pPr>
            <a:lvl3pPr marL="1143000" indent="-228600">
              <a:defRPr sz="2400">
                <a:solidFill>
                  <a:schemeClr val="tx1"/>
                </a:solidFill>
                <a:latin typeface="Verdana" panose="020B0604030504040204" pitchFamily="34" charset="0"/>
                <a:cs typeface="Arial" panose="020B0604020202020204" pitchFamily="34" charset="0"/>
              </a:defRPr>
            </a:lvl3pPr>
            <a:lvl4pPr marL="1600200" indent="-228600">
              <a:defRPr sz="2400">
                <a:solidFill>
                  <a:schemeClr val="tx1"/>
                </a:solidFill>
                <a:latin typeface="Verdana" panose="020B0604030504040204" pitchFamily="34" charset="0"/>
                <a:cs typeface="Arial" panose="020B0604020202020204" pitchFamily="34" charset="0"/>
              </a:defRPr>
            </a:lvl4pPr>
            <a:lvl5pPr marL="2057400" indent="-228600">
              <a:defRPr sz="24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ctr" eaLnBrk="1" hangingPunct="1">
              <a:spcBef>
                <a:spcPct val="20000"/>
              </a:spcBef>
            </a:pPr>
            <a:r>
              <a:rPr lang="en-US" altLang="en-US" sz="4000" b="1">
                <a:solidFill>
                  <a:srgbClr val="0000FF"/>
                </a:solidFill>
                <a:latin typeface="Segoe UI" panose="020B0502040204020203" pitchFamily="34" charset="0"/>
                <a:cs typeface="Segoe UI" panose="020B0502040204020203" pitchFamily="34" charset="0"/>
              </a:rPr>
              <a:t>Superclass and Subclass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48" name="Text Box 56"/>
          <p:cNvSpPr txBox="1">
            <a:spLocks noChangeArrowheads="1"/>
          </p:cNvSpPr>
          <p:nvPr/>
        </p:nvSpPr>
        <p:spPr bwMode="auto">
          <a:xfrm>
            <a:off x="4333308" y="1643655"/>
            <a:ext cx="495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2400" b="1" i="1" dirty="0">
                <a:solidFill>
                  <a:srgbClr val="0000FF"/>
                </a:solidFill>
              </a:rPr>
              <a:t>Superclass</a:t>
            </a:r>
            <a:r>
              <a:rPr kumimoji="1" lang="en-US" altLang="en-US" sz="2400" b="1" i="1" dirty="0">
                <a:solidFill>
                  <a:schemeClr val="tx1"/>
                </a:solidFill>
              </a:rPr>
              <a:t> </a:t>
            </a:r>
            <a:r>
              <a:rPr kumimoji="1" lang="en-US" altLang="en-US" sz="2400" dirty="0">
                <a:solidFill>
                  <a:schemeClr val="tx1"/>
                </a:solidFill>
              </a:rPr>
              <a:t>(parent or base class)</a:t>
            </a:r>
          </a:p>
        </p:txBody>
      </p:sp>
      <p:sp>
        <p:nvSpPr>
          <p:cNvPr id="213049" name="Text Box 57"/>
          <p:cNvSpPr txBox="1">
            <a:spLocks noChangeArrowheads="1"/>
          </p:cNvSpPr>
          <p:nvPr/>
        </p:nvSpPr>
        <p:spPr bwMode="auto">
          <a:xfrm>
            <a:off x="5638800" y="3624968"/>
            <a:ext cx="3505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kumimoji="1" lang="en-US" altLang="en-US" sz="2400" b="1" i="1" dirty="0">
                <a:solidFill>
                  <a:srgbClr val="0000FF"/>
                </a:solidFill>
              </a:rPr>
              <a:t>Subclass</a:t>
            </a:r>
            <a:r>
              <a:rPr kumimoji="1" lang="en-US" altLang="en-US" sz="2400" b="1" i="1" dirty="0">
                <a:solidFill>
                  <a:schemeClr val="tx1"/>
                </a:solidFill>
              </a:rPr>
              <a:t> </a:t>
            </a:r>
            <a:r>
              <a:rPr kumimoji="1" lang="en-US" altLang="en-US" sz="2400" dirty="0">
                <a:solidFill>
                  <a:schemeClr val="tx1"/>
                </a:solidFill>
              </a:rPr>
              <a:t>(child or derived class)</a:t>
            </a:r>
          </a:p>
        </p:txBody>
      </p:sp>
      <p:sp>
        <p:nvSpPr>
          <p:cNvPr id="18436" name="Text Box 62"/>
          <p:cNvSpPr txBox="1">
            <a:spLocks noChangeArrowheads="1"/>
          </p:cNvSpPr>
          <p:nvPr/>
        </p:nvSpPr>
        <p:spPr bwMode="auto">
          <a:xfrm>
            <a:off x="335293" y="4640296"/>
            <a:ext cx="301491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50000"/>
              </a:spcBef>
              <a:buFontTx/>
              <a:buNone/>
            </a:pPr>
            <a:r>
              <a:rPr lang="en-US" altLang="en-US" sz="2000" i="1" dirty="0">
                <a:solidFill>
                  <a:schemeClr val="tx1"/>
                </a:solidFill>
              </a:rPr>
              <a:t>Car inherits from Vehicle</a:t>
            </a:r>
          </a:p>
          <a:p>
            <a:pPr>
              <a:spcBef>
                <a:spcPct val="50000"/>
              </a:spcBef>
              <a:buFontTx/>
              <a:buNone/>
            </a:pPr>
            <a:r>
              <a:rPr lang="en-US" altLang="en-US" sz="2000" i="1" dirty="0">
                <a:solidFill>
                  <a:schemeClr val="tx1"/>
                </a:solidFill>
              </a:rPr>
              <a:t>(Car is a kind of Vehicle)</a:t>
            </a:r>
          </a:p>
        </p:txBody>
      </p:sp>
      <p:sp>
        <p:nvSpPr>
          <p:cNvPr id="18440" name="Title 1"/>
          <p:cNvSpPr>
            <a:spLocks noGrp="1"/>
          </p:cNvSpPr>
          <p:nvPr>
            <p:ph type="title"/>
          </p:nvPr>
        </p:nvSpPr>
        <p:spPr/>
        <p:txBody>
          <a:bodyPr/>
          <a:lstStyle/>
          <a:p>
            <a:r>
              <a:rPr lang="en-US" altLang="en-US"/>
              <a:t>Superclass and Subclass</a:t>
            </a:r>
          </a:p>
        </p:txBody>
      </p:sp>
      <p:grpSp>
        <p:nvGrpSpPr>
          <p:cNvPr id="2" name="Group 1">
            <a:extLst>
              <a:ext uri="{FF2B5EF4-FFF2-40B4-BE49-F238E27FC236}">
                <a16:creationId xmlns:a16="http://schemas.microsoft.com/office/drawing/2014/main" id="{71F4509B-0AEF-4292-8204-BB86A7F162F9}"/>
              </a:ext>
            </a:extLst>
          </p:cNvPr>
          <p:cNvGrpSpPr/>
          <p:nvPr/>
        </p:nvGrpSpPr>
        <p:grpSpPr>
          <a:xfrm>
            <a:off x="990600" y="1330049"/>
            <a:ext cx="4419600" cy="3134193"/>
            <a:chOff x="-374512" y="915795"/>
            <a:chExt cx="2864909" cy="1762593"/>
          </a:xfrm>
        </p:grpSpPr>
        <p:sp>
          <p:nvSpPr>
            <p:cNvPr id="10" name="Rectangle 30">
              <a:extLst>
                <a:ext uri="{FF2B5EF4-FFF2-40B4-BE49-F238E27FC236}">
                  <a16:creationId xmlns:a16="http://schemas.microsoft.com/office/drawing/2014/main" id="{5EA0BDEF-37EA-4C1B-92FA-E24CF1FB72A0}"/>
                </a:ext>
              </a:extLst>
            </p:cNvPr>
            <p:cNvSpPr>
              <a:spLocks noChangeArrowheads="1"/>
            </p:cNvSpPr>
            <p:nvPr/>
          </p:nvSpPr>
          <p:spPr bwMode="auto">
            <a:xfrm>
              <a:off x="328928" y="915795"/>
              <a:ext cx="1447799" cy="563558"/>
            </a:xfrm>
            <a:prstGeom prst="rect">
              <a:avLst/>
            </a:prstGeom>
            <a:solidFill>
              <a:srgbClr val="CCFFFF"/>
            </a:solidFill>
            <a:ln w="15875">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Vehicle</a:t>
              </a:r>
            </a:p>
          </p:txBody>
        </p:sp>
        <p:sp>
          <p:nvSpPr>
            <p:cNvPr id="11" name="Rectangle 31">
              <a:extLst>
                <a:ext uri="{FF2B5EF4-FFF2-40B4-BE49-F238E27FC236}">
                  <a16:creationId xmlns:a16="http://schemas.microsoft.com/office/drawing/2014/main" id="{777AABEB-4D6E-43DB-AFF5-CE77CA389436}"/>
                </a:ext>
              </a:extLst>
            </p:cNvPr>
            <p:cNvSpPr>
              <a:spLocks noChangeArrowheads="1"/>
            </p:cNvSpPr>
            <p:nvPr/>
          </p:nvSpPr>
          <p:spPr bwMode="auto">
            <a:xfrm>
              <a:off x="-374512" y="2145782"/>
              <a:ext cx="1046339" cy="532606"/>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Car</a:t>
              </a:r>
            </a:p>
          </p:txBody>
        </p:sp>
        <p:sp>
          <p:nvSpPr>
            <p:cNvPr id="12" name="Rectangle 31">
              <a:extLst>
                <a:ext uri="{FF2B5EF4-FFF2-40B4-BE49-F238E27FC236}">
                  <a16:creationId xmlns:a16="http://schemas.microsoft.com/office/drawing/2014/main" id="{BE5D1A68-1A2C-4FFA-AB0A-7B5075D3D17A}"/>
                </a:ext>
              </a:extLst>
            </p:cNvPr>
            <p:cNvSpPr>
              <a:spLocks noChangeArrowheads="1"/>
            </p:cNvSpPr>
            <p:nvPr/>
          </p:nvSpPr>
          <p:spPr bwMode="auto">
            <a:xfrm>
              <a:off x="1444058" y="2141127"/>
              <a:ext cx="1046339" cy="532606"/>
            </a:xfrm>
            <a:prstGeom prst="rect">
              <a:avLst/>
            </a:prstGeom>
            <a:solidFill>
              <a:srgbClr val="FFFFCC"/>
            </a:solidFill>
            <a:ln w="19050">
              <a:solidFill>
                <a:schemeClr val="tx1"/>
              </a:solidFill>
              <a:miter lim="800000"/>
              <a:headEnd/>
              <a:tailEnd/>
            </a:ln>
          </p:spPr>
          <p:txBody>
            <a:bodyPr lIns="92075" tIns="46038" rIns="92075" bIns="46038" anchor="ct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ctr">
                <a:buClr>
                  <a:srgbClr val="3333CC"/>
                </a:buClr>
                <a:buFont typeface="Wingdings" panose="05000000000000000000" pitchFamily="2" charset="2"/>
                <a:buNone/>
              </a:pPr>
              <a:r>
                <a:rPr kumimoji="1" lang="en-US" altLang="en-US" sz="2400" dirty="0">
                  <a:solidFill>
                    <a:schemeClr val="tx1"/>
                  </a:solidFill>
                  <a:latin typeface="Arial Narrow" panose="020B0606020202030204" pitchFamily="34" charset="0"/>
                </a:rPr>
                <a:t>Bicycle</a:t>
              </a:r>
            </a:p>
          </p:txBody>
        </p:sp>
        <p:grpSp>
          <p:nvGrpSpPr>
            <p:cNvPr id="13" name="Group 12">
              <a:extLst>
                <a:ext uri="{FF2B5EF4-FFF2-40B4-BE49-F238E27FC236}">
                  <a16:creationId xmlns:a16="http://schemas.microsoft.com/office/drawing/2014/main" id="{943F3BC3-8917-45D5-9ECD-44E34FDD6BF9}"/>
                </a:ext>
              </a:extLst>
            </p:cNvPr>
            <p:cNvGrpSpPr/>
            <p:nvPr/>
          </p:nvGrpSpPr>
          <p:grpSpPr>
            <a:xfrm>
              <a:off x="930454" y="1484009"/>
              <a:ext cx="288925" cy="347662"/>
              <a:chOff x="8371510" y="2632869"/>
              <a:chExt cx="288925" cy="412749"/>
            </a:xfrm>
          </p:grpSpPr>
          <p:sp>
            <p:nvSpPr>
              <p:cNvPr id="14" name="Line 26">
                <a:extLst>
                  <a:ext uri="{FF2B5EF4-FFF2-40B4-BE49-F238E27FC236}">
                    <a16:creationId xmlns:a16="http://schemas.microsoft.com/office/drawing/2014/main" id="{FD6F7EC0-8850-42FE-914B-70CC16CF6AA0}"/>
                  </a:ext>
                </a:extLst>
              </p:cNvPr>
              <p:cNvSpPr>
                <a:spLocks noChangeShapeType="1"/>
              </p:cNvSpPr>
              <p:nvPr/>
            </p:nvSpPr>
            <p:spPr bwMode="auto">
              <a:xfrm flipH="1" flipV="1">
                <a:off x="8514269" y="2853531"/>
                <a:ext cx="0" cy="192087"/>
              </a:xfrm>
              <a:prstGeom prst="line">
                <a:avLst/>
              </a:prstGeom>
              <a:noFill/>
              <a:ln w="127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pic>
            <p:nvPicPr>
              <p:cNvPr id="15" name="Picture 79">
                <a:extLst>
                  <a:ext uri="{FF2B5EF4-FFF2-40B4-BE49-F238E27FC236}">
                    <a16:creationId xmlns:a16="http://schemas.microsoft.com/office/drawing/2014/main" id="{A176B18A-807E-44AD-86FE-0D15C0B9B0F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1510" y="2632869"/>
                <a:ext cx="28892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6" name="Straight Connector 15">
              <a:extLst>
                <a:ext uri="{FF2B5EF4-FFF2-40B4-BE49-F238E27FC236}">
                  <a16:creationId xmlns:a16="http://schemas.microsoft.com/office/drawing/2014/main" id="{DBC2769B-7886-477C-A9CB-F3D42D160D4F}"/>
                </a:ext>
              </a:extLst>
            </p:cNvPr>
            <p:cNvCxnSpPr/>
            <p:nvPr/>
          </p:nvCxnSpPr>
          <p:spPr>
            <a:xfrm>
              <a:off x="138428" y="1831671"/>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D46CE7-BB69-4F5E-936E-9F8162D59485}"/>
                </a:ext>
              </a:extLst>
            </p:cNvPr>
            <p:cNvCxnSpPr/>
            <p:nvPr/>
          </p:nvCxnSpPr>
          <p:spPr>
            <a:xfrm>
              <a:off x="136664" y="183167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A36AB7-31BE-4953-8F58-C68C5A83B08F}"/>
                </a:ext>
              </a:extLst>
            </p:cNvPr>
            <p:cNvCxnSpPr/>
            <p:nvPr/>
          </p:nvCxnSpPr>
          <p:spPr>
            <a:xfrm>
              <a:off x="1967228" y="1831671"/>
              <a:ext cx="0" cy="3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Box 62">
            <a:extLst>
              <a:ext uri="{FF2B5EF4-FFF2-40B4-BE49-F238E27FC236}">
                <a16:creationId xmlns:a16="http://schemas.microsoft.com/office/drawing/2014/main" id="{9FE88F1C-267B-4C71-91AC-687295E03430}"/>
              </a:ext>
            </a:extLst>
          </p:cNvPr>
          <p:cNvSpPr txBox="1">
            <a:spLocks noChangeArrowheads="1"/>
          </p:cNvSpPr>
          <p:nvPr/>
        </p:nvSpPr>
        <p:spPr bwMode="auto">
          <a:xfrm>
            <a:off x="3457464" y="4640296"/>
            <a:ext cx="35052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50000"/>
              </a:spcBef>
              <a:buFontTx/>
              <a:buNone/>
            </a:pPr>
            <a:r>
              <a:rPr lang="en-US" altLang="en-US" sz="2000" i="1" dirty="0">
                <a:solidFill>
                  <a:schemeClr val="tx1"/>
                </a:solidFill>
              </a:rPr>
              <a:t>Bicycle inherits from Vehicle</a:t>
            </a:r>
          </a:p>
          <a:p>
            <a:pPr>
              <a:spcBef>
                <a:spcPct val="50000"/>
              </a:spcBef>
              <a:buFontTx/>
              <a:buNone/>
            </a:pPr>
            <a:r>
              <a:rPr lang="en-US" altLang="en-US" sz="2000" i="1" dirty="0">
                <a:solidFill>
                  <a:schemeClr val="tx1"/>
                </a:solidFill>
              </a:rPr>
              <a:t>(Bicycle is a kind of Vehicle)</a:t>
            </a:r>
          </a:p>
        </p:txBody>
      </p:sp>
      <p:pic>
        <p:nvPicPr>
          <p:cNvPr id="3" name="s08">
            <a:hlinkClick r:id="" action="ppaction://media"/>
            <a:extLst>
              <a:ext uri="{FF2B5EF4-FFF2-40B4-BE49-F238E27FC236}">
                <a16:creationId xmlns:a16="http://schemas.microsoft.com/office/drawing/2014/main" id="{ABEAE726-B8DA-4F24-A947-F1E8A4FDA9D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46805" y="168366"/>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228600" y="1066800"/>
            <a:ext cx="8915400" cy="2057400"/>
          </a:xfrm>
        </p:spPr>
        <p:txBody>
          <a:bodyPr/>
          <a:lstStyle/>
          <a:p>
            <a:pPr>
              <a:lnSpc>
                <a:spcPct val="90000"/>
              </a:lnSpc>
            </a:pPr>
            <a:r>
              <a:rPr lang="en-US" altLang="en-US" sz="2400"/>
              <a:t>a Subclass </a:t>
            </a:r>
            <a:r>
              <a:rPr lang="en-US" altLang="en-US">
                <a:solidFill>
                  <a:srgbClr val="FF0000"/>
                </a:solidFill>
                <a:latin typeface="Calibri" panose="020F0502020204030204" pitchFamily="34" charset="0"/>
                <a:cs typeface="Calibri" panose="020F0502020204030204" pitchFamily="34" charset="0"/>
              </a:rPr>
              <a:t>inherits </a:t>
            </a:r>
            <a:r>
              <a:rPr lang="en-US" altLang="en-US" u="sng">
                <a:solidFill>
                  <a:srgbClr val="FF0000"/>
                </a:solidFill>
                <a:latin typeface="Calibri" panose="020F0502020204030204" pitchFamily="34" charset="0"/>
                <a:cs typeface="Calibri" panose="020F0502020204030204" pitchFamily="34" charset="0"/>
              </a:rPr>
              <a:t>ALL</a:t>
            </a:r>
            <a:r>
              <a:rPr lang="en-US" altLang="en-US">
                <a:solidFill>
                  <a:srgbClr val="FF0000"/>
                </a:solidFill>
                <a:latin typeface="Calibri" panose="020F0502020204030204" pitchFamily="34" charset="0"/>
                <a:cs typeface="Calibri" panose="020F0502020204030204" pitchFamily="34" charset="0"/>
              </a:rPr>
              <a:t> </a:t>
            </a:r>
            <a:r>
              <a:rPr lang="en-US" altLang="en-US" sz="2400"/>
              <a:t>the functionality of its Superclass</a:t>
            </a:r>
          </a:p>
          <a:p>
            <a:pPr>
              <a:lnSpc>
                <a:spcPct val="90000"/>
              </a:lnSpc>
              <a:buFont typeface="Wingdings" panose="05000000000000000000" pitchFamily="2" charset="2"/>
              <a:buNone/>
            </a:pPr>
            <a:r>
              <a:rPr lang="en-US" altLang="en-US" sz="2400">
                <a:solidFill>
                  <a:schemeClr val="tx1"/>
                </a:solidFill>
                <a:latin typeface="Calibri" panose="020F0502020204030204" pitchFamily="34" charset="0"/>
                <a:cs typeface="Calibri" panose="020F0502020204030204" pitchFamily="34" charset="0"/>
              </a:rPr>
              <a:t>	</a:t>
            </a:r>
            <a:r>
              <a:rPr lang="en-US" altLang="en-US" sz="2400" i="1">
                <a:solidFill>
                  <a:srgbClr val="00B050"/>
                </a:solidFill>
                <a:latin typeface="Calibri" panose="020F0502020204030204" pitchFamily="34" charset="0"/>
                <a:cs typeface="Calibri" panose="020F0502020204030204" pitchFamily="34" charset="0"/>
              </a:rPr>
              <a:t>i.e. it inherits ALL the attributes and methods from Superclass</a:t>
            </a:r>
            <a:br>
              <a:rPr lang="en-US" altLang="en-US" sz="2400">
                <a:solidFill>
                  <a:schemeClr val="tx1"/>
                </a:solidFill>
                <a:latin typeface="Calibri" panose="020F0502020204030204" pitchFamily="34" charset="0"/>
                <a:cs typeface="Calibri" panose="020F0502020204030204" pitchFamily="34" charset="0"/>
              </a:rPr>
            </a:br>
            <a:endParaRPr lang="en-US" altLang="en-US" sz="2400">
              <a:solidFill>
                <a:schemeClr val="tx1"/>
              </a:solidFill>
              <a:latin typeface="Calibri" panose="020F0502020204030204" pitchFamily="34" charset="0"/>
              <a:cs typeface="Calibri" panose="020F0502020204030204" pitchFamily="34" charset="0"/>
            </a:endParaRPr>
          </a:p>
          <a:p>
            <a:pPr>
              <a:lnSpc>
                <a:spcPct val="90000"/>
              </a:lnSpc>
            </a:pPr>
            <a:r>
              <a:rPr lang="en-US" altLang="en-US" sz="2400"/>
              <a:t>a Subclass can also have its </a:t>
            </a:r>
            <a:r>
              <a:rPr lang="en-US" altLang="en-US" u="sng">
                <a:solidFill>
                  <a:srgbClr val="FF0000"/>
                </a:solidFill>
                <a:latin typeface="Calibri" panose="020F0502020204030204" pitchFamily="34" charset="0"/>
                <a:cs typeface="Calibri" panose="020F0502020204030204" pitchFamily="34" charset="0"/>
              </a:rPr>
              <a:t>own attributes and methods</a:t>
            </a:r>
            <a:endParaRPr lang="en-US" altLang="en-US" i="1">
              <a:solidFill>
                <a:srgbClr val="FF0000"/>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en-US" sz="2000">
                <a:solidFill>
                  <a:schemeClr val="tx1"/>
                </a:solidFill>
              </a:rPr>
              <a:t>	</a:t>
            </a:r>
          </a:p>
        </p:txBody>
      </p:sp>
      <p:sp>
        <p:nvSpPr>
          <p:cNvPr id="7" name="Rectangle 3"/>
          <p:cNvSpPr txBox="1">
            <a:spLocks noChangeArrowheads="1"/>
          </p:cNvSpPr>
          <p:nvPr/>
        </p:nvSpPr>
        <p:spPr bwMode="auto">
          <a:xfrm>
            <a:off x="381000" y="3276600"/>
            <a:ext cx="8305800" cy="609600"/>
          </a:xfrm>
          <a:prstGeom prst="rect">
            <a:avLst/>
          </a:prstGeom>
          <a:solidFill>
            <a:srgbClr val="FFFFCC"/>
          </a:solidFill>
          <a:ln w="9525">
            <a:solidFill>
              <a:schemeClr val="accent1"/>
            </a:solidFill>
            <a:miter lim="800000"/>
            <a:headEnd/>
            <a:tailEnd/>
          </a:ln>
        </p:spPr>
        <p:txBody>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80000"/>
              </a:lnSpc>
              <a:buClr>
                <a:srgbClr val="0000FF"/>
              </a:buClr>
              <a:buFontTx/>
              <a:buNone/>
            </a:pPr>
            <a:r>
              <a:rPr kumimoji="1" lang="en-US" altLang="en-US" sz="2400" i="1">
                <a:solidFill>
                  <a:srgbClr val="FF0000"/>
                </a:solidFill>
                <a:latin typeface="Calibri" panose="020F0502020204030204" pitchFamily="34" charset="0"/>
                <a:cs typeface="Calibri" panose="020F0502020204030204" pitchFamily="34" charset="0"/>
              </a:rPr>
              <a:t>What are the attributes and methods that the MemberCashCard class </a:t>
            </a:r>
            <a:r>
              <a:rPr kumimoji="1" lang="en-US" altLang="en-US" sz="2400" i="1" u="sng">
                <a:solidFill>
                  <a:srgbClr val="FF0000"/>
                </a:solidFill>
                <a:latin typeface="Calibri" panose="020F0502020204030204" pitchFamily="34" charset="0"/>
                <a:cs typeface="Calibri" panose="020F0502020204030204" pitchFamily="34" charset="0"/>
              </a:rPr>
              <a:t>inherits</a:t>
            </a:r>
            <a:r>
              <a:rPr kumimoji="1" lang="en-US" altLang="en-US" sz="2400" i="1">
                <a:solidFill>
                  <a:srgbClr val="FF0000"/>
                </a:solidFill>
                <a:latin typeface="Calibri" panose="020F0502020204030204" pitchFamily="34" charset="0"/>
                <a:cs typeface="Calibri" panose="020F0502020204030204" pitchFamily="34" charset="0"/>
              </a:rPr>
              <a:t> from CashCard class ?</a:t>
            </a:r>
          </a:p>
        </p:txBody>
      </p:sp>
      <p:sp>
        <p:nvSpPr>
          <p:cNvPr id="9" name="Rectangle 3"/>
          <p:cNvSpPr txBox="1">
            <a:spLocks noChangeArrowheads="1"/>
          </p:cNvSpPr>
          <p:nvPr/>
        </p:nvSpPr>
        <p:spPr bwMode="auto">
          <a:xfrm>
            <a:off x="381000" y="4419600"/>
            <a:ext cx="8305800" cy="609600"/>
          </a:xfrm>
          <a:prstGeom prst="rect">
            <a:avLst/>
          </a:prstGeom>
          <a:solidFill>
            <a:srgbClr val="FFFFCC"/>
          </a:solidFill>
          <a:ln w="9525">
            <a:solidFill>
              <a:schemeClr val="accent1"/>
            </a:solidFill>
            <a:miter lim="800000"/>
            <a:headEnd/>
            <a:tailEnd/>
          </a:ln>
        </p:spPr>
        <p:txBody>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80000"/>
              </a:lnSpc>
              <a:buClr>
                <a:srgbClr val="0000FF"/>
              </a:buClr>
              <a:buFontTx/>
              <a:buNone/>
            </a:pPr>
            <a:r>
              <a:rPr kumimoji="1" lang="en-US" altLang="en-US" sz="2400" i="1">
                <a:solidFill>
                  <a:srgbClr val="FF0000"/>
                </a:solidFill>
                <a:latin typeface="Calibri" panose="020F0502020204030204" pitchFamily="34" charset="0"/>
                <a:cs typeface="Calibri" panose="020F0502020204030204" pitchFamily="34" charset="0"/>
              </a:rPr>
              <a:t>What are the MemberCashCard class’s </a:t>
            </a:r>
            <a:r>
              <a:rPr kumimoji="1" lang="en-US" altLang="en-US" sz="2400" i="1" u="sng">
                <a:solidFill>
                  <a:srgbClr val="FF0000"/>
                </a:solidFill>
                <a:latin typeface="Calibri" panose="020F0502020204030204" pitchFamily="34" charset="0"/>
                <a:cs typeface="Calibri" panose="020F0502020204030204" pitchFamily="34" charset="0"/>
              </a:rPr>
              <a:t>own</a:t>
            </a:r>
            <a:r>
              <a:rPr kumimoji="1" lang="en-US" altLang="en-US" sz="2400" i="1">
                <a:solidFill>
                  <a:srgbClr val="FF0000"/>
                </a:solidFill>
                <a:latin typeface="Calibri" panose="020F0502020204030204" pitchFamily="34" charset="0"/>
                <a:cs typeface="Calibri" panose="020F0502020204030204" pitchFamily="34" charset="0"/>
              </a:rPr>
              <a:t> attributes and methods?</a:t>
            </a:r>
          </a:p>
        </p:txBody>
      </p:sp>
      <p:sp>
        <p:nvSpPr>
          <p:cNvPr id="20485" name="Title 1"/>
          <p:cNvSpPr>
            <a:spLocks noGrp="1"/>
          </p:cNvSpPr>
          <p:nvPr>
            <p:ph type="title"/>
          </p:nvPr>
        </p:nvSpPr>
        <p:spPr/>
        <p:txBody>
          <a:bodyPr/>
          <a:lstStyle/>
          <a:p>
            <a:r>
              <a:rPr lang="en-SG" altLang="en-US" dirty="0"/>
              <a:t>Superclass and Subclass </a:t>
            </a:r>
            <a:r>
              <a:rPr lang="en-SG" altLang="en-US" baseline="-25000" dirty="0"/>
              <a:t>…/2</a:t>
            </a:r>
            <a:endParaRPr lang="en-US" altLang="en-US" baseline="-25000" dirty="0"/>
          </a:p>
        </p:txBody>
      </p:sp>
      <p:pic>
        <p:nvPicPr>
          <p:cNvPr id="2" name="s09">
            <a:hlinkClick r:id="" action="ppaction://media"/>
            <a:extLst>
              <a:ext uri="{FF2B5EF4-FFF2-40B4-BE49-F238E27FC236}">
                <a16:creationId xmlns:a16="http://schemas.microsoft.com/office/drawing/2014/main" id="{6DAF6992-FF1E-4487-BB6A-01C7D7BD4D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145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NP ICT PRG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 ICT PRG2" id="{AEBF74B4-0695-400E-87DF-A0BFA68DBDBF}" vid="{65809055-5926-4AAD-A6E8-E3F3A17384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NP ICT PRG2</Template>
  <TotalTime>10958</TotalTime>
  <Words>4791</Words>
  <Application>Microsoft Office PowerPoint</Application>
  <PresentationFormat>On-screen Show (4:3)</PresentationFormat>
  <Paragraphs>616</Paragraphs>
  <Slides>37</Slides>
  <Notes>33</Notes>
  <HiddenSlides>0</HiddenSlides>
  <MMClips>27</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Narrow</vt:lpstr>
      <vt:lpstr>Calibri</vt:lpstr>
      <vt:lpstr>Consolas</vt:lpstr>
      <vt:lpstr>Courier New</vt:lpstr>
      <vt:lpstr>Segoe UI</vt:lpstr>
      <vt:lpstr>Verdana</vt:lpstr>
      <vt:lpstr>Wingdings</vt:lpstr>
      <vt:lpstr>NP ICT PRG2</vt:lpstr>
      <vt:lpstr>PowerPoint Presentation</vt:lpstr>
      <vt:lpstr>Objectives</vt:lpstr>
      <vt:lpstr>What is Inheritance?</vt:lpstr>
      <vt:lpstr>Inheritance - Example 1</vt:lpstr>
      <vt:lpstr>Inheritance - Example 1 …/2</vt:lpstr>
      <vt:lpstr>Inheritance - Example 2</vt:lpstr>
      <vt:lpstr>PowerPoint Presentation</vt:lpstr>
      <vt:lpstr>Superclass and Subclass</vt:lpstr>
      <vt:lpstr>Superclass and Subclass …/2</vt:lpstr>
      <vt:lpstr>Superclass and Subclass – Example 1</vt:lpstr>
      <vt:lpstr>PowerPoint Presentation</vt:lpstr>
      <vt:lpstr>Superclass and Subclass – Example 3</vt:lpstr>
      <vt:lpstr>PowerPoint Presentation</vt:lpstr>
      <vt:lpstr>Deriving a subclass from an existing class</vt:lpstr>
      <vt:lpstr>Deriving a subclass from an existing class …/2</vt:lpstr>
      <vt:lpstr>PowerPoint Presentation</vt:lpstr>
      <vt:lpstr>Accessing Superclass’s data and methods</vt:lpstr>
      <vt:lpstr>Accessing the Superclass constructors</vt:lpstr>
      <vt:lpstr>Accessing the Superclass constructors …/2</vt:lpstr>
      <vt:lpstr>Accessing the Superclass constructors …/3</vt:lpstr>
      <vt:lpstr>Accesing Superclass methods</vt:lpstr>
      <vt:lpstr>Example - using base to access ToString() in base class</vt:lpstr>
      <vt:lpstr>Example - using base to access Deduct() in base class</vt:lpstr>
      <vt:lpstr>PowerPoint Presentation</vt:lpstr>
      <vt:lpstr>Method Overriding</vt:lpstr>
      <vt:lpstr>Method Overriding …/2</vt:lpstr>
      <vt:lpstr>Method Overloading</vt:lpstr>
      <vt:lpstr>Method Overloading - Example</vt:lpstr>
      <vt:lpstr>Method Overloading – Example …/2</vt:lpstr>
      <vt:lpstr>Method Overriding vs Method Overloading</vt:lpstr>
      <vt:lpstr>PowerPoint Presentation</vt:lpstr>
      <vt:lpstr>Demo Application – CashCard &amp; MemberCashCard</vt:lpstr>
      <vt:lpstr>CashCard class</vt:lpstr>
      <vt:lpstr>MemberCashCard class</vt:lpstr>
      <vt:lpstr>Main method</vt:lpstr>
      <vt:lpstr>Reading Reference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Poh Seng PS LIM (NP)</cp:lastModifiedBy>
  <cp:revision>723</cp:revision>
  <cp:lastPrinted>2013-04-22T07:40:51Z</cp:lastPrinted>
  <dcterms:created xsi:type="dcterms:W3CDTF">1995-05-28T16:29:18Z</dcterms:created>
  <dcterms:modified xsi:type="dcterms:W3CDTF">2021-10-26T07:13:23Z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omh@np.edu.sg</vt:lpwstr>
  </property>
  <property fmtid="{D5CDD505-2E9C-101B-9397-08002B2CF9AE}" pid="5" name="MSIP_Label_84f81056-721b-4b22-8334-0449c6cc893e_SetDate">
    <vt:lpwstr>2020-04-12T15:17:08.0911210Z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19acb5a4-291e-4e46-8156-c6bc4f867bdc</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omh@np.edu.sg</vt:lpwstr>
  </property>
  <property fmtid="{D5CDD505-2E9C-101B-9397-08002B2CF9AE}" pid="13" name="MSIP_Label_30286cb9-b49f-4646-87a5-340028348160_SetDate">
    <vt:lpwstr>2020-04-12T15:17:08.0911210Z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19acb5a4-291e-4e46-8156-c6bc4f867bdc</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