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376" r:id="rId2"/>
    <p:sldId id="448" r:id="rId3"/>
    <p:sldId id="450" r:id="rId4"/>
    <p:sldId id="457" r:id="rId5"/>
    <p:sldId id="456" r:id="rId6"/>
    <p:sldId id="458" r:id="rId7"/>
    <p:sldId id="463" r:id="rId8"/>
    <p:sldId id="459" r:id="rId9"/>
    <p:sldId id="464" r:id="rId10"/>
    <p:sldId id="460" r:id="rId11"/>
    <p:sldId id="465" r:id="rId12"/>
    <p:sldId id="451" r:id="rId13"/>
    <p:sldId id="469" r:id="rId14"/>
    <p:sldId id="452" r:id="rId15"/>
    <p:sldId id="454" r:id="rId16"/>
    <p:sldId id="455" r:id="rId17"/>
    <p:sldId id="461" r:id="rId18"/>
    <p:sldId id="466" r:id="rId19"/>
    <p:sldId id="468" r:id="rId20"/>
  </p:sldIdLst>
  <p:sldSz cx="9144000" cy="6858000" type="screen4x3"/>
  <p:notesSz cx="6797675" cy="987425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1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800000"/>
    <a:srgbClr val="0033CC"/>
    <a:srgbClr val="CCFFFF"/>
    <a:srgbClr val="FFCC99"/>
    <a:srgbClr val="CCCC00"/>
    <a:srgbClr val="00CC00"/>
    <a:srgbClr val="996633"/>
    <a:srgbClr val="00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86418" autoAdjust="0"/>
  </p:normalViewPr>
  <p:slideViewPr>
    <p:cSldViewPr>
      <p:cViewPr varScale="1">
        <p:scale>
          <a:sx n="64" d="100"/>
          <a:sy n="64" d="100"/>
        </p:scale>
        <p:origin x="154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2419" y="-1142"/>
      </p:cViewPr>
      <p:guideLst>
        <p:guide orient="horz" pos="2171"/>
        <p:guide pos="29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013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6401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47713"/>
            <a:ext cx="4916488" cy="3689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91063"/>
            <a:ext cx="4986338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78950"/>
            <a:ext cx="2946401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480B1165-9335-4490-A2CF-E29C5EDA27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16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E8F15A5-6023-41DB-A222-EA0A024F0D0B}" type="slidenum">
              <a:rPr lang="en-GB" sz="1000" smtClean="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954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0B1165-9335-4490-A2CF-E29C5EDA27A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82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0B1165-9335-4490-A2CF-E29C5EDA27A8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6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0B1165-9335-4490-A2CF-E29C5EDA27A8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58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0B1165-9335-4490-A2CF-E29C5EDA27A8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86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678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1069EC97-1614-4016-80B0-056622A390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6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4BF222A5-C630-481B-992E-9A13343A11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2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814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0F3B785A-0954-4728-9AEE-5E5AFAB699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9906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7B25E2B7-64FE-43AC-AA85-A3DABC177F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6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412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Slide </a:t>
            </a:r>
            <a:fld id="{DB10DA04-BE61-4688-A47F-CE638610C5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0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C150C643-5973-4420-ACC5-63A35F854A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6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638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93BE6C5-5479-4F7F-8C6F-07C4AB25D8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3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35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Slide </a:t>
            </a:r>
            <a:fld id="{E5B3E104-0B9F-48A0-9620-CE9BF067F8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7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638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Slide </a:t>
            </a:r>
            <a:fld id="{4A783B3C-2206-4294-B5F7-8065074B6C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9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257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48E61B8B-F9E7-434F-A85A-58E6B26E3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838199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32" name="Rectangle 16"/>
          <p:cNvSpPr>
            <a:spLocks noChangeArrowheads="1"/>
          </p:cNvSpPr>
          <p:nvPr userDrawn="1"/>
        </p:nvSpPr>
        <p:spPr bwMode="auto">
          <a:xfrm>
            <a:off x="6934200" y="64008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 algn="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Last updated: </a:t>
            </a:r>
            <a:r>
              <a:rPr lang="en-US" sz="1200" dirty="0" smtClean="0">
                <a:latin typeface="Arial Narrow" pitchFamily="34" charset="0"/>
              </a:rPr>
              <a:t>14/10/2021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033" name="Rectangle 16"/>
          <p:cNvSpPr>
            <a:spLocks noChangeArrowheads="1"/>
          </p:cNvSpPr>
          <p:nvPr userDrawn="1"/>
        </p:nvSpPr>
        <p:spPr bwMode="auto">
          <a:xfrm>
            <a:off x="3733800" y="640080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 algn="ctr">
              <a:spcBef>
                <a:spcPct val="50000"/>
              </a:spcBef>
            </a:pPr>
            <a:r>
              <a:rPr lang="en-US" altLang="en-US" sz="1200" dirty="0"/>
              <a:t>Introduction</a:t>
            </a:r>
            <a:r>
              <a:rPr lang="en-US" sz="1200" dirty="0">
                <a:latin typeface="Arial Narrow" pitchFamily="34" charset="0"/>
              </a:rPr>
              <a:t/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Slide </a:t>
            </a:r>
            <a:fld id="{C547723C-E064-4B18-A6E4-9DEF22D414C9}" type="slidenum">
              <a:rPr lang="en-US" sz="1200">
                <a:latin typeface="Arial Narrow" pitchFamily="34" charset="0"/>
              </a:rPr>
              <a:pPr marL="4763" lvl="1" algn="ctr">
                <a:spcBef>
                  <a:spcPct val="50000"/>
                </a:spcBef>
              </a:pPr>
              <a:t>‹#›</a:t>
            </a:fld>
            <a:endParaRPr lang="en-US" sz="1200" dirty="0">
              <a:latin typeface="Arial Narrow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65265" y="6351941"/>
            <a:ext cx="1554035" cy="353659"/>
          </a:xfrm>
          <a:prstGeom prst="rect">
            <a:avLst/>
          </a:prstGeom>
        </p:spPr>
      </p:pic>
      <p:sp>
        <p:nvSpPr>
          <p:cNvPr id="11" name="Rectangle 16"/>
          <p:cNvSpPr>
            <a:spLocks noChangeArrowheads="1"/>
          </p:cNvSpPr>
          <p:nvPr userDrawn="1"/>
        </p:nvSpPr>
        <p:spPr bwMode="auto">
          <a:xfrm>
            <a:off x="2057400" y="640080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CSF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FED </a:t>
            </a:r>
            <a:r>
              <a:rPr lang="en-US" sz="1200" dirty="0" smtClean="0">
                <a:latin typeface="Arial Narrow" pitchFamily="34" charset="0"/>
              </a:rPr>
              <a:t>AY21/22, </a:t>
            </a:r>
            <a:r>
              <a:rPr lang="en-US" sz="1200" dirty="0">
                <a:latin typeface="Arial Narrow" pitchFamily="34" charset="0"/>
              </a:rPr>
              <a:t>Sem 2</a:t>
            </a:r>
          </a:p>
        </p:txBody>
      </p:sp>
      <p:sp>
        <p:nvSpPr>
          <p:cNvPr id="3" name="MSIPCMContentMarking" descr="{&quot;HashCode&quot;:-1818968269,&quot;Placement&quot;:&quot;Header&quot;,&quot;Top&quot;:0.0,&quot;Left&quot;:0.0,&quot;SlideWidth&quot;:720,&quot;SlideHeight&quot;:540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  <a:endParaRPr lang="en-US" sz="11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learningwebdesign.com" TargetMode="External"/><Relationship Id="rId2" Type="http://schemas.openxmlformats.org/officeDocument/2006/relationships/hyperlink" Target="https://ebookcentral.proquest.com/lib/np/detail.action?docID=5412749&amp;query=Learning+Web+Design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286001"/>
            <a:ext cx="5448300" cy="990599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r>
              <a:rPr lang="en-GB" sz="4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</a:t>
            </a:r>
          </a:p>
          <a:p>
            <a:pPr algn="ctr">
              <a:lnSpc>
                <a:spcPct val="130000"/>
              </a:lnSpc>
              <a:defRPr/>
            </a:pPr>
            <a:endParaRPr lang="en-GB" sz="28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609600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WE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</a:t>
            </a:r>
            <a:endParaRPr lang="en-GB" sz="3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4000" b="1" dirty="0">
                <a:solidFill>
                  <a:schemeClr val="bg1"/>
                </a:solidFill>
                <a:latin typeface="Tahoma" pitchFamily="34" charset="0"/>
              </a:rPr>
              <a:t>FED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457200" y="5562600"/>
            <a:ext cx="91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743200" y="3733800"/>
            <a:ext cx="5486400" cy="159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b="1" dirty="0">
                <a:latin typeface="Arial Narrow" pitchFamily="34" charset="0"/>
              </a:rPr>
              <a:t>Front End Development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dirty="0">
                <a:latin typeface="Arial Narrow" pitchFamily="34" charset="0"/>
              </a:rPr>
              <a:t>Diploma in CSF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dirty="0">
                <a:latin typeface="Arial Narrow" pitchFamily="34" charset="0"/>
              </a:rPr>
              <a:t>Year 1 (</a:t>
            </a:r>
            <a:r>
              <a:rPr kumimoji="1" lang="en-GB" sz="3200" dirty="0" smtClean="0">
                <a:latin typeface="Arial Narrow" pitchFamily="34" charset="0"/>
              </a:rPr>
              <a:t>2021/22), </a:t>
            </a:r>
            <a:r>
              <a:rPr kumimoji="1" lang="en-GB" sz="3200" dirty="0">
                <a:latin typeface="Arial Narrow" pitchFamily="34" charset="0"/>
              </a:rPr>
              <a:t>Semester 2</a:t>
            </a:r>
            <a:endParaRPr kumimoji="1" lang="en-GB" sz="4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8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15369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fast, small, and feature-rich JavaScript library. </a:t>
            </a:r>
          </a:p>
          <a:p>
            <a:r>
              <a:rPr lang="en-US" dirty="0"/>
              <a:t>It makes things like HTML document traversal and manipulation, event handling, animation, and Ajax much simpler with an easy-to-use API that works across a multitude of browsers. </a:t>
            </a:r>
          </a:p>
          <a:p>
            <a:r>
              <a:rPr lang="en-US" dirty="0"/>
              <a:t>With a combination of versatility and extensibility, jQuery has changed the way that millions of people write JavaScript.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5400"/>
            <a:ext cx="1779438" cy="65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2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AJAX stand for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synchronous </a:t>
            </a:r>
            <a:r>
              <a:rPr lang="en-US" sz="2800" dirty="0">
                <a:solidFill>
                  <a:srgbClr val="FF0000"/>
                </a:solidFill>
              </a:rPr>
              <a:t>J</a:t>
            </a:r>
            <a:r>
              <a:rPr lang="en-US" sz="2800" dirty="0"/>
              <a:t>avaScript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nd 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ML.</a:t>
            </a:r>
          </a:p>
          <a:p>
            <a:r>
              <a:rPr lang="en-US" sz="2800" dirty="0"/>
              <a:t>While not a technology in itself</a:t>
            </a:r>
            <a:r>
              <a:rPr lang="en-US" sz="2800"/>
              <a:t>, it is </a:t>
            </a:r>
            <a:r>
              <a:rPr lang="en-US" sz="2800" dirty="0"/>
              <a:t>a term that describes a "new" approach to using a number of existing technologies together, including: </a:t>
            </a:r>
          </a:p>
          <a:p>
            <a:pPr lvl="1"/>
            <a:r>
              <a:rPr lang="en-US" sz="2400" dirty="0"/>
              <a:t>HTML or XHTML, Cascading Style Sheets, JavaScript, The Document Object Model, XML, XSLT, and most importantly the </a:t>
            </a:r>
            <a:r>
              <a:rPr lang="en-US" sz="2400" dirty="0" err="1"/>
              <a:t>XMLHttpRequest</a:t>
            </a:r>
            <a:r>
              <a:rPr lang="en-US" sz="2400" dirty="0"/>
              <a:t> object.</a:t>
            </a:r>
          </a:p>
          <a:p>
            <a:r>
              <a:rPr lang="en-US" sz="2800" dirty="0"/>
              <a:t>It is able to:</a:t>
            </a:r>
          </a:p>
          <a:p>
            <a:pPr lvl="1"/>
            <a:r>
              <a:rPr lang="en-US" sz="2400" dirty="0"/>
              <a:t>Update a web page without reloading the page</a:t>
            </a:r>
          </a:p>
          <a:p>
            <a:pPr lvl="1"/>
            <a:r>
              <a:rPr lang="en-US" sz="2400" dirty="0"/>
              <a:t>Request data from a server - after the page has loaded</a:t>
            </a:r>
          </a:p>
          <a:p>
            <a:pPr lvl="1"/>
            <a:r>
              <a:rPr lang="en-US" sz="2400" dirty="0"/>
              <a:t>Receive data from a server - after the page has loaded</a:t>
            </a:r>
          </a:p>
          <a:p>
            <a:pPr lvl="1"/>
            <a:r>
              <a:rPr lang="en-US" sz="2400" dirty="0"/>
              <a:t>Send data to a server - in the background</a:t>
            </a:r>
          </a:p>
          <a:p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0"/>
            <a:ext cx="1377107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8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GB" dirty="0"/>
              <a:t>Topics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762000"/>
            <a:ext cx="8343900" cy="54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GB" dirty="0"/>
              <a:t>Topics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9094833" cy="523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153400" cy="5486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sz="2800" dirty="0"/>
              <a:t>Continuous Assessment (CA)		</a:t>
            </a:r>
            <a:r>
              <a:rPr lang="en-GB" sz="2800" dirty="0" smtClean="0"/>
              <a:t>	20</a:t>
            </a:r>
            <a:r>
              <a:rPr lang="en-GB" sz="2800" dirty="0"/>
              <a:t>%</a:t>
            </a:r>
          </a:p>
          <a:p>
            <a:pPr lvl="1">
              <a:spcBef>
                <a:spcPts val="0"/>
              </a:spcBef>
              <a:tabLst>
                <a:tab pos="5029200" algn="l"/>
                <a:tab pos="5486400" algn="l"/>
              </a:tabLst>
            </a:pPr>
            <a:r>
              <a:rPr lang="en-GB" sz="2400" dirty="0"/>
              <a:t>Weekly submissions	</a:t>
            </a:r>
            <a:r>
              <a:rPr lang="en-GB" sz="2400" dirty="0" smtClean="0"/>
              <a:t>20</a:t>
            </a:r>
            <a:r>
              <a:rPr lang="en-GB" sz="2400" dirty="0"/>
              <a:t>%</a:t>
            </a:r>
          </a:p>
          <a:p>
            <a:pPr>
              <a:spcBef>
                <a:spcPts val="0"/>
              </a:spcBef>
              <a:tabLst>
                <a:tab pos="5029200" algn="l"/>
                <a:tab pos="5486400" algn="l"/>
              </a:tabLst>
            </a:pPr>
            <a:endParaRPr lang="en-GB" sz="2800" dirty="0" smtClean="0"/>
          </a:p>
          <a:p>
            <a:pPr>
              <a:spcBef>
                <a:spcPts val="0"/>
              </a:spcBef>
              <a:tabLst>
                <a:tab pos="5029200" algn="l"/>
                <a:tab pos="5486400" algn="l"/>
              </a:tabLst>
            </a:pPr>
            <a:r>
              <a:rPr lang="en-GB" sz="2800" dirty="0" smtClean="0"/>
              <a:t>Practical Test </a:t>
            </a:r>
            <a:r>
              <a:rPr lang="en-GB" sz="2800" dirty="0"/>
              <a:t>			</a:t>
            </a:r>
            <a:r>
              <a:rPr lang="en-GB" sz="2800" dirty="0" smtClean="0"/>
              <a:t>30</a:t>
            </a:r>
            <a:r>
              <a:rPr lang="en-GB" sz="2800" dirty="0"/>
              <a:t>%</a:t>
            </a:r>
          </a:p>
          <a:p>
            <a:pPr lvl="1">
              <a:spcBef>
                <a:spcPts val="0"/>
              </a:spcBef>
              <a:tabLst>
                <a:tab pos="5029200" algn="l"/>
                <a:tab pos="5486400" algn="l"/>
              </a:tabLst>
            </a:pPr>
            <a:r>
              <a:rPr lang="en-US" sz="2400" dirty="0"/>
              <a:t>Practical Test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online</a:t>
            </a:r>
            <a:r>
              <a:rPr lang="en-US" sz="2400" dirty="0" smtClean="0"/>
              <a:t>) </a:t>
            </a:r>
            <a:r>
              <a:rPr lang="en-US" sz="2400" dirty="0"/>
              <a:t>(Week </a:t>
            </a:r>
            <a:r>
              <a:rPr lang="en-US" sz="2400" dirty="0" smtClean="0"/>
              <a:t>12</a:t>
            </a:r>
            <a:r>
              <a:rPr lang="en-US" sz="2400" dirty="0" smtClean="0"/>
              <a:t>)</a:t>
            </a:r>
            <a:r>
              <a:rPr lang="en-US" sz="2400" dirty="0"/>
              <a:t>	</a:t>
            </a:r>
            <a:r>
              <a:rPr lang="en-US" sz="2400" dirty="0" smtClean="0"/>
              <a:t>30</a:t>
            </a:r>
            <a:r>
              <a:rPr lang="en-US" sz="2400" dirty="0"/>
              <a:t>%</a:t>
            </a:r>
            <a:endParaRPr lang="en-GB" sz="2400" dirty="0"/>
          </a:p>
          <a:p>
            <a:pPr>
              <a:spcBef>
                <a:spcPts val="0"/>
              </a:spcBef>
              <a:tabLst>
                <a:tab pos="5486400" algn="l"/>
              </a:tabLst>
            </a:pPr>
            <a:endParaRPr lang="en-GB" sz="2800" dirty="0"/>
          </a:p>
          <a:p>
            <a:pPr>
              <a:spcBef>
                <a:spcPts val="0"/>
              </a:spcBef>
              <a:tabLst>
                <a:tab pos="5486400" algn="l"/>
              </a:tabLst>
            </a:pPr>
            <a:r>
              <a:rPr lang="en-GB" sz="2800" dirty="0"/>
              <a:t>Assignment (Weeks </a:t>
            </a:r>
            <a:r>
              <a:rPr lang="en-GB" sz="2800" dirty="0" smtClean="0"/>
              <a:t>13 </a:t>
            </a:r>
            <a:r>
              <a:rPr lang="en-GB" sz="2800" dirty="0"/>
              <a:t>to </a:t>
            </a:r>
            <a:r>
              <a:rPr lang="en-GB" sz="2800" dirty="0" smtClean="0"/>
              <a:t>16)</a:t>
            </a:r>
            <a:r>
              <a:rPr lang="en-GB" sz="2800" dirty="0"/>
              <a:t>		</a:t>
            </a:r>
            <a:r>
              <a:rPr lang="en-GB" sz="2800" dirty="0" smtClean="0"/>
              <a:t>50</a:t>
            </a:r>
            <a:r>
              <a:rPr lang="en-GB" sz="2800" dirty="0"/>
              <a:t>%</a:t>
            </a:r>
          </a:p>
          <a:p>
            <a:pPr lvl="1">
              <a:spcBef>
                <a:spcPts val="0"/>
              </a:spcBef>
              <a:tabLst>
                <a:tab pos="5486400" algn="l"/>
              </a:tabLst>
            </a:pPr>
            <a:r>
              <a:rPr lang="en-US" sz="2400" dirty="0"/>
              <a:t>Develop a web site (Group)</a:t>
            </a:r>
          </a:p>
          <a:p>
            <a:pPr lvl="1">
              <a:spcBef>
                <a:spcPts val="0"/>
              </a:spcBef>
              <a:tabLst>
                <a:tab pos="5486400" algn="l"/>
              </a:tabLst>
            </a:pPr>
            <a:r>
              <a:rPr lang="en-US" sz="2400" dirty="0"/>
              <a:t>Assignment presentation on week </a:t>
            </a:r>
            <a:r>
              <a:rPr lang="en-US" sz="2400" dirty="0" smtClean="0"/>
              <a:t>17/18</a:t>
            </a:r>
            <a:endParaRPr lang="en-GB" sz="2400" dirty="0"/>
          </a:p>
          <a:p>
            <a:pPr marL="457200" lvl="1" indent="0">
              <a:spcBef>
                <a:spcPts val="0"/>
              </a:spcBef>
              <a:buNone/>
              <a:tabLst>
                <a:tab pos="5486400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5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Textbook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9099" y="3701979"/>
            <a:ext cx="8715375" cy="2394021"/>
          </a:xfrm>
        </p:spPr>
        <p:txBody>
          <a:bodyPr/>
          <a:lstStyle/>
          <a:p>
            <a:pPr marL="0" indent="0" algn="ctr">
              <a:buNone/>
            </a:pPr>
            <a:r>
              <a:rPr lang="en-GB" sz="1800" dirty="0"/>
              <a:t>Learning Web Design</a:t>
            </a:r>
          </a:p>
          <a:p>
            <a:pPr marL="0" indent="0" algn="ctr">
              <a:buNone/>
            </a:pPr>
            <a:r>
              <a:rPr lang="en-GB" sz="1600" b="0" dirty="0"/>
              <a:t>A Beginner’s Guide to HTML, CSS, JavaScript and Web Graphics</a:t>
            </a:r>
          </a:p>
          <a:p>
            <a:pPr marL="0" indent="0" algn="ctr">
              <a:buNone/>
            </a:pPr>
            <a:r>
              <a:rPr lang="en-GB" sz="1800" b="0" dirty="0" smtClean="0"/>
              <a:t>Jennifer </a:t>
            </a:r>
            <a:r>
              <a:rPr lang="en-GB" sz="1800" b="0" dirty="0" err="1"/>
              <a:t>Niederst</a:t>
            </a:r>
            <a:r>
              <a:rPr lang="en-GB" sz="1800" b="0" dirty="0"/>
              <a:t> Robbins</a:t>
            </a:r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sz="1400" dirty="0"/>
              <a:t>Available to download from NP library </a:t>
            </a:r>
            <a:r>
              <a:rPr lang="en-US" sz="1400" dirty="0" smtClean="0"/>
              <a:t>(VPN and login using NP account):</a:t>
            </a:r>
            <a:endParaRPr lang="en-US" sz="1400" dirty="0"/>
          </a:p>
          <a:p>
            <a:pPr marL="0" indent="0" algn="ctr">
              <a:buNone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ebookcentral.proquest.com/lib/np/detail.action?docID=5412749&amp;query=Learning+Web+Design</a:t>
            </a:r>
            <a:r>
              <a:rPr lang="en-US" sz="1400" dirty="0" smtClean="0"/>
              <a:t> </a:t>
            </a:r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sz="1400" dirty="0" smtClean="0"/>
              <a:t>Companion </a:t>
            </a:r>
            <a:r>
              <a:rPr lang="en-US" sz="1400" dirty="0"/>
              <a:t>website for the book:</a:t>
            </a:r>
          </a:p>
          <a:p>
            <a:pPr marL="0" indent="0" algn="ctr">
              <a:buNone/>
            </a:pPr>
            <a:r>
              <a:rPr lang="en-US" sz="1400" dirty="0">
                <a:hlinkClick r:id="rId3" action="ppaction://hlinkfile"/>
              </a:rPr>
              <a:t>learningwebdesign.com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99" y="726519"/>
            <a:ext cx="7885480" cy="30546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678" y="990600"/>
            <a:ext cx="2332322" cy="28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8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Mode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100 % Remote </a:t>
            </a:r>
            <a:r>
              <a:rPr lang="en-US" dirty="0" smtClean="0"/>
              <a:t>Learning (Asynchronous)</a:t>
            </a:r>
          </a:p>
          <a:p>
            <a:pPr lvl="1"/>
            <a:r>
              <a:rPr lang="en-US" dirty="0" smtClean="0"/>
              <a:t>However, there is </a:t>
            </a:r>
            <a:r>
              <a:rPr lang="en-US" dirty="0" smtClean="0">
                <a:solidFill>
                  <a:srgbClr val="FF0000"/>
                </a:solidFill>
              </a:rPr>
              <a:t>consultation</a:t>
            </a:r>
            <a:r>
              <a:rPr lang="en-US" dirty="0" smtClean="0"/>
              <a:t> session during </a:t>
            </a:r>
            <a:r>
              <a:rPr lang="en-US" dirty="0"/>
              <a:t>time tabled </a:t>
            </a:r>
            <a:r>
              <a:rPr lang="en-US" dirty="0" smtClean="0"/>
              <a:t>hour</a:t>
            </a:r>
          </a:p>
          <a:p>
            <a:r>
              <a:rPr lang="en-US" dirty="0" smtClean="0"/>
              <a:t>Online </a:t>
            </a:r>
            <a:r>
              <a:rPr lang="en-US" dirty="0"/>
              <a:t>collaboration S2S and S2T</a:t>
            </a:r>
          </a:p>
          <a:p>
            <a:r>
              <a:rPr lang="en-US" dirty="0"/>
              <a:t>Online consultation S2T</a:t>
            </a:r>
          </a:p>
          <a:p>
            <a:pPr lvl="1"/>
            <a:r>
              <a:rPr lang="en-US" dirty="0"/>
              <a:t>Microsoft </a:t>
            </a:r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4203917"/>
            <a:ext cx="8793497" cy="1815882"/>
          </a:xfrm>
          <a:prstGeom prst="rect">
            <a:avLst/>
          </a:prstGeom>
          <a:noFill/>
          <a:ln w="47625">
            <a:solidFill>
              <a:schemeClr val="accent1">
                <a:alpha val="9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However, please note that your tutor reserved the right to call for lessons (HBL or F2F), of which, you have to comply. </a:t>
            </a:r>
          </a:p>
          <a:p>
            <a:endParaRPr lang="en-US" sz="1600" dirty="0"/>
          </a:p>
          <a:p>
            <a:r>
              <a:rPr lang="en-US" sz="1600" dirty="0" smtClean="0"/>
              <a:t>Situations where lessons maybe called for but not limited to, include:-</a:t>
            </a:r>
          </a:p>
          <a:p>
            <a:pPr marL="457200" indent="-457200">
              <a:buAutoNum type="arabicParenR"/>
            </a:pPr>
            <a:r>
              <a:rPr lang="en-US" sz="1600" dirty="0" smtClean="0"/>
              <a:t>Practical Test</a:t>
            </a:r>
          </a:p>
          <a:p>
            <a:pPr marL="457200" indent="-457200">
              <a:buAutoNum type="arabicParenR"/>
            </a:pPr>
            <a:r>
              <a:rPr lang="en-US" sz="1600" dirty="0" smtClean="0"/>
              <a:t>Assignment Presentation</a:t>
            </a:r>
          </a:p>
          <a:p>
            <a:pPr marL="457200" indent="-457200">
              <a:buAutoNum type="arabicParenR"/>
            </a:pPr>
            <a:r>
              <a:rPr lang="en-US" sz="1600" dirty="0" smtClean="0"/>
              <a:t>School Directive, </a:t>
            </a:r>
            <a:r>
              <a:rPr lang="en-US" sz="1600" dirty="0" err="1" smtClean="0"/>
              <a:t>etc</a:t>
            </a: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15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Materials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Prescribed text book </a:t>
            </a:r>
          </a:p>
          <a:p>
            <a:pPr lvl="1"/>
            <a:r>
              <a:rPr lang="en-US" dirty="0"/>
              <a:t>Cater for reading/writing learners</a:t>
            </a:r>
          </a:p>
          <a:p>
            <a:r>
              <a:rPr lang="en-US" dirty="0"/>
              <a:t>Supplementary videos </a:t>
            </a:r>
          </a:p>
          <a:p>
            <a:pPr lvl="1"/>
            <a:r>
              <a:rPr lang="en-US" dirty="0"/>
              <a:t>Cater for visual and auditory learners </a:t>
            </a:r>
          </a:p>
          <a:p>
            <a:r>
              <a:rPr lang="en-US" dirty="0"/>
              <a:t>Hands-on exercises </a:t>
            </a:r>
          </a:p>
          <a:p>
            <a:pPr lvl="1"/>
            <a:r>
              <a:rPr lang="en-US" dirty="0"/>
              <a:t>Cater for kinesthetic learners </a:t>
            </a:r>
          </a:p>
          <a:p>
            <a:r>
              <a:rPr lang="en-US" dirty="0"/>
              <a:t>On-going group project </a:t>
            </a:r>
          </a:p>
          <a:p>
            <a:pPr lvl="1"/>
            <a:r>
              <a:rPr lang="en-US" dirty="0"/>
              <a:t>Cater for kinesthetic learners</a:t>
            </a:r>
          </a:p>
          <a:p>
            <a:pPr lvl="1"/>
            <a:r>
              <a:rPr lang="en-US" dirty="0"/>
              <a:t>Encourage group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14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38201"/>
            <a:ext cx="8191500" cy="5638799"/>
          </a:xfrm>
        </p:spPr>
        <p:txBody>
          <a:bodyPr/>
          <a:lstStyle/>
          <a:p>
            <a:r>
              <a:rPr lang="en-US" dirty="0"/>
              <a:t>If you </a:t>
            </a:r>
            <a:r>
              <a:rPr lang="en-US" dirty="0">
                <a:solidFill>
                  <a:srgbClr val="FF0000"/>
                </a:solidFill>
              </a:rPr>
              <a:t>read</a:t>
            </a:r>
            <a:r>
              <a:rPr lang="en-US" dirty="0"/>
              <a:t> (or hear) something, you will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it.</a:t>
            </a:r>
          </a:p>
          <a:p>
            <a:r>
              <a:rPr lang="en-US" dirty="0"/>
              <a:t>If you </a:t>
            </a:r>
            <a:r>
              <a:rPr lang="en-US" dirty="0">
                <a:solidFill>
                  <a:srgbClr val="FF0000"/>
                </a:solidFill>
              </a:rPr>
              <a:t>write</a:t>
            </a:r>
            <a:r>
              <a:rPr lang="en-US" dirty="0"/>
              <a:t> it down you will </a:t>
            </a:r>
            <a:r>
              <a:rPr lang="en-US" dirty="0">
                <a:solidFill>
                  <a:srgbClr val="FF0000"/>
                </a:solidFill>
              </a:rPr>
              <a:t>remember</a:t>
            </a:r>
            <a:r>
              <a:rPr lang="en-US" dirty="0"/>
              <a:t> it.</a:t>
            </a:r>
          </a:p>
          <a:p>
            <a:r>
              <a:rPr lang="en-US" dirty="0"/>
              <a:t>If you can </a:t>
            </a:r>
            <a:r>
              <a:rPr lang="en-US" dirty="0">
                <a:solidFill>
                  <a:srgbClr val="FF0000"/>
                </a:solidFill>
              </a:rPr>
              <a:t>explain</a:t>
            </a:r>
            <a:r>
              <a:rPr lang="en-US" dirty="0"/>
              <a:t> it to someone else you will </a:t>
            </a:r>
            <a:r>
              <a:rPr lang="en-US" dirty="0">
                <a:solidFill>
                  <a:srgbClr val="FF0000"/>
                </a:solidFill>
              </a:rPr>
              <a:t>understand</a:t>
            </a:r>
            <a:r>
              <a:rPr lang="en-US" dirty="0"/>
              <a:t> it.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You should always aim to understand, not just know or remember. </a:t>
            </a:r>
          </a:p>
          <a:p>
            <a:r>
              <a:rPr lang="en-US" dirty="0">
                <a:solidFill>
                  <a:srgbClr val="FF0000"/>
                </a:solidFill>
              </a:rPr>
              <a:t>So write the sample codes and get a study buddy and discuss the code with each other.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48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r>
              <a:rPr lang="en-US" dirty="0"/>
              <a:t>Textbook</a:t>
            </a:r>
          </a:p>
          <a:p>
            <a:r>
              <a:rPr lang="en-US" dirty="0"/>
              <a:t>Slides - download from </a:t>
            </a:r>
            <a:r>
              <a:rPr lang="en-US" dirty="0" err="1"/>
              <a:t>MeL</a:t>
            </a:r>
            <a:endParaRPr lang="en-US" dirty="0"/>
          </a:p>
          <a:p>
            <a:r>
              <a:rPr lang="en-US" dirty="0"/>
              <a:t>Practical Exercises - download from </a:t>
            </a:r>
            <a:r>
              <a:rPr lang="en-US" dirty="0" err="1"/>
              <a:t>MeL</a:t>
            </a:r>
            <a:endParaRPr lang="en-US" dirty="0"/>
          </a:p>
          <a:p>
            <a:r>
              <a:rPr lang="en-US" dirty="0"/>
              <a:t>Videos - links to be given</a:t>
            </a:r>
          </a:p>
          <a:p>
            <a:r>
              <a:rPr lang="en-US" dirty="0"/>
              <a:t>Visual Studio - for hands-on</a:t>
            </a:r>
          </a:p>
          <a:p>
            <a:r>
              <a:rPr lang="en-US" dirty="0"/>
              <a:t>MEL - for submission of weekly work</a:t>
            </a:r>
          </a:p>
          <a:p>
            <a:r>
              <a:rPr lang="en-US" dirty="0"/>
              <a:t>Microsoft Teams – for communication as well as feedback</a:t>
            </a:r>
          </a:p>
        </p:txBody>
      </p:sp>
    </p:spTree>
    <p:extLst>
      <p:ext uri="{BB962C8B-B14F-4D97-AF65-F5344CB8AC3E}">
        <p14:creationId xmlns:p14="http://schemas.microsoft.com/office/powerpoint/2010/main" val="170141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of the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181600"/>
          </a:xfrm>
        </p:spPr>
        <p:txBody>
          <a:bodyPr/>
          <a:lstStyle/>
          <a:p>
            <a:pPr marL="514350" lvl="0" indent="-514350">
              <a:buSzPct val="100000"/>
              <a:buFont typeface="+mj-lt"/>
              <a:buAutoNum type="arabicPeriod"/>
            </a:pPr>
            <a:r>
              <a:rPr lang="en-US" sz="2800" dirty="0"/>
              <a:t>To develop skills to </a:t>
            </a:r>
            <a:r>
              <a:rPr lang="en-US" sz="2800" dirty="0">
                <a:solidFill>
                  <a:srgbClr val="FF0000"/>
                </a:solidFill>
              </a:rPr>
              <a:t>create responsive web sites</a:t>
            </a:r>
            <a:r>
              <a:rPr lang="en-US" sz="2800" dirty="0"/>
              <a:t>;</a:t>
            </a:r>
          </a:p>
          <a:p>
            <a:pPr marL="514350" lvl="0" indent="-514350">
              <a:buSzPct val="100000"/>
              <a:buFont typeface="+mj-lt"/>
              <a:buAutoNum type="arabicPeriod"/>
            </a:pPr>
            <a:r>
              <a:rPr lang="en-US" sz="2800" dirty="0"/>
              <a:t>To develop skills to </a:t>
            </a:r>
            <a:r>
              <a:rPr lang="en-US" sz="2800" dirty="0">
                <a:solidFill>
                  <a:srgbClr val="FF0000"/>
                </a:solidFill>
              </a:rPr>
              <a:t>incorporate multimedia in web pages</a:t>
            </a:r>
            <a:r>
              <a:rPr lang="en-US" sz="2800" dirty="0"/>
              <a:t>;</a:t>
            </a:r>
          </a:p>
          <a:p>
            <a:pPr marL="514350" lvl="0" indent="-514350">
              <a:buSzPct val="100000"/>
              <a:buFont typeface="+mj-lt"/>
              <a:buAutoNum type="arabicPeriod"/>
            </a:pPr>
            <a:r>
              <a:rPr lang="en-US" sz="2800" dirty="0"/>
              <a:t>To develop skills to create </a:t>
            </a:r>
            <a:r>
              <a:rPr lang="en-US" sz="2800" dirty="0">
                <a:solidFill>
                  <a:srgbClr val="FF0000"/>
                </a:solidFill>
              </a:rPr>
              <a:t>forms to capture various types of user input</a:t>
            </a:r>
            <a:r>
              <a:rPr lang="en-US" sz="2800" dirty="0"/>
              <a:t> with appropriate validation;</a:t>
            </a:r>
          </a:p>
          <a:p>
            <a:pPr marL="514350" lvl="0" indent="-514350">
              <a:buSzPct val="100000"/>
              <a:buFont typeface="+mj-lt"/>
              <a:buAutoNum type="arabicPeriod"/>
            </a:pPr>
            <a:r>
              <a:rPr lang="en-US" sz="2800" dirty="0"/>
              <a:t>To develop skills </a:t>
            </a:r>
            <a:r>
              <a:rPr lang="en-US" sz="2800" dirty="0">
                <a:solidFill>
                  <a:srgbClr val="FF0000"/>
                </a:solidFill>
              </a:rPr>
              <a:t>to add client-side scripting </a:t>
            </a:r>
            <a:r>
              <a:rPr lang="en-US" sz="2800" dirty="0"/>
              <a:t>and advanced capabilities.</a:t>
            </a:r>
          </a:p>
          <a:p>
            <a:pPr marL="514350" lvl="0" indent="-514350">
              <a:buSzPct val="100000"/>
              <a:buFont typeface="+mj-lt"/>
              <a:buAutoNum type="arabicPeriod"/>
            </a:pPr>
            <a:r>
              <a:rPr lang="en-US" sz="2800" dirty="0"/>
              <a:t>To develop skills on frontend security.</a:t>
            </a:r>
          </a:p>
        </p:txBody>
      </p:sp>
    </p:spTree>
    <p:extLst>
      <p:ext uri="{BB962C8B-B14F-4D97-AF65-F5344CB8AC3E}">
        <p14:creationId xmlns:p14="http://schemas.microsoft.com/office/powerpoint/2010/main" val="155807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10200"/>
          </a:xfrm>
        </p:spPr>
        <p:txBody>
          <a:bodyPr/>
          <a:lstStyle/>
          <a:p>
            <a:r>
              <a:rPr lang="en-GB" sz="2800" dirty="0"/>
              <a:t>On completion of this module, the students should be able to:</a:t>
            </a:r>
          </a:p>
          <a:p>
            <a:pPr lvl="1"/>
            <a:r>
              <a:rPr lang="en-GB" sz="2400" dirty="0"/>
              <a:t>Create web pages using HTML5.</a:t>
            </a:r>
          </a:p>
          <a:p>
            <a:pPr lvl="1"/>
            <a:r>
              <a:rPr lang="en-GB" sz="2400" dirty="0"/>
              <a:t>Add graphics and multimedia to web pages using HTML elements.</a:t>
            </a:r>
          </a:p>
          <a:p>
            <a:pPr lvl="1"/>
            <a:r>
              <a:rPr lang="en-GB" sz="2400" dirty="0"/>
              <a:t>Use hyperlinks to connect various web pages together.</a:t>
            </a:r>
          </a:p>
          <a:p>
            <a:pPr lvl="1"/>
            <a:r>
              <a:rPr lang="en-GB" sz="2400" dirty="0"/>
              <a:t>Capture user input using forms.</a:t>
            </a:r>
          </a:p>
          <a:p>
            <a:pPr lvl="1"/>
            <a:r>
              <a:rPr lang="en-GB" sz="2400" dirty="0"/>
              <a:t>Create CSS stylesheets.</a:t>
            </a:r>
          </a:p>
          <a:p>
            <a:pPr lvl="1"/>
            <a:r>
              <a:rPr lang="en-GB" sz="2400" dirty="0"/>
              <a:t>Lay out HTML elements using CSS margin and padding.</a:t>
            </a:r>
          </a:p>
          <a:p>
            <a:pPr lvl="1"/>
            <a:r>
              <a:rPr lang="en-GB" sz="2400" dirty="0"/>
              <a:t>Implement program logic using JavaScript.</a:t>
            </a:r>
          </a:p>
          <a:p>
            <a:pPr lvl="1"/>
            <a:r>
              <a:rPr lang="en-GB" sz="2400" dirty="0"/>
              <a:t>Add advanced functionality to web applications using jQuery and AJAX.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4245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Front End Development?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“Front-end web development, is the practice of producing HTML, CSS and JavaScript  for a website or Web Application so that a user can see and interact with them directly. </a:t>
            </a:r>
          </a:p>
          <a:p>
            <a:r>
              <a:rPr lang="en-US" dirty="0"/>
              <a:t>The challenge associated with front end development is that the tools and techniques used to create the front end of a website change constantly and so the developer needs to constantly be aware of how the field is developing.” – Wikipedia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55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Front End Developer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38199"/>
            <a:ext cx="8191500" cy="5181600"/>
          </a:xfrm>
        </p:spPr>
        <p:txBody>
          <a:bodyPr/>
          <a:lstStyle/>
          <a:p>
            <a:r>
              <a:rPr lang="en-GB" sz="2800" dirty="0"/>
              <a:t>A front end web developer usually works in the visual part of the system, the part that the end user actually uses.</a:t>
            </a:r>
          </a:p>
          <a:p>
            <a:r>
              <a:rPr lang="en-GB" sz="2800" dirty="0"/>
              <a:t> It's about displaying information in a understandable and visualizable format to the user.</a:t>
            </a:r>
          </a:p>
          <a:p>
            <a:r>
              <a:rPr lang="en-GB" sz="2800" dirty="0"/>
              <a:t>That involves using </a:t>
            </a:r>
          </a:p>
          <a:p>
            <a:pPr lvl="1"/>
            <a:r>
              <a:rPr lang="en-GB" sz="2400" dirty="0"/>
              <a:t>Basic HTML to create the page</a:t>
            </a:r>
          </a:p>
          <a:p>
            <a:pPr lvl="1"/>
            <a:r>
              <a:rPr lang="en-GB" sz="2400" dirty="0"/>
              <a:t>CSS on top to style it, to make it look nice </a:t>
            </a:r>
          </a:p>
          <a:p>
            <a:pPr lvl="1"/>
            <a:r>
              <a:rPr lang="en-GB" sz="2400" dirty="0"/>
              <a:t>JavaScript on top of that to add some user interactivity to the page</a:t>
            </a:r>
          </a:p>
          <a:p>
            <a:endParaRPr lang="en-GB" sz="2800" b="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4342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Taught</a:t>
            </a:r>
            <a:endParaRPr lang="en-GB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453023" y="1085790"/>
            <a:ext cx="4000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4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18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18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18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18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1800">
                <a:solidFill>
                  <a:srgbClr val="009900"/>
                </a:solidFill>
                <a:latin typeface="+mn-lt"/>
              </a:defRPr>
            </a:lvl9pPr>
          </a:lstStyle>
          <a:p>
            <a:r>
              <a:rPr lang="en-US" kern="0" dirty="0"/>
              <a:t>HTML5</a:t>
            </a:r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r>
              <a:rPr lang="en-US" kern="0" dirty="0"/>
              <a:t>CSS3</a:t>
            </a:r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r>
              <a:rPr lang="en-US" kern="0" dirty="0"/>
              <a:t>JavaScript</a:t>
            </a:r>
            <a:endParaRPr lang="en-GB" kern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245" y="970245"/>
            <a:ext cx="1066800" cy="1617207"/>
          </a:xfrm>
          <a:prstGeom prst="rect">
            <a:avLst/>
          </a:prstGeom>
        </p:spPr>
      </p:pic>
      <p:pic>
        <p:nvPicPr>
          <p:cNvPr id="10" name="Picture 4" descr="CSS3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202" y="2968452"/>
            <a:ext cx="1009650" cy="141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570" y="5029200"/>
            <a:ext cx="1034282" cy="1034282"/>
          </a:xfrm>
          <a:prstGeom prst="rect">
            <a:avLst/>
          </a:prstGeom>
        </p:spPr>
      </p:pic>
      <p:sp>
        <p:nvSpPr>
          <p:cNvPr id="12" name="Content Placeholder 9"/>
          <p:cNvSpPr>
            <a:spLocks noGrp="1"/>
          </p:cNvSpPr>
          <p:nvPr>
            <p:ph sz="half" idx="2"/>
          </p:nvPr>
        </p:nvSpPr>
        <p:spPr>
          <a:xfrm>
            <a:off x="4558415" y="1085790"/>
            <a:ext cx="4000500" cy="5181600"/>
          </a:xfrm>
        </p:spPr>
        <p:txBody>
          <a:bodyPr/>
          <a:lstStyle/>
          <a:p>
            <a:r>
              <a:rPr lang="en-US" dirty="0"/>
              <a:t>jQuery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AJAX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138" y="1085790"/>
            <a:ext cx="2389038" cy="8757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3424" y="3848003"/>
            <a:ext cx="2410013" cy="12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2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25500"/>
            <a:ext cx="8153400" cy="6184900"/>
          </a:xfrm>
        </p:spPr>
        <p:txBody>
          <a:bodyPr/>
          <a:lstStyle/>
          <a:p>
            <a:r>
              <a:rPr lang="en-US" sz="2800" dirty="0"/>
              <a:t>HTML5 is the latest version of HTML.</a:t>
            </a:r>
          </a:p>
          <a:p>
            <a:r>
              <a:rPr lang="en-US" sz="2800" dirty="0"/>
              <a:t>Modern Web pages and Web applications are generally composed of at least three components, so what people often mean when they say 'HTML5' is the trio of languages: HTML5, CSS3 and JavaScript.</a:t>
            </a:r>
          </a:p>
          <a:p>
            <a:r>
              <a:rPr lang="en-US" sz="2800" dirty="0"/>
              <a:t>The 'HTML' part contains all the content, organized into a logical structure.  </a:t>
            </a:r>
          </a:p>
          <a:p>
            <a:r>
              <a:rPr lang="en-US" sz="2800" dirty="0"/>
              <a:t>This is the part that an author might be most concerned with: the words, chapter headings, figures, diagrams, etc. 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0"/>
            <a:ext cx="45239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8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'CSS' part (version 3 being current) is all about the presentation or style of the page; what it looks like without too much regard for the specific content. </a:t>
            </a:r>
          </a:p>
          <a:p>
            <a:r>
              <a:rPr lang="en-US" dirty="0"/>
              <a:t>It is like the way you might specify a "theme" in a word processing document, setting fonts, sizes, indentations and whatever else may apply to what it looks like.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Picture 4" descr="CSS3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504825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44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'JavaScript' part is about the actions a page can take such as interaction with the user, and customizing and changing the page according to any number of parameters.  </a:t>
            </a:r>
          </a:p>
          <a:p>
            <a:r>
              <a:rPr lang="en-US" dirty="0"/>
              <a:t>This is what allows a Web page to be more than just a document, but potentially a Web application, with nearly unlimited possibilities. </a:t>
            </a:r>
          </a:p>
          <a:p>
            <a:r>
              <a:rPr lang="en-US" dirty="0"/>
              <a:t>It is an important leg of the stool for modern Web pages.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341" y="28958"/>
            <a:ext cx="631441" cy="63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23514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11373</TotalTime>
  <Words>1053</Words>
  <Application>Microsoft Office PowerPoint</Application>
  <PresentationFormat>On-screen Show (4:3)</PresentationFormat>
  <Paragraphs>141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Calibri</vt:lpstr>
      <vt:lpstr>Tahoma</vt:lpstr>
      <vt:lpstr>Verdana</vt:lpstr>
      <vt:lpstr>Wingdings</vt:lpstr>
      <vt:lpstr>Contport</vt:lpstr>
      <vt:lpstr>PowerPoint Presentation</vt:lpstr>
      <vt:lpstr>Aims of the Module</vt:lpstr>
      <vt:lpstr>Learning Objectives</vt:lpstr>
      <vt:lpstr>What is Front End Development?</vt:lpstr>
      <vt:lpstr>What does a Front End Developer do?</vt:lpstr>
      <vt:lpstr>Languages Taught</vt:lpstr>
      <vt:lpstr>HTML5</vt:lpstr>
      <vt:lpstr>CSS</vt:lpstr>
      <vt:lpstr>JavaScript</vt:lpstr>
      <vt:lpstr>jQuery</vt:lpstr>
      <vt:lpstr>AJAX</vt:lpstr>
      <vt:lpstr>Topics</vt:lpstr>
      <vt:lpstr>Topics</vt:lpstr>
      <vt:lpstr>Assessments</vt:lpstr>
      <vt:lpstr>Textbook</vt:lpstr>
      <vt:lpstr>Learning Mode</vt:lpstr>
      <vt:lpstr>Learning Materials</vt:lpstr>
      <vt:lpstr>Learning Philosophy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School of ICT</dc:creator>
  <cp:lastModifiedBy>Mohamed Saifulamri OMAR (NP)</cp:lastModifiedBy>
  <cp:revision>948</cp:revision>
  <cp:lastPrinted>2000-08-04T01:42:18Z</cp:lastPrinted>
  <dcterms:created xsi:type="dcterms:W3CDTF">1995-05-28T16:29:18Z</dcterms:created>
  <dcterms:modified xsi:type="dcterms:W3CDTF">2021-10-17T23:15:46Z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2021-10-17T23:15:46Z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03e2025d-89d9-4f19-b839-238b1652c6ef</vt:lpwstr>
  </property>
  <property fmtid="{D5CDD505-2E9C-101B-9397-08002B2CF9AE}" pid="8" name="MSIP_Label_30286cb9-b49f-4646-87a5-340028348160_ContentBits">
    <vt:lpwstr>1</vt:lpwstr>
  </property>
</Properties>
</file>