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76" r:id="rId2"/>
    <p:sldId id="445" r:id="rId3"/>
    <p:sldId id="450" r:id="rId4"/>
    <p:sldId id="454" r:id="rId5"/>
    <p:sldId id="458" r:id="rId6"/>
    <p:sldId id="474" r:id="rId7"/>
    <p:sldId id="476" r:id="rId8"/>
    <p:sldId id="475" r:id="rId9"/>
    <p:sldId id="477" r:id="rId10"/>
    <p:sldId id="478" r:id="rId11"/>
    <p:sldId id="479" r:id="rId12"/>
    <p:sldId id="480" r:id="rId13"/>
    <p:sldId id="481" r:id="rId14"/>
    <p:sldId id="457" r:id="rId15"/>
    <p:sldId id="473" r:id="rId16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FF00"/>
    <a:srgbClr val="800000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6418" autoAdjust="0"/>
  </p:normalViewPr>
  <p:slideViewPr>
    <p:cSldViewPr>
      <p:cViewPr varScale="1">
        <p:scale>
          <a:sx n="71" d="100"/>
          <a:sy n="71" d="100"/>
        </p:scale>
        <p:origin x="175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28"/>
    </p:cViewPr>
  </p:sorterViewPr>
  <p:notesViewPr>
    <p:cSldViewPr>
      <p:cViewPr>
        <p:scale>
          <a:sx n="100" d="100"/>
          <a:sy n="100" d="100"/>
        </p:scale>
        <p:origin x="1910" y="-1517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153400" cy="53340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8"/>
            <a:ext cx="8153400" cy="53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010400" y="6400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20/11/21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/>
              <a:t>Week </a:t>
            </a:r>
            <a:r>
              <a:rPr lang="en-US" altLang="en-US" sz="1200" dirty="0" smtClean="0"/>
              <a:t>13 </a:t>
            </a:r>
            <a:r>
              <a:rPr lang="en-US" altLang="en-US" sz="1200" dirty="0"/>
              <a:t>Lesson Plan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FED </a:t>
            </a:r>
            <a:r>
              <a:rPr lang="en-US" sz="1200" dirty="0" smtClean="0">
                <a:latin typeface="Arial Narrow" pitchFamily="34" charset="0"/>
              </a:rPr>
              <a:t>AY21/22, </a:t>
            </a:r>
            <a:r>
              <a:rPr lang="en-US" sz="1200" dirty="0">
                <a:latin typeface="Arial Narrow" pitchFamily="34" charset="0"/>
              </a:rPr>
              <a:t>Sem 2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Headers/Content-Security-Polic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BKB4wsQK48?feature=oemb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BKB4wsQK4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\\ictspace.ict.np.edu.sg\F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371600"/>
            <a:ext cx="6553200" cy="1524000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0033CC"/>
              </a:buClr>
              <a:buSzPct val="100000"/>
              <a:defRPr/>
            </a:pP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Frontend Security</a:t>
            </a:r>
          </a:p>
          <a:p>
            <a:pPr algn="ctr">
              <a:lnSpc>
                <a:spcPct val="130000"/>
              </a:lnSpc>
              <a:defRPr/>
            </a:pPr>
            <a:endParaRPr lang="en-GB" sz="3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2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chemeClr val="bg1"/>
                </a:solidFill>
                <a:latin typeface="Tahoma" pitchFamily="34" charset="0"/>
              </a:rPr>
              <a:t>FED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</a:t>
            </a:r>
            <a:r>
              <a:rPr lang="en-GB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4876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>
                <a:latin typeface="Arial Narrow" pitchFamily="34" charset="0"/>
              </a:rPr>
              <a:t>Front End Development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1 (</a:t>
            </a:r>
            <a:r>
              <a:rPr kumimoji="1" lang="en-GB" sz="3200" dirty="0" smtClean="0">
                <a:latin typeface="Arial Narrow" pitchFamily="34" charset="0"/>
              </a:rPr>
              <a:t>2021/22), </a:t>
            </a:r>
            <a:r>
              <a:rPr kumimoji="1" lang="en-GB" sz="3200" dirty="0">
                <a:latin typeface="Arial Narrow" pitchFamily="34" charset="0"/>
              </a:rPr>
              <a:t>Semester 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00D-E32C-440C-B8F2-FBB27E6A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 kern="0" dirty="0"/>
              <a:t>What is </a:t>
            </a:r>
            <a:r>
              <a:rPr lang="en-SG" sz="2800" dirty="0"/>
              <a:t>Cross Origin Resource Sharing (CORS)?</a:t>
            </a:r>
            <a:endParaRPr lang="en-SG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28D6-5CC0-4731-8121-031961C9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kern="0" dirty="0"/>
              <a:t>Many websites interact with subdomains or third-party sites in a way that requires full cross-origin access. </a:t>
            </a:r>
          </a:p>
          <a:p>
            <a:r>
              <a:rPr lang="en-SG" kern="0" dirty="0"/>
              <a:t>A controlled relaxation of the same-origin policy (SOP) is possible using cross-origin resource sharing (CORS).</a:t>
            </a:r>
          </a:p>
          <a:p>
            <a:r>
              <a:rPr lang="en-SG" dirty="0"/>
              <a:t>Cross-origin resource sharing (CORS) is a browser mechanism which enables controlled access to resources located outside of a given domain. </a:t>
            </a:r>
          </a:p>
        </p:txBody>
      </p:sp>
    </p:spTree>
    <p:extLst>
      <p:ext uri="{BB962C8B-B14F-4D97-AF65-F5344CB8AC3E}">
        <p14:creationId xmlns:p14="http://schemas.microsoft.com/office/powerpoint/2010/main" val="323785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00D-E32C-440C-B8F2-FBB27E6A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 kern="0" dirty="0"/>
              <a:t>Enable </a:t>
            </a:r>
            <a:r>
              <a:rPr lang="en-SG" sz="2800" dirty="0"/>
              <a:t>Cross Origin Resource Sharing (CORS)</a:t>
            </a:r>
            <a:endParaRPr lang="en-SG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28D6-5CC0-4731-8121-031961C9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867399"/>
            <a:ext cx="8153400" cy="381001"/>
          </a:xfrm>
        </p:spPr>
        <p:txBody>
          <a:bodyPr/>
          <a:lstStyle/>
          <a:p>
            <a:pPr marL="0" indent="0">
              <a:buNone/>
            </a:pPr>
            <a:r>
              <a:rPr lang="en-SG" sz="1600" dirty="0"/>
              <a:t>Ref: https://www.a2hosting.sg/kb/developer-corner/enabling-cross-origin-resource-sharing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2AAD9-C606-4DBF-ACB2-0609B9E4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52" y="685800"/>
            <a:ext cx="775734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6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0B4BA1-9925-4A20-AF7B-36FA8FC5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 Security Policy (CSP)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195ABD-CE6C-4442-82B7-8934202D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Content Security Policy (CSP) is an added layer of security that helps to detect and mitigate certain types of attacks, including Cross Site Scripting (XSS) and data injection attacks.</a:t>
            </a:r>
          </a:p>
          <a:p>
            <a:r>
              <a:rPr lang="en-SG" dirty="0"/>
              <a:t> These attacks are used for everything from data theft to site defacement to distribution of malware.</a:t>
            </a:r>
          </a:p>
          <a:p>
            <a:r>
              <a:rPr lang="en-SG" dirty="0"/>
              <a:t>To enable CSP, you need to configure your web server to return the Content-Security-Policy HTTP header.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F3DDEE5-A378-422D-8BBF-63990D2F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enable CSP, you need to configure your web server to return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2" tooltip="The HTTP Content-Security-Policy response header allows web site administrators to control resources the user agent is allowed to load for a given page. With a few exceptions, policies mostly involve specifying server origins and script endpoints. This helps guard against cross-site scripting attacks (XSS)."/>
              </a:rPr>
              <a:t>Content-Security-Policy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HTTP header.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A489-7C5C-4212-8BB7-2883E98E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 Security Policy (CSP)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B4ACC-7364-4AC3-A8C8-F299C8EBF01D}"/>
              </a:ext>
            </a:extLst>
          </p:cNvPr>
          <p:cNvSpPr txBox="1"/>
          <p:nvPr/>
        </p:nvSpPr>
        <p:spPr>
          <a:xfrm>
            <a:off x="1943966" y="5902036"/>
            <a:ext cx="7404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Ref: https://www.youtube.com/watch?v=pBKB4wsQK48</a:t>
            </a:r>
          </a:p>
        </p:txBody>
      </p:sp>
      <p:pic>
        <p:nvPicPr>
          <p:cNvPr id="8" name="Online Media 7" title="Content-Security-Policy to secure your web app in 3 min">
            <a:hlinkClick r:id="" action="ppaction://media"/>
            <a:extLst>
              <a:ext uri="{FF2B5EF4-FFF2-40B4-BE49-F238E27FC236}">
                <a16:creationId xmlns:a16="http://schemas.microsoft.com/office/drawing/2014/main" id="{4D3CED14-A19B-43CE-9A7F-B2232C3CAE1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720436"/>
            <a:ext cx="7116762" cy="5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153400" cy="5334001"/>
          </a:xfrm>
        </p:spPr>
        <p:txBody>
          <a:bodyPr/>
          <a:lstStyle/>
          <a:p>
            <a:pPr>
              <a:buSzPct val="100000"/>
            </a:pPr>
            <a:r>
              <a:rPr lang="en-US" sz="2400" dirty="0"/>
              <a:t>Read the following references:-</a:t>
            </a:r>
          </a:p>
          <a:p>
            <a:pPr marL="400050" lvl="1" indent="0">
              <a:buNone/>
            </a:pPr>
            <a:r>
              <a:rPr lang="en-US" sz="2000" u="sng" dirty="0"/>
              <a:t>Cross Site Scripting (XSS) </a:t>
            </a:r>
            <a:r>
              <a:rPr lang="en-US" sz="2000" dirty="0"/>
              <a:t> - https://www.imperva.com/learn/application-security/cross-site-scripting-xss-attacks/</a:t>
            </a:r>
          </a:p>
          <a:p>
            <a:pPr marL="400050" lvl="1" indent="0">
              <a:buNone/>
            </a:pPr>
            <a:r>
              <a:rPr lang="en-US" sz="2000" u="sng" dirty="0"/>
              <a:t>Cross Site Request Forgery (CSRF) </a:t>
            </a:r>
            <a:r>
              <a:rPr lang="en-US" sz="2000" dirty="0"/>
              <a:t>https://www.imperva.com/learn/application-security/csrf-cross-site-request-forgery/</a:t>
            </a:r>
          </a:p>
          <a:p>
            <a:pPr marL="400050" lvl="1" indent="0">
              <a:buNone/>
            </a:pPr>
            <a:r>
              <a:rPr lang="en-US" sz="2000" u="sng" dirty="0"/>
              <a:t>Same-Origin-Policy </a:t>
            </a:r>
            <a:r>
              <a:rPr lang="en-US" sz="2000" dirty="0"/>
              <a:t> - https://portswigger.net/web-security/cors/same-origin-policy</a:t>
            </a:r>
          </a:p>
          <a:p>
            <a:pPr marL="400050" lvl="1" indent="0">
              <a:buNone/>
            </a:pPr>
            <a:r>
              <a:rPr lang="en-US" sz="2000" u="sng" dirty="0"/>
              <a:t>Cross Origin Resource Sharing (CORS)</a:t>
            </a:r>
            <a:r>
              <a:rPr lang="en-US" sz="2000" dirty="0"/>
              <a:t> - https://portswigger.net/web-security/cors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dirty="0"/>
              <a:t>Watch Content Security Policy</a:t>
            </a:r>
          </a:p>
          <a:p>
            <a:pPr marL="457200" indent="0">
              <a:buNone/>
            </a:pPr>
            <a:r>
              <a:rPr lang="en-SG" sz="2400" dirty="0">
                <a:hlinkClick r:id="rId2"/>
              </a:rPr>
              <a:t>https://www.youtube.com/watch?v=pBKB4wsQK48</a:t>
            </a:r>
            <a:endParaRPr lang="en-SG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789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9"/>
            <a:ext cx="8153400" cy="5334001"/>
          </a:xfrm>
        </p:spPr>
        <p:txBody>
          <a:bodyPr/>
          <a:lstStyle/>
          <a:p>
            <a:r>
              <a:rPr lang="en-US" sz="2400" dirty="0"/>
              <a:t>Complete Week </a:t>
            </a:r>
            <a:r>
              <a:rPr lang="en-US" sz="2400" dirty="0" smtClean="0"/>
              <a:t>13 </a:t>
            </a:r>
            <a:r>
              <a:rPr lang="en-US" sz="2400" dirty="0"/>
              <a:t>Practical.</a:t>
            </a:r>
          </a:p>
          <a:p>
            <a:pPr lvl="1"/>
            <a:r>
              <a:rPr lang="en-US" sz="1800" dirty="0"/>
              <a:t>Download Week </a:t>
            </a:r>
            <a:r>
              <a:rPr lang="en-US" sz="1800" dirty="0" smtClean="0"/>
              <a:t>13 </a:t>
            </a:r>
            <a:r>
              <a:rPr lang="en-US" sz="1800" dirty="0"/>
              <a:t>Practical in MEL – “FED 2021-10 Week </a:t>
            </a:r>
            <a:r>
              <a:rPr lang="en-US" sz="1800" dirty="0" smtClean="0"/>
              <a:t>13 Worksheet.pdf”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Deadline end of Week 13</a:t>
            </a: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dirty="0"/>
              <a:t>Submit the completed practical files in MEL.</a:t>
            </a:r>
          </a:p>
          <a:p>
            <a:pPr lvl="1"/>
            <a:r>
              <a:rPr lang="en-US" sz="2000" dirty="0"/>
              <a:t>Zipped the source files</a:t>
            </a:r>
          </a:p>
          <a:p>
            <a:pPr lvl="1"/>
            <a:r>
              <a:rPr lang="en-US" sz="2000" dirty="0"/>
              <a:t>Name the zipped file in following format:-</a:t>
            </a:r>
          </a:p>
          <a:p>
            <a:pPr lvl="2"/>
            <a:r>
              <a:rPr lang="en-US" sz="1600" dirty="0" smtClean="0"/>
              <a:t>FED-Week13-SXXXXXXXX  </a:t>
            </a:r>
            <a:r>
              <a:rPr lang="en-US" sz="1600" dirty="0"/>
              <a:t>(where SXXXXXXXX is your student id)</a:t>
            </a:r>
          </a:p>
          <a:p>
            <a:pPr lvl="1"/>
            <a:r>
              <a:rPr lang="en-US" sz="2000" dirty="0"/>
              <a:t>Submit the zipped file in the weekly folder’s submission link in MEL</a:t>
            </a:r>
          </a:p>
          <a:p>
            <a:pPr lvl="1"/>
            <a:r>
              <a:rPr lang="en-US" sz="2000" dirty="0"/>
              <a:t>Also, submit the zipped file into FED network folder (</a:t>
            </a:r>
            <a:r>
              <a:rPr lang="en-US" sz="2000" dirty="0">
                <a:hlinkClick r:id="rId2" action="ppaction://hlinkfile"/>
              </a:rPr>
              <a:t>\\ictspace.ict.np.edu.sg\FED</a:t>
            </a:r>
            <a:r>
              <a:rPr lang="en-US" sz="2000" dirty="0"/>
              <a:t>) under your </a:t>
            </a:r>
            <a:r>
              <a:rPr lang="en-US" sz="2000" dirty="0" err="1"/>
              <a:t>studentID</a:t>
            </a:r>
            <a:r>
              <a:rPr lang="en-US" sz="2000" dirty="0"/>
              <a:t>. This is for backup purpose only. Main submission is still in MEL.</a:t>
            </a:r>
            <a:endParaRPr lang="en-US" sz="1600" dirty="0"/>
          </a:p>
          <a:p>
            <a:pPr marL="914400" lvl="2" indent="0">
              <a:buNone/>
            </a:pPr>
            <a:endParaRPr lang="en-GB" sz="1600" dirty="0"/>
          </a:p>
          <a:p>
            <a:pPr>
              <a:spcAft>
                <a:spcPts val="600"/>
              </a:spcAft>
            </a:pPr>
            <a:r>
              <a:rPr lang="en-US" sz="2400" dirty="0"/>
              <a:t>If you have any questions please communicate with your tutor via Microsoft Teams.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694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Remote Learning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66EF6D-3DA9-AB4A-B046-714C943A02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91836" y="2861739"/>
            <a:ext cx="8153400" cy="122650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0" u="sng" dirty="0"/>
              <a:t>Step 2</a:t>
            </a:r>
          </a:p>
          <a:p>
            <a:pPr lvl="1"/>
            <a:r>
              <a:rPr lang="en-US" b="0" dirty="0"/>
              <a:t>Perform highlighted activities in Activities slide</a:t>
            </a:r>
          </a:p>
          <a:p>
            <a:pPr lvl="2"/>
            <a:r>
              <a:rPr lang="en-US" sz="2100" dirty="0"/>
              <a:t>Details in slide 14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95300" y="4216879"/>
            <a:ext cx="8153400" cy="12265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3</a:t>
            </a:r>
          </a:p>
          <a:p>
            <a:pPr lvl="1" defTabSz="914400"/>
            <a:r>
              <a:rPr lang="en-US" sz="2900" dirty="0"/>
              <a:t>Complete and Submit Tasks given</a:t>
            </a:r>
          </a:p>
          <a:p>
            <a:pPr lvl="2" defTabSz="914400"/>
            <a:r>
              <a:rPr lang="en-US" sz="2400" dirty="0"/>
              <a:t>Details in slide 15</a:t>
            </a:r>
          </a:p>
          <a:p>
            <a:pPr marL="685800" lvl="2" indent="0" defTabSz="914400">
              <a:buNone/>
            </a:pPr>
            <a:endParaRPr lang="en-US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2335D7B-F7A5-4AAB-8D14-CCE7C538B30A}"/>
              </a:ext>
            </a:extLst>
          </p:cNvPr>
          <p:cNvSpPr txBox="1">
            <a:spLocks/>
          </p:cNvSpPr>
          <p:nvPr/>
        </p:nvSpPr>
        <p:spPr>
          <a:xfrm>
            <a:off x="495300" y="1414620"/>
            <a:ext cx="8153400" cy="13285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1</a:t>
            </a:r>
          </a:p>
          <a:p>
            <a:pPr lvl="1" defTabSz="914400"/>
            <a:r>
              <a:rPr lang="en-US" sz="2900" dirty="0"/>
              <a:t>Read the given slides</a:t>
            </a:r>
          </a:p>
          <a:p>
            <a:pPr lvl="2" defTabSz="914400"/>
            <a:r>
              <a:rPr lang="en-US" sz="2400" dirty="0"/>
              <a:t>Details in slide 1-15</a:t>
            </a:r>
          </a:p>
          <a:p>
            <a:pPr marL="685800" lvl="2" indent="0" defTabSz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r>
              <a:rPr lang="en-US" sz="2800" dirty="0"/>
              <a:t>At the end of this week’s practical exercise you will learn to:</a:t>
            </a:r>
          </a:p>
          <a:p>
            <a:pPr lvl="1"/>
            <a:r>
              <a:rPr lang="en-US" sz="2400" dirty="0"/>
              <a:t>Understand </a:t>
            </a:r>
            <a:r>
              <a:rPr lang="en-US" sz="2400" dirty="0" err="1"/>
              <a:t>FrontEnd</a:t>
            </a:r>
            <a:r>
              <a:rPr lang="en-US" sz="2400" dirty="0"/>
              <a:t> Security</a:t>
            </a:r>
          </a:p>
          <a:p>
            <a:pPr lvl="2"/>
            <a:r>
              <a:rPr lang="en-US" sz="2000" dirty="0"/>
              <a:t>Same Origin Policy</a:t>
            </a:r>
          </a:p>
          <a:p>
            <a:pPr lvl="2"/>
            <a:r>
              <a:rPr lang="en-US" sz="2000" dirty="0"/>
              <a:t>Cross Origin Resource Sharing (CORS)</a:t>
            </a:r>
          </a:p>
          <a:p>
            <a:pPr lvl="2"/>
            <a:r>
              <a:rPr lang="en-US" sz="2000" dirty="0"/>
              <a:t>Content Security Policy (CSP)</a:t>
            </a:r>
          </a:p>
          <a:p>
            <a:pPr lvl="1"/>
            <a:r>
              <a:rPr lang="en-US" sz="2400" dirty="0"/>
              <a:t>Protect against XSS vulnerability</a:t>
            </a:r>
          </a:p>
          <a:p>
            <a:pPr lvl="1"/>
            <a:r>
              <a:rPr lang="en-US" sz="2400" dirty="0"/>
              <a:t>Protect against CSRF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0424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XSS Vulnerability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4724400"/>
            <a:ext cx="8153400" cy="1905000"/>
          </a:xfrm>
        </p:spPr>
        <p:txBody>
          <a:bodyPr/>
          <a:lstStyle/>
          <a:p>
            <a:r>
              <a:rPr lang="en-SG" sz="2800" dirty="0"/>
              <a:t>Cross-site scripting (XSS) works by manipulating a vulnerable web site so that it returns malicious JavaScript to users.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56E88-1341-40AA-B118-1D04BD73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42062"/>
            <a:ext cx="6105525" cy="360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4CD600-64B5-4DDB-A5C0-3E64E426F126}"/>
              </a:ext>
            </a:extLst>
          </p:cNvPr>
          <p:cNvSpPr txBox="1"/>
          <p:nvPr/>
        </p:nvSpPr>
        <p:spPr>
          <a:xfrm>
            <a:off x="1478745" y="4358098"/>
            <a:ext cx="5633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Ref: https://www.imperva.com/learn/application-security/reflected-xss-attacks/</a:t>
            </a:r>
          </a:p>
        </p:txBody>
      </p:sp>
    </p:spTree>
    <p:extLst>
      <p:ext uri="{BB962C8B-B14F-4D97-AF65-F5344CB8AC3E}">
        <p14:creationId xmlns:p14="http://schemas.microsoft.com/office/powerpoint/2010/main" val="80208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Vulnerability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When the malicious code executes inside a victim's browser, the attacker can fully compromise their interaction with the application.</a:t>
            </a:r>
          </a:p>
          <a:p>
            <a:r>
              <a:rPr lang="en-SG" dirty="0"/>
              <a:t>Reflected XSS, where the malicious script comes from the current HTTP </a:t>
            </a:r>
            <a:r>
              <a:rPr lang="en-SG" dirty="0" err="1"/>
              <a:t>reques</a:t>
            </a:r>
            <a:endParaRPr lang="en-SG" dirty="0"/>
          </a:p>
          <a:p>
            <a:r>
              <a:rPr lang="en-SG" dirty="0"/>
              <a:t>Stored XSS, where the malicious script comes from the website's database.</a:t>
            </a:r>
          </a:p>
          <a:p>
            <a:r>
              <a:rPr lang="en-SG" dirty="0" err="1"/>
              <a:t>Eg</a:t>
            </a:r>
            <a:r>
              <a:rPr lang="en-SG" dirty="0"/>
              <a:t>; eBay’s stored XSS exploit </a:t>
            </a:r>
            <a:r>
              <a:rPr lang="en-SG" sz="1400" dirty="0"/>
              <a:t>(https://news.netcraft.com/archives/2017/02/17/hackers-still-exploiting-ebays-stored-xss-vulnerabilities-in-2017.html)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44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CSRF Vulnerability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4495800"/>
            <a:ext cx="8153400" cy="1905000"/>
          </a:xfrm>
        </p:spPr>
        <p:txBody>
          <a:bodyPr/>
          <a:lstStyle/>
          <a:p>
            <a:r>
              <a:rPr lang="en-SG" sz="2800" dirty="0"/>
              <a:t>Cross-site request forgery (also known as CSRF) is a web security vulnerability that allows an attacker to induce users to perform actions that they do not intend to perform.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D600-64B5-4DDB-A5C0-3E64E426F126}"/>
              </a:ext>
            </a:extLst>
          </p:cNvPr>
          <p:cNvSpPr txBox="1"/>
          <p:nvPr/>
        </p:nvSpPr>
        <p:spPr>
          <a:xfrm>
            <a:off x="1478745" y="4191000"/>
            <a:ext cx="6293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Ref: https://www.imperva.com/learn/application-security/csrf-cross-site-request-forgery/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43444-AF2A-4894-9F46-E19B65D3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32265"/>
            <a:ext cx="6600825" cy="345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9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Vulnerability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953000"/>
          </a:xfrm>
        </p:spPr>
        <p:txBody>
          <a:bodyPr/>
          <a:lstStyle/>
          <a:p>
            <a:r>
              <a:rPr lang="en-SG" dirty="0"/>
              <a:t>CSRF commonly has the following characteristics: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It involves sites that rely on a user's identity.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It exploits the site's trust in that identity.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It tricks the user's browser into sending HTTP requests to a target site.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It involves HTTP requests that have side effects.</a:t>
            </a:r>
            <a:endParaRPr lang="en-GB" dirty="0"/>
          </a:p>
          <a:p>
            <a:r>
              <a:rPr lang="en-SG" dirty="0" err="1"/>
              <a:t>Eg</a:t>
            </a:r>
            <a:r>
              <a:rPr lang="en-SG" dirty="0"/>
              <a:t>; Netflix CSRF Vulnerability </a:t>
            </a:r>
            <a:r>
              <a:rPr lang="en-SG" sz="1400" dirty="0"/>
              <a:t>(http://www.internetnews.com/skerner/2008/02/black-hat-netflix-csrf-vulnera.html)</a:t>
            </a:r>
            <a:endParaRPr lang="en-S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37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FrontEnd</a:t>
            </a:r>
            <a:r>
              <a:rPr lang="en-US" dirty="0"/>
              <a:t>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5520"/>
            <a:ext cx="8153400" cy="1904997"/>
          </a:xfrm>
        </p:spPr>
        <p:txBody>
          <a:bodyPr/>
          <a:lstStyle/>
          <a:p>
            <a:r>
              <a:rPr lang="en-SG" dirty="0"/>
              <a:t>Same Origin Policy (SOP)</a:t>
            </a:r>
          </a:p>
          <a:p>
            <a:r>
              <a:rPr lang="en-SG" dirty="0"/>
              <a:t>Cross Origin Resource Sharing (CORS)</a:t>
            </a:r>
          </a:p>
          <a:p>
            <a:r>
              <a:rPr lang="en-SG" dirty="0"/>
              <a:t>Content Security Policy (CSP)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BA1880-30FD-48F3-9CA6-BA1D365BAEE6}"/>
              </a:ext>
            </a:extLst>
          </p:cNvPr>
          <p:cNvCxnSpPr/>
          <p:nvPr/>
        </p:nvCxnSpPr>
        <p:spPr bwMode="auto">
          <a:xfrm>
            <a:off x="152400" y="2819400"/>
            <a:ext cx="8839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E1E1E-2C83-43F3-B064-D1FF5F23EAEE}"/>
              </a:ext>
            </a:extLst>
          </p:cNvPr>
          <p:cNvSpPr txBox="1">
            <a:spLocks/>
          </p:cNvSpPr>
          <p:nvPr/>
        </p:nvSpPr>
        <p:spPr bwMode="auto">
          <a:xfrm>
            <a:off x="4876800" y="4167404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Char char="§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33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hlink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SG" sz="1400" kern="0" dirty="0"/>
              <a:t>Ref: https://danielmiessler.com/study/same_origin_policy/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63A1C3-4A66-4278-9852-AF4EC693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" y="3000808"/>
            <a:ext cx="3619500" cy="30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00D-E32C-440C-B8F2-FBB27E6A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kern="0" dirty="0"/>
              <a:t>What is the same-origin policy (SOP)?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28D6-5CC0-4731-8121-031961C9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kern="0" dirty="0"/>
              <a:t>The same-origin policy (SOP) is a web browser security mechanism that aims to prevent websites from attacking each other.</a:t>
            </a:r>
          </a:p>
          <a:p>
            <a:r>
              <a:rPr lang="en-SG" dirty="0"/>
              <a:t>Same-origin policy restricts scripts on one origin from accessing data from another origin.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8C4CF-2145-493E-89ED-0FD0EB25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67653"/>
            <a:ext cx="6915150" cy="2352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976811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12744</TotalTime>
  <Words>718</Words>
  <Application>Microsoft Office PowerPoint</Application>
  <PresentationFormat>On-screen Show (4:3)</PresentationFormat>
  <Paragraphs>91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Courier New</vt:lpstr>
      <vt:lpstr>Tahoma</vt:lpstr>
      <vt:lpstr>Verdana</vt:lpstr>
      <vt:lpstr>Wingdings</vt:lpstr>
      <vt:lpstr>Wingdings 2</vt:lpstr>
      <vt:lpstr>Contport</vt:lpstr>
      <vt:lpstr>PowerPoint Presentation</vt:lpstr>
      <vt:lpstr>Remote Learning Instructions</vt:lpstr>
      <vt:lpstr>Learning Objectives</vt:lpstr>
      <vt:lpstr>XSS Vulnerability</vt:lpstr>
      <vt:lpstr>XSS Vulnerability (cont)</vt:lpstr>
      <vt:lpstr>CSRF Vulnerability</vt:lpstr>
      <vt:lpstr>CSRF Vulnerability (cont)</vt:lpstr>
      <vt:lpstr>FrontEnd Security</vt:lpstr>
      <vt:lpstr>What is the same-origin policy (SOP)?</vt:lpstr>
      <vt:lpstr>What is Cross Origin Resource Sharing (CORS)?</vt:lpstr>
      <vt:lpstr>Enable Cross Origin Resource Sharing (CORS)</vt:lpstr>
      <vt:lpstr>Content Security Policy (CSP)</vt:lpstr>
      <vt:lpstr>Content Security Policy (CSP)</vt:lpstr>
      <vt:lpstr>Activities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Mohamed Saifulamri OMAR (NP)</cp:lastModifiedBy>
  <cp:revision>993</cp:revision>
  <cp:lastPrinted>2000-08-04T01:42:18Z</cp:lastPrinted>
  <dcterms:created xsi:type="dcterms:W3CDTF">1995-05-28T16:29:18Z</dcterms:created>
  <dcterms:modified xsi:type="dcterms:W3CDTF">2021-11-20T02:00:28Z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2021-11-20T02:00:27Z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87baaf69-0c11-4a0e-b9b5-905c08125919</vt:lpwstr>
  </property>
  <property fmtid="{D5CDD505-2E9C-101B-9397-08002B2CF9AE}" pid="8" name="MSIP_Label_30286cb9-b49f-4646-87a5-340028348160_ContentBits">
    <vt:lpwstr>1</vt:lpwstr>
  </property>
</Properties>
</file>