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0"/>
  </p:notesMasterIdLst>
  <p:handoutMasterIdLst>
    <p:handoutMasterId r:id="rId21"/>
  </p:handoutMasterIdLst>
  <p:sldIdLst>
    <p:sldId id="376" r:id="rId2"/>
    <p:sldId id="445" r:id="rId3"/>
    <p:sldId id="450" r:id="rId4"/>
    <p:sldId id="454" r:id="rId5"/>
    <p:sldId id="458" r:id="rId6"/>
    <p:sldId id="483" r:id="rId7"/>
    <p:sldId id="484" r:id="rId8"/>
    <p:sldId id="485" r:id="rId9"/>
    <p:sldId id="486" r:id="rId10"/>
    <p:sldId id="487" r:id="rId11"/>
    <p:sldId id="488" r:id="rId12"/>
    <p:sldId id="482" r:id="rId13"/>
    <p:sldId id="497" r:id="rId14"/>
    <p:sldId id="498" r:id="rId15"/>
    <p:sldId id="499" r:id="rId16"/>
    <p:sldId id="500" r:id="rId17"/>
    <p:sldId id="457" r:id="rId18"/>
    <p:sldId id="473" r:id="rId19"/>
  </p:sldIdLst>
  <p:sldSz cx="9144000" cy="6858000" type="screen4x3"/>
  <p:notesSz cx="6797675" cy="9874250"/>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71">
          <p15:clr>
            <a:srgbClr val="A4A3A4"/>
          </p15:clr>
        </p15:guide>
        <p15:guide id="2" pos="29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FF00"/>
    <a:srgbClr val="800000"/>
    <a:srgbClr val="CCFFFF"/>
    <a:srgbClr val="FFCC99"/>
    <a:srgbClr val="CCCC00"/>
    <a:srgbClr val="00CC00"/>
    <a:srgbClr val="996633"/>
    <a:srgbClr val="00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86418" autoAdjust="0"/>
  </p:normalViewPr>
  <p:slideViewPr>
    <p:cSldViewPr>
      <p:cViewPr varScale="1">
        <p:scale>
          <a:sx n="71" d="100"/>
          <a:sy n="71" d="100"/>
        </p:scale>
        <p:origin x="1757" y="6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5384"/>
    </p:cViewPr>
  </p:sorterViewPr>
  <p:notesViewPr>
    <p:cSldViewPr>
      <p:cViewPr>
        <p:scale>
          <a:sx n="100" d="100"/>
          <a:sy n="100" d="100"/>
        </p:scale>
        <p:origin x="1650" y="72"/>
      </p:cViewPr>
      <p:guideLst>
        <p:guide orient="horz" pos="2171"/>
        <p:guide pos="292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ng Zi Ren /CSF" userId="8d9c3e3e-b9a6-4a15-9cd7-52b3397b26db" providerId="ADAL" clId="{04897B7C-8BBA-4BE4-AA34-CD48B74509E9}"/>
    <pc:docChg chg="modSld">
      <pc:chgData name="Yong Zi Ren /CSF" userId="8d9c3e3e-b9a6-4a15-9cd7-52b3397b26db" providerId="ADAL" clId="{04897B7C-8BBA-4BE4-AA34-CD48B74509E9}" dt="2022-01-16T12:16:16.163" v="10" actId="20577"/>
      <pc:docMkLst>
        <pc:docMk/>
      </pc:docMkLst>
      <pc:sldChg chg="modSp mod">
        <pc:chgData name="Yong Zi Ren /CSF" userId="8d9c3e3e-b9a6-4a15-9cd7-52b3397b26db" providerId="ADAL" clId="{04897B7C-8BBA-4BE4-AA34-CD48B74509E9}" dt="2022-01-16T12:16:16.163" v="10" actId="20577"/>
        <pc:sldMkLst>
          <pc:docMk/>
          <pc:sldMk cId="3941100687" sldId="483"/>
        </pc:sldMkLst>
        <pc:spChg chg="mod">
          <ac:chgData name="Yong Zi Ren /CSF" userId="8d9c3e3e-b9a6-4a15-9cd7-52b3397b26db" providerId="ADAL" clId="{04897B7C-8BBA-4BE4-AA34-CD48B74509E9}" dt="2022-01-16T12:16:16.163" v="10" actId="20577"/>
          <ac:spMkLst>
            <pc:docMk/>
            <pc:sldMk cId="3941100687" sldId="48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013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6401" cy="495300"/>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pPr>
              <a:defRPr/>
            </a:pPr>
            <a:endParaRPr lang="en-US"/>
          </a:p>
        </p:txBody>
      </p:sp>
      <p:sp>
        <p:nvSpPr>
          <p:cNvPr id="2051" name="Rectangle 3"/>
          <p:cNvSpPr>
            <a:spLocks noGrp="1" noChangeArrowheads="1"/>
          </p:cNvSpPr>
          <p:nvPr>
            <p:ph type="dt" idx="1"/>
          </p:nvPr>
        </p:nvSpPr>
        <p:spPr bwMode="auto">
          <a:xfrm>
            <a:off x="3851275" y="0"/>
            <a:ext cx="2946400" cy="495300"/>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939800" y="747713"/>
            <a:ext cx="4916488" cy="3689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4875" y="4691063"/>
            <a:ext cx="4986338" cy="444182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78950"/>
            <a:ext cx="2946401" cy="495300"/>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3851275" y="9378950"/>
            <a:ext cx="2946400" cy="495300"/>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pPr>
              <a:defRPr/>
            </a:pPr>
            <a:fld id="{480B1165-9335-4490-A2CF-E29C5EDA27A8}" type="slidenum">
              <a:rPr lang="en-GB"/>
              <a:pPr>
                <a:defRPr/>
              </a:pPr>
              <a:t>‹#›</a:t>
            </a:fld>
            <a:endParaRPr lang="en-GB"/>
          </a:p>
        </p:txBody>
      </p:sp>
    </p:spTree>
    <p:extLst>
      <p:ext uri="{BB962C8B-B14F-4D97-AF65-F5344CB8AC3E}">
        <p14:creationId xmlns:p14="http://schemas.microsoft.com/office/powerpoint/2010/main" val="8667160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itchFamily="34" charset="0"/>
              </a:defRPr>
            </a:lvl1pPr>
            <a:lvl2pPr marL="742950" indent="-285750" defTabSz="922338">
              <a:defRPr sz="2400">
                <a:solidFill>
                  <a:schemeClr val="tx1"/>
                </a:solidFill>
                <a:latin typeface="Verdana" pitchFamily="34" charset="0"/>
              </a:defRPr>
            </a:lvl2pPr>
            <a:lvl3pPr marL="1143000" indent="-228600" defTabSz="922338">
              <a:defRPr sz="2400">
                <a:solidFill>
                  <a:schemeClr val="tx1"/>
                </a:solidFill>
                <a:latin typeface="Verdana" pitchFamily="34" charset="0"/>
              </a:defRPr>
            </a:lvl3pPr>
            <a:lvl4pPr marL="1600200" indent="-228600" defTabSz="922338">
              <a:defRPr sz="2400">
                <a:solidFill>
                  <a:schemeClr val="tx1"/>
                </a:solidFill>
                <a:latin typeface="Verdana" pitchFamily="34" charset="0"/>
              </a:defRPr>
            </a:lvl4pPr>
            <a:lvl5pPr marL="2057400" indent="-228600" defTabSz="922338">
              <a:defRPr sz="2400">
                <a:solidFill>
                  <a:schemeClr val="tx1"/>
                </a:solidFill>
                <a:latin typeface="Verdana" pitchFamily="34" charset="0"/>
              </a:defRPr>
            </a:lvl5pPr>
            <a:lvl6pPr marL="2514600" indent="-228600" defTabSz="922338" eaLnBrk="0" fontAlgn="base" hangingPunct="0">
              <a:spcBef>
                <a:spcPct val="0"/>
              </a:spcBef>
              <a:spcAft>
                <a:spcPct val="0"/>
              </a:spcAft>
              <a:defRPr sz="2400">
                <a:solidFill>
                  <a:schemeClr val="tx1"/>
                </a:solidFill>
                <a:latin typeface="Verdana" pitchFamily="34" charset="0"/>
              </a:defRPr>
            </a:lvl6pPr>
            <a:lvl7pPr marL="2971800" indent="-228600" defTabSz="922338" eaLnBrk="0" fontAlgn="base" hangingPunct="0">
              <a:spcBef>
                <a:spcPct val="0"/>
              </a:spcBef>
              <a:spcAft>
                <a:spcPct val="0"/>
              </a:spcAft>
              <a:defRPr sz="2400">
                <a:solidFill>
                  <a:schemeClr val="tx1"/>
                </a:solidFill>
                <a:latin typeface="Verdana" pitchFamily="34" charset="0"/>
              </a:defRPr>
            </a:lvl7pPr>
            <a:lvl8pPr marL="3429000" indent="-228600" defTabSz="922338" eaLnBrk="0" fontAlgn="base" hangingPunct="0">
              <a:spcBef>
                <a:spcPct val="0"/>
              </a:spcBef>
              <a:spcAft>
                <a:spcPct val="0"/>
              </a:spcAft>
              <a:defRPr sz="2400">
                <a:solidFill>
                  <a:schemeClr val="tx1"/>
                </a:solidFill>
                <a:latin typeface="Verdana" pitchFamily="34" charset="0"/>
              </a:defRPr>
            </a:lvl8pPr>
            <a:lvl9pPr marL="3886200" indent="-228600" defTabSz="922338" eaLnBrk="0" fontAlgn="base" hangingPunct="0">
              <a:spcBef>
                <a:spcPct val="0"/>
              </a:spcBef>
              <a:spcAft>
                <a:spcPct val="0"/>
              </a:spcAft>
              <a:defRPr sz="2400">
                <a:solidFill>
                  <a:schemeClr val="tx1"/>
                </a:solidFill>
                <a:latin typeface="Verdana" pitchFamily="34" charset="0"/>
              </a:defRPr>
            </a:lvl9pPr>
          </a:lstStyle>
          <a:p>
            <a:fld id="{1E8F15A5-6023-41DB-A222-EA0A024F0D0B}" type="slidenum">
              <a:rPr lang="en-GB" sz="1000" smtClean="0">
                <a:latin typeface="Arial" charset="0"/>
              </a:rPr>
              <a:pPr/>
              <a:t>1</a:t>
            </a:fld>
            <a:endParaRPr lang="en-GB" sz="1000">
              <a:latin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noProof="0" dirty="0"/>
          </a:p>
        </p:txBody>
      </p:sp>
    </p:spTree>
    <p:extLst>
      <p:ext uri="{BB962C8B-B14F-4D97-AF65-F5344CB8AC3E}">
        <p14:creationId xmlns:p14="http://schemas.microsoft.com/office/powerpoint/2010/main" val="65954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4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dirty="0"/>
              <a:t>Click to edit Master subtitle style</a:t>
            </a:r>
          </a:p>
        </p:txBody>
      </p:sp>
    </p:spTree>
    <p:extLst>
      <p:ext uri="{BB962C8B-B14F-4D97-AF65-F5344CB8AC3E}">
        <p14:creationId xmlns:p14="http://schemas.microsoft.com/office/powerpoint/2010/main" val="6067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Slide </a:t>
            </a:r>
            <a:fld id="{1069EC97-1614-4016-80B0-056622A39035}" type="slidenum">
              <a:rPr lang="en-US"/>
              <a:pPr>
                <a:defRPr/>
              </a:pPr>
              <a:t>‹#›</a:t>
            </a:fld>
            <a:endParaRPr lang="en-US" dirty="0"/>
          </a:p>
        </p:txBody>
      </p:sp>
    </p:spTree>
    <p:extLst>
      <p:ext uri="{BB962C8B-B14F-4D97-AF65-F5344CB8AC3E}">
        <p14:creationId xmlns:p14="http://schemas.microsoft.com/office/powerpoint/2010/main" val="57966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Slide </a:t>
            </a:r>
            <a:fld id="{4BF222A5-C630-481B-992E-9A13343A112D}" type="slidenum">
              <a:rPr lang="en-US"/>
              <a:pPr>
                <a:defRPr/>
              </a:pPr>
              <a:t>‹#›</a:t>
            </a:fld>
            <a:endParaRPr lang="en-US" dirty="0"/>
          </a:p>
        </p:txBody>
      </p:sp>
    </p:spTree>
    <p:extLst>
      <p:ext uri="{BB962C8B-B14F-4D97-AF65-F5344CB8AC3E}">
        <p14:creationId xmlns:p14="http://schemas.microsoft.com/office/powerpoint/2010/main" val="1925525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3581400" y="5715000"/>
            <a:ext cx="1905000" cy="381000"/>
          </a:xfrm>
          <a:prstGeom prst="rect">
            <a:avLst/>
          </a:prstGeom>
        </p:spPr>
        <p:txBody>
          <a:bodyPr/>
          <a:lstStyle>
            <a:lvl1pPr algn="ctr">
              <a:defRPr/>
            </a:lvl1pPr>
          </a:lstStyle>
          <a:p>
            <a:pPr>
              <a:defRPr/>
            </a:pPr>
            <a:r>
              <a:rPr lang="en-US" dirty="0"/>
              <a:t>Slide </a:t>
            </a:r>
            <a:fld id="{0F3B785A-0954-4728-9AEE-5E5AFAB6990E}" type="slidenum">
              <a:rPr lang="en-US"/>
              <a:pPr>
                <a:defRPr/>
              </a:pPr>
              <a:t>‹#›</a:t>
            </a:fld>
            <a:endParaRPr lang="en-US" dirty="0"/>
          </a:p>
        </p:txBody>
      </p:sp>
    </p:spTree>
    <p:extLst>
      <p:ext uri="{BB962C8B-B14F-4D97-AF65-F5344CB8AC3E}">
        <p14:creationId xmlns:p14="http://schemas.microsoft.com/office/powerpoint/2010/main" val="19395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able Placeholder 2"/>
          <p:cNvSpPr>
            <a:spLocks noGrp="1"/>
          </p:cNvSpPr>
          <p:nvPr>
            <p:ph type="tbl" idx="1"/>
          </p:nvPr>
        </p:nvSpPr>
        <p:spPr>
          <a:xfrm>
            <a:off x="304800" y="990600"/>
            <a:ext cx="8153400" cy="5181600"/>
          </a:xfrm>
        </p:spPr>
        <p:txBody>
          <a:bodyPr/>
          <a:lstStyle/>
          <a:p>
            <a:pPr lvl="0"/>
            <a:endParaRPr lang="en-US" noProof="0"/>
          </a:p>
        </p:txBody>
      </p:sp>
      <p:sp>
        <p:nvSpPr>
          <p:cNvPr id="4"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Slide </a:t>
            </a:r>
            <a:fld id="{7B25E2B7-64FE-43AC-AA85-A3DABC177F1E}" type="slidenum">
              <a:rPr lang="en-US"/>
              <a:pPr>
                <a:defRPr/>
              </a:pPr>
              <a:t>‹#›</a:t>
            </a:fld>
            <a:endParaRPr lang="en-US" dirty="0"/>
          </a:p>
        </p:txBody>
      </p:sp>
    </p:spTree>
    <p:extLst>
      <p:ext uri="{BB962C8B-B14F-4D97-AF65-F5344CB8AC3E}">
        <p14:creationId xmlns:p14="http://schemas.microsoft.com/office/powerpoint/2010/main" val="401826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19100" y="838198"/>
            <a:ext cx="8153400" cy="53340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412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   Slide </a:t>
            </a:r>
            <a:fld id="{DB10DA04-BE61-4688-A47F-CE638610C5A4}" type="slidenum">
              <a:rPr lang="en-US"/>
              <a:pPr>
                <a:defRPr/>
              </a:pPr>
              <a:t>‹#›</a:t>
            </a:fld>
            <a:endParaRPr lang="en-US" dirty="0"/>
          </a:p>
        </p:txBody>
      </p:sp>
    </p:spTree>
    <p:extLst>
      <p:ext uri="{BB962C8B-B14F-4D97-AF65-F5344CB8AC3E}">
        <p14:creationId xmlns:p14="http://schemas.microsoft.com/office/powerpoint/2010/main" val="346260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Slide </a:t>
            </a:r>
            <a:fld id="{C150C643-5973-4420-ACC5-63A35F854AF0}" type="slidenum">
              <a:rPr lang="en-US"/>
              <a:pPr>
                <a:defRPr/>
              </a:pPr>
              <a:t>‹#›</a:t>
            </a:fld>
            <a:endParaRPr lang="en-US" dirty="0"/>
          </a:p>
        </p:txBody>
      </p:sp>
    </p:spTree>
    <p:extLst>
      <p:ext uri="{BB962C8B-B14F-4D97-AF65-F5344CB8AC3E}">
        <p14:creationId xmlns:p14="http://schemas.microsoft.com/office/powerpoint/2010/main" val="213506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xfrm>
            <a:off x="3657600" y="5638800"/>
            <a:ext cx="1905000" cy="381000"/>
          </a:xfrm>
          <a:prstGeom prst="rect">
            <a:avLst/>
          </a:prstGeom>
        </p:spPr>
        <p:txBody>
          <a:bodyPr/>
          <a:lstStyle>
            <a:lvl1pPr algn="ctr">
              <a:defRPr/>
            </a:lvl1pPr>
          </a:lstStyle>
          <a:p>
            <a:pPr>
              <a:defRPr/>
            </a:pPr>
            <a:r>
              <a:rPr lang="en-US" dirty="0"/>
              <a:t>Slide </a:t>
            </a:r>
            <a:fld id="{B93BE6C5-5479-4F7F-8C6F-07C4AB25D81D}" type="slidenum">
              <a:rPr lang="en-US"/>
              <a:pPr>
                <a:defRPr/>
              </a:pPr>
              <a:t>‹#›</a:t>
            </a:fld>
            <a:endParaRPr lang="en-US" dirty="0"/>
          </a:p>
        </p:txBody>
      </p:sp>
    </p:spTree>
    <p:extLst>
      <p:ext uri="{BB962C8B-B14F-4D97-AF65-F5344CB8AC3E}">
        <p14:creationId xmlns:p14="http://schemas.microsoft.com/office/powerpoint/2010/main" val="91833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357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   Slide </a:t>
            </a:r>
            <a:fld id="{E5B3E104-0B9F-48A0-9620-CE9BF067F81E}" type="slidenum">
              <a:rPr lang="en-US"/>
              <a:pPr>
                <a:defRPr/>
              </a:pPr>
              <a:t>‹#›</a:t>
            </a:fld>
            <a:endParaRPr lang="en-US" dirty="0"/>
          </a:p>
        </p:txBody>
      </p:sp>
    </p:spTree>
    <p:extLst>
      <p:ext uri="{BB962C8B-B14F-4D97-AF65-F5344CB8AC3E}">
        <p14:creationId xmlns:p14="http://schemas.microsoft.com/office/powerpoint/2010/main" val="110727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3657600" y="5638800"/>
            <a:ext cx="1905000" cy="381000"/>
          </a:xfrm>
          <a:prstGeom prst="rect">
            <a:avLst/>
          </a:prstGeom>
        </p:spPr>
        <p:txBody>
          <a:bodyPr/>
          <a:lstStyle>
            <a:lvl1pPr algn="ctr">
              <a:defRPr/>
            </a:lvl1pPr>
          </a:lstStyle>
          <a:p>
            <a:pPr>
              <a:defRPr/>
            </a:pPr>
            <a:r>
              <a:rPr lang="en-US" dirty="0"/>
              <a:t>   Slide </a:t>
            </a:r>
            <a:fld id="{4A783B3C-2206-4294-B5F7-8065074B6CB5}" type="slidenum">
              <a:rPr lang="en-US"/>
              <a:pPr>
                <a:defRPr/>
              </a:pPr>
              <a:t>‹#›</a:t>
            </a:fld>
            <a:endParaRPr lang="en-US" dirty="0"/>
          </a:p>
        </p:txBody>
      </p:sp>
    </p:spTree>
    <p:extLst>
      <p:ext uri="{BB962C8B-B14F-4D97-AF65-F5344CB8AC3E}">
        <p14:creationId xmlns:p14="http://schemas.microsoft.com/office/powerpoint/2010/main" val="402039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3657600" y="5257800"/>
            <a:ext cx="1905000" cy="381000"/>
          </a:xfrm>
          <a:prstGeom prst="rect">
            <a:avLst/>
          </a:prstGeom>
        </p:spPr>
        <p:txBody>
          <a:bodyPr/>
          <a:lstStyle>
            <a:lvl1pPr algn="ctr">
              <a:defRPr/>
            </a:lvl1pPr>
          </a:lstStyle>
          <a:p>
            <a:pPr>
              <a:defRPr/>
            </a:pPr>
            <a:r>
              <a:rPr lang="en-US" dirty="0"/>
              <a:t>Slide </a:t>
            </a:r>
            <a:fld id="{48E61B8B-F9E7-434F-A85A-58E6B26E35FD}" type="slidenum">
              <a:rPr lang="en-US"/>
              <a:pPr>
                <a:defRPr/>
              </a:pPr>
              <a:t>‹#›</a:t>
            </a:fld>
            <a:endParaRPr lang="en-US" dirty="0"/>
          </a:p>
        </p:txBody>
      </p:sp>
    </p:spTree>
    <p:extLst>
      <p:ext uri="{BB962C8B-B14F-4D97-AF65-F5344CB8AC3E}">
        <p14:creationId xmlns:p14="http://schemas.microsoft.com/office/powerpoint/2010/main" val="426183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19100" y="838198"/>
            <a:ext cx="8153400" cy="530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29" name="Rectangle 18"/>
          <p:cNvSpPr>
            <a:spLocks noChangeArrowheads="1"/>
          </p:cNvSpPr>
          <p:nvPr userDrawn="1"/>
        </p:nvSpPr>
        <p:spPr bwMode="auto">
          <a:xfrm>
            <a:off x="0" y="0"/>
            <a:ext cx="9144000" cy="685800"/>
          </a:xfrm>
          <a:prstGeom prst="rect">
            <a:avLst/>
          </a:prstGeom>
          <a:solidFill>
            <a:srgbClr val="0033CC"/>
          </a:solidFill>
          <a:ln w="19050">
            <a:solidFill>
              <a:schemeClr val="tx1"/>
            </a:solidFill>
            <a:miter lim="800000"/>
            <a:headEnd type="none" w="sm" len="sm"/>
            <a:tailEnd type="none" w="sm" len="sm"/>
          </a:ln>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sp>
        <p:nvSpPr>
          <p:cNvPr id="1032" name="Rectangle 16"/>
          <p:cNvSpPr>
            <a:spLocks noChangeArrowheads="1"/>
          </p:cNvSpPr>
          <p:nvPr userDrawn="1"/>
        </p:nvSpPr>
        <p:spPr bwMode="auto">
          <a:xfrm>
            <a:off x="7010400" y="6400800"/>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4763" lvl="1" algn="r">
              <a:spcBef>
                <a:spcPct val="50000"/>
              </a:spcBef>
            </a:pPr>
            <a:r>
              <a:rPr lang="en-US" sz="1200" dirty="0">
                <a:latin typeface="Arial Narrow" pitchFamily="34" charset="0"/>
              </a:rPr>
              <a:t>Last updated: 20/11/21</a:t>
            </a:r>
          </a:p>
        </p:txBody>
      </p:sp>
      <p:sp>
        <p:nvSpPr>
          <p:cNvPr id="1033" name="Rectangle 16"/>
          <p:cNvSpPr>
            <a:spLocks noChangeArrowheads="1"/>
          </p:cNvSpPr>
          <p:nvPr userDrawn="1"/>
        </p:nvSpPr>
        <p:spPr bwMode="auto">
          <a:xfrm>
            <a:off x="3733800" y="64008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4763" lvl="1" algn="ctr">
              <a:spcBef>
                <a:spcPct val="50000"/>
              </a:spcBef>
            </a:pPr>
            <a:r>
              <a:rPr lang="en-US" altLang="en-US" sz="1200" dirty="0"/>
              <a:t>Week 14 Lesson Plan</a:t>
            </a:r>
            <a:br>
              <a:rPr lang="en-US" sz="1200" dirty="0">
                <a:latin typeface="Arial Narrow" pitchFamily="34" charset="0"/>
              </a:rPr>
            </a:br>
            <a:r>
              <a:rPr lang="en-US" sz="1200" dirty="0">
                <a:latin typeface="Arial Narrow" pitchFamily="34" charset="0"/>
              </a:rPr>
              <a:t>Slide </a:t>
            </a:r>
            <a:fld id="{C547723C-E064-4B18-A6E4-9DEF22D414C9}" type="slidenum">
              <a:rPr lang="en-US" sz="1200">
                <a:latin typeface="Arial Narrow" pitchFamily="34" charset="0"/>
              </a:rPr>
              <a:pPr marL="4763" lvl="1" algn="ctr">
                <a:spcBef>
                  <a:spcPct val="50000"/>
                </a:spcBef>
              </a:pPr>
              <a:t>‹#›</a:t>
            </a:fld>
            <a:endParaRPr lang="en-US" sz="1200" dirty="0">
              <a:latin typeface="Arial Narrow" pitchFamily="34" charset="0"/>
            </a:endParaRPr>
          </a:p>
        </p:txBody>
      </p:sp>
      <p:pic>
        <p:nvPicPr>
          <p:cNvPr id="10" name="Picture 9"/>
          <p:cNvPicPr>
            <a:picLocks noChangeAspect="1"/>
          </p:cNvPicPr>
          <p:nvPr userDrawn="1"/>
        </p:nvPicPr>
        <p:blipFill>
          <a:blip r:embed="rId15"/>
          <a:stretch>
            <a:fillRect/>
          </a:stretch>
        </p:blipFill>
        <p:spPr>
          <a:xfrm>
            <a:off x="465265" y="6351941"/>
            <a:ext cx="1554035" cy="353659"/>
          </a:xfrm>
          <a:prstGeom prst="rect">
            <a:avLst/>
          </a:prstGeom>
        </p:spPr>
      </p:pic>
      <p:sp>
        <p:nvSpPr>
          <p:cNvPr id="11" name="Rectangle 16"/>
          <p:cNvSpPr>
            <a:spLocks noChangeArrowheads="1"/>
          </p:cNvSpPr>
          <p:nvPr userDrawn="1"/>
        </p:nvSpPr>
        <p:spPr bwMode="auto">
          <a:xfrm>
            <a:off x="2057400" y="64008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4763" lvl="1">
              <a:spcBef>
                <a:spcPct val="50000"/>
              </a:spcBef>
            </a:pPr>
            <a:r>
              <a:rPr lang="en-US" sz="1200" dirty="0">
                <a:latin typeface="Arial Narrow" pitchFamily="34" charset="0"/>
              </a:rPr>
              <a:t>Diploma in CSF</a:t>
            </a:r>
            <a:br>
              <a:rPr lang="en-US" sz="1200" dirty="0">
                <a:latin typeface="Arial Narrow" pitchFamily="34" charset="0"/>
              </a:rPr>
            </a:br>
            <a:r>
              <a:rPr lang="en-US" sz="1200" dirty="0">
                <a:latin typeface="Arial Narrow" pitchFamily="34" charset="0"/>
              </a:rPr>
              <a:t>FED AY21/22, Sem 2</a:t>
            </a:r>
          </a:p>
        </p:txBody>
      </p:sp>
      <p:sp>
        <p:nvSpPr>
          <p:cNvPr id="3" name="MSIPCMContentMarking" descr="{&quot;HashCode&quot;:-1818968269,&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mozilla.org/en-US/security/bug-bounty/faq-weba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js/js_validation.asp" TargetMode="External"/><Relationship Id="rId2" Type="http://schemas.openxmlformats.org/officeDocument/2006/relationships/hyperlink" Target="https://developer.mozilla.org/en-US/docs/Learn/Server-side/First_steps/Website_security" TargetMode="External"/><Relationship Id="rId1" Type="http://schemas.openxmlformats.org/officeDocument/2006/relationships/slideLayout" Target="../slideLayouts/slideLayout2.xml"/><Relationship Id="rId4" Type="http://schemas.openxmlformats.org/officeDocument/2006/relationships/hyperlink" Target="https://www.w3schools.com/html/html_forms_attributes.asp"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file:///\\ictspace.ict.np.edu.sg\F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a:p>
        </p:txBody>
      </p:sp>
      <p:sp>
        <p:nvSpPr>
          <p:cNvPr id="129027" name="Rectangle 3"/>
          <p:cNvSpPr>
            <a:spLocks noGrp="1" noChangeArrowheads="1"/>
          </p:cNvSpPr>
          <p:nvPr>
            <p:ph type="subTitle" idx="1"/>
          </p:nvPr>
        </p:nvSpPr>
        <p:spPr>
          <a:xfrm>
            <a:off x="2209800" y="1371600"/>
            <a:ext cx="6553200" cy="1524000"/>
          </a:xfrm>
        </p:spPr>
        <p:txBody>
          <a:bodyPr/>
          <a:lstStyle/>
          <a:p>
            <a:pPr>
              <a:lnSpc>
                <a:spcPct val="130000"/>
              </a:lnSpc>
              <a:buClr>
                <a:srgbClr val="0033CC"/>
              </a:buClr>
              <a:buSzPct val="100000"/>
              <a:defRPr/>
            </a:pPr>
            <a:r>
              <a:rPr lang="en-US" sz="3600" dirty="0">
                <a:solidFill>
                  <a:srgbClr val="0033CC"/>
                </a:solidFill>
                <a:effectLst>
                  <a:outerShdw blurRad="38100" dist="38100" dir="2700000" algn="tl">
                    <a:srgbClr val="C0C0C0"/>
                  </a:outerShdw>
                </a:effectLst>
              </a:rPr>
              <a:t>Client- and server- side Security</a:t>
            </a:r>
          </a:p>
          <a:p>
            <a:pPr algn="ctr">
              <a:lnSpc>
                <a:spcPct val="130000"/>
              </a:lnSpc>
              <a:defRPr/>
            </a:pPr>
            <a:endParaRPr lang="en-GB" sz="3600" dirty="0">
              <a:solidFill>
                <a:srgbClr val="0033CC"/>
              </a:solidFill>
              <a:effectLst>
                <a:outerShdw blurRad="38100" dist="38100" dir="2700000" algn="tl">
                  <a:srgbClr val="C0C0C0"/>
                </a:outerShdw>
              </a:effectLst>
            </a:endParaRPr>
          </a:p>
          <a:p>
            <a:pPr algn="ctr">
              <a:lnSpc>
                <a:spcPct val="130000"/>
              </a:lnSpc>
              <a:defRPr/>
            </a:pPr>
            <a:endParaRPr lang="en-GB" sz="20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371600"/>
            <a:ext cx="609600" cy="3370153"/>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lnSpc>
                <a:spcPct val="150000"/>
              </a:lnSpc>
              <a:spcBef>
                <a:spcPts val="0"/>
              </a:spcBef>
              <a:defRPr/>
            </a:pPr>
            <a:r>
              <a:rPr lang="en-US" sz="3600" b="1" dirty="0">
                <a:solidFill>
                  <a:schemeClr val="bg1"/>
                </a:solidFill>
                <a:effectLst>
                  <a:outerShdw blurRad="38100" dist="38100" dir="2700000" algn="tl">
                    <a:srgbClr val="C0C0C0"/>
                  </a:outerShdw>
                </a:effectLst>
                <a:latin typeface="Tahoma" pitchFamily="34" charset="0"/>
              </a:rPr>
              <a:t>WE </a:t>
            </a:r>
          </a:p>
          <a:p>
            <a:pPr eaLnBrk="1" hangingPunct="1">
              <a:lnSpc>
                <a:spcPct val="150000"/>
              </a:lnSpc>
              <a:spcBef>
                <a:spcPts val="0"/>
              </a:spcBef>
              <a:defRPr/>
            </a:pPr>
            <a:r>
              <a:rPr lang="en-US" sz="3600" b="1" dirty="0">
                <a:solidFill>
                  <a:schemeClr val="bg1"/>
                </a:solidFill>
                <a:effectLst>
                  <a:outerShdw blurRad="38100" dist="38100" dir="2700000" algn="tl">
                    <a:srgbClr val="C0C0C0"/>
                  </a:outerShdw>
                </a:effectLst>
                <a:latin typeface="Tahoma" pitchFamily="34" charset="0"/>
              </a:rPr>
              <a:t>E</a:t>
            </a:r>
          </a:p>
          <a:p>
            <a:pPr eaLnBrk="1" hangingPunct="1">
              <a:lnSpc>
                <a:spcPct val="150000"/>
              </a:lnSpc>
              <a:spcBef>
                <a:spcPts val="0"/>
              </a:spcBef>
              <a:defRPr/>
            </a:pPr>
            <a:r>
              <a:rPr lang="en-US" sz="3600" b="1" dirty="0">
                <a:solidFill>
                  <a:schemeClr val="bg1"/>
                </a:solidFill>
                <a:effectLst>
                  <a:outerShdw blurRad="38100" dist="38100" dir="2700000" algn="tl">
                    <a:srgbClr val="C0C0C0"/>
                  </a:outerShdw>
                </a:effectLst>
                <a:latin typeface="Tahoma" pitchFamily="34" charset="0"/>
              </a:rPr>
              <a:t>K</a:t>
            </a:r>
            <a:endParaRPr lang="en-GB" sz="3600" b="1" dirty="0">
              <a:solidFill>
                <a:schemeClr val="bg1"/>
              </a:solidFill>
              <a:effectLst>
                <a:outerShdw blurRad="38100" dist="38100" dir="2700000" algn="tl">
                  <a:srgbClr val="C0C0C0"/>
                </a:outerShdw>
              </a:effectLst>
              <a:latin typeface="Tahoma" pitchFamily="34" charset="0"/>
            </a:endParaRPr>
          </a:p>
        </p:txBody>
      </p:sp>
      <p:sp>
        <p:nvSpPr>
          <p:cNvPr id="15365" name="Text Box 9"/>
          <p:cNvSpPr txBox="1">
            <a:spLocks noChangeArrowheads="1"/>
          </p:cNvSpPr>
          <p:nvPr/>
        </p:nvSpPr>
        <p:spPr bwMode="auto">
          <a:xfrm>
            <a:off x="0" y="152400"/>
            <a:ext cx="1752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eaLnBrk="1" hangingPunct="1">
              <a:spcBef>
                <a:spcPct val="50000"/>
              </a:spcBef>
            </a:pPr>
            <a:r>
              <a:rPr lang="en-GB" sz="4000" b="1" dirty="0">
                <a:solidFill>
                  <a:schemeClr val="bg1"/>
                </a:solidFill>
                <a:latin typeface="Tahoma" pitchFamily="34" charset="0"/>
              </a:rPr>
              <a:t>FED</a:t>
            </a:r>
          </a:p>
        </p:txBody>
      </p:sp>
      <p:sp>
        <p:nvSpPr>
          <p:cNvPr id="129035" name="Text Box 11"/>
          <p:cNvSpPr txBox="1">
            <a:spLocks noChangeArrowheads="1"/>
          </p:cNvSpPr>
          <p:nvPr/>
        </p:nvSpPr>
        <p:spPr bwMode="auto">
          <a:xfrm>
            <a:off x="457200" y="5562600"/>
            <a:ext cx="914400" cy="701675"/>
          </a:xfrm>
          <a:prstGeom prst="rect">
            <a:avLst/>
          </a:prstGeom>
          <a:noFill/>
          <a:ln w="9525">
            <a:noFill/>
            <a:miter lim="800000"/>
            <a:headEnd/>
            <a:tailEnd/>
          </a:ln>
          <a:effectLst/>
        </p:spPr>
        <p:txBody>
          <a:bodyPr>
            <a:spAutoFit/>
          </a:bodyPr>
          <a:lstStyle/>
          <a:p>
            <a:pPr algn="ctr" eaLnBrk="1" hangingPunct="1">
              <a:spcBef>
                <a:spcPct val="50000"/>
              </a:spcBef>
              <a:defRPr/>
            </a:pPr>
            <a:r>
              <a:rPr lang="en-GB" sz="4000" b="1" dirty="0">
                <a:solidFill>
                  <a:schemeClr val="bg1"/>
                </a:solidFill>
                <a:effectLst>
                  <a:outerShdw blurRad="38100" dist="38100" dir="2700000" algn="tl">
                    <a:srgbClr val="C0C0C0"/>
                  </a:outerShdw>
                </a:effectLst>
                <a:latin typeface="Tahoma" pitchFamily="34" charset="0"/>
              </a:rPr>
              <a:t>14</a:t>
            </a:r>
            <a:r>
              <a:rPr lang="en-GB" sz="4000" b="1" dirty="0">
                <a:solidFill>
                  <a:schemeClr val="bg1"/>
                </a:solidFill>
                <a:effectLst>
                  <a:outerShdw blurRad="38100" dist="38100" dir="2700000" algn="tl">
                    <a:srgbClr val="C0C0C0"/>
                  </a:outerShdw>
                </a:effectLst>
                <a:latin typeface="Arial" charset="0"/>
              </a:rPr>
              <a:t> </a:t>
            </a:r>
          </a:p>
        </p:txBody>
      </p:sp>
      <p:sp>
        <p:nvSpPr>
          <p:cNvPr id="129038" name="Rectangle 14"/>
          <p:cNvSpPr>
            <a:spLocks noChangeArrowheads="1"/>
          </p:cNvSpPr>
          <p:nvPr/>
        </p:nvSpPr>
        <p:spPr bwMode="auto">
          <a:xfrm>
            <a:off x="2590800" y="4876800"/>
            <a:ext cx="5486400" cy="1592263"/>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3200" b="1" dirty="0">
                <a:latin typeface="Arial Narrow" pitchFamily="34" charset="0"/>
              </a:rPr>
              <a:t>Front End Development</a:t>
            </a:r>
          </a:p>
          <a:p>
            <a:pPr algn="ctr">
              <a:lnSpc>
                <a:spcPct val="90000"/>
              </a:lnSpc>
              <a:spcBef>
                <a:spcPct val="20000"/>
              </a:spcBef>
              <a:buClr>
                <a:schemeClr val="tx2"/>
              </a:buClr>
              <a:buSzPct val="140000"/>
              <a:buFont typeface="Wingdings" pitchFamily="2" charset="2"/>
              <a:buNone/>
              <a:defRPr/>
            </a:pPr>
            <a:r>
              <a:rPr kumimoji="1" lang="en-GB" sz="3200" dirty="0">
                <a:latin typeface="Arial Narrow" pitchFamily="34" charset="0"/>
              </a:rPr>
              <a:t>Diploma in CSF</a:t>
            </a:r>
          </a:p>
          <a:p>
            <a:pPr algn="ctr">
              <a:lnSpc>
                <a:spcPct val="90000"/>
              </a:lnSpc>
              <a:spcBef>
                <a:spcPct val="20000"/>
              </a:spcBef>
              <a:buClr>
                <a:schemeClr val="tx2"/>
              </a:buClr>
              <a:buSzPct val="140000"/>
              <a:buFont typeface="Wingdings" pitchFamily="2" charset="2"/>
              <a:buNone/>
              <a:defRPr/>
            </a:pPr>
            <a:r>
              <a:rPr kumimoji="1" lang="en-GB" sz="3200" dirty="0">
                <a:latin typeface="Arial Narrow" pitchFamily="34" charset="0"/>
              </a:rPr>
              <a:t>Year 1 (2021/22), Semester 2</a:t>
            </a:r>
            <a:endParaRPr kumimoji="1" lang="en-GB" sz="4800" dirty="0">
              <a:effectLst>
                <a:outerShdw blurRad="38100" dist="38100" dir="2700000" algn="tl">
                  <a:srgbClr val="C0C0C0"/>
                </a:outerShdw>
              </a:effectLst>
            </a:endParaRPr>
          </a:p>
        </p:txBody>
      </p:sp>
      <p:sp>
        <p:nvSpPr>
          <p:cNvPr id="15368"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pic>
        <p:nvPicPr>
          <p:cNvPr id="15369"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Input Validation: client- or server-side?</a:t>
            </a:r>
            <a:endParaRPr lang="en-GB" sz="3200" dirty="0"/>
          </a:p>
        </p:txBody>
      </p:sp>
      <p:sp>
        <p:nvSpPr>
          <p:cNvPr id="3" name="Content Placeholder 2"/>
          <p:cNvSpPr>
            <a:spLocks noGrp="1"/>
          </p:cNvSpPr>
          <p:nvPr>
            <p:ph idx="1"/>
          </p:nvPr>
        </p:nvSpPr>
        <p:spPr>
          <a:xfrm>
            <a:off x="381000" y="855520"/>
            <a:ext cx="8382000" cy="1904997"/>
          </a:xfrm>
        </p:spPr>
        <p:txBody>
          <a:bodyPr/>
          <a:lstStyle/>
          <a:p>
            <a:r>
              <a:rPr lang="en-US" sz="2800" dirty="0"/>
              <a:t>The point at which the input is validated is also critically important. </a:t>
            </a:r>
          </a:p>
          <a:p>
            <a:r>
              <a:rPr lang="en-US" sz="2800" dirty="0"/>
              <a:t>It is best recommended that the input is validated both on the client (frontend) as well as on the server(backend) if the software is a Client/Server architected solution. </a:t>
            </a:r>
          </a:p>
          <a:p>
            <a:r>
              <a:rPr lang="en-US" sz="2800" dirty="0"/>
              <a:t>Minimally, server side validation must be performed. </a:t>
            </a:r>
          </a:p>
          <a:p>
            <a:r>
              <a:rPr lang="en-US" sz="2800" dirty="0"/>
              <a:t>It is insufficient to validate input solely on the client side as this can be easily bypassed and afford minimal to no protection.</a:t>
            </a:r>
          </a:p>
          <a:p>
            <a:pPr marL="0" indent="0">
              <a:buNone/>
            </a:pPr>
            <a:endParaRPr lang="en-GB" dirty="0"/>
          </a:p>
          <a:p>
            <a:endParaRPr lang="en-GB" dirty="0"/>
          </a:p>
          <a:p>
            <a:endParaRPr lang="en-SG" dirty="0"/>
          </a:p>
        </p:txBody>
      </p:sp>
    </p:spTree>
    <p:extLst>
      <p:ext uri="{BB962C8B-B14F-4D97-AF65-F5344CB8AC3E}">
        <p14:creationId xmlns:p14="http://schemas.microsoft.com/office/powerpoint/2010/main" val="320679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Input Validation: What to Validate?</a:t>
            </a:r>
            <a:endParaRPr lang="en-GB" sz="3200" dirty="0"/>
          </a:p>
        </p:txBody>
      </p:sp>
      <p:sp>
        <p:nvSpPr>
          <p:cNvPr id="3" name="Content Placeholder 2"/>
          <p:cNvSpPr>
            <a:spLocks noGrp="1"/>
          </p:cNvSpPr>
          <p:nvPr>
            <p:ph idx="1"/>
          </p:nvPr>
        </p:nvSpPr>
        <p:spPr>
          <a:xfrm>
            <a:off x="381000" y="855520"/>
            <a:ext cx="8382000" cy="1904997"/>
          </a:xfrm>
        </p:spPr>
        <p:txBody>
          <a:bodyPr/>
          <a:lstStyle/>
          <a:p>
            <a:r>
              <a:rPr lang="en-US" sz="2800" dirty="0"/>
              <a:t>One can validate anything from generic whitelist and blacklist items to specific business defined patterns. </a:t>
            </a:r>
          </a:p>
          <a:p>
            <a:r>
              <a:rPr lang="en-US" sz="2800" dirty="0"/>
              <a:t>When validating input, the supplied input must at a bare minimum be validated for:</a:t>
            </a:r>
          </a:p>
          <a:p>
            <a:pPr marL="857250" lvl="1" indent="-457200"/>
            <a:r>
              <a:rPr lang="en-US" dirty="0"/>
              <a:t>data type</a:t>
            </a:r>
          </a:p>
          <a:p>
            <a:pPr marL="857250" lvl="1" indent="-457200"/>
            <a:r>
              <a:rPr lang="en-US" dirty="0"/>
              <a:t>range</a:t>
            </a:r>
          </a:p>
          <a:p>
            <a:pPr marL="857250" lvl="1" indent="-457200"/>
            <a:r>
              <a:rPr lang="en-US" dirty="0"/>
              <a:t>length</a:t>
            </a:r>
          </a:p>
          <a:p>
            <a:pPr marL="857250" lvl="1" indent="-457200"/>
            <a:r>
              <a:rPr lang="en-US" dirty="0"/>
              <a:t>format</a:t>
            </a:r>
          </a:p>
          <a:p>
            <a:pPr marL="857250" lvl="1" indent="-457200"/>
            <a:r>
              <a:rPr lang="en-US" dirty="0"/>
              <a:t>values</a:t>
            </a:r>
          </a:p>
          <a:p>
            <a:pPr marL="857250" lvl="1" indent="-457200"/>
            <a:r>
              <a:rPr lang="en-US" dirty="0"/>
              <a:t>alternate representations of a standard (canonical) form</a:t>
            </a:r>
          </a:p>
          <a:p>
            <a:pPr marL="0" indent="0">
              <a:buNone/>
            </a:pPr>
            <a:endParaRPr lang="en-GB" dirty="0"/>
          </a:p>
          <a:p>
            <a:endParaRPr lang="en-SG" dirty="0"/>
          </a:p>
        </p:txBody>
      </p:sp>
    </p:spTree>
    <p:extLst>
      <p:ext uri="{BB962C8B-B14F-4D97-AF65-F5344CB8AC3E}">
        <p14:creationId xmlns:p14="http://schemas.microsoft.com/office/powerpoint/2010/main" val="399485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Security</a:t>
            </a:r>
            <a:endParaRPr lang="en-GB" dirty="0"/>
          </a:p>
        </p:txBody>
      </p:sp>
      <p:sp>
        <p:nvSpPr>
          <p:cNvPr id="3" name="Content Placeholder 2"/>
          <p:cNvSpPr>
            <a:spLocks noGrp="1"/>
          </p:cNvSpPr>
          <p:nvPr>
            <p:ph idx="1"/>
          </p:nvPr>
        </p:nvSpPr>
        <p:spPr>
          <a:xfrm>
            <a:off x="381000" y="855520"/>
            <a:ext cx="8229600" cy="1904997"/>
          </a:xfrm>
        </p:spPr>
        <p:txBody>
          <a:bodyPr/>
          <a:lstStyle/>
          <a:p>
            <a:r>
              <a:rPr lang="en-US" sz="2800" dirty="0"/>
              <a:t>Besides the common vulnerabilities covered in previous lecture (XSS, SQL injection, CSRF </a:t>
            </a:r>
            <a:r>
              <a:rPr lang="en-US" sz="2800" dirty="0" err="1"/>
              <a:t>etc</a:t>
            </a:r>
            <a:r>
              <a:rPr lang="en-US" sz="2800" dirty="0"/>
              <a:t>), there are other threats:</a:t>
            </a:r>
          </a:p>
          <a:p>
            <a:r>
              <a:rPr lang="en-US" sz="2400" dirty="0"/>
              <a:t>Clickjacking. In this attack, a malicious user hijacks clicks meant for a visible top-level site and routes them to a hidden page beneath. This technique might be used, for example, to display a legitimate bank site but capture the login credentials into an invisible &lt;iframe&gt; controlled by the attacker. Clickjacking could also be used to get the user to click a button on a visible site, but in doing so actually unwittingly click a completely different button. As a defense, your site can prevent itself from being embedded in an iframe in another site by setting the appropriate HTTP headers.</a:t>
            </a:r>
          </a:p>
        </p:txBody>
      </p:sp>
    </p:spTree>
    <p:extLst>
      <p:ext uri="{BB962C8B-B14F-4D97-AF65-F5344CB8AC3E}">
        <p14:creationId xmlns:p14="http://schemas.microsoft.com/office/powerpoint/2010/main" val="420792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Security</a:t>
            </a:r>
            <a:endParaRPr lang="en-GB" dirty="0"/>
          </a:p>
        </p:txBody>
      </p:sp>
      <p:sp>
        <p:nvSpPr>
          <p:cNvPr id="3" name="Content Placeholder 2"/>
          <p:cNvSpPr>
            <a:spLocks noGrp="1"/>
          </p:cNvSpPr>
          <p:nvPr>
            <p:ph idx="1"/>
          </p:nvPr>
        </p:nvSpPr>
        <p:spPr>
          <a:xfrm>
            <a:off x="381000" y="855520"/>
            <a:ext cx="8153400" cy="1904997"/>
          </a:xfrm>
        </p:spPr>
        <p:txBody>
          <a:bodyPr/>
          <a:lstStyle/>
          <a:p>
            <a:r>
              <a:rPr lang="en-US" sz="2400" dirty="0"/>
              <a:t>Directory Traversal (File and disclosure). In this attack, a malicious user attempts to access parts of the web server file system that they should not be able to access. This vulnerability occurs when the user is able to pass filenames that include file system navigation characters (for example, ../../). The solution is to sanitize input before using it.</a:t>
            </a:r>
          </a:p>
          <a:p>
            <a:r>
              <a:rPr lang="en-US" sz="2400" dirty="0"/>
              <a:t>File Inclusion. In this attack, a user is able to specify an "unintended" file for display or execution in data passed to the server. When loaded, this file might be executed on the web server or the client-side (leading to an XSS attack). The solution is to sanitize input before using it.</a:t>
            </a:r>
          </a:p>
          <a:p>
            <a:pPr marL="0" indent="0">
              <a:buNone/>
            </a:pPr>
            <a:endParaRPr lang="en-SG" dirty="0"/>
          </a:p>
        </p:txBody>
      </p:sp>
    </p:spTree>
    <p:extLst>
      <p:ext uri="{BB962C8B-B14F-4D97-AF65-F5344CB8AC3E}">
        <p14:creationId xmlns:p14="http://schemas.microsoft.com/office/powerpoint/2010/main" val="427538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Security</a:t>
            </a:r>
            <a:endParaRPr lang="en-GB" dirty="0"/>
          </a:p>
        </p:txBody>
      </p:sp>
      <p:sp>
        <p:nvSpPr>
          <p:cNvPr id="3" name="Content Placeholder 2"/>
          <p:cNvSpPr>
            <a:spLocks noGrp="1"/>
          </p:cNvSpPr>
          <p:nvPr>
            <p:ph idx="1"/>
          </p:nvPr>
        </p:nvSpPr>
        <p:spPr>
          <a:xfrm>
            <a:off x="381000" y="855520"/>
            <a:ext cx="8153400" cy="1904997"/>
          </a:xfrm>
        </p:spPr>
        <p:txBody>
          <a:bodyPr/>
          <a:lstStyle/>
          <a:p>
            <a:pPr algn="just"/>
            <a:r>
              <a:rPr lang="en-US" sz="2400" dirty="0"/>
              <a:t>Command Injection. Command injection attacks allow a malicious user to execute arbitrary system commands on the host operating system. The solution is to sanitize user input before it might be used in system calls.</a:t>
            </a:r>
          </a:p>
          <a:p>
            <a:pPr marL="0" indent="0">
              <a:buNone/>
            </a:pPr>
            <a:r>
              <a:rPr lang="en-US" sz="2800" dirty="0">
                <a:solidFill>
                  <a:srgbClr val="FF0000"/>
                </a:solidFill>
              </a:rPr>
              <a:t>Important: </a:t>
            </a:r>
          </a:p>
          <a:p>
            <a:pPr marL="0" indent="0" algn="just">
              <a:buNone/>
            </a:pPr>
            <a:r>
              <a:rPr lang="en-US" sz="2800" dirty="0"/>
              <a:t>The single most important lesson to learn about website security is to never trust data from the browser. </a:t>
            </a:r>
          </a:p>
          <a:p>
            <a:pPr marL="0" indent="0" algn="just">
              <a:buNone/>
            </a:pPr>
            <a:r>
              <a:rPr lang="en-US" sz="2800" dirty="0"/>
              <a:t>This includes, but is not limited to data in URL parameters of GET requests, POST requests, HTTP headers and cookies, and user-uploaded files. </a:t>
            </a:r>
          </a:p>
          <a:p>
            <a:pPr marL="0" indent="0" algn="just">
              <a:buNone/>
            </a:pPr>
            <a:r>
              <a:rPr lang="en-US" sz="2800" dirty="0"/>
              <a:t>Always check and sanitize all incoming data. Always assume the worst.</a:t>
            </a:r>
          </a:p>
          <a:p>
            <a:endParaRPr lang="en-GB" dirty="0"/>
          </a:p>
          <a:p>
            <a:endParaRPr lang="en-GB" dirty="0"/>
          </a:p>
          <a:p>
            <a:endParaRPr lang="en-SG" dirty="0"/>
          </a:p>
        </p:txBody>
      </p:sp>
    </p:spTree>
    <p:extLst>
      <p:ext uri="{BB962C8B-B14F-4D97-AF65-F5344CB8AC3E}">
        <p14:creationId xmlns:p14="http://schemas.microsoft.com/office/powerpoint/2010/main" val="394241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Security</a:t>
            </a:r>
            <a:endParaRPr lang="en-GB" dirty="0"/>
          </a:p>
        </p:txBody>
      </p:sp>
      <p:sp>
        <p:nvSpPr>
          <p:cNvPr id="3" name="Content Placeholder 2"/>
          <p:cNvSpPr>
            <a:spLocks noGrp="1"/>
          </p:cNvSpPr>
          <p:nvPr>
            <p:ph idx="1"/>
          </p:nvPr>
        </p:nvSpPr>
        <p:spPr>
          <a:xfrm>
            <a:off x="381000" y="855520"/>
            <a:ext cx="8153400" cy="1904997"/>
          </a:xfrm>
        </p:spPr>
        <p:txBody>
          <a:bodyPr/>
          <a:lstStyle/>
          <a:p>
            <a:pPr marL="0" indent="0">
              <a:buNone/>
            </a:pPr>
            <a:r>
              <a:rPr lang="en-US" sz="2600" dirty="0"/>
              <a:t>Other concrete steps that can be used are:</a:t>
            </a:r>
          </a:p>
          <a:p>
            <a:r>
              <a:rPr lang="en-US" sz="2400" dirty="0"/>
              <a:t>Use more effective password management. Encourage strong passwords that are changed regularly. Consider two-factor authentication for your site, so that in addition to a password the user must enter another authentication code (usually one that is delivered via some physical hardware that only the user will have, such as a code in an SMS sent to their phone).</a:t>
            </a:r>
          </a:p>
          <a:p>
            <a:r>
              <a:rPr lang="en-US" sz="2400" dirty="0"/>
              <a:t>Configure your web server to use HTTPS and HTTP Strict Transport Security (HSTS). HTTPS encrypts data sent between your client and server. This ensures that login credentials, cookies, POST requests data and header information are not easily available to attackers.</a:t>
            </a:r>
          </a:p>
        </p:txBody>
      </p:sp>
    </p:spTree>
    <p:extLst>
      <p:ext uri="{BB962C8B-B14F-4D97-AF65-F5344CB8AC3E}">
        <p14:creationId xmlns:p14="http://schemas.microsoft.com/office/powerpoint/2010/main" val="416124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Security</a:t>
            </a:r>
            <a:endParaRPr lang="en-GB" dirty="0"/>
          </a:p>
        </p:txBody>
      </p:sp>
      <p:sp>
        <p:nvSpPr>
          <p:cNvPr id="3" name="Content Placeholder 2"/>
          <p:cNvSpPr>
            <a:spLocks noGrp="1"/>
          </p:cNvSpPr>
          <p:nvPr>
            <p:ph idx="1"/>
          </p:nvPr>
        </p:nvSpPr>
        <p:spPr>
          <a:xfrm>
            <a:off x="381000" y="855520"/>
            <a:ext cx="8153400" cy="1904997"/>
          </a:xfrm>
        </p:spPr>
        <p:txBody>
          <a:bodyPr/>
          <a:lstStyle/>
          <a:p>
            <a:r>
              <a:rPr lang="en-US" sz="2400" dirty="0"/>
              <a:t>Keep track of the most popular threats (can refer to OWASP list) and address the most common vulnerabilities first.</a:t>
            </a:r>
          </a:p>
          <a:p>
            <a:r>
              <a:rPr lang="en-US" sz="2400" dirty="0"/>
              <a:t>Use vulnerability scanning tools to perform automated security testing on your site. Later on, your very successful website may also find bugs by offering a bug bounty like Mozilla does here. (</a:t>
            </a:r>
            <a:r>
              <a:rPr lang="en-US" sz="2400" dirty="0">
                <a:hlinkClick r:id="rId2"/>
              </a:rPr>
              <a:t>https://www.mozilla.org/en-US/security/bug-bounty/faq-webapp/</a:t>
            </a:r>
            <a:r>
              <a:rPr lang="en-US" sz="2400" dirty="0"/>
              <a:t>)</a:t>
            </a:r>
          </a:p>
          <a:p>
            <a:r>
              <a:rPr lang="en-US" sz="2400" dirty="0"/>
              <a:t>Only store and display data that you need. For example, if your users must store sensitive information like credit card details, only display enough of the card number that it can be identified by the user, and not enough that it can be copied by an attacker and used on another site. The most common pattern at this time is to only display the last 4 digits of a credit card number.</a:t>
            </a:r>
          </a:p>
          <a:p>
            <a:pPr marL="0" indent="0">
              <a:buNone/>
            </a:pPr>
            <a:endParaRPr lang="en-SG" dirty="0"/>
          </a:p>
        </p:txBody>
      </p:sp>
    </p:spTree>
    <p:extLst>
      <p:ext uri="{BB962C8B-B14F-4D97-AF65-F5344CB8AC3E}">
        <p14:creationId xmlns:p14="http://schemas.microsoft.com/office/powerpoint/2010/main" val="247359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a:t>
            </a:r>
          </a:p>
        </p:txBody>
      </p:sp>
      <p:sp>
        <p:nvSpPr>
          <p:cNvPr id="3" name="Content Placeholder 2"/>
          <p:cNvSpPr>
            <a:spLocks noGrp="1"/>
          </p:cNvSpPr>
          <p:nvPr>
            <p:ph idx="1"/>
          </p:nvPr>
        </p:nvSpPr>
        <p:spPr>
          <a:xfrm>
            <a:off x="304800" y="685800"/>
            <a:ext cx="8153400" cy="5334001"/>
          </a:xfrm>
        </p:spPr>
        <p:txBody>
          <a:bodyPr/>
          <a:lstStyle/>
          <a:p>
            <a:pPr>
              <a:buSzPct val="100000"/>
            </a:pPr>
            <a:endParaRPr lang="en-US" sz="2400" dirty="0"/>
          </a:p>
          <a:p>
            <a:pPr>
              <a:buSzPct val="100000"/>
            </a:pPr>
            <a:r>
              <a:rPr lang="en-US" sz="2400" dirty="0"/>
              <a:t>Read the following references:-</a:t>
            </a:r>
          </a:p>
          <a:p>
            <a:pPr marL="400050" lvl="1" indent="0">
              <a:buNone/>
            </a:pPr>
            <a:endParaRPr lang="en-US" sz="2000" u="sng" dirty="0"/>
          </a:p>
          <a:p>
            <a:pPr marL="400050" lvl="1" indent="0">
              <a:buNone/>
            </a:pPr>
            <a:r>
              <a:rPr lang="en-US" sz="2000" u="sng" dirty="0"/>
              <a:t>Web site security </a:t>
            </a:r>
            <a:r>
              <a:rPr lang="en-US" sz="2000" dirty="0"/>
              <a:t> - </a:t>
            </a:r>
            <a:r>
              <a:rPr lang="en-US" sz="2000" dirty="0">
                <a:hlinkClick r:id="rId2"/>
              </a:rPr>
              <a:t>https://developer.mozilla.org/en-US/docs/Learn/Server-side/First_steps/Website_security</a:t>
            </a:r>
            <a:endParaRPr lang="en-US" sz="2000" dirty="0"/>
          </a:p>
          <a:p>
            <a:pPr marL="400050" lvl="1" indent="0">
              <a:buNone/>
            </a:pPr>
            <a:r>
              <a:rPr lang="en-US" sz="2000" u="sng" dirty="0"/>
              <a:t>JavaScript validation</a:t>
            </a:r>
            <a:r>
              <a:rPr lang="en-US" sz="2000" dirty="0"/>
              <a:t> - </a:t>
            </a:r>
            <a:r>
              <a:rPr lang="en-US" sz="2000" dirty="0">
                <a:hlinkClick r:id="rId3"/>
              </a:rPr>
              <a:t>https://www.w3schools.com/js/js_validation.asp</a:t>
            </a:r>
            <a:endParaRPr lang="en-US" sz="2000" dirty="0"/>
          </a:p>
          <a:p>
            <a:pPr marL="400050" lvl="1" indent="0">
              <a:buNone/>
            </a:pPr>
            <a:r>
              <a:rPr lang="en-US" sz="2000" u="sng" dirty="0"/>
              <a:t>HTML5 Form attributes validation</a:t>
            </a:r>
            <a:r>
              <a:rPr lang="en-US" sz="2000" dirty="0"/>
              <a:t> - </a:t>
            </a:r>
            <a:r>
              <a:rPr lang="en-US" sz="2000" dirty="0">
                <a:hlinkClick r:id="rId4"/>
              </a:rPr>
              <a:t>https://www.w3schools.com/html/html_forms_attributes.asp</a:t>
            </a:r>
            <a:endParaRPr lang="en-US" sz="2000" dirty="0"/>
          </a:p>
          <a:p>
            <a:pPr marL="400050" lvl="1" indent="0">
              <a:buNone/>
            </a:pPr>
            <a:endParaRPr lang="en-US" sz="2000" dirty="0"/>
          </a:p>
          <a:p>
            <a:pPr marL="0" indent="0">
              <a:buNone/>
            </a:pPr>
            <a:endParaRPr lang="en-US" sz="2400" dirty="0"/>
          </a:p>
        </p:txBody>
      </p:sp>
    </p:spTree>
    <p:extLst>
      <p:ext uri="{BB962C8B-B14F-4D97-AF65-F5344CB8AC3E}">
        <p14:creationId xmlns:p14="http://schemas.microsoft.com/office/powerpoint/2010/main" val="527896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endParaRPr lang="en-GB" dirty="0"/>
          </a:p>
        </p:txBody>
      </p:sp>
      <p:sp>
        <p:nvSpPr>
          <p:cNvPr id="3" name="Content Placeholder 2"/>
          <p:cNvSpPr>
            <a:spLocks noGrp="1"/>
          </p:cNvSpPr>
          <p:nvPr>
            <p:ph idx="1"/>
          </p:nvPr>
        </p:nvSpPr>
        <p:spPr>
          <a:xfrm>
            <a:off x="419100" y="838199"/>
            <a:ext cx="8153400" cy="5334001"/>
          </a:xfrm>
        </p:spPr>
        <p:txBody>
          <a:bodyPr/>
          <a:lstStyle/>
          <a:p>
            <a:r>
              <a:rPr lang="en-US" sz="2400" dirty="0"/>
              <a:t>Complete Week 14 Practical.</a:t>
            </a:r>
          </a:p>
          <a:p>
            <a:pPr lvl="1"/>
            <a:r>
              <a:rPr lang="en-US" sz="2000" dirty="0"/>
              <a:t>Download Week 14 Practical in MEL</a:t>
            </a:r>
          </a:p>
          <a:p>
            <a:pPr lvl="1"/>
            <a:r>
              <a:rPr lang="en-US" sz="2000" dirty="0">
                <a:solidFill>
                  <a:srgbClr val="FF0000"/>
                </a:solidFill>
              </a:rPr>
              <a:t>Deadline end of Week 14 </a:t>
            </a:r>
          </a:p>
          <a:p>
            <a:pPr lvl="1"/>
            <a:endParaRPr lang="en-US" sz="2000" dirty="0">
              <a:solidFill>
                <a:srgbClr val="FF0000"/>
              </a:solidFill>
            </a:endParaRPr>
          </a:p>
          <a:p>
            <a:r>
              <a:rPr lang="en-US" sz="2400" dirty="0"/>
              <a:t>Submit the completed practical files in MEL.</a:t>
            </a:r>
          </a:p>
          <a:p>
            <a:pPr lvl="1"/>
            <a:r>
              <a:rPr lang="en-US" sz="2000" dirty="0"/>
              <a:t>Zipped the source files</a:t>
            </a:r>
          </a:p>
          <a:p>
            <a:pPr lvl="1"/>
            <a:r>
              <a:rPr lang="en-US" sz="2000" dirty="0"/>
              <a:t>Name the zipped file in following format:-</a:t>
            </a:r>
          </a:p>
          <a:p>
            <a:pPr lvl="2"/>
            <a:r>
              <a:rPr lang="en-US" sz="1600" dirty="0"/>
              <a:t>FED-Week14-SXXXXXXXX  (where SXXXXXXXX is your student id)</a:t>
            </a:r>
          </a:p>
          <a:p>
            <a:pPr lvl="1"/>
            <a:r>
              <a:rPr lang="en-US" sz="2000" dirty="0"/>
              <a:t>Submit the zipped file in the weekly folder’s submission link in MEL</a:t>
            </a:r>
          </a:p>
          <a:p>
            <a:pPr lvl="1"/>
            <a:r>
              <a:rPr lang="en-US" sz="2000" dirty="0"/>
              <a:t>Also, submit the zipped file into FED network folder (</a:t>
            </a:r>
            <a:r>
              <a:rPr lang="en-US" sz="2000" dirty="0">
                <a:hlinkClick r:id="rId2" action="ppaction://hlinkfile"/>
              </a:rPr>
              <a:t>\\ictspace.ict.np.edu.sg\FED</a:t>
            </a:r>
            <a:r>
              <a:rPr lang="en-US" sz="2000" dirty="0"/>
              <a:t>) under your </a:t>
            </a:r>
            <a:r>
              <a:rPr lang="en-US" sz="2000" dirty="0" err="1"/>
              <a:t>studentID</a:t>
            </a:r>
            <a:r>
              <a:rPr lang="en-US" sz="2000" dirty="0"/>
              <a:t>. This is for backup purpose only. Main submission is still in MEL.</a:t>
            </a:r>
            <a:endParaRPr lang="en-US" sz="1600" dirty="0"/>
          </a:p>
          <a:p>
            <a:pPr marL="914400" lvl="2" indent="0">
              <a:buNone/>
            </a:pPr>
            <a:endParaRPr lang="en-GB" sz="1600" dirty="0"/>
          </a:p>
          <a:p>
            <a:pPr>
              <a:spcAft>
                <a:spcPts val="600"/>
              </a:spcAft>
            </a:pPr>
            <a:r>
              <a:rPr lang="en-US" sz="2400" dirty="0"/>
              <a:t>If you have any questions please communicate with your tutor via Microsoft Teams.</a:t>
            </a:r>
            <a:endParaRPr lang="en-GB" sz="2400" dirty="0"/>
          </a:p>
        </p:txBody>
      </p:sp>
    </p:spTree>
    <p:extLst>
      <p:ext uri="{BB962C8B-B14F-4D97-AF65-F5344CB8AC3E}">
        <p14:creationId xmlns:p14="http://schemas.microsoft.com/office/powerpoint/2010/main" val="205694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Remote Learning Instructions</a:t>
            </a:r>
          </a:p>
        </p:txBody>
      </p:sp>
      <p:sp>
        <p:nvSpPr>
          <p:cNvPr id="4" name="Slide Number Placeholder 3"/>
          <p:cNvSpPr>
            <a:spLocks noGrp="1"/>
          </p:cNvSpPr>
          <p:nvPr>
            <p:ph type="sldNum" sz="quarter" idx="4294967295"/>
          </p:nvPr>
        </p:nvSpPr>
        <p:spPr>
          <a:xfrm>
            <a:off x="0" y="1272222"/>
            <a:ext cx="533400" cy="244476"/>
          </a:xfrm>
          <a:prstGeom prst="rect">
            <a:avLst/>
          </a:prstGeom>
        </p:spPr>
        <p:txBody>
          <a:bodyPr vert="horz" anchor="ctr" anchorCtr="0">
            <a:normAutofit fontScale="85000" lnSpcReduction="20000"/>
          </a:bodyPr>
          <a:lstStyle>
            <a:defPPr>
              <a:defRPr lang="en-US"/>
            </a:defPPr>
            <a:lvl1pPr marL="0" algn="ctr" defTabSz="457200" rtl="0" eaLnBrk="1" latinLnBrk="0" hangingPunct="1">
              <a:defRPr kumimoji="0" sz="14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A66EF6D-3DA9-AB4A-B046-714C943A02DA}" type="slidenum">
              <a:rPr lang="en-US" smtClean="0"/>
              <a:pPr/>
              <a:t>2</a:t>
            </a:fld>
            <a:endParaRPr lang="en-US"/>
          </a:p>
        </p:txBody>
      </p:sp>
      <p:sp>
        <p:nvSpPr>
          <p:cNvPr id="7" name="Content Placeholder 6"/>
          <p:cNvSpPr>
            <a:spLocks noGrp="1"/>
          </p:cNvSpPr>
          <p:nvPr>
            <p:ph sz="quarter" idx="1"/>
          </p:nvPr>
        </p:nvSpPr>
        <p:spPr>
          <a:xfrm>
            <a:off x="491836" y="2861739"/>
            <a:ext cx="8153400" cy="1226501"/>
          </a:xfrm>
          <a:ln>
            <a:solidFill>
              <a:schemeClr val="tx1"/>
            </a:solidFill>
          </a:ln>
        </p:spPr>
        <p:txBody>
          <a:bodyPr>
            <a:normAutofit fontScale="92500" lnSpcReduction="20000"/>
          </a:bodyPr>
          <a:lstStyle/>
          <a:p>
            <a:r>
              <a:rPr lang="en-US" b="0" u="sng" dirty="0"/>
              <a:t>Step 2</a:t>
            </a:r>
          </a:p>
          <a:p>
            <a:pPr lvl="1"/>
            <a:r>
              <a:rPr lang="en-US" b="0" dirty="0"/>
              <a:t>Perform highlighted activities in Activities slide</a:t>
            </a:r>
          </a:p>
          <a:p>
            <a:pPr lvl="2"/>
            <a:r>
              <a:rPr lang="en-US" sz="2100" dirty="0"/>
              <a:t>Details in slide 17</a:t>
            </a:r>
          </a:p>
          <a:p>
            <a:pPr marL="685800" lvl="2" indent="0">
              <a:buNone/>
            </a:pPr>
            <a:endParaRPr lang="en-US" dirty="0"/>
          </a:p>
        </p:txBody>
      </p:sp>
      <p:sp>
        <p:nvSpPr>
          <p:cNvPr id="9" name="Content Placeholder 6"/>
          <p:cNvSpPr txBox="1">
            <a:spLocks/>
          </p:cNvSpPr>
          <p:nvPr/>
        </p:nvSpPr>
        <p:spPr>
          <a:xfrm>
            <a:off x="495300" y="4216879"/>
            <a:ext cx="8153400" cy="1226501"/>
          </a:xfrm>
          <a:prstGeom prst="rect">
            <a:avLst/>
          </a:prstGeom>
          <a:ln>
            <a:solidFill>
              <a:schemeClr val="tx1"/>
            </a:solidFill>
          </a:ln>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sz="3400" u="sng" dirty="0"/>
              <a:t>Step 3</a:t>
            </a:r>
          </a:p>
          <a:p>
            <a:pPr lvl="1" defTabSz="914400"/>
            <a:r>
              <a:rPr lang="en-US" sz="2900" dirty="0"/>
              <a:t>Complete and Submit Tasks given</a:t>
            </a:r>
          </a:p>
          <a:p>
            <a:pPr lvl="2" defTabSz="914400"/>
            <a:r>
              <a:rPr lang="en-US" sz="2400" dirty="0"/>
              <a:t>Details in slide 18</a:t>
            </a:r>
          </a:p>
          <a:p>
            <a:pPr marL="685800" lvl="2" indent="0" defTabSz="914400">
              <a:buNone/>
            </a:pPr>
            <a:endParaRPr lang="en-US" sz="2400" dirty="0"/>
          </a:p>
          <a:p>
            <a:pPr marL="685800" lvl="2" indent="0" defTabSz="914400">
              <a:buNone/>
            </a:pPr>
            <a:endParaRPr lang="en-US" dirty="0"/>
          </a:p>
        </p:txBody>
      </p:sp>
      <p:sp>
        <p:nvSpPr>
          <p:cNvPr id="20" name="Content Placeholder 6">
            <a:extLst>
              <a:ext uri="{FF2B5EF4-FFF2-40B4-BE49-F238E27FC236}">
                <a16:creationId xmlns:a16="http://schemas.microsoft.com/office/drawing/2014/main" id="{32335D7B-F7A5-4AAB-8D14-CCE7C538B30A}"/>
              </a:ext>
            </a:extLst>
          </p:cNvPr>
          <p:cNvSpPr txBox="1">
            <a:spLocks/>
          </p:cNvSpPr>
          <p:nvPr/>
        </p:nvSpPr>
        <p:spPr>
          <a:xfrm>
            <a:off x="495300" y="1414620"/>
            <a:ext cx="8153400" cy="1328579"/>
          </a:xfrm>
          <a:prstGeom prst="rect">
            <a:avLst/>
          </a:prstGeom>
          <a:ln>
            <a:solidFill>
              <a:schemeClr val="tx1"/>
            </a:solidFill>
          </a:ln>
        </p:spPr>
        <p:txBody>
          <a:bodyPr vert="horz">
            <a:normAutofit fontScale="92500"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sz="3400" u="sng" dirty="0"/>
              <a:t>Step 1</a:t>
            </a:r>
          </a:p>
          <a:p>
            <a:pPr lvl="1" defTabSz="914400"/>
            <a:r>
              <a:rPr lang="en-US" sz="2900" dirty="0"/>
              <a:t>Read the given slides</a:t>
            </a:r>
          </a:p>
          <a:p>
            <a:pPr lvl="2" defTabSz="914400"/>
            <a:r>
              <a:rPr lang="en-US" sz="2400" dirty="0"/>
              <a:t>Details in slide 1-18</a:t>
            </a:r>
          </a:p>
          <a:p>
            <a:pPr marL="685800" lvl="2" indent="0" defTabSz="914400">
              <a:buNone/>
            </a:pPr>
            <a:endParaRPr lang="en-US" dirty="0"/>
          </a:p>
        </p:txBody>
      </p:sp>
    </p:spTree>
    <p:extLst>
      <p:ext uri="{BB962C8B-B14F-4D97-AF65-F5344CB8AC3E}">
        <p14:creationId xmlns:p14="http://schemas.microsoft.com/office/powerpoint/2010/main" val="100544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Learning Objectives</a:t>
            </a:r>
            <a:endParaRPr lang="en-GB" dirty="0"/>
          </a:p>
        </p:txBody>
      </p:sp>
      <p:sp>
        <p:nvSpPr>
          <p:cNvPr id="3" name="Content Placeholder 2"/>
          <p:cNvSpPr>
            <a:spLocks noGrp="1"/>
          </p:cNvSpPr>
          <p:nvPr>
            <p:ph idx="1"/>
          </p:nvPr>
        </p:nvSpPr>
        <p:spPr>
          <a:xfrm>
            <a:off x="457200" y="838200"/>
            <a:ext cx="8153400" cy="5410200"/>
          </a:xfrm>
        </p:spPr>
        <p:txBody>
          <a:bodyPr/>
          <a:lstStyle/>
          <a:p>
            <a:r>
              <a:rPr lang="en-US" sz="2800" dirty="0"/>
              <a:t>At the end of this week’s practical exercise you will learn to:</a:t>
            </a:r>
          </a:p>
          <a:p>
            <a:pPr lvl="1"/>
            <a:r>
              <a:rPr lang="en-US" sz="2400" dirty="0"/>
              <a:t>Understand </a:t>
            </a:r>
            <a:r>
              <a:rPr lang="en-US" sz="2400" dirty="0" err="1"/>
              <a:t>FrontEnd</a:t>
            </a:r>
            <a:r>
              <a:rPr lang="en-US" sz="2400" dirty="0"/>
              <a:t> Security and </a:t>
            </a:r>
            <a:r>
              <a:rPr lang="en-US" sz="2400" dirty="0" err="1"/>
              <a:t>BackEnd</a:t>
            </a:r>
            <a:r>
              <a:rPr lang="en-US" sz="2400" dirty="0"/>
              <a:t> Security</a:t>
            </a:r>
            <a:endParaRPr lang="en-US" sz="2000" dirty="0"/>
          </a:p>
          <a:p>
            <a:pPr lvl="1"/>
            <a:r>
              <a:rPr lang="en-US" sz="2400" dirty="0"/>
              <a:t>Understand input validation</a:t>
            </a:r>
          </a:p>
          <a:p>
            <a:pPr lvl="1"/>
            <a:r>
              <a:rPr lang="en-US" sz="2400" dirty="0"/>
              <a:t>Explain the importance of </a:t>
            </a:r>
            <a:r>
              <a:rPr lang="en-US" sz="2400" dirty="0" err="1"/>
              <a:t>BackEnd</a:t>
            </a:r>
            <a:r>
              <a:rPr lang="en-US" sz="2400" dirty="0"/>
              <a:t> Security</a:t>
            </a:r>
          </a:p>
          <a:p>
            <a:pPr lvl="1"/>
            <a:endParaRPr lang="en-US" sz="2400" dirty="0"/>
          </a:p>
        </p:txBody>
      </p:sp>
    </p:spTree>
    <p:extLst>
      <p:ext uri="{BB962C8B-B14F-4D97-AF65-F5344CB8AC3E}">
        <p14:creationId xmlns:p14="http://schemas.microsoft.com/office/powerpoint/2010/main" val="204245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2"/>
          <p:cNvSpPr>
            <a:spLocks noGrp="1" noChangeArrowheads="1"/>
          </p:cNvSpPr>
          <p:nvPr>
            <p:ph type="title"/>
          </p:nvPr>
        </p:nvSpPr>
        <p:spPr/>
        <p:txBody>
          <a:bodyPr/>
          <a:lstStyle/>
          <a:p>
            <a:pPr eaLnBrk="1" hangingPunct="1"/>
            <a:r>
              <a:rPr lang="en-US" dirty="0"/>
              <a:t>Server-side vs Client-side security</a:t>
            </a:r>
          </a:p>
        </p:txBody>
      </p:sp>
      <p:sp>
        <p:nvSpPr>
          <p:cNvPr id="5" name="Content Placeholder 4"/>
          <p:cNvSpPr>
            <a:spLocks noGrp="1"/>
          </p:cNvSpPr>
          <p:nvPr>
            <p:ph idx="1"/>
          </p:nvPr>
        </p:nvSpPr>
        <p:spPr>
          <a:xfrm>
            <a:off x="571500" y="914400"/>
            <a:ext cx="8153400" cy="1905000"/>
          </a:xfrm>
        </p:spPr>
        <p:txBody>
          <a:bodyPr/>
          <a:lstStyle/>
          <a:p>
            <a:pPr marL="0" indent="0">
              <a:buNone/>
            </a:pPr>
            <a:r>
              <a:rPr lang="en-SG" sz="2800" dirty="0"/>
              <a:t>Website scripts run in one of two places:</a:t>
            </a:r>
          </a:p>
          <a:p>
            <a:r>
              <a:rPr lang="en-SG" sz="2800" dirty="0"/>
              <a:t>Client-side: Client-side validation does not require a round trip to the server, so the network traffic will help the server to perform better. This is done on the browser side using script languages such as JavaScript or HTML5 attributes. </a:t>
            </a:r>
          </a:p>
          <a:p>
            <a:r>
              <a:rPr lang="en-SG" sz="2800" dirty="0"/>
              <a:t>Server-side: server-side validation is where the input by the user is being sent to the server and being validated with the response being sent back to the client.</a:t>
            </a:r>
          </a:p>
          <a:p>
            <a:endParaRPr lang="en-GB" dirty="0"/>
          </a:p>
        </p:txBody>
      </p:sp>
    </p:spTree>
    <p:extLst>
      <p:ext uri="{BB962C8B-B14F-4D97-AF65-F5344CB8AC3E}">
        <p14:creationId xmlns:p14="http://schemas.microsoft.com/office/powerpoint/2010/main" val="80208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Server-side vs Client-side security (</a:t>
            </a:r>
            <a:r>
              <a:rPr lang="en-US" sz="3200" dirty="0" err="1"/>
              <a:t>cont</a:t>
            </a:r>
            <a:r>
              <a:rPr lang="en-US" sz="3200" dirty="0"/>
              <a:t>)</a:t>
            </a:r>
            <a:endParaRPr lang="en-GB" sz="3200" dirty="0"/>
          </a:p>
        </p:txBody>
      </p:sp>
      <p:sp>
        <p:nvSpPr>
          <p:cNvPr id="3" name="Content Placeholder 2"/>
          <p:cNvSpPr>
            <a:spLocks noGrp="1"/>
          </p:cNvSpPr>
          <p:nvPr>
            <p:ph idx="1"/>
          </p:nvPr>
        </p:nvSpPr>
        <p:spPr/>
        <p:txBody>
          <a:bodyPr/>
          <a:lstStyle/>
          <a:p>
            <a:r>
              <a:rPr lang="en-SG" dirty="0"/>
              <a:t>Client-side validation is much quicker.</a:t>
            </a:r>
          </a:p>
          <a:p>
            <a:r>
              <a:rPr lang="en-US" dirty="0"/>
              <a:t>It may filter legitimate input from the user. </a:t>
            </a:r>
          </a:p>
          <a:p>
            <a:r>
              <a:rPr lang="en-SG" dirty="0"/>
              <a:t>An attacker can exploit the JavaScript and bypass the client side. It can</a:t>
            </a:r>
            <a:r>
              <a:rPr lang="en-US" dirty="0"/>
              <a:t> use a third-party application that looks and feels like the original app and sends information to the server, to circumvent any client-side validation.</a:t>
            </a:r>
            <a:endParaRPr lang="en-SG" dirty="0"/>
          </a:p>
          <a:p>
            <a:r>
              <a:rPr lang="en-US" dirty="0"/>
              <a:t>Server-side validation is important. Once the data arrives at the server, it can perform the normal checks on the information being sent in.</a:t>
            </a:r>
            <a:endParaRPr lang="en-SG" dirty="0"/>
          </a:p>
        </p:txBody>
      </p:sp>
    </p:spTree>
    <p:extLst>
      <p:ext uri="{BB962C8B-B14F-4D97-AF65-F5344CB8AC3E}">
        <p14:creationId xmlns:p14="http://schemas.microsoft.com/office/powerpoint/2010/main" val="337144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Server-side vs Client-side security (</a:t>
            </a:r>
            <a:r>
              <a:rPr lang="en-US" sz="3200" dirty="0" err="1"/>
              <a:t>cont</a:t>
            </a:r>
            <a:r>
              <a:rPr lang="en-US" sz="3200" dirty="0"/>
              <a:t>)</a:t>
            </a:r>
            <a:endParaRPr lang="en-GB" sz="3200" dirty="0"/>
          </a:p>
        </p:txBody>
      </p:sp>
      <p:sp>
        <p:nvSpPr>
          <p:cNvPr id="3" name="Content Placeholder 2"/>
          <p:cNvSpPr>
            <a:spLocks noGrp="1"/>
          </p:cNvSpPr>
          <p:nvPr>
            <p:ph idx="1"/>
          </p:nvPr>
        </p:nvSpPr>
        <p:spPr/>
        <p:txBody>
          <a:bodyPr/>
          <a:lstStyle/>
          <a:p>
            <a:r>
              <a:rPr lang="en-SG" dirty="0"/>
              <a:t>Server-side validation takes much longer, and can use input validation to check that the input is valid and to stop the attacker who has just bypassed the client side.  There is more control over client-side validation and it is more secure.</a:t>
            </a:r>
          </a:p>
        </p:txBody>
      </p:sp>
    </p:spTree>
    <p:extLst>
      <p:ext uri="{BB962C8B-B14F-4D97-AF65-F5344CB8AC3E}">
        <p14:creationId xmlns:p14="http://schemas.microsoft.com/office/powerpoint/2010/main" val="394110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Validation</a:t>
            </a:r>
            <a:endParaRPr lang="en-GB" dirty="0"/>
          </a:p>
        </p:txBody>
      </p:sp>
      <p:sp>
        <p:nvSpPr>
          <p:cNvPr id="3" name="Content Placeholder 2"/>
          <p:cNvSpPr>
            <a:spLocks noGrp="1"/>
          </p:cNvSpPr>
          <p:nvPr>
            <p:ph idx="1"/>
          </p:nvPr>
        </p:nvSpPr>
        <p:spPr>
          <a:xfrm>
            <a:off x="381000" y="855520"/>
            <a:ext cx="8153400" cy="1904997"/>
          </a:xfrm>
        </p:spPr>
        <p:txBody>
          <a:bodyPr/>
          <a:lstStyle/>
          <a:p>
            <a:r>
              <a:rPr lang="en-US" dirty="0"/>
              <a:t>Input validation is the verification process that ensures the data that is supplied:</a:t>
            </a:r>
          </a:p>
          <a:p>
            <a:pPr lvl="1"/>
            <a:r>
              <a:rPr lang="en-US" dirty="0"/>
              <a:t>for processing is of the correct data type and format</a:t>
            </a:r>
          </a:p>
          <a:p>
            <a:pPr lvl="1"/>
            <a:r>
              <a:rPr lang="en-US" dirty="0"/>
              <a:t>falls within the expected and allowed range of values</a:t>
            </a:r>
          </a:p>
          <a:p>
            <a:pPr lvl="1"/>
            <a:r>
              <a:rPr lang="en-US" dirty="0"/>
              <a:t>is not interpreted as code as is the case with injection attacks</a:t>
            </a:r>
          </a:p>
          <a:p>
            <a:pPr lvl="1"/>
            <a:r>
              <a:rPr lang="en-US" dirty="0"/>
              <a:t>does not masquerade in alternate forms that bypass security controls</a:t>
            </a:r>
          </a:p>
          <a:p>
            <a:endParaRPr lang="en-GB" dirty="0"/>
          </a:p>
          <a:p>
            <a:endParaRPr lang="en-GB" dirty="0"/>
          </a:p>
          <a:p>
            <a:endParaRPr lang="en-SG" dirty="0"/>
          </a:p>
        </p:txBody>
      </p:sp>
    </p:spTree>
    <p:extLst>
      <p:ext uri="{BB962C8B-B14F-4D97-AF65-F5344CB8AC3E}">
        <p14:creationId xmlns:p14="http://schemas.microsoft.com/office/powerpoint/2010/main" val="28798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Validation</a:t>
            </a:r>
            <a:endParaRPr lang="en-GB" dirty="0"/>
          </a:p>
        </p:txBody>
      </p:sp>
      <p:sp>
        <p:nvSpPr>
          <p:cNvPr id="3" name="Content Placeholder 2"/>
          <p:cNvSpPr>
            <a:spLocks noGrp="1"/>
          </p:cNvSpPr>
          <p:nvPr>
            <p:ph idx="1"/>
          </p:nvPr>
        </p:nvSpPr>
        <p:spPr>
          <a:xfrm>
            <a:off x="304800" y="914400"/>
            <a:ext cx="8458200" cy="1904997"/>
          </a:xfrm>
        </p:spPr>
        <p:txBody>
          <a:bodyPr/>
          <a:lstStyle/>
          <a:p>
            <a:pPr algn="just"/>
            <a:r>
              <a:rPr lang="en-US" sz="2800" dirty="0"/>
              <a:t>Verification process can be done using filtration techniques. Regular expressions (</a:t>
            </a:r>
            <a:r>
              <a:rPr lang="en-US" sz="2800" dirty="0" err="1"/>
              <a:t>RegEx</a:t>
            </a:r>
            <a:r>
              <a:rPr lang="en-US" sz="2800" dirty="0"/>
              <a:t>) can be used for validating input.</a:t>
            </a:r>
            <a:endParaRPr lang="en-GB" sz="2800" dirty="0"/>
          </a:p>
        </p:txBody>
      </p:sp>
      <p:pic>
        <p:nvPicPr>
          <p:cNvPr id="4" name="Picture 3"/>
          <p:cNvPicPr>
            <a:picLocks noChangeAspect="1"/>
          </p:cNvPicPr>
          <p:nvPr/>
        </p:nvPicPr>
        <p:blipFill>
          <a:blip r:embed="rId2"/>
          <a:stretch>
            <a:fillRect/>
          </a:stretch>
        </p:blipFill>
        <p:spPr>
          <a:xfrm>
            <a:off x="761999" y="2269319"/>
            <a:ext cx="6781801" cy="4588681"/>
          </a:xfrm>
          <a:prstGeom prst="rect">
            <a:avLst/>
          </a:prstGeom>
        </p:spPr>
      </p:pic>
      <p:sp>
        <p:nvSpPr>
          <p:cNvPr id="5" name="Rectangle 4"/>
          <p:cNvSpPr/>
          <p:nvPr/>
        </p:nvSpPr>
        <p:spPr bwMode="auto">
          <a:xfrm>
            <a:off x="6400800" y="6248400"/>
            <a:ext cx="533400" cy="3048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 name="Rectangle 5"/>
          <p:cNvSpPr/>
          <p:nvPr/>
        </p:nvSpPr>
        <p:spPr bwMode="auto">
          <a:xfrm>
            <a:off x="7553092" y="6400800"/>
            <a:ext cx="981307" cy="323385"/>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19240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Validation</a:t>
            </a:r>
            <a:endParaRPr lang="en-GB" dirty="0"/>
          </a:p>
        </p:txBody>
      </p:sp>
      <p:sp>
        <p:nvSpPr>
          <p:cNvPr id="3" name="Content Placeholder 2"/>
          <p:cNvSpPr>
            <a:spLocks noGrp="1"/>
          </p:cNvSpPr>
          <p:nvPr>
            <p:ph idx="1"/>
          </p:nvPr>
        </p:nvSpPr>
        <p:spPr>
          <a:xfrm>
            <a:off x="381000" y="855520"/>
            <a:ext cx="8382000" cy="1904997"/>
          </a:xfrm>
        </p:spPr>
        <p:txBody>
          <a:bodyPr/>
          <a:lstStyle/>
          <a:p>
            <a:r>
              <a:rPr lang="en-US" sz="2800" dirty="0"/>
              <a:t>Filtering user input can be accomplished using either a whitelist or a blacklist.</a:t>
            </a:r>
          </a:p>
          <a:p>
            <a:r>
              <a:rPr lang="en-US" sz="2800" dirty="0"/>
              <a:t>A whitelist is a list of allowable good and non-malicious characters, commands or data patterns that are allowed. For example, the application will allow only ‘@’ and ‘.com’ in the email field. Items in a whitelist are known and usually deemed to be non-malicious in nature. </a:t>
            </a:r>
          </a:p>
          <a:p>
            <a:r>
              <a:rPr lang="en-US" sz="2800" dirty="0"/>
              <a:t>On the other hand, a blacklist is a list of disallowed characters, commands or data patterns that are considered to be malicious. Examples include the single quote ( ‘ ), SQL comment ( - - ) or a pattern such as (1=1).</a:t>
            </a:r>
          </a:p>
          <a:p>
            <a:endParaRPr lang="en-GB" dirty="0"/>
          </a:p>
          <a:p>
            <a:endParaRPr lang="en-GB" dirty="0"/>
          </a:p>
          <a:p>
            <a:endParaRPr lang="en-SG" dirty="0"/>
          </a:p>
        </p:txBody>
      </p:sp>
    </p:spTree>
    <p:extLst>
      <p:ext uri="{BB962C8B-B14F-4D97-AF65-F5344CB8AC3E}">
        <p14:creationId xmlns:p14="http://schemas.microsoft.com/office/powerpoint/2010/main" val="1779030554"/>
      </p:ext>
    </p:extLst>
  </p:cSld>
  <p:clrMapOvr>
    <a:masterClrMapping/>
  </p:clrMapOvr>
</p:sld>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20498</TotalTime>
  <Words>1479</Words>
  <Application>Microsoft Office PowerPoint</Application>
  <PresentationFormat>On-screen Show (4:3)</PresentationFormat>
  <Paragraphs>107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Narrow</vt:lpstr>
      <vt:lpstr>Calibri</vt:lpstr>
      <vt:lpstr>Tahoma</vt:lpstr>
      <vt:lpstr>Verdana</vt:lpstr>
      <vt:lpstr>Wingdings</vt:lpstr>
      <vt:lpstr>Wingdings 2</vt:lpstr>
      <vt:lpstr>Contport</vt:lpstr>
      <vt:lpstr>PowerPoint Presentation</vt:lpstr>
      <vt:lpstr>Remote Learning Instructions</vt:lpstr>
      <vt:lpstr>Learning Objectives</vt:lpstr>
      <vt:lpstr>Server-side vs Client-side security</vt:lpstr>
      <vt:lpstr>Server-side vs Client-side security (cont)</vt:lpstr>
      <vt:lpstr>Server-side vs Client-side security (cont)</vt:lpstr>
      <vt:lpstr>Input Validation</vt:lpstr>
      <vt:lpstr>Input Validation</vt:lpstr>
      <vt:lpstr>Input Validation</vt:lpstr>
      <vt:lpstr>Input Validation: client- or server-side?</vt:lpstr>
      <vt:lpstr>Input Validation: What to Validate?</vt:lpstr>
      <vt:lpstr>Server-side Security</vt:lpstr>
      <vt:lpstr>Server-side Security</vt:lpstr>
      <vt:lpstr>Server-side Security</vt:lpstr>
      <vt:lpstr>Server-side Security</vt:lpstr>
      <vt:lpstr>Server-side Security</vt:lpstr>
      <vt:lpstr>Activities</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Yong Zi Ren /CSF</cp:lastModifiedBy>
  <cp:revision>1022</cp:revision>
  <cp:lastPrinted>2000-08-04T01:42:18Z</cp:lastPrinted>
  <dcterms:created xsi:type="dcterms:W3CDTF">1995-05-28T16:29:18Z</dcterms:created>
  <dcterms:modified xsi:type="dcterms:W3CDTF">2022-01-16T12:16:40Z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2021-11-20T02:00:21Z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87baaf69-0c11-4a0e-b9b5-905c08125919</vt:lpwstr>
  </property>
  <property fmtid="{D5CDD505-2E9C-101B-9397-08002B2CF9AE}" pid="8" name="MSIP_Label_30286cb9-b49f-4646-87a5-340028348160_ContentBits">
    <vt:lpwstr>1</vt:lpwstr>
  </property>
</Properties>
</file>