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376" r:id="rId2"/>
    <p:sldId id="445" r:id="rId3"/>
    <p:sldId id="450" r:id="rId4"/>
    <p:sldId id="455" r:id="rId5"/>
    <p:sldId id="458" r:id="rId6"/>
    <p:sldId id="459" r:id="rId7"/>
    <p:sldId id="460" r:id="rId8"/>
    <p:sldId id="461" r:id="rId9"/>
    <p:sldId id="462" r:id="rId10"/>
    <p:sldId id="463" r:id="rId11"/>
    <p:sldId id="465" r:id="rId12"/>
    <p:sldId id="457" r:id="rId13"/>
    <p:sldId id="456" r:id="rId14"/>
    <p:sldId id="466" r:id="rId15"/>
    <p:sldId id="467" r:id="rId16"/>
    <p:sldId id="468" r:id="rId17"/>
    <p:sldId id="469" r:id="rId18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FF00"/>
    <a:srgbClr val="800000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418" autoAdjust="0"/>
  </p:normalViewPr>
  <p:slideViewPr>
    <p:cSldViewPr>
      <p:cViewPr varScale="1">
        <p:scale>
          <a:sx n="76" d="100"/>
          <a:sy n="76" d="100"/>
        </p:scale>
        <p:origin x="16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27/9/21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71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Week 3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</a:t>
            </a:r>
            <a:r>
              <a:rPr lang="en-US" sz="1200" dirty="0" smtClean="0">
                <a:latin typeface="Arial Narrow" pitchFamily="34" charset="0"/>
              </a:rPr>
              <a:t>AY2122, </a:t>
            </a:r>
            <a:r>
              <a:rPr lang="en-US" sz="1200" dirty="0">
                <a:latin typeface="Arial Narrow" pitchFamily="34" charset="0"/>
              </a:rPr>
              <a:t>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learning/css-essential-training-3/styling-documents-consistentl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bookcentral.proquest.com/lib/np/detail.action?docID=5412749&amp;query=Learning+Web+Desig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learning/css-essential-training-3/styling-documents-consistentl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ictspace.ict.np.edu.sg\F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900" y="1298576"/>
            <a:ext cx="7277100" cy="3048000"/>
          </a:xfrm>
        </p:spPr>
        <p:txBody>
          <a:bodyPr/>
          <a:lstStyle/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Cascading Style Sheets</a:t>
            </a: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Typography</a:t>
            </a: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Layouts</a:t>
            </a: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endParaRPr lang="en-US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latin typeface="Tahoma" pitchFamily="34" charset="0"/>
              </a:rPr>
              <a:t>FED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GB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>
                <a:latin typeface="Arial Narrow" pitchFamily="34" charset="0"/>
              </a:rPr>
              <a:t>Front 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1 (</a:t>
            </a:r>
            <a:r>
              <a:rPr kumimoji="1" lang="en-GB" sz="3200" dirty="0" smtClean="0">
                <a:latin typeface="Arial Narrow" pitchFamily="34" charset="0"/>
              </a:rPr>
              <a:t>2021/22), </a:t>
            </a:r>
            <a:r>
              <a:rPr kumimoji="1" lang="en-GB" sz="3200" dirty="0">
                <a:latin typeface="Arial Narrow" pitchFamily="34" charset="0"/>
              </a:rPr>
              <a:t>Semester 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Style Sheets Cascading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766760"/>
            <a:ext cx="8382000" cy="5410200"/>
          </a:xfrm>
        </p:spPr>
        <p:txBody>
          <a:bodyPr/>
          <a:lstStyle/>
          <a:p>
            <a:r>
              <a:rPr lang="en-US" sz="2800" dirty="0"/>
              <a:t>If some properties have been defined for the same selector (element) in different style sheets, the value from the last read style sheet will be used.</a:t>
            </a:r>
          </a:p>
          <a:p>
            <a:r>
              <a:rPr lang="en-US" sz="2800" dirty="0"/>
              <a:t>All the styles in a page will "cascade" into a new "virtual" style sheet by the following rules, where number one has the highest priority:</a:t>
            </a:r>
          </a:p>
          <a:p>
            <a:pPr lvl="1"/>
            <a:r>
              <a:rPr lang="en-US" sz="2400" dirty="0"/>
              <a:t>Inline style (inside an HTML element)</a:t>
            </a:r>
          </a:p>
          <a:p>
            <a:pPr lvl="1"/>
            <a:r>
              <a:rPr lang="en-US" sz="2400" dirty="0"/>
              <a:t>External and internal style sheets (in the head section)</a:t>
            </a:r>
          </a:p>
          <a:p>
            <a:pPr lvl="1"/>
            <a:r>
              <a:rPr lang="en-US" sz="2400" dirty="0"/>
              <a:t>Browser default</a:t>
            </a:r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031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Styling (CSS)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198"/>
            <a:ext cx="9144000" cy="5334001"/>
          </a:xfrm>
        </p:spPr>
        <p:txBody>
          <a:bodyPr/>
          <a:lstStyle/>
          <a:p>
            <a:r>
              <a:rPr lang="en-US" dirty="0" smtClean="0"/>
              <a:t>Video on CSS (reference for worksheet)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www.linkedin.com/learning/css-essential-training-3/styling-documents-consistently</a:t>
            </a:r>
            <a:endParaRPr lang="en-US" sz="18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28131"/>
              </p:ext>
            </p:extLst>
          </p:nvPr>
        </p:nvGraphicFramePr>
        <p:xfrm>
          <a:off x="651887" y="1981200"/>
          <a:ext cx="7924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720805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366513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</a:t>
                      </a:r>
                      <a:r>
                        <a:rPr lang="en-US" baseline="0" dirty="0" smtClean="0"/>
                        <a:t>1: Getting Started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Project: Relative Path (4m</a:t>
                      </a:r>
                      <a:r>
                        <a:rPr lang="en-US" baseline="0" dirty="0" smtClean="0"/>
                        <a:t> 35s)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863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</a:t>
                      </a:r>
                      <a:r>
                        <a:rPr lang="en-US" baseline="0" dirty="0" smtClean="0"/>
                        <a:t>2: Core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Project: Adding Colors (6m</a:t>
                      </a:r>
                      <a:r>
                        <a:rPr lang="en-US" baseline="0" dirty="0" smtClean="0"/>
                        <a:t> 18s)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Project: Styling Links (8m</a:t>
                      </a:r>
                      <a:r>
                        <a:rPr lang="en-US" baseline="0" dirty="0" smtClean="0"/>
                        <a:t> 5s)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3659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</a:t>
                      </a:r>
                      <a:r>
                        <a:rPr lang="en-US" baseline="0" dirty="0" smtClean="0"/>
                        <a:t>3: The Box Model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Project: Adding Content Wrappers (5m</a:t>
                      </a:r>
                      <a:r>
                        <a:rPr lang="en-US" baseline="0" dirty="0" smtClean="0"/>
                        <a:t> 8s)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Project: Margin</a:t>
                      </a:r>
                      <a:r>
                        <a:rPr lang="en-US" baseline="0" dirty="0" smtClean="0"/>
                        <a:t> and Padding</a:t>
                      </a:r>
                      <a:r>
                        <a:rPr lang="en-US" dirty="0" smtClean="0"/>
                        <a:t> (6m</a:t>
                      </a:r>
                      <a:r>
                        <a:rPr lang="en-US" baseline="0" dirty="0" smtClean="0"/>
                        <a:t> 20s)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489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</a:t>
                      </a:r>
                      <a:r>
                        <a:rPr lang="en-US" baseline="0" dirty="0" smtClean="0"/>
                        <a:t>4: Typography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Project: Google Fonts (4m</a:t>
                      </a:r>
                      <a:r>
                        <a:rPr lang="en-US" baseline="0" dirty="0" smtClean="0"/>
                        <a:t> 3s)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Project: Typography Styles (4m</a:t>
                      </a:r>
                      <a:r>
                        <a:rPr lang="en-US" baseline="0" dirty="0" smtClean="0"/>
                        <a:t> 7s)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8883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Chapter </a:t>
                      </a:r>
                      <a:r>
                        <a:rPr lang="en-US" baseline="0" dirty="0" smtClean="0"/>
                        <a:t>5: Layouts – Floats and Positions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Project: Float and Box Model Fix (5m</a:t>
                      </a:r>
                      <a:r>
                        <a:rPr lang="en-US" baseline="0" dirty="0" smtClean="0"/>
                        <a:t> 49s)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446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676" y="5562600"/>
            <a:ext cx="641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NB: 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To access video, sign in using your NP account</a:t>
            </a:r>
            <a:endParaRPr lang="en-US" b="1" dirty="0">
              <a:latin typeface="+mn-lt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85801"/>
            <a:ext cx="4203438" cy="5562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Learning Web Design</a:t>
            </a:r>
          </a:p>
          <a:p>
            <a:pPr marL="0" indent="0">
              <a:buNone/>
            </a:pPr>
            <a:r>
              <a:rPr lang="en-GB" sz="2400" b="0" dirty="0"/>
              <a:t>A Beginner’s Guide to HTML, CSS, JavaScript and Web Graphics</a:t>
            </a:r>
          </a:p>
          <a:p>
            <a:pPr marL="0" indent="0">
              <a:buNone/>
            </a:pPr>
            <a:endParaRPr lang="en-GB" sz="1100" b="0" dirty="0"/>
          </a:p>
          <a:p>
            <a:pPr marL="0" indent="0">
              <a:buNone/>
            </a:pPr>
            <a:r>
              <a:rPr lang="en-GB" b="0" dirty="0"/>
              <a:t>Jennifer </a:t>
            </a:r>
            <a:r>
              <a:rPr lang="en-GB" b="0" dirty="0" err="1"/>
              <a:t>Niederst</a:t>
            </a:r>
            <a:r>
              <a:rPr lang="en-GB" b="0" dirty="0"/>
              <a:t> Robbins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Chapter 11 to 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Available to download from NP library: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https://ebookcentral.proquest.com/lib/np/detail.action?docID=5412749&amp;query=Learning+Web+Design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Lynda.com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CSS Essentials Training 1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90600"/>
            <a:ext cx="3914775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496300" cy="5334001"/>
          </a:xfrm>
        </p:spPr>
        <p:txBody>
          <a:bodyPr/>
          <a:lstStyle/>
          <a:p>
            <a:r>
              <a:rPr lang="en-US" sz="2400" dirty="0"/>
              <a:t>Watch the video course under the topic CSS Essentials Training  from the link below. </a:t>
            </a:r>
          </a:p>
          <a:p>
            <a:pPr marL="396875" indent="0">
              <a:buNone/>
            </a:pPr>
            <a:r>
              <a:rPr lang="en-US" sz="2000" dirty="0">
                <a:hlinkClick r:id="rId2"/>
              </a:rPr>
              <a:t>https://www.linkedin.com/learning/css-essential-training-3/styling-documents-consistently</a:t>
            </a:r>
            <a:r>
              <a:rPr lang="en-US" sz="2000" dirty="0"/>
              <a:t> </a:t>
            </a:r>
          </a:p>
          <a:p>
            <a:pPr marL="400050" lvl="1" indent="0"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/>
            </a:r>
            <a:b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You need to sign in with your email address to view the full video.</a:t>
            </a: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/>
            <a:endParaRPr lang="en-US" sz="1600" dirty="0"/>
          </a:p>
          <a:p>
            <a:pPr lvl="0"/>
            <a:r>
              <a:rPr lang="en-US" sz="2400" dirty="0"/>
              <a:t>Read the following chapters from the textbook as reference materials.</a:t>
            </a:r>
            <a:endParaRPr lang="en-GB" sz="2400" dirty="0"/>
          </a:p>
          <a:p>
            <a:pPr lvl="1"/>
            <a:r>
              <a:rPr lang="en-GB" sz="2000" dirty="0"/>
              <a:t>Chapter 11 – Introducing Cascading Style Sheets</a:t>
            </a:r>
          </a:p>
          <a:p>
            <a:pPr lvl="1"/>
            <a:r>
              <a:rPr lang="en-GB" sz="2000" dirty="0"/>
              <a:t>Chapter 12 – Formatting Text</a:t>
            </a:r>
          </a:p>
          <a:p>
            <a:pPr lvl="1"/>
            <a:r>
              <a:rPr lang="en-GB" sz="2000" dirty="0"/>
              <a:t>Chapter 13 – Colours and Background</a:t>
            </a:r>
          </a:p>
          <a:p>
            <a:pPr lvl="1"/>
            <a:r>
              <a:rPr lang="en-GB" sz="2000" dirty="0"/>
              <a:t>Chapter 14 – Thinking inside the Box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9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Complete Week 3 Practical.</a:t>
            </a:r>
          </a:p>
          <a:p>
            <a:pPr lvl="1"/>
            <a:r>
              <a:rPr lang="en-US" sz="1800" dirty="0"/>
              <a:t>Download Week 3 Practical in MEL </a:t>
            </a:r>
            <a:r>
              <a:rPr lang="en-US" sz="1800" dirty="0" smtClean="0"/>
              <a:t>– “FED </a:t>
            </a:r>
            <a:r>
              <a:rPr lang="en-US" sz="1800" dirty="0"/>
              <a:t>2021-10 Week 3 </a:t>
            </a:r>
            <a:r>
              <a:rPr lang="en-US" sz="1800" dirty="0" smtClean="0"/>
              <a:t>Worksheet.pdf”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Deadline end of Week 3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/>
              <a:t>Submit the completed practical files in MEL.</a:t>
            </a:r>
          </a:p>
          <a:p>
            <a:pPr lvl="1"/>
            <a:r>
              <a:rPr lang="en-US" sz="2000" dirty="0"/>
              <a:t>Zipped the source files</a:t>
            </a:r>
          </a:p>
          <a:p>
            <a:pPr lvl="1"/>
            <a:r>
              <a:rPr lang="en-US" sz="2000" dirty="0"/>
              <a:t>Name the zipped file in following format:-</a:t>
            </a:r>
          </a:p>
          <a:p>
            <a:pPr lvl="2"/>
            <a:r>
              <a:rPr lang="en-US" sz="1600" dirty="0" smtClean="0"/>
              <a:t>FED-Week03-SXXXXXXXX  </a:t>
            </a:r>
            <a:r>
              <a:rPr lang="en-US" sz="1600" dirty="0"/>
              <a:t>(where SXXXXXXXX is your student id)</a:t>
            </a:r>
          </a:p>
          <a:p>
            <a:pPr lvl="1"/>
            <a:r>
              <a:rPr lang="en-US" sz="2000" dirty="0"/>
              <a:t>Submit the zipped file in the weekly folder’s submission link in MEL</a:t>
            </a:r>
          </a:p>
          <a:p>
            <a:pPr lvl="1"/>
            <a:r>
              <a:rPr lang="en-US" sz="2000" dirty="0"/>
              <a:t>Also, submit the zipped file into FED network </a:t>
            </a:r>
            <a:r>
              <a:rPr lang="en-US" sz="2000"/>
              <a:t>folder </a:t>
            </a:r>
            <a:r>
              <a:rPr lang="en-US" sz="2000"/>
              <a:t>(</a:t>
            </a:r>
            <a:r>
              <a:rPr lang="en-US" sz="2000">
                <a:hlinkClick r:id="rId2" action="ppaction://hlinkfile"/>
              </a:rPr>
              <a:t>https:///ictspace.ict.np.edu.sg/FED</a:t>
            </a:r>
            <a:r>
              <a:rPr lang="en-US" sz="2000"/>
              <a:t>) under </a:t>
            </a:r>
            <a:r>
              <a:rPr lang="en-US" sz="2000" dirty="0"/>
              <a:t>your </a:t>
            </a:r>
            <a:r>
              <a:rPr lang="en-US" sz="2000" dirty="0" err="1"/>
              <a:t>studentID</a:t>
            </a:r>
            <a:r>
              <a:rPr lang="en-US" sz="2000" dirty="0"/>
              <a:t>. This is for backup purpose only. Main submission is still in MEL.</a:t>
            </a:r>
            <a:endParaRPr lang="en-US" sz="1600" dirty="0"/>
          </a:p>
          <a:p>
            <a:pPr marL="914400" lvl="2" indent="0">
              <a:buNone/>
            </a:pPr>
            <a:endParaRPr lang="en-GB" sz="1600" dirty="0"/>
          </a:p>
          <a:p>
            <a:pPr>
              <a:spcAft>
                <a:spcPts val="600"/>
              </a:spcAft>
            </a:pPr>
            <a:r>
              <a:rPr lang="en-US" sz="2400" dirty="0"/>
              <a:t>If you have any questions please communicate with your tutor via Microsoft Teams.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765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Mapped to FED network folder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4503" y="1412276"/>
            <a:ext cx="7967497" cy="4836124"/>
            <a:chOff x="414503" y="1336076"/>
            <a:chExt cx="7967497" cy="48361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D8678-9265-4B3E-BD51-B7F4711FD507}"/>
                </a:ext>
              </a:extLst>
            </p:cNvPr>
            <p:cNvSpPr txBox="1"/>
            <p:nvPr/>
          </p:nvSpPr>
          <p:spPr>
            <a:xfrm>
              <a:off x="414503" y="1406776"/>
              <a:ext cx="2383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u="sng" dirty="0"/>
                <a:t>For Win Users</a:t>
              </a:r>
              <a:endParaRPr lang="en-GB" sz="3000" u="sng" dirty="0"/>
            </a:p>
          </p:txBody>
        </p:sp>
        <p:pic>
          <p:nvPicPr>
            <p:cNvPr id="5" name="Picture 2" descr="Image">
              <a:extLst>
                <a:ext uri="{FF2B5EF4-FFF2-40B4-BE49-F238E27FC236}">
                  <a16:creationId xmlns:a16="http://schemas.microsoft.com/office/drawing/2014/main" id="{2640A17B-2656-41DA-A69F-585A174DB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087" y="1336076"/>
              <a:ext cx="3594721" cy="336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Image">
              <a:extLst>
                <a:ext uri="{FF2B5EF4-FFF2-40B4-BE49-F238E27FC236}">
                  <a16:creationId xmlns:a16="http://schemas.microsoft.com/office/drawing/2014/main" id="{16D4B2B3-DCE3-4073-B9BF-74DA86B3C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87" y="2030440"/>
              <a:ext cx="2085975" cy="207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4DBFFB-7225-4A55-9AC4-9F445FD86957}"/>
                </a:ext>
              </a:extLst>
            </p:cNvPr>
            <p:cNvSpPr txBox="1"/>
            <p:nvPr/>
          </p:nvSpPr>
          <p:spPr>
            <a:xfrm>
              <a:off x="592008" y="4350541"/>
              <a:ext cx="27755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AutoNum type="arabicPeriod"/>
              </a:pPr>
              <a:r>
                <a:rPr lang="en-US" sz="1800" dirty="0"/>
                <a:t>Right click on a blank space in your Windows Explorer</a:t>
              </a:r>
            </a:p>
            <a:p>
              <a:pPr marL="257175" indent="-257175">
                <a:buAutoNum type="arabicPeriod"/>
              </a:pPr>
              <a:r>
                <a:rPr lang="en-US" sz="1800" dirty="0"/>
                <a:t>Select ‘Add a network location’</a:t>
              </a:r>
              <a:endParaRPr lang="en-GB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3308A-F784-4A54-816E-57FCAF96AA75}"/>
                </a:ext>
              </a:extLst>
            </p:cNvPr>
            <p:cNvSpPr txBox="1"/>
            <p:nvPr/>
          </p:nvSpPr>
          <p:spPr>
            <a:xfrm>
              <a:off x="4530306" y="4971871"/>
              <a:ext cx="38516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3. Enter https://ictspace.ict.np.edu.sg/(your assigned module)</a:t>
              </a:r>
            </a:p>
            <a:p>
              <a:r>
                <a:rPr lang="en-US" sz="1800" dirty="0"/>
                <a:t>4. Press ‘Next’</a:t>
              </a:r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96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743DA-A73A-4E32-86AD-F4BBBCECD569}"/>
              </a:ext>
            </a:extLst>
          </p:cNvPr>
          <p:cNvGrpSpPr/>
          <p:nvPr/>
        </p:nvGrpSpPr>
        <p:grpSpPr>
          <a:xfrm>
            <a:off x="2895600" y="1219200"/>
            <a:ext cx="3263855" cy="2553824"/>
            <a:chOff x="569163" y="448573"/>
            <a:chExt cx="4351807" cy="34050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7780ED-2085-4245-8A5D-E013A4AAD10D}"/>
                </a:ext>
              </a:extLst>
            </p:cNvPr>
            <p:cNvGrpSpPr/>
            <p:nvPr/>
          </p:nvGrpSpPr>
          <p:grpSpPr>
            <a:xfrm>
              <a:off x="569163" y="448573"/>
              <a:ext cx="4351807" cy="3405098"/>
              <a:chOff x="1535322" y="1009290"/>
              <a:chExt cx="4351807" cy="3405098"/>
            </a:xfrm>
          </p:grpSpPr>
          <p:pic>
            <p:nvPicPr>
              <p:cNvPr id="7" name="Picture 4" descr="Image">
                <a:extLst>
                  <a:ext uri="{FF2B5EF4-FFF2-40B4-BE49-F238E27FC236}">
                    <a16:creationId xmlns:a16="http://schemas.microsoft.com/office/drawing/2014/main" id="{67365DED-93EF-4008-8A1B-AD43F558E1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5322" y="1009290"/>
                <a:ext cx="4351807" cy="3405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6289A3-C9D7-4B98-BCD3-B804830A2BC1}"/>
                  </a:ext>
                </a:extLst>
              </p:cNvPr>
              <p:cNvSpPr/>
              <p:nvPr/>
            </p:nvSpPr>
            <p:spPr>
              <a:xfrm>
                <a:off x="2320505" y="2182483"/>
                <a:ext cx="621102" cy="172528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C2BD3-4D5E-42FE-99C6-219CD06A1B9E}"/>
                </a:ext>
              </a:extLst>
            </p:cNvPr>
            <p:cNvSpPr txBox="1"/>
            <p:nvPr/>
          </p:nvSpPr>
          <p:spPr>
            <a:xfrm>
              <a:off x="1250830" y="1570010"/>
              <a:ext cx="11300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latin typeface="Calibri" panose="020F0502020204030204" pitchFamily="34" charset="0"/>
                  <a:cs typeface="Calibri" panose="020F0502020204030204" pitchFamily="34" charset="0"/>
                </a:rPr>
                <a:t>10123453</a:t>
              </a:r>
              <a:endParaRPr lang="en-GB" sz="97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50C3E-E659-4378-B5C2-EBC7E6642BD1}"/>
              </a:ext>
            </a:extLst>
          </p:cNvPr>
          <p:cNvSpPr txBox="1"/>
          <p:nvPr/>
        </p:nvSpPr>
        <p:spPr>
          <a:xfrm>
            <a:off x="413933" y="431655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4. Login using </a:t>
            </a:r>
            <a:r>
              <a:rPr lang="en-US" sz="1800" dirty="0" err="1"/>
              <a:t>npstd</a:t>
            </a:r>
            <a:r>
              <a:rPr lang="en-US" sz="1800" dirty="0"/>
              <a:t>\s(your student ID number without the last alphabet)</a:t>
            </a:r>
          </a:p>
          <a:p>
            <a:r>
              <a:rPr lang="en-US" sz="1800" dirty="0"/>
              <a:t>5. Enter your NP student account password</a:t>
            </a:r>
          </a:p>
        </p:txBody>
      </p:sp>
    </p:spTree>
    <p:extLst>
      <p:ext uri="{BB962C8B-B14F-4D97-AF65-F5344CB8AC3E}">
        <p14:creationId xmlns:p14="http://schemas.microsoft.com/office/powerpoint/2010/main" val="17509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1AA86048-9F22-48BA-802E-4F3CE68B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447800"/>
            <a:ext cx="6238719" cy="43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F6613-F1BD-4A5B-9B1B-7A5B07085A19}"/>
              </a:ext>
            </a:extLst>
          </p:cNvPr>
          <p:cNvSpPr txBox="1"/>
          <p:nvPr/>
        </p:nvSpPr>
        <p:spPr>
          <a:xfrm>
            <a:off x="88497" y="914400"/>
            <a:ext cx="895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You should be able to see your class folder as shown in the example below.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4050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Remote Learning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66EF6D-3DA9-AB4A-B046-714C943A02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91836" y="2861739"/>
            <a:ext cx="8153400" cy="12265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u="sng" dirty="0"/>
              <a:t>Step 2</a:t>
            </a:r>
          </a:p>
          <a:p>
            <a:pPr lvl="1"/>
            <a:r>
              <a:rPr lang="en-US" b="0" dirty="0"/>
              <a:t>Perform highlighted activities in Activities slide</a:t>
            </a:r>
          </a:p>
          <a:p>
            <a:pPr lvl="2"/>
            <a:r>
              <a:rPr lang="en-US" sz="2100" dirty="0"/>
              <a:t>Details in slide </a:t>
            </a:r>
            <a:r>
              <a:rPr lang="en-US" sz="2100" dirty="0" smtClean="0"/>
              <a:t>13</a:t>
            </a:r>
            <a:endParaRPr lang="en-US" sz="2100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95300" y="4216879"/>
            <a:ext cx="8153400" cy="1226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3</a:t>
            </a:r>
          </a:p>
          <a:p>
            <a:pPr lvl="1" defTabSz="914400"/>
            <a:r>
              <a:rPr lang="en-US" sz="2900" dirty="0"/>
              <a:t>Complete and Submit Tasks given</a:t>
            </a:r>
          </a:p>
          <a:p>
            <a:pPr lvl="2" defTabSz="914400"/>
            <a:r>
              <a:rPr lang="en-US" sz="2400" dirty="0"/>
              <a:t>Details in slide </a:t>
            </a:r>
            <a:r>
              <a:rPr lang="en-US" sz="2400" dirty="0" smtClean="0"/>
              <a:t>14</a:t>
            </a:r>
            <a:endParaRPr lang="en-US" sz="2400" dirty="0"/>
          </a:p>
          <a:p>
            <a:pPr marL="685800" lvl="2" indent="0" defTabSz="914400">
              <a:buNone/>
            </a:pPr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2335D7B-F7A5-4AAB-8D14-CCE7C538B30A}"/>
              </a:ext>
            </a:extLst>
          </p:cNvPr>
          <p:cNvSpPr txBox="1">
            <a:spLocks/>
          </p:cNvSpPr>
          <p:nvPr/>
        </p:nvSpPr>
        <p:spPr>
          <a:xfrm>
            <a:off x="495300" y="1414620"/>
            <a:ext cx="8153400" cy="13285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1</a:t>
            </a:r>
          </a:p>
          <a:p>
            <a:pPr lvl="1" defTabSz="914400"/>
            <a:r>
              <a:rPr lang="en-US" sz="2900" dirty="0"/>
              <a:t>Read the given slides</a:t>
            </a:r>
          </a:p>
          <a:p>
            <a:pPr lvl="2" defTabSz="914400"/>
            <a:r>
              <a:rPr lang="en-US" sz="2400" dirty="0"/>
              <a:t>Details in slide </a:t>
            </a:r>
            <a:r>
              <a:rPr lang="en-US" sz="2400" dirty="0" smtClean="0"/>
              <a:t>1-12</a:t>
            </a:r>
            <a:endParaRPr lang="en-US" sz="2400" dirty="0"/>
          </a:p>
          <a:p>
            <a:pPr marL="685800" lvl="2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US" sz="2800" dirty="0"/>
              <a:t>Basic concepts used when creating style sheets</a:t>
            </a:r>
          </a:p>
          <a:p>
            <a:r>
              <a:rPr lang="en-US" sz="2800" dirty="0"/>
              <a:t>Various ways to select elements from your HTML document</a:t>
            </a:r>
          </a:p>
          <a:p>
            <a:r>
              <a:rPr lang="en-US" sz="2800" dirty="0"/>
              <a:t>Apply CSS to arrange text and image contents for better readability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153400" cy="54483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/>
              <a:t>Introduction to Cascading Style Sheets (CSS)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Benefits of CSS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How Style Sheets Work 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CSS Concepts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/>
              <a:t>Typography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Colours</a:t>
            </a:r>
            <a:r>
              <a:rPr lang="en-US" sz="2400" dirty="0"/>
              <a:t> and Background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Font Properties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Text Decorations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/>
              <a:t>Layout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Margin and Padding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Float</a:t>
            </a:r>
          </a:p>
          <a:p>
            <a:pPr marL="457200" lvl="1" indent="0">
              <a:buSzPct val="100000"/>
              <a:buNone/>
            </a:pPr>
            <a:endParaRPr lang="en-US" sz="2400" dirty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7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r>
              <a:rPr lang="en-US" sz="2800" dirty="0"/>
              <a:t>CSS is a language that describes the style of an HTML document.</a:t>
            </a:r>
          </a:p>
          <a:p>
            <a:r>
              <a:rPr lang="en-US" sz="2800" dirty="0"/>
              <a:t>CSS describes how HTML elements are to be displayed on screen, paper, or in other media.</a:t>
            </a:r>
          </a:p>
          <a:p>
            <a:r>
              <a:rPr lang="en-US" sz="2800" dirty="0"/>
              <a:t>CSS saves a lot of work. It can control the layout of multiple web pages all at once.</a:t>
            </a:r>
          </a:p>
        </p:txBody>
      </p:sp>
    </p:spTree>
    <p:extLst>
      <p:ext uri="{BB962C8B-B14F-4D97-AF65-F5344CB8AC3E}">
        <p14:creationId xmlns:p14="http://schemas.microsoft.com/office/powerpoint/2010/main" val="4319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CSS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766760"/>
            <a:ext cx="8382000" cy="54102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Selector points to the HTML element you want to style.</a:t>
            </a:r>
          </a:p>
          <a:p>
            <a:r>
              <a:rPr lang="en-US" sz="2800" dirty="0"/>
              <a:t>Declaration block (surrounded by curly braces { }) contains one or more declarations separated by semicolons.</a:t>
            </a:r>
          </a:p>
          <a:p>
            <a:r>
              <a:rPr lang="en-US" sz="2800" dirty="0"/>
              <a:t>Each declaration includes a CSS property name and a value, separated by a colon.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7086600" cy="2460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590800" cy="15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Attaching Styles to Document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766760"/>
            <a:ext cx="8382000" cy="5410200"/>
          </a:xfrm>
        </p:spPr>
        <p:txBody>
          <a:bodyPr/>
          <a:lstStyle/>
          <a:p>
            <a:r>
              <a:rPr lang="en-US" sz="2800" dirty="0"/>
              <a:t>External Style Sheet</a:t>
            </a:r>
          </a:p>
          <a:p>
            <a:pPr lvl="1"/>
            <a:r>
              <a:rPr lang="en-US" sz="2400" dirty="0"/>
              <a:t>With an external style sheet, you can change the look of an entire website by changing just one file!</a:t>
            </a:r>
          </a:p>
          <a:p>
            <a:pPr lvl="1"/>
            <a:r>
              <a:rPr lang="en-US" sz="2400" dirty="0"/>
              <a:t>Each page must include a reference to the external style sheet file via a &lt;link&gt; element inside the &lt;head&gt; section: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Inside mystyle.css: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7239000" cy="175229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01263"/>
              </p:ext>
            </p:extLst>
          </p:nvPr>
        </p:nvGraphicFramePr>
        <p:xfrm>
          <a:off x="1219200" y="5105400"/>
          <a:ext cx="7086600" cy="79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257326552"/>
                    </a:ext>
                  </a:extLst>
                </a:gridCol>
              </a:tblGrid>
              <a:tr h="792193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1" kern="1200" dirty="0" err="1">
                          <a:solidFill>
                            <a:srgbClr val="0033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lightblue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1" kern="1200" dirty="0">
                          <a:solidFill>
                            <a:srgbClr val="0033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navy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margin-left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1" kern="1200" dirty="0">
                          <a:solidFill>
                            <a:srgbClr val="0033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8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6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Attaching Styles to Document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766760"/>
            <a:ext cx="8382000" cy="5410200"/>
          </a:xfrm>
        </p:spPr>
        <p:txBody>
          <a:bodyPr/>
          <a:lstStyle/>
          <a:p>
            <a:r>
              <a:rPr lang="en-US" sz="2800" dirty="0"/>
              <a:t>Internal Style Sheet</a:t>
            </a:r>
          </a:p>
          <a:p>
            <a:pPr lvl="1"/>
            <a:r>
              <a:rPr lang="en-US" sz="2400" dirty="0"/>
              <a:t>An internal style sheet may be used if one single page has a unique style.</a:t>
            </a:r>
          </a:p>
          <a:p>
            <a:pPr lvl="1"/>
            <a:r>
              <a:rPr lang="en-US" sz="2400" dirty="0"/>
              <a:t>Internal styles are defined within the &lt;style&gt; element, inside the &lt;head&gt; section of an HTML page, e.g.,: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3276600" cy="3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Attaching Styles to Document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766760"/>
            <a:ext cx="8382000" cy="5410200"/>
          </a:xfrm>
        </p:spPr>
        <p:txBody>
          <a:bodyPr/>
          <a:lstStyle/>
          <a:p>
            <a:r>
              <a:rPr lang="en-US" sz="2800" dirty="0"/>
              <a:t>Inline Styles</a:t>
            </a:r>
          </a:p>
          <a:p>
            <a:pPr lvl="1"/>
            <a:r>
              <a:rPr lang="en-US" sz="2400" dirty="0"/>
              <a:t>An inline style may be used to apply a unique style for a single element.</a:t>
            </a:r>
          </a:p>
          <a:p>
            <a:pPr lvl="1"/>
            <a:r>
              <a:rPr lang="en-US" sz="2400" dirty="0"/>
              <a:t>To use inline styles, add the style attribute to the relevant element. The style attribute can contain any CSS property.</a:t>
            </a:r>
          </a:p>
          <a:p>
            <a:pPr lvl="1"/>
            <a:r>
              <a:rPr lang="en-US" sz="2400" dirty="0"/>
              <a:t>The example below shows how to change the color and the left margin of a &lt;h1&gt; element: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7924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9228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12430</TotalTime>
  <Words>946</Words>
  <Application>Microsoft Office PowerPoint</Application>
  <PresentationFormat>On-screen Show (4:3)</PresentationFormat>
  <Paragraphs>154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SimSun</vt:lpstr>
      <vt:lpstr>Arial</vt:lpstr>
      <vt:lpstr>Arial Narrow</vt:lpstr>
      <vt:lpstr>Calibri</vt:lpstr>
      <vt:lpstr>Tahoma</vt:lpstr>
      <vt:lpstr>Times New Roman</vt:lpstr>
      <vt:lpstr>Verdana</vt:lpstr>
      <vt:lpstr>Wingdings</vt:lpstr>
      <vt:lpstr>Wingdings 2</vt:lpstr>
      <vt:lpstr>Contport</vt:lpstr>
      <vt:lpstr>PowerPoint Presentation</vt:lpstr>
      <vt:lpstr>Remote Learning Instructions</vt:lpstr>
      <vt:lpstr>Learning Objectives</vt:lpstr>
      <vt:lpstr>Topics</vt:lpstr>
      <vt:lpstr>Introduction</vt:lpstr>
      <vt:lpstr>CSS Syntax</vt:lpstr>
      <vt:lpstr>Attaching Styles to Document (1)</vt:lpstr>
      <vt:lpstr>Attaching Styles to Document (2)</vt:lpstr>
      <vt:lpstr>Attaching Styles to Document (3)</vt:lpstr>
      <vt:lpstr>Style Sheets Cascading Order</vt:lpstr>
      <vt:lpstr>Resume Styling (CSS) </vt:lpstr>
      <vt:lpstr>Reference</vt:lpstr>
      <vt:lpstr>Activities</vt:lpstr>
      <vt:lpstr>Tasks</vt:lpstr>
      <vt:lpstr>Appendix</vt:lpstr>
      <vt:lpstr>Appendix (Cont)</vt:lpstr>
      <vt:lpstr>Appendix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977</cp:revision>
  <cp:lastPrinted>2000-08-04T01:42:18Z</cp:lastPrinted>
  <dcterms:created xsi:type="dcterms:W3CDTF">1995-05-28T16:29:18Z</dcterms:created>
  <dcterms:modified xsi:type="dcterms:W3CDTF">2021-10-18T06:43:45Z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2021-10-18T06:43:45Z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71465506-24a5-4ba7-8f79-d3ce6ab34090</vt:lpwstr>
  </property>
  <property fmtid="{D5CDD505-2E9C-101B-9397-08002B2CF9AE}" pid="8" name="MSIP_Label_30286cb9-b49f-4646-87a5-340028348160_ContentBits">
    <vt:lpwstr>1</vt:lpwstr>
  </property>
</Properties>
</file>