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2"/>
  </p:notesMasterIdLst>
  <p:handoutMasterIdLst>
    <p:handoutMasterId r:id="rId23"/>
  </p:handoutMasterIdLst>
  <p:sldIdLst>
    <p:sldId id="376" r:id="rId2"/>
    <p:sldId id="445" r:id="rId3"/>
    <p:sldId id="450" r:id="rId4"/>
    <p:sldId id="455" r:id="rId5"/>
    <p:sldId id="556" r:id="rId6"/>
    <p:sldId id="460" r:id="rId7"/>
    <p:sldId id="437" r:id="rId8"/>
    <p:sldId id="451" r:id="rId9"/>
    <p:sldId id="452" r:id="rId10"/>
    <p:sldId id="473" r:id="rId11"/>
    <p:sldId id="474" r:id="rId12"/>
    <p:sldId id="458" r:id="rId13"/>
    <p:sldId id="465" r:id="rId14"/>
    <p:sldId id="557" r:id="rId15"/>
    <p:sldId id="457" r:id="rId16"/>
    <p:sldId id="456" r:id="rId17"/>
    <p:sldId id="558" r:id="rId18"/>
    <p:sldId id="559" r:id="rId19"/>
    <p:sldId id="560" r:id="rId20"/>
    <p:sldId id="561" r:id="rId21"/>
  </p:sldIdLst>
  <p:sldSz cx="9144000" cy="6858000" type="screen4x3"/>
  <p:notesSz cx="6797675" cy="9874250"/>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1">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FF00"/>
    <a:srgbClr val="800000"/>
    <a:srgbClr val="CCFFFF"/>
    <a:srgbClr val="FFCC99"/>
    <a:srgbClr val="CCCC00"/>
    <a:srgbClr val="00CC00"/>
    <a:srgbClr val="9966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6700" autoAdjust="0"/>
  </p:normalViewPr>
  <p:slideViewPr>
    <p:cSldViewPr>
      <p:cViewPr varScale="1">
        <p:scale>
          <a:sx n="76" d="100"/>
          <a:sy n="76" d="100"/>
        </p:scale>
        <p:origin x="1613"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28"/>
    </p:cViewPr>
  </p:sorterViewPr>
  <p:notesViewPr>
    <p:cSldViewPr>
      <p:cViewPr>
        <p:scale>
          <a:sx n="100" d="100"/>
          <a:sy n="100" d="100"/>
        </p:scale>
        <p:origin x="1650" y="72"/>
      </p:cViewPr>
      <p:guideLst>
        <p:guide orient="horz" pos="2171"/>
        <p:guide pos="29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013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6401" cy="495300"/>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pPr>
              <a:defRPr/>
            </a:pPr>
            <a:endParaRPr lang="en-US"/>
          </a:p>
        </p:txBody>
      </p:sp>
      <p:sp>
        <p:nvSpPr>
          <p:cNvPr id="2051" name="Rectangle 3"/>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39800" y="747713"/>
            <a:ext cx="4916488" cy="3689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4875" y="4691063"/>
            <a:ext cx="4986338" cy="444182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78950"/>
            <a:ext cx="2946401" cy="495300"/>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51275" y="9378950"/>
            <a:ext cx="2946400" cy="495300"/>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pPr>
              <a:defRPr/>
            </a:pPr>
            <a:fld id="{480B1165-9335-4490-A2CF-E29C5EDA27A8}" type="slidenum">
              <a:rPr lang="en-GB"/>
              <a:pPr>
                <a:defRPr/>
              </a:pPr>
              <a:t>‹#›</a:t>
            </a:fld>
            <a:endParaRPr lang="en-GB"/>
          </a:p>
        </p:txBody>
      </p:sp>
    </p:spTree>
    <p:extLst>
      <p:ext uri="{BB962C8B-B14F-4D97-AF65-F5344CB8AC3E}">
        <p14:creationId xmlns:p14="http://schemas.microsoft.com/office/powerpoint/2010/main" val="866716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1E8F15A5-6023-41DB-A222-EA0A024F0D0B}" type="slidenum">
              <a:rPr lang="en-GB" sz="1000" smtClean="0">
                <a:latin typeface="Arial" charset="0"/>
              </a:rPr>
              <a:pPr/>
              <a:t>1</a:t>
            </a:fld>
            <a:endParaRPr lang="en-GB" sz="1000">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GB" noProof="0" dirty="0"/>
          </a:p>
        </p:txBody>
      </p:sp>
    </p:spTree>
    <p:extLst>
      <p:ext uri="{BB962C8B-B14F-4D97-AF65-F5344CB8AC3E}">
        <p14:creationId xmlns:p14="http://schemas.microsoft.com/office/powerpoint/2010/main" val="65954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0745A91-6A64-4EEC-8712-D5BFB52B188E}" type="slidenum">
              <a:rPr lang="en-GB" altLang="en-US" sz="1000">
                <a:latin typeface="Arial" panose="020B0604020202020204" pitchFamily="34" charset="0"/>
              </a:rPr>
              <a:pPr/>
              <a:t>5</a:t>
            </a:fld>
            <a:endParaRPr lang="en-GB" altLang="en-US" sz="100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Possible Values</a:t>
            </a:r>
          </a:p>
        </p:txBody>
      </p:sp>
    </p:spTree>
    <p:extLst>
      <p:ext uri="{BB962C8B-B14F-4D97-AF65-F5344CB8AC3E}">
        <p14:creationId xmlns:p14="http://schemas.microsoft.com/office/powerpoint/2010/main" val="201726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Arial" panose="020B0604020202020204" pitchFamily="34" charset="0"/>
              </a:defRPr>
            </a:lvl1pPr>
            <a:lvl2pPr marL="742950" indent="-285750" defTabSz="922338">
              <a:defRPr sz="2400">
                <a:solidFill>
                  <a:schemeClr val="tx1"/>
                </a:solidFill>
                <a:latin typeface="Arial" panose="020B0604020202020204" pitchFamily="34" charset="0"/>
              </a:defRPr>
            </a:lvl2pPr>
            <a:lvl3pPr marL="1143000" indent="-228600" defTabSz="922338">
              <a:defRPr sz="2400">
                <a:solidFill>
                  <a:schemeClr val="tx1"/>
                </a:solidFill>
                <a:latin typeface="Arial" panose="020B0604020202020204" pitchFamily="34" charset="0"/>
              </a:defRPr>
            </a:lvl3pPr>
            <a:lvl4pPr marL="1600200" indent="-228600" defTabSz="922338">
              <a:defRPr sz="2400">
                <a:solidFill>
                  <a:schemeClr val="tx1"/>
                </a:solidFill>
                <a:latin typeface="Arial" panose="020B0604020202020204" pitchFamily="34" charset="0"/>
              </a:defRPr>
            </a:lvl4pPr>
            <a:lvl5pPr marL="2057400" indent="-228600" defTabSz="922338">
              <a:defRPr sz="24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Arial" panose="020B0604020202020204" pitchFamily="34" charset="0"/>
              </a:defRPr>
            </a:lvl9pPr>
          </a:lstStyle>
          <a:p>
            <a:fld id="{71FB71BB-220D-4FCF-A08F-69C9330CFCC3}" type="slidenum">
              <a:rPr lang="en-GB" altLang="en-US" sz="1000" smtClean="0"/>
              <a:pPr/>
              <a:t>7</a:t>
            </a:fld>
            <a:endParaRPr lang="en-GB" altLang="en-US" sz="1000"/>
          </a:p>
        </p:txBody>
      </p:sp>
    </p:spTree>
    <p:extLst>
      <p:ext uri="{BB962C8B-B14F-4D97-AF65-F5344CB8AC3E}">
        <p14:creationId xmlns:p14="http://schemas.microsoft.com/office/powerpoint/2010/main" val="383200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Grids in web design organize and structure content, makes the websites easy to scan and reduces the cognitive load on users.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Bootstrap grid system provides the quick and easy way to create responsive website layouts. Bootstrap introduces the responsive mobile first fluid grid system that appropriately scales up to 12 columns as the device</a:t>
            </a:r>
            <a:r>
              <a:rPr lang="en-US" baseline="0" dirty="0"/>
              <a:t> </a:t>
            </a:r>
            <a:r>
              <a:rPr lang="en-US" dirty="0"/>
              <a:t>or viewport size increases.</a:t>
            </a:r>
          </a:p>
          <a:p>
            <a:endParaRPr lang="en-US" altLang="en-US" dirty="0">
              <a:latin typeface="Arial" panose="020B0604020202020204" pitchFamily="34" charset="0"/>
            </a:endParaRPr>
          </a:p>
          <a:p>
            <a:r>
              <a:rPr lang="en-US" dirty="0"/>
              <a:t>Bootstrap is mobile first in the sense that the code for Bootstrap now starts by targeting smaller screens like mobile devices, tablets, and then “expands” components and grids for larger screens such as laptops, desktops.</a:t>
            </a:r>
          </a:p>
          <a:p>
            <a:endParaRPr lang="en-US" dirty="0"/>
          </a:p>
          <a:p>
            <a:r>
              <a:rPr lang="en-US" b="1" dirty="0"/>
              <a:t>Mobile First Strategy</a:t>
            </a:r>
          </a:p>
          <a:p>
            <a:pPr marL="171450" indent="-171450">
              <a:buFont typeface="Arial" panose="020B0604020202020204" pitchFamily="34" charset="0"/>
              <a:buChar char="•"/>
            </a:pPr>
            <a:r>
              <a:rPr lang="en-US" b="1" dirty="0"/>
              <a:t>Content</a:t>
            </a:r>
            <a:endParaRPr lang="en-US" b="0" dirty="0"/>
          </a:p>
          <a:p>
            <a:pPr marL="457200" lvl="1" indent="0">
              <a:buFont typeface="Arial" panose="020B0604020202020204" pitchFamily="34" charset="0"/>
              <a:buNone/>
            </a:pPr>
            <a:r>
              <a:rPr lang="en-US" dirty="0"/>
              <a:t>-  Determine what is most important.</a:t>
            </a:r>
          </a:p>
          <a:p>
            <a:pPr marL="171450" indent="-171450">
              <a:buFont typeface="Arial" panose="020B0604020202020204" pitchFamily="34" charset="0"/>
              <a:buChar char="•"/>
            </a:pPr>
            <a:r>
              <a:rPr lang="en-US" b="1" dirty="0"/>
              <a:t>Layout</a:t>
            </a:r>
            <a:endParaRPr lang="en-US" dirty="0"/>
          </a:p>
          <a:p>
            <a:pPr lvl="1"/>
            <a:r>
              <a:rPr lang="en-US" dirty="0"/>
              <a:t>-  Design to smaller widths first.</a:t>
            </a:r>
          </a:p>
          <a:p>
            <a:pPr lvl="1"/>
            <a:r>
              <a:rPr lang="en-US" dirty="0"/>
              <a:t>-  Base CSS address mobile device first; media queries* address for tablet, desktops.</a:t>
            </a:r>
          </a:p>
          <a:p>
            <a:pPr marL="171450" indent="-171450">
              <a:buFont typeface="Arial" panose="020B0604020202020204" pitchFamily="34" charset="0"/>
              <a:buChar char="•"/>
            </a:pPr>
            <a:r>
              <a:rPr lang="en-US" b="1" dirty="0"/>
              <a:t>Progressive Enhancement</a:t>
            </a:r>
            <a:endParaRPr lang="en-US" dirty="0"/>
          </a:p>
          <a:p>
            <a:pPr lvl="1"/>
            <a:r>
              <a:rPr lang="en-US" dirty="0"/>
              <a:t>-  Add elements as screen size increases.</a:t>
            </a:r>
          </a:p>
          <a:p>
            <a:endParaRPr lang="en-US" altLang="en-US" dirty="0">
              <a:latin typeface="Arial" panose="020B0604020202020204" pitchFamily="34" charset="0"/>
            </a:endParaRPr>
          </a:p>
          <a:p>
            <a:r>
              <a:rPr lang="en-US" altLang="en-US" dirty="0">
                <a:latin typeface="Arial" panose="020B0604020202020204" pitchFamily="34" charset="0"/>
              </a:rPr>
              <a:t>* </a:t>
            </a:r>
            <a:r>
              <a:rPr lang="en-US" dirty="0"/>
              <a:t>Media query is a really fancy term for "conditional CSS rule". It simply applies some CSS, based on certain conditions set forth. If those conditions are met, the style is applied.</a:t>
            </a:r>
            <a:r>
              <a:rPr lang="en-US" baseline="0" dirty="0"/>
              <a:t> </a:t>
            </a:r>
            <a:r>
              <a:rPr lang="en-US" dirty="0"/>
              <a:t>Media Queries in Bootstrap allow you to move, show and hide content based on the viewport size.</a:t>
            </a:r>
          </a:p>
          <a:p>
            <a:endParaRPr lang="en-US" altLang="en-US" dirty="0">
              <a:latin typeface="Arial" panose="020B0604020202020204" pitchFamily="34" charset="0"/>
            </a:endParaRPr>
          </a:p>
          <a:p>
            <a:r>
              <a:rPr lang="en-US" altLang="en-US" dirty="0">
                <a:latin typeface="Arial" panose="020B0604020202020204" pitchFamily="34" charset="0"/>
              </a:rPr>
              <a:t>Example:</a:t>
            </a:r>
          </a:p>
          <a:p>
            <a:r>
              <a:rPr lang="en-US" altLang="en-US" dirty="0">
                <a:latin typeface="Arial" panose="020B0604020202020204" pitchFamily="34" charset="0"/>
              </a:rPr>
              <a:t>/* </a:t>
            </a:r>
            <a:r>
              <a:rPr lang="en-US" dirty="0"/>
              <a:t>Once the viewport becomes 700px wide or less make all h1 tags 20px. */</a:t>
            </a:r>
            <a:endParaRPr lang="en-US" altLang="en-US" dirty="0">
              <a:latin typeface="Arial" panose="020B0604020202020204" pitchFamily="34" charset="0"/>
            </a:endParaRPr>
          </a:p>
          <a:p>
            <a:r>
              <a:rPr lang="en-SG" dirty="0"/>
              <a:t>@media screen and ( max-width: 700px ) { h1 { font-size: 20px; } }</a:t>
            </a:r>
          </a:p>
          <a:p>
            <a:endParaRPr lang="en-US" altLang="en-US" dirty="0">
              <a:latin typeface="Arial" panose="020B0604020202020204" pitchFamily="34" charset="0"/>
            </a:endParaRPr>
          </a:p>
          <a:p>
            <a:r>
              <a:rPr lang="en-US" altLang="en-US" dirty="0">
                <a:latin typeface="Arial" panose="020B0604020202020204" pitchFamily="34" charset="0"/>
              </a:rPr>
              <a:t>Reference:</a:t>
            </a:r>
          </a:p>
          <a:p>
            <a:r>
              <a:rPr lang="en-US" altLang="en-US" dirty="0">
                <a:latin typeface="Arial" panose="020B0604020202020204" pitchFamily="34" charset="0"/>
              </a:rPr>
              <a:t>https://www.tutorialspoint.com/bootstrap/bootstrap_grid_system.htm</a:t>
            </a:r>
          </a:p>
          <a:p>
            <a:endParaRPr lang="en-US" altLang="en-US" dirty="0">
              <a:latin typeface="Arial" panose="020B0604020202020204" pitchFamily="34"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Arial" panose="020B0604020202020204" pitchFamily="34" charset="0"/>
              </a:defRPr>
            </a:lvl1pPr>
            <a:lvl2pPr marL="742950" indent="-285750" defTabSz="922338">
              <a:defRPr sz="2400">
                <a:solidFill>
                  <a:schemeClr val="tx1"/>
                </a:solidFill>
                <a:latin typeface="Arial" panose="020B0604020202020204" pitchFamily="34" charset="0"/>
              </a:defRPr>
            </a:lvl2pPr>
            <a:lvl3pPr marL="1143000" indent="-228600" defTabSz="922338">
              <a:defRPr sz="2400">
                <a:solidFill>
                  <a:schemeClr val="tx1"/>
                </a:solidFill>
                <a:latin typeface="Arial" panose="020B0604020202020204" pitchFamily="34" charset="0"/>
              </a:defRPr>
            </a:lvl3pPr>
            <a:lvl4pPr marL="1600200" indent="-228600" defTabSz="922338">
              <a:defRPr sz="2400">
                <a:solidFill>
                  <a:schemeClr val="tx1"/>
                </a:solidFill>
                <a:latin typeface="Arial" panose="020B0604020202020204" pitchFamily="34" charset="0"/>
              </a:defRPr>
            </a:lvl4pPr>
            <a:lvl5pPr marL="2057400" indent="-228600" defTabSz="922338">
              <a:defRPr sz="24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Arial" panose="020B0604020202020204" pitchFamily="34" charset="0"/>
              </a:defRPr>
            </a:lvl9pPr>
          </a:lstStyle>
          <a:p>
            <a:fld id="{71FB71BB-220D-4FCF-A08F-69C9330CFCC3}" type="slidenum">
              <a:rPr lang="en-GB" altLang="en-US" sz="1000" smtClean="0"/>
              <a:pPr/>
              <a:t>8</a:t>
            </a:fld>
            <a:endParaRPr lang="en-GB" altLang="en-US" sz="1000"/>
          </a:p>
        </p:txBody>
      </p:sp>
    </p:spTree>
    <p:extLst>
      <p:ext uri="{BB962C8B-B14F-4D97-AF65-F5344CB8AC3E}">
        <p14:creationId xmlns:p14="http://schemas.microsoft.com/office/powerpoint/2010/main" val="168986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Responsive Grid</a:t>
            </a:r>
          </a:p>
          <a:p>
            <a:endParaRPr lang="en-US" dirty="0"/>
          </a:p>
          <a:p>
            <a:r>
              <a:rPr lang="en-US" dirty="0"/>
              <a:t>The grid system that we use for one device would not be ideal for another with a different screen size. So, if a page takes up a certain layout for a desktop, it may create a bad user experience in a mobile because it may require the user to zoom in and out or scroll sideways and back, and vice versa. So the ideal case is a website that changes its layout automatically that suits best for the device it is viewed on.</a:t>
            </a:r>
          </a:p>
          <a:p>
            <a:endParaRPr lang="en-US" b="1" dirty="0"/>
          </a:p>
          <a:p>
            <a:r>
              <a:rPr lang="en-US" b="1" dirty="0"/>
              <a:t>Responsive Breakpoints</a:t>
            </a:r>
          </a:p>
          <a:p>
            <a:endParaRPr lang="en-US" dirty="0"/>
          </a:p>
          <a:p>
            <a:r>
              <a:rPr lang="en-US" dirty="0"/>
              <a:t>Breakpoints are the device viewport width from which point you want your layout to change. These breakpoints are measured in terms of pixels. So if a device's screen size is more than a particular breakpoint the layout of the web page changes to that is most appropriate to give the best user experience.</a:t>
            </a:r>
          </a:p>
          <a:p>
            <a:endParaRPr lang="en-US" dirty="0"/>
          </a:p>
          <a:p>
            <a:r>
              <a:rPr lang="en-US" dirty="0"/>
              <a:t>References:</a:t>
            </a:r>
          </a:p>
          <a:p>
            <a:pPr marL="171450" indent="-171450">
              <a:buFont typeface="Arial" panose="020B0604020202020204" pitchFamily="34" charset="0"/>
              <a:buChar char="•"/>
            </a:pPr>
            <a:r>
              <a:rPr lang="en-US" dirty="0"/>
              <a:t>https://www.w3schools.com/bootstrap4/bootstrap_grid_basic.asp</a:t>
            </a:r>
          </a:p>
          <a:p>
            <a:pPr marL="171450" indent="-171450">
              <a:buFont typeface="Arial" panose="020B0604020202020204" pitchFamily="34" charset="0"/>
              <a:buChar char="•"/>
            </a:pPr>
            <a:r>
              <a:rPr lang="en-US" dirty="0"/>
              <a:t>https://www.bootstrapdash.com/bootstrap-4-tutorial/bootstrap-grid/#responsiveGrid</a:t>
            </a:r>
          </a:p>
          <a:p>
            <a:pPr marL="171450" indent="-171450">
              <a:buFont typeface="Arial" panose="020B0604020202020204" pitchFamily="34" charset="0"/>
              <a:buChar char="•"/>
            </a:pPr>
            <a:r>
              <a:rPr lang="en-US" dirty="0"/>
              <a:t>http://wowslider.com/posts/bootstrap-grid-table-835.html</a:t>
            </a:r>
          </a:p>
          <a:p>
            <a:pPr marL="171450" indent="-171450">
              <a:buFont typeface="Arial" panose="020B0604020202020204" pitchFamily="34" charset="0"/>
              <a:buChar char="•"/>
            </a:pPr>
            <a:r>
              <a:rPr lang="en-US" dirty="0"/>
              <a:t>https://bootstrapcreative.com/bootstrap-4-grid-explained-examples/</a:t>
            </a:r>
          </a:p>
          <a:p>
            <a:endParaRPr lang="en-US" dirty="0"/>
          </a:p>
          <a:p>
            <a:endParaRPr lang="en-US" altLang="en-US" dirty="0">
              <a:latin typeface="Arial" panose="020B0604020202020204" pitchFamily="34"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Arial" panose="020B0604020202020204" pitchFamily="34" charset="0"/>
              </a:defRPr>
            </a:lvl1pPr>
            <a:lvl2pPr marL="742950" indent="-285750" defTabSz="922338">
              <a:defRPr sz="2400">
                <a:solidFill>
                  <a:schemeClr val="tx1"/>
                </a:solidFill>
                <a:latin typeface="Arial" panose="020B0604020202020204" pitchFamily="34" charset="0"/>
              </a:defRPr>
            </a:lvl2pPr>
            <a:lvl3pPr marL="1143000" indent="-228600" defTabSz="922338">
              <a:defRPr sz="2400">
                <a:solidFill>
                  <a:schemeClr val="tx1"/>
                </a:solidFill>
                <a:latin typeface="Arial" panose="020B0604020202020204" pitchFamily="34" charset="0"/>
              </a:defRPr>
            </a:lvl3pPr>
            <a:lvl4pPr marL="1600200" indent="-228600" defTabSz="922338">
              <a:defRPr sz="2400">
                <a:solidFill>
                  <a:schemeClr val="tx1"/>
                </a:solidFill>
                <a:latin typeface="Arial" panose="020B0604020202020204" pitchFamily="34" charset="0"/>
              </a:defRPr>
            </a:lvl4pPr>
            <a:lvl5pPr marL="2057400" indent="-228600" defTabSz="922338">
              <a:defRPr sz="24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Arial" panose="020B0604020202020204" pitchFamily="34" charset="0"/>
              </a:defRPr>
            </a:lvl9pPr>
          </a:lstStyle>
          <a:p>
            <a:fld id="{71FB71BB-220D-4FCF-A08F-69C9330CFCC3}" type="slidenum">
              <a:rPr lang="en-GB" altLang="en-US" sz="1000" smtClean="0"/>
              <a:pPr/>
              <a:t>9</a:t>
            </a:fld>
            <a:endParaRPr lang="en-GB" altLang="en-US" sz="1000"/>
          </a:p>
        </p:txBody>
      </p:sp>
    </p:spTree>
    <p:extLst>
      <p:ext uri="{BB962C8B-B14F-4D97-AF65-F5344CB8AC3E}">
        <p14:creationId xmlns:p14="http://schemas.microsoft.com/office/powerpoint/2010/main" val="90689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Arial" panose="020B0604020202020204" pitchFamily="34" charset="0"/>
              </a:defRPr>
            </a:lvl1pPr>
            <a:lvl2pPr marL="742950" indent="-285750" defTabSz="922338">
              <a:defRPr sz="2400">
                <a:solidFill>
                  <a:schemeClr val="tx1"/>
                </a:solidFill>
                <a:latin typeface="Arial" panose="020B0604020202020204" pitchFamily="34" charset="0"/>
              </a:defRPr>
            </a:lvl2pPr>
            <a:lvl3pPr marL="1143000" indent="-228600" defTabSz="922338">
              <a:defRPr sz="2400">
                <a:solidFill>
                  <a:schemeClr val="tx1"/>
                </a:solidFill>
                <a:latin typeface="Arial" panose="020B0604020202020204" pitchFamily="34" charset="0"/>
              </a:defRPr>
            </a:lvl3pPr>
            <a:lvl4pPr marL="1600200" indent="-228600" defTabSz="922338">
              <a:defRPr sz="2400">
                <a:solidFill>
                  <a:schemeClr val="tx1"/>
                </a:solidFill>
                <a:latin typeface="Arial" panose="020B0604020202020204" pitchFamily="34" charset="0"/>
              </a:defRPr>
            </a:lvl4pPr>
            <a:lvl5pPr marL="2057400" indent="-228600" defTabSz="922338">
              <a:defRPr sz="24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Arial" panose="020B0604020202020204" pitchFamily="34" charset="0"/>
              </a:defRPr>
            </a:lvl9pPr>
          </a:lstStyle>
          <a:p>
            <a:fld id="{71FB71BB-220D-4FCF-A08F-69C9330CFCC3}" type="slidenum">
              <a:rPr lang="en-GB" altLang="en-US" sz="1000" smtClean="0"/>
              <a:pPr/>
              <a:t>10</a:t>
            </a:fld>
            <a:endParaRPr lang="en-GB" altLang="en-US" sz="1000"/>
          </a:p>
        </p:txBody>
      </p:sp>
    </p:spTree>
    <p:extLst>
      <p:ext uri="{BB962C8B-B14F-4D97-AF65-F5344CB8AC3E}">
        <p14:creationId xmlns:p14="http://schemas.microsoft.com/office/powerpoint/2010/main" val="214219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Arial" panose="020B0604020202020204" pitchFamily="34" charset="0"/>
              </a:defRPr>
            </a:lvl1pPr>
            <a:lvl2pPr marL="742950" indent="-285750" defTabSz="922338">
              <a:defRPr sz="2400">
                <a:solidFill>
                  <a:schemeClr val="tx1"/>
                </a:solidFill>
                <a:latin typeface="Arial" panose="020B0604020202020204" pitchFamily="34" charset="0"/>
              </a:defRPr>
            </a:lvl2pPr>
            <a:lvl3pPr marL="1143000" indent="-228600" defTabSz="922338">
              <a:defRPr sz="2400">
                <a:solidFill>
                  <a:schemeClr val="tx1"/>
                </a:solidFill>
                <a:latin typeface="Arial" panose="020B0604020202020204" pitchFamily="34" charset="0"/>
              </a:defRPr>
            </a:lvl3pPr>
            <a:lvl4pPr marL="1600200" indent="-228600" defTabSz="922338">
              <a:defRPr sz="2400">
                <a:solidFill>
                  <a:schemeClr val="tx1"/>
                </a:solidFill>
                <a:latin typeface="Arial" panose="020B0604020202020204" pitchFamily="34" charset="0"/>
              </a:defRPr>
            </a:lvl4pPr>
            <a:lvl5pPr marL="2057400" indent="-228600" defTabSz="922338">
              <a:defRPr sz="24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Arial" panose="020B0604020202020204" pitchFamily="34" charset="0"/>
              </a:defRPr>
            </a:lvl9pPr>
          </a:lstStyle>
          <a:p>
            <a:fld id="{71FB71BB-220D-4FCF-A08F-69C9330CFCC3}" type="slidenum">
              <a:rPr lang="en-GB" altLang="en-US" sz="1000" smtClean="0"/>
              <a:pPr/>
              <a:t>11</a:t>
            </a:fld>
            <a:endParaRPr lang="en-GB" altLang="en-US" sz="1000"/>
          </a:p>
        </p:txBody>
      </p:sp>
    </p:spTree>
    <p:extLst>
      <p:ext uri="{BB962C8B-B14F-4D97-AF65-F5344CB8AC3E}">
        <p14:creationId xmlns:p14="http://schemas.microsoft.com/office/powerpoint/2010/main" val="2737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480B1165-9335-4490-A2CF-E29C5EDA27A8}" type="slidenum">
              <a:rPr lang="en-GB" smtClean="0"/>
              <a:pPr>
                <a:defRPr/>
              </a:pPr>
              <a:t>16</a:t>
            </a:fld>
            <a:endParaRPr lang="en-GB"/>
          </a:p>
        </p:txBody>
      </p:sp>
    </p:spTree>
    <p:extLst>
      <p:ext uri="{BB962C8B-B14F-4D97-AF65-F5344CB8AC3E}">
        <p14:creationId xmlns:p14="http://schemas.microsoft.com/office/powerpoint/2010/main" val="131316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4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dirty="0"/>
              <a:t>Click to edit Master subtitle style</a:t>
            </a:r>
          </a:p>
        </p:txBody>
      </p:sp>
    </p:spTree>
    <p:extLst>
      <p:ext uri="{BB962C8B-B14F-4D97-AF65-F5344CB8AC3E}">
        <p14:creationId xmlns:p14="http://schemas.microsoft.com/office/powerpoint/2010/main" val="606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1069EC97-1614-4016-80B0-056622A39035}" type="slidenum">
              <a:rPr lang="en-US"/>
              <a:pPr>
                <a:defRPr/>
              </a:pPr>
              <a:t>‹#›</a:t>
            </a:fld>
            <a:endParaRPr lang="en-US" dirty="0"/>
          </a:p>
        </p:txBody>
      </p:sp>
    </p:spTree>
    <p:extLst>
      <p:ext uri="{BB962C8B-B14F-4D97-AF65-F5344CB8AC3E}">
        <p14:creationId xmlns:p14="http://schemas.microsoft.com/office/powerpoint/2010/main" val="57966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4BF222A5-C630-481B-992E-9A13343A112D}" type="slidenum">
              <a:rPr lang="en-US"/>
              <a:pPr>
                <a:defRPr/>
              </a:pPr>
              <a:t>‹#›</a:t>
            </a:fld>
            <a:endParaRPr lang="en-US" dirty="0"/>
          </a:p>
        </p:txBody>
      </p:sp>
    </p:spTree>
    <p:extLst>
      <p:ext uri="{BB962C8B-B14F-4D97-AF65-F5344CB8AC3E}">
        <p14:creationId xmlns:p14="http://schemas.microsoft.com/office/powerpoint/2010/main" val="192552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3581400" y="5715000"/>
            <a:ext cx="1905000" cy="381000"/>
          </a:xfrm>
          <a:prstGeom prst="rect">
            <a:avLst/>
          </a:prstGeom>
        </p:spPr>
        <p:txBody>
          <a:bodyPr/>
          <a:lstStyle>
            <a:lvl1pPr algn="ctr">
              <a:defRPr/>
            </a:lvl1pPr>
          </a:lstStyle>
          <a:p>
            <a:pPr>
              <a:defRPr/>
            </a:pPr>
            <a:r>
              <a:rPr lang="en-US" dirty="0"/>
              <a:t>Slide </a:t>
            </a:r>
            <a:fld id="{0F3B785A-0954-4728-9AEE-5E5AFAB6990E}" type="slidenum">
              <a:rPr lang="en-US"/>
              <a:pPr>
                <a:defRPr/>
              </a:pPr>
              <a:t>‹#›</a:t>
            </a:fld>
            <a:endParaRPr lang="en-US" dirty="0"/>
          </a:p>
        </p:txBody>
      </p:sp>
    </p:spTree>
    <p:extLst>
      <p:ext uri="{BB962C8B-B14F-4D97-AF65-F5344CB8AC3E}">
        <p14:creationId xmlns:p14="http://schemas.microsoft.com/office/powerpoint/2010/main" val="1939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04800" y="9906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7B25E2B7-64FE-43AC-AA85-A3DABC177F1E}" type="slidenum">
              <a:rPr lang="en-US"/>
              <a:pPr>
                <a:defRPr/>
              </a:pPr>
              <a:t>‹#›</a:t>
            </a:fld>
            <a:endParaRPr lang="en-US" dirty="0"/>
          </a:p>
        </p:txBody>
      </p:sp>
    </p:spTree>
    <p:extLst>
      <p:ext uri="{BB962C8B-B14F-4D97-AF65-F5344CB8AC3E}">
        <p14:creationId xmlns:p14="http://schemas.microsoft.com/office/powerpoint/2010/main" val="4018266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xfrm>
            <a:off x="457200" y="6400800"/>
            <a:ext cx="3505200" cy="457200"/>
          </a:xfrm>
          <a:prstGeom prst="rect">
            <a:avLst/>
          </a:prstGeom>
        </p:spPr>
        <p:txBody>
          <a:bodyPr/>
          <a:lstStyle>
            <a:lvl1pPr>
              <a:spcBef>
                <a:spcPct val="0"/>
              </a:spcBef>
              <a:defRPr>
                <a:effectLst>
                  <a:outerShdw blurRad="38100" dist="38100" dir="2700000" algn="tl">
                    <a:srgbClr val="000000">
                      <a:alpha val="43137"/>
                    </a:srgbClr>
                  </a:outerShdw>
                </a:effectLst>
                <a:latin typeface="Arial" charset="0"/>
              </a:defRPr>
            </a:lvl1pPr>
          </a:lstStyle>
          <a:p>
            <a:pPr>
              <a:defRPr/>
            </a:pPr>
            <a:endParaRPr lang="en-US"/>
          </a:p>
          <a:p>
            <a:pPr>
              <a:defRPr/>
            </a:pPr>
            <a:endParaRPr lang="en-US"/>
          </a:p>
        </p:txBody>
      </p:sp>
    </p:spTree>
    <p:extLst>
      <p:ext uri="{BB962C8B-B14F-4D97-AF65-F5344CB8AC3E}">
        <p14:creationId xmlns:p14="http://schemas.microsoft.com/office/powerpoint/2010/main" val="326197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19100" y="838198"/>
            <a:ext cx="8153400" cy="53340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412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   Slide </a:t>
            </a:r>
            <a:fld id="{DB10DA04-BE61-4688-A47F-CE638610C5A4}" type="slidenum">
              <a:rPr lang="en-US"/>
              <a:pPr>
                <a:defRPr/>
              </a:pPr>
              <a:t>‹#›</a:t>
            </a:fld>
            <a:endParaRPr lang="en-US" dirty="0"/>
          </a:p>
        </p:txBody>
      </p:sp>
    </p:spTree>
    <p:extLst>
      <p:ext uri="{BB962C8B-B14F-4D97-AF65-F5344CB8AC3E}">
        <p14:creationId xmlns:p14="http://schemas.microsoft.com/office/powerpoint/2010/main" val="346260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Slide </a:t>
            </a:r>
            <a:fld id="{C150C643-5973-4420-ACC5-63A35F854AF0}" type="slidenum">
              <a:rPr lang="en-US"/>
              <a:pPr>
                <a:defRPr/>
              </a:pPr>
              <a:t>‹#›</a:t>
            </a:fld>
            <a:endParaRPr lang="en-US" dirty="0"/>
          </a:p>
        </p:txBody>
      </p:sp>
    </p:spTree>
    <p:extLst>
      <p:ext uri="{BB962C8B-B14F-4D97-AF65-F5344CB8AC3E}">
        <p14:creationId xmlns:p14="http://schemas.microsoft.com/office/powerpoint/2010/main" val="213506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3657600" y="5638800"/>
            <a:ext cx="1905000" cy="381000"/>
          </a:xfrm>
          <a:prstGeom prst="rect">
            <a:avLst/>
          </a:prstGeom>
        </p:spPr>
        <p:txBody>
          <a:bodyPr/>
          <a:lstStyle>
            <a:lvl1pPr algn="ctr">
              <a:defRPr/>
            </a:lvl1pPr>
          </a:lstStyle>
          <a:p>
            <a:pPr>
              <a:defRPr/>
            </a:pPr>
            <a:r>
              <a:rPr lang="en-US" dirty="0"/>
              <a:t>Slide </a:t>
            </a:r>
            <a:fld id="{B93BE6C5-5479-4F7F-8C6F-07C4AB25D81D}" type="slidenum">
              <a:rPr lang="en-US"/>
              <a:pPr>
                <a:defRPr/>
              </a:pPr>
              <a:t>‹#›</a:t>
            </a:fld>
            <a:endParaRPr lang="en-US" dirty="0"/>
          </a:p>
        </p:txBody>
      </p:sp>
    </p:spTree>
    <p:extLst>
      <p:ext uri="{BB962C8B-B14F-4D97-AF65-F5344CB8AC3E}">
        <p14:creationId xmlns:p14="http://schemas.microsoft.com/office/powerpoint/2010/main" val="91833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5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3657600" y="5715000"/>
            <a:ext cx="1905000" cy="381000"/>
          </a:xfrm>
          <a:prstGeom prst="rect">
            <a:avLst/>
          </a:prstGeom>
        </p:spPr>
        <p:txBody>
          <a:bodyPr/>
          <a:lstStyle>
            <a:lvl1pPr algn="ctr">
              <a:defRPr/>
            </a:lvl1pPr>
          </a:lstStyle>
          <a:p>
            <a:pPr>
              <a:defRPr/>
            </a:pPr>
            <a:r>
              <a:rPr lang="en-US" dirty="0"/>
              <a:t>   Slide </a:t>
            </a:r>
            <a:fld id="{E5B3E104-0B9F-48A0-9620-CE9BF067F81E}" type="slidenum">
              <a:rPr lang="en-US"/>
              <a:pPr>
                <a:defRPr/>
              </a:pPr>
              <a:t>‹#›</a:t>
            </a:fld>
            <a:endParaRPr lang="en-US" dirty="0"/>
          </a:p>
        </p:txBody>
      </p:sp>
    </p:spTree>
    <p:extLst>
      <p:ext uri="{BB962C8B-B14F-4D97-AF65-F5344CB8AC3E}">
        <p14:creationId xmlns:p14="http://schemas.microsoft.com/office/powerpoint/2010/main" val="110727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3657600" y="5638800"/>
            <a:ext cx="1905000" cy="381000"/>
          </a:xfrm>
          <a:prstGeom prst="rect">
            <a:avLst/>
          </a:prstGeom>
        </p:spPr>
        <p:txBody>
          <a:bodyPr/>
          <a:lstStyle>
            <a:lvl1pPr algn="ctr">
              <a:defRPr/>
            </a:lvl1pPr>
          </a:lstStyle>
          <a:p>
            <a:pPr>
              <a:defRPr/>
            </a:pPr>
            <a:r>
              <a:rPr lang="en-US" dirty="0"/>
              <a:t>   Slide </a:t>
            </a:r>
            <a:fld id="{4A783B3C-2206-4294-B5F7-8065074B6CB5}" type="slidenum">
              <a:rPr lang="en-US"/>
              <a:pPr>
                <a:defRPr/>
              </a:pPr>
              <a:t>‹#›</a:t>
            </a:fld>
            <a:endParaRPr lang="en-US" dirty="0"/>
          </a:p>
        </p:txBody>
      </p:sp>
    </p:spTree>
    <p:extLst>
      <p:ext uri="{BB962C8B-B14F-4D97-AF65-F5344CB8AC3E}">
        <p14:creationId xmlns:p14="http://schemas.microsoft.com/office/powerpoint/2010/main" val="40203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3657600" y="5257800"/>
            <a:ext cx="1905000" cy="381000"/>
          </a:xfrm>
          <a:prstGeom prst="rect">
            <a:avLst/>
          </a:prstGeom>
        </p:spPr>
        <p:txBody>
          <a:bodyPr/>
          <a:lstStyle>
            <a:lvl1pPr algn="ctr">
              <a:defRPr/>
            </a:lvl1pPr>
          </a:lstStyle>
          <a:p>
            <a:pPr>
              <a:defRPr/>
            </a:pPr>
            <a:r>
              <a:rPr lang="en-US" dirty="0"/>
              <a:t>Slide </a:t>
            </a:r>
            <a:fld id="{48E61B8B-F9E7-434F-A85A-58E6B26E35FD}" type="slidenum">
              <a:rPr lang="en-US"/>
              <a:pPr>
                <a:defRPr/>
              </a:pPr>
              <a:t>‹#›</a:t>
            </a:fld>
            <a:endParaRPr lang="en-US" dirty="0"/>
          </a:p>
        </p:txBody>
      </p:sp>
    </p:spTree>
    <p:extLst>
      <p:ext uri="{BB962C8B-B14F-4D97-AF65-F5344CB8AC3E}">
        <p14:creationId xmlns:p14="http://schemas.microsoft.com/office/powerpoint/2010/main" val="426183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19100" y="838198"/>
            <a:ext cx="8153400" cy="5306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1029" name="Rectangle 18"/>
          <p:cNvSpPr>
            <a:spLocks noChangeArrowheads="1"/>
          </p:cNvSpPr>
          <p:nvPr userDrawn="1"/>
        </p:nvSpPr>
        <p:spPr bwMode="auto">
          <a:xfrm>
            <a:off x="0" y="0"/>
            <a:ext cx="9144000" cy="685800"/>
          </a:xfrm>
          <a:prstGeom prst="rect">
            <a:avLst/>
          </a:prstGeom>
          <a:solidFill>
            <a:srgbClr val="0033CC"/>
          </a:solidFill>
          <a:ln w="19050">
            <a:solidFill>
              <a:schemeClr val="tx1"/>
            </a:solid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sp>
        <p:nvSpPr>
          <p:cNvPr id="1032" name="Rectangle 16"/>
          <p:cNvSpPr>
            <a:spLocks noChangeArrowheads="1"/>
          </p:cNvSpPr>
          <p:nvPr userDrawn="1"/>
        </p:nvSpPr>
        <p:spPr bwMode="auto">
          <a:xfrm>
            <a:off x="7010400" y="64008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lgn="r">
              <a:spcBef>
                <a:spcPct val="50000"/>
              </a:spcBef>
            </a:pPr>
            <a:r>
              <a:rPr lang="en-US" sz="1200" dirty="0">
                <a:latin typeface="Arial Narrow" pitchFamily="34" charset="0"/>
              </a:rPr>
              <a:t>Last updated: </a:t>
            </a:r>
            <a:r>
              <a:rPr lang="en-US" sz="1200" dirty="0" smtClean="0">
                <a:latin typeface="Arial Narrow" pitchFamily="34" charset="0"/>
              </a:rPr>
              <a:t>29/9/21</a:t>
            </a:r>
            <a:endParaRPr lang="en-US" sz="1200" dirty="0">
              <a:latin typeface="Arial Narrow" pitchFamily="34" charset="0"/>
            </a:endParaRPr>
          </a:p>
        </p:txBody>
      </p:sp>
      <p:sp>
        <p:nvSpPr>
          <p:cNvPr id="1033" name="Rectangle 16"/>
          <p:cNvSpPr>
            <a:spLocks noChangeArrowheads="1"/>
          </p:cNvSpPr>
          <p:nvPr userDrawn="1"/>
        </p:nvSpPr>
        <p:spPr bwMode="auto">
          <a:xfrm>
            <a:off x="3733800" y="6400800"/>
            <a:ext cx="1714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lgn="ctr">
              <a:spcBef>
                <a:spcPct val="50000"/>
              </a:spcBef>
            </a:pPr>
            <a:r>
              <a:rPr lang="en-US" altLang="en-US" sz="1200" dirty="0"/>
              <a:t>Week 4 Lesson Plan</a:t>
            </a:r>
            <a:r>
              <a:rPr lang="en-US" sz="1200" dirty="0">
                <a:latin typeface="Arial Narrow" pitchFamily="34" charset="0"/>
              </a:rPr>
              <a:t/>
            </a:r>
            <a:br>
              <a:rPr lang="en-US" sz="1200" dirty="0">
                <a:latin typeface="Arial Narrow" pitchFamily="34" charset="0"/>
              </a:rPr>
            </a:br>
            <a:r>
              <a:rPr lang="en-US" sz="1200" dirty="0">
                <a:latin typeface="Arial Narrow" pitchFamily="34" charset="0"/>
              </a:rPr>
              <a:t>Slide </a:t>
            </a:r>
            <a:fld id="{C547723C-E064-4B18-A6E4-9DEF22D414C9}" type="slidenum">
              <a:rPr lang="en-US" sz="1200">
                <a:latin typeface="Arial Narrow" pitchFamily="34" charset="0"/>
              </a:rPr>
              <a:pPr marL="4763" lvl="1" algn="ctr">
                <a:spcBef>
                  <a:spcPct val="50000"/>
                </a:spcBef>
              </a:pPr>
              <a:t>‹#›</a:t>
            </a:fld>
            <a:endParaRPr lang="en-US" sz="1200" dirty="0">
              <a:latin typeface="Arial Narrow" pitchFamily="34" charset="0"/>
            </a:endParaRPr>
          </a:p>
        </p:txBody>
      </p:sp>
      <p:pic>
        <p:nvPicPr>
          <p:cNvPr id="10" name="Picture 9"/>
          <p:cNvPicPr>
            <a:picLocks noChangeAspect="1"/>
          </p:cNvPicPr>
          <p:nvPr userDrawn="1"/>
        </p:nvPicPr>
        <p:blipFill>
          <a:blip r:embed="rId16"/>
          <a:stretch>
            <a:fillRect/>
          </a:stretch>
        </p:blipFill>
        <p:spPr>
          <a:xfrm>
            <a:off x="465265" y="6351941"/>
            <a:ext cx="1554035" cy="353659"/>
          </a:xfrm>
          <a:prstGeom prst="rect">
            <a:avLst/>
          </a:prstGeom>
        </p:spPr>
      </p:pic>
      <p:sp>
        <p:nvSpPr>
          <p:cNvPr id="11" name="Rectangle 16"/>
          <p:cNvSpPr>
            <a:spLocks noChangeArrowheads="1"/>
          </p:cNvSpPr>
          <p:nvPr userDrawn="1"/>
        </p:nvSpPr>
        <p:spPr bwMode="auto">
          <a:xfrm>
            <a:off x="2057400" y="64008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4763" lvl="1">
              <a:spcBef>
                <a:spcPct val="50000"/>
              </a:spcBef>
            </a:pPr>
            <a:r>
              <a:rPr lang="en-US" sz="1200" dirty="0">
                <a:latin typeface="Arial Narrow" pitchFamily="34" charset="0"/>
              </a:rPr>
              <a:t>Diploma in CSF</a:t>
            </a:r>
            <a:br>
              <a:rPr lang="en-US" sz="1200" dirty="0">
                <a:latin typeface="Arial Narrow" pitchFamily="34" charset="0"/>
              </a:rPr>
            </a:br>
            <a:r>
              <a:rPr lang="en-US" sz="1200" dirty="0">
                <a:latin typeface="Arial Narrow" pitchFamily="34" charset="0"/>
              </a:rPr>
              <a:t>FED </a:t>
            </a:r>
            <a:r>
              <a:rPr lang="en-US" sz="1200" dirty="0" smtClean="0">
                <a:latin typeface="Arial Narrow" pitchFamily="34" charset="0"/>
              </a:rPr>
              <a:t>AY21/22, </a:t>
            </a:r>
            <a:r>
              <a:rPr lang="en-US" sz="1200" dirty="0">
                <a:latin typeface="Arial Narrow" pitchFamily="34" charset="0"/>
              </a:rPr>
              <a:t>Sem 2</a:t>
            </a:r>
          </a:p>
        </p:txBody>
      </p:sp>
      <p:sp>
        <p:nvSpPr>
          <p:cNvPr id="3"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bookcentral.proquest.com/lib/np/detail.action?docID=5412749&amp;query=Learning+Web+Design"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bootstrap4/default.as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hyperlink" Target="file:///\\ictspace.ict.np.edu.sg\F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a:p>
        </p:txBody>
      </p:sp>
      <p:sp>
        <p:nvSpPr>
          <p:cNvPr id="129027" name="Rectangle 3"/>
          <p:cNvSpPr>
            <a:spLocks noGrp="1" noChangeArrowheads="1"/>
          </p:cNvSpPr>
          <p:nvPr>
            <p:ph type="subTitle" idx="1"/>
          </p:nvPr>
        </p:nvSpPr>
        <p:spPr>
          <a:xfrm>
            <a:off x="1828800" y="1298576"/>
            <a:ext cx="7162800" cy="3048000"/>
          </a:xfrm>
        </p:spPr>
        <p:txBody>
          <a:bodyPr/>
          <a:lstStyle/>
          <a:p>
            <a:pPr marL="742950" indent="-742950">
              <a:lnSpc>
                <a:spcPct val="130000"/>
              </a:lnSpc>
              <a:buClr>
                <a:srgbClr val="0033CC"/>
              </a:buClr>
              <a:buSzPct val="100000"/>
              <a:buFont typeface="+mj-lt"/>
              <a:buAutoNum type="arabicPeriod"/>
              <a:defRPr/>
            </a:pPr>
            <a:r>
              <a:rPr lang="en-US" sz="3600" dirty="0">
                <a:solidFill>
                  <a:srgbClr val="0033CC"/>
                </a:solidFill>
                <a:effectLst>
                  <a:outerShdw blurRad="38100" dist="38100" dir="2700000" algn="tl">
                    <a:srgbClr val="C0C0C0"/>
                  </a:outerShdw>
                </a:effectLst>
              </a:rPr>
              <a:t>CSS Box Model</a:t>
            </a:r>
          </a:p>
          <a:p>
            <a:pPr marL="742950" indent="-742950">
              <a:lnSpc>
                <a:spcPct val="130000"/>
              </a:lnSpc>
              <a:buClr>
                <a:srgbClr val="0033CC"/>
              </a:buClr>
              <a:buSzPct val="100000"/>
              <a:buFont typeface="+mj-lt"/>
              <a:buAutoNum type="arabicPeriod"/>
              <a:defRPr/>
            </a:pPr>
            <a:r>
              <a:rPr lang="en-US" sz="3600" dirty="0">
                <a:solidFill>
                  <a:srgbClr val="0033CC"/>
                </a:solidFill>
                <a:effectLst>
                  <a:outerShdw blurRad="38100" dist="38100" dir="2700000" algn="tl">
                    <a:srgbClr val="C0C0C0"/>
                  </a:outerShdw>
                </a:effectLst>
              </a:rPr>
              <a:t>Responsive Web Design with Bootstrap</a:t>
            </a:r>
          </a:p>
          <a:p>
            <a:pPr marL="742950" indent="-742950">
              <a:lnSpc>
                <a:spcPct val="130000"/>
              </a:lnSpc>
              <a:buClr>
                <a:srgbClr val="0033CC"/>
              </a:buClr>
              <a:buSzPct val="100000"/>
              <a:buFont typeface="+mj-lt"/>
              <a:buAutoNum type="arabicPeriod"/>
              <a:defRPr/>
            </a:pPr>
            <a:r>
              <a:rPr lang="en-US" sz="3600" dirty="0">
                <a:solidFill>
                  <a:srgbClr val="0033CC"/>
                </a:solidFill>
                <a:effectLst>
                  <a:outerShdw blurRad="38100" dist="38100" dir="2700000" algn="tl">
                    <a:srgbClr val="C0C0C0"/>
                  </a:outerShdw>
                </a:effectLst>
              </a:rPr>
              <a:t>CSS Layout Flexbox</a:t>
            </a:r>
          </a:p>
          <a:p>
            <a:pPr algn="ctr">
              <a:lnSpc>
                <a:spcPct val="130000"/>
              </a:lnSpc>
              <a:defRPr/>
            </a:pPr>
            <a:endParaRPr lang="en-GB" sz="3600" dirty="0">
              <a:solidFill>
                <a:srgbClr val="0033CC"/>
              </a:solidFill>
              <a:effectLst>
                <a:outerShdw blurRad="38100" dist="38100" dir="2700000" algn="tl">
                  <a:srgbClr val="C0C0C0"/>
                </a:outerShdw>
              </a:effectLst>
            </a:endParaRPr>
          </a:p>
          <a:p>
            <a:pPr algn="ctr">
              <a:lnSpc>
                <a:spcPct val="130000"/>
              </a:lnSpc>
              <a:defRPr/>
            </a:pPr>
            <a:endParaRPr lang="en-GB" sz="2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371600"/>
            <a:ext cx="609600" cy="3370153"/>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WE </a:t>
            </a:r>
          </a:p>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E</a:t>
            </a:r>
          </a:p>
          <a:p>
            <a:pPr eaLnBrk="1" hangingPunct="1">
              <a:lnSpc>
                <a:spcPct val="150000"/>
              </a:lnSpc>
              <a:spcBef>
                <a:spcPts val="0"/>
              </a:spcBef>
              <a:defRPr/>
            </a:pPr>
            <a:r>
              <a:rPr lang="en-US" sz="3600" b="1" dirty="0">
                <a:solidFill>
                  <a:schemeClr val="bg1"/>
                </a:solidFill>
                <a:effectLst>
                  <a:outerShdw blurRad="38100" dist="38100" dir="2700000" algn="tl">
                    <a:srgbClr val="C0C0C0"/>
                  </a:outerShdw>
                </a:effectLst>
                <a:latin typeface="Tahoma" pitchFamily="34" charset="0"/>
              </a:rPr>
              <a:t>K</a:t>
            </a:r>
            <a:endParaRPr lang="en-GB" sz="3600" b="1" dirty="0">
              <a:solidFill>
                <a:schemeClr val="bg1"/>
              </a:solidFill>
              <a:effectLst>
                <a:outerShdw blurRad="38100" dist="38100" dir="2700000" algn="tl">
                  <a:srgbClr val="C0C0C0"/>
                </a:outerShdw>
              </a:effectLst>
              <a:latin typeface="Tahoma" pitchFamily="34" charset="0"/>
            </a:endParaRPr>
          </a:p>
        </p:txBody>
      </p:sp>
      <p:sp>
        <p:nvSpPr>
          <p:cNvPr id="15365" name="Text Box 9"/>
          <p:cNvSpPr txBox="1">
            <a:spLocks noChangeArrowheads="1"/>
          </p:cNvSpPr>
          <p:nvPr/>
        </p:nvSpPr>
        <p:spPr bwMode="auto">
          <a:xfrm>
            <a:off x="0" y="152400"/>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4000" b="1" dirty="0">
                <a:solidFill>
                  <a:schemeClr val="bg1"/>
                </a:solidFill>
                <a:latin typeface="Tahoma" pitchFamily="34" charset="0"/>
              </a:rPr>
              <a:t>FED</a:t>
            </a:r>
          </a:p>
        </p:txBody>
      </p:sp>
      <p:sp>
        <p:nvSpPr>
          <p:cNvPr id="129035" name="Text Box 11"/>
          <p:cNvSpPr txBox="1">
            <a:spLocks noChangeArrowheads="1"/>
          </p:cNvSpPr>
          <p:nvPr/>
        </p:nvSpPr>
        <p:spPr bwMode="auto">
          <a:xfrm>
            <a:off x="457200" y="5562600"/>
            <a:ext cx="914400" cy="70167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Tahoma" pitchFamily="34" charset="0"/>
              </a:rPr>
              <a:t>4</a:t>
            </a: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590800" y="4876800"/>
            <a:ext cx="5486400" cy="1592263"/>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3200" b="1" dirty="0">
                <a:latin typeface="Arial Narrow" pitchFamily="34" charset="0"/>
              </a:rPr>
              <a:t>Front End Development</a:t>
            </a:r>
          </a:p>
          <a:p>
            <a:pPr algn="ctr">
              <a:lnSpc>
                <a:spcPct val="90000"/>
              </a:lnSpc>
              <a:spcBef>
                <a:spcPct val="20000"/>
              </a:spcBef>
              <a:buClr>
                <a:schemeClr val="tx2"/>
              </a:buClr>
              <a:buSzPct val="140000"/>
              <a:buFont typeface="Wingdings" pitchFamily="2" charset="2"/>
              <a:buNone/>
              <a:defRPr/>
            </a:pPr>
            <a:r>
              <a:rPr kumimoji="1" lang="en-GB" sz="3200" dirty="0">
                <a:latin typeface="Arial Narrow" pitchFamily="34" charset="0"/>
              </a:rPr>
              <a:t>Diploma in CSF</a:t>
            </a:r>
          </a:p>
          <a:p>
            <a:pPr algn="ctr">
              <a:lnSpc>
                <a:spcPct val="90000"/>
              </a:lnSpc>
              <a:spcBef>
                <a:spcPct val="20000"/>
              </a:spcBef>
              <a:buClr>
                <a:schemeClr val="tx2"/>
              </a:buClr>
              <a:buSzPct val="140000"/>
              <a:buFont typeface="Wingdings" pitchFamily="2" charset="2"/>
              <a:buNone/>
              <a:defRPr/>
            </a:pPr>
            <a:r>
              <a:rPr kumimoji="1" lang="en-GB" sz="3200" dirty="0">
                <a:latin typeface="Arial Narrow" pitchFamily="34" charset="0"/>
              </a:rPr>
              <a:t>Year 1 (</a:t>
            </a:r>
            <a:r>
              <a:rPr kumimoji="1" lang="en-GB" sz="3200" dirty="0" smtClean="0">
                <a:latin typeface="Arial Narrow" pitchFamily="34" charset="0"/>
              </a:rPr>
              <a:t>2021/22), </a:t>
            </a:r>
            <a:r>
              <a:rPr kumimoji="1" lang="en-GB" sz="3200" dirty="0">
                <a:latin typeface="Arial Narrow" pitchFamily="34" charset="0"/>
              </a:rPr>
              <a:t>Semester 2</a:t>
            </a:r>
            <a:endParaRPr kumimoji="1" lang="en-GB" sz="4800" dirty="0">
              <a:effectLst>
                <a:outerShdw blurRad="38100" dist="38100" dir="2700000" algn="tl">
                  <a:srgbClr val="C0C0C0"/>
                </a:outerShdw>
              </a:effectLst>
            </a:endParaRPr>
          </a:p>
        </p:txBody>
      </p:sp>
      <p:sp>
        <p:nvSpPr>
          <p:cNvPr id="15368"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SG"/>
          </a:p>
        </p:txBody>
      </p:sp>
      <p:pic>
        <p:nvPicPr>
          <p:cNvPr id="15369"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4"/>
          <p:cNvSpPr>
            <a:spLocks noGrp="1" noChangeArrowheads="1"/>
          </p:cNvSpPr>
          <p:nvPr>
            <p:ph type="body" sz="half" idx="4294967295"/>
          </p:nvPr>
        </p:nvSpPr>
        <p:spPr>
          <a:xfrm>
            <a:off x="380997" y="838200"/>
            <a:ext cx="8229601" cy="5257800"/>
          </a:xfrm>
          <a:ln>
            <a:noFill/>
          </a:ln>
        </p:spPr>
        <p:txBody>
          <a:bodyPr/>
          <a:lstStyle/>
          <a:p>
            <a:r>
              <a:rPr lang="en-US" sz="2400" b="0" dirty="0"/>
              <a:t>Bootstrap grid system helps to create a responsive layout very easily and quickly with Bootstrap's responsive </a:t>
            </a:r>
            <a:r>
              <a:rPr lang="en-US" sz="2400" dirty="0">
                <a:solidFill>
                  <a:srgbClr val="C00000"/>
                </a:solidFill>
              </a:rPr>
              <a:t>grid classes</a:t>
            </a:r>
            <a:r>
              <a:rPr lang="en-US" sz="2400" b="0" dirty="0"/>
              <a:t>:</a:t>
            </a:r>
            <a:endParaRPr lang="en-US" sz="2400" dirty="0"/>
          </a:p>
          <a:p>
            <a:pPr lvl="1" indent="-342900"/>
            <a:r>
              <a:rPr lang="en-US" sz="2000" dirty="0">
                <a:solidFill>
                  <a:srgbClr val="C00000"/>
                </a:solidFill>
              </a:rPr>
              <a:t>col-</a:t>
            </a:r>
            <a:r>
              <a:rPr lang="en-US" sz="2000" b="0" dirty="0"/>
              <a:t> (extra small devices - screen width less than 576px, e.g., portrait mobile)</a:t>
            </a:r>
          </a:p>
          <a:p>
            <a:pPr lvl="1" indent="-342900"/>
            <a:r>
              <a:rPr lang="en-US" sz="2000" dirty="0">
                <a:solidFill>
                  <a:srgbClr val="C00000"/>
                </a:solidFill>
              </a:rPr>
              <a:t>col-</a:t>
            </a:r>
            <a:r>
              <a:rPr lang="en-US" sz="2000" dirty="0" err="1">
                <a:solidFill>
                  <a:srgbClr val="C00000"/>
                </a:solidFill>
              </a:rPr>
              <a:t>sm</a:t>
            </a:r>
            <a:r>
              <a:rPr lang="en-US" sz="2000" dirty="0">
                <a:solidFill>
                  <a:srgbClr val="C00000"/>
                </a:solidFill>
              </a:rPr>
              <a:t>-</a:t>
            </a:r>
            <a:r>
              <a:rPr lang="en-US" sz="2000" b="0" dirty="0"/>
              <a:t> (small devices - screen width equal to or greater than 576px, e.g., landscape mobile)</a:t>
            </a:r>
          </a:p>
          <a:p>
            <a:pPr lvl="1" indent="-342900"/>
            <a:r>
              <a:rPr lang="en-US" sz="2000" dirty="0">
                <a:solidFill>
                  <a:srgbClr val="C00000"/>
                </a:solidFill>
              </a:rPr>
              <a:t>col-md-</a:t>
            </a:r>
            <a:r>
              <a:rPr lang="en-US" sz="2000" b="0" dirty="0"/>
              <a:t> (medium devices - screen width equal to or greater than 768px, e.g., portrait tablets)</a:t>
            </a:r>
          </a:p>
          <a:p>
            <a:pPr lvl="1" indent="-342900"/>
            <a:r>
              <a:rPr lang="en-US" sz="2000" dirty="0">
                <a:solidFill>
                  <a:srgbClr val="C00000"/>
                </a:solidFill>
              </a:rPr>
              <a:t>col-</a:t>
            </a:r>
            <a:r>
              <a:rPr lang="en-US" sz="2000" dirty="0" err="1">
                <a:solidFill>
                  <a:srgbClr val="C00000"/>
                </a:solidFill>
              </a:rPr>
              <a:t>lg</a:t>
            </a:r>
            <a:r>
              <a:rPr lang="en-US" sz="2000" dirty="0">
                <a:solidFill>
                  <a:srgbClr val="C00000"/>
                </a:solidFill>
              </a:rPr>
              <a:t>-</a:t>
            </a:r>
            <a:r>
              <a:rPr lang="en-US" sz="2000" b="0" dirty="0"/>
              <a:t> (large devices - screen width equal to or greater than 992px, e.g., landscape tablets)</a:t>
            </a:r>
          </a:p>
          <a:p>
            <a:pPr lvl="1" indent="-342900"/>
            <a:r>
              <a:rPr lang="en-US" sz="2000" dirty="0">
                <a:solidFill>
                  <a:srgbClr val="C00000"/>
                </a:solidFill>
              </a:rPr>
              <a:t>col-xl-</a:t>
            </a:r>
            <a:r>
              <a:rPr lang="en-US" sz="2000" b="0" dirty="0"/>
              <a:t> (extra large devices - screen width equal to or greater than 1200px, e.g., laptops, desktops, TVs)</a:t>
            </a:r>
          </a:p>
          <a:p>
            <a:r>
              <a:rPr lang="en-US" sz="2400" b="0" dirty="0"/>
              <a:t>Each class scales up, so if you wish to set the same widths for </a:t>
            </a:r>
            <a:r>
              <a:rPr lang="en-US" sz="2400" b="0" dirty="0">
                <a:solidFill>
                  <a:srgbClr val="C00000"/>
                </a:solidFill>
              </a:rPr>
              <a:t>col-</a:t>
            </a:r>
            <a:r>
              <a:rPr lang="en-US" sz="2400" b="0" dirty="0" err="1">
                <a:solidFill>
                  <a:srgbClr val="C00000"/>
                </a:solidFill>
              </a:rPr>
              <a:t>sm</a:t>
            </a:r>
            <a:r>
              <a:rPr lang="en-US" sz="2400" b="0" dirty="0"/>
              <a:t> and </a:t>
            </a:r>
            <a:r>
              <a:rPr lang="en-US" sz="2400" b="0" dirty="0">
                <a:solidFill>
                  <a:srgbClr val="C00000"/>
                </a:solidFill>
              </a:rPr>
              <a:t>col-md</a:t>
            </a:r>
            <a:r>
              <a:rPr lang="en-US" sz="2400" b="0" dirty="0"/>
              <a:t>, you only need to specify </a:t>
            </a:r>
            <a:r>
              <a:rPr lang="en-US" sz="2400" b="0" dirty="0">
                <a:solidFill>
                  <a:srgbClr val="C00000"/>
                </a:solidFill>
              </a:rPr>
              <a:t>col-</a:t>
            </a:r>
            <a:r>
              <a:rPr lang="en-US" sz="2400" b="0" dirty="0" err="1">
                <a:solidFill>
                  <a:srgbClr val="C00000"/>
                </a:solidFill>
              </a:rPr>
              <a:t>sm</a:t>
            </a:r>
            <a:endParaRPr lang="en-US" sz="2400" b="0" dirty="0">
              <a:solidFill>
                <a:srgbClr val="C00000"/>
              </a:solidFill>
            </a:endParaRPr>
          </a:p>
          <a:p>
            <a:pPr algn="just"/>
            <a:endParaRPr lang="en-US" sz="2400" b="0" dirty="0"/>
          </a:p>
          <a:p>
            <a:pPr algn="just"/>
            <a:endParaRPr lang="en-US" sz="2400" b="0" dirty="0"/>
          </a:p>
          <a:p>
            <a:pPr algn="just"/>
            <a:endParaRPr lang="en-US" sz="2400" b="0" dirty="0"/>
          </a:p>
          <a:p>
            <a:pPr algn="just"/>
            <a:endParaRPr lang="en-US" sz="2400" b="0" dirty="0"/>
          </a:p>
          <a:p>
            <a:pPr marL="0" indent="0" algn="just">
              <a:buNone/>
            </a:pPr>
            <a:endParaRPr lang="en-US" sz="2400" b="0" dirty="0"/>
          </a:p>
        </p:txBody>
      </p:sp>
      <p:sp>
        <p:nvSpPr>
          <p:cNvPr id="24578" name="Rectangle 2"/>
          <p:cNvSpPr>
            <a:spLocks noGrp="1" noChangeArrowheads="1"/>
          </p:cNvSpPr>
          <p:nvPr>
            <p:ph type="title"/>
          </p:nvPr>
        </p:nvSpPr>
        <p:spPr>
          <a:xfrm>
            <a:off x="380998" y="0"/>
            <a:ext cx="8229601" cy="685800"/>
          </a:xfrm>
        </p:spPr>
        <p:txBody>
          <a:bodyPr/>
          <a:lstStyle/>
          <a:p>
            <a:r>
              <a:rPr lang="en-US" altLang="en-US" sz="3600" dirty="0"/>
              <a:t>Bootstrap Grid Classes</a:t>
            </a:r>
            <a:endParaRPr lang="en-US" altLang="en-US" sz="2400" dirty="0"/>
          </a:p>
        </p:txBody>
      </p:sp>
    </p:spTree>
    <p:extLst>
      <p:ext uri="{BB962C8B-B14F-4D97-AF65-F5344CB8AC3E}">
        <p14:creationId xmlns:p14="http://schemas.microsoft.com/office/powerpoint/2010/main" val="242939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4"/>
          <p:cNvSpPr>
            <a:spLocks noGrp="1" noChangeArrowheads="1"/>
          </p:cNvSpPr>
          <p:nvPr>
            <p:ph type="body" sz="half" idx="4294967295"/>
          </p:nvPr>
        </p:nvSpPr>
        <p:spPr>
          <a:xfrm>
            <a:off x="367747" y="828260"/>
            <a:ext cx="8547654" cy="5257800"/>
          </a:xfrm>
          <a:ln>
            <a:noFill/>
          </a:ln>
        </p:spPr>
        <p:txBody>
          <a:bodyPr/>
          <a:lstStyle/>
          <a:p>
            <a:r>
              <a:rPr lang="en-US" sz="2400" b="0" dirty="0"/>
              <a:t>Rows must be placed within a </a:t>
            </a:r>
            <a:r>
              <a:rPr lang="en-US" sz="2400" b="0" dirty="0">
                <a:solidFill>
                  <a:srgbClr val="C00000"/>
                </a:solidFill>
              </a:rPr>
              <a:t>.container </a:t>
            </a:r>
            <a:r>
              <a:rPr lang="en-US" sz="2400" b="0" dirty="0"/>
              <a:t>(fixed-width) or </a:t>
            </a:r>
            <a:r>
              <a:rPr lang="en-US" sz="2400" b="0" dirty="0">
                <a:solidFill>
                  <a:srgbClr val="C00000"/>
                </a:solidFill>
              </a:rPr>
              <a:t>.container-fluid</a:t>
            </a:r>
            <a:r>
              <a:rPr lang="en-US" sz="2400" b="0" dirty="0"/>
              <a:t> (full-width of screen) for proper alignment and padding</a:t>
            </a:r>
          </a:p>
          <a:p>
            <a:r>
              <a:rPr lang="en-US" sz="2400" b="0" dirty="0"/>
              <a:t>Use rows to create horizontal groups of columns</a:t>
            </a:r>
          </a:p>
          <a:p>
            <a:r>
              <a:rPr lang="en-US" sz="2400" b="0" dirty="0"/>
              <a:t>Content should be placed within columns, and only columns may have immediate children of rows</a:t>
            </a:r>
          </a:p>
          <a:p>
            <a:r>
              <a:rPr lang="en-US" sz="2400" b="0" dirty="0"/>
              <a:t>Grid columns are created by specifying the number of 12 available columns you wish to span, e.g., 3 equal columns would use 3 </a:t>
            </a:r>
            <a:r>
              <a:rPr lang="en-US" sz="2400" b="0" dirty="0">
                <a:solidFill>
                  <a:srgbClr val="C00000"/>
                </a:solidFill>
              </a:rPr>
              <a:t>.col-sm-4</a:t>
            </a:r>
          </a:p>
          <a:p>
            <a:r>
              <a:rPr lang="en-US" sz="2400" b="0" dirty="0"/>
              <a:t>Grid classes can be combined to create more dynamic and flexible layouts,  e.g.:</a:t>
            </a:r>
            <a:endParaRPr lang="en-US" sz="2400" b="0" dirty="0">
              <a:solidFill>
                <a:srgbClr val="C00000"/>
              </a:solidFill>
            </a:endParaRPr>
          </a:p>
          <a:p>
            <a:pPr algn="just"/>
            <a:endParaRPr lang="en-US" sz="2400" b="0" dirty="0"/>
          </a:p>
          <a:p>
            <a:pPr algn="just"/>
            <a:endParaRPr lang="en-US" sz="2400" b="0" dirty="0"/>
          </a:p>
          <a:p>
            <a:pPr algn="just"/>
            <a:endParaRPr lang="en-US" sz="2400" b="0" dirty="0"/>
          </a:p>
          <a:p>
            <a:pPr algn="just"/>
            <a:endParaRPr lang="en-US" sz="2400" b="0" dirty="0"/>
          </a:p>
          <a:p>
            <a:pPr marL="0" indent="0" algn="just">
              <a:buNone/>
            </a:pPr>
            <a:endParaRPr lang="en-US" sz="2400" b="0" dirty="0"/>
          </a:p>
        </p:txBody>
      </p:sp>
      <p:sp>
        <p:nvSpPr>
          <p:cNvPr id="24578" name="Rectangle 2"/>
          <p:cNvSpPr>
            <a:spLocks noGrp="1" noChangeArrowheads="1"/>
          </p:cNvSpPr>
          <p:nvPr>
            <p:ph type="title"/>
          </p:nvPr>
        </p:nvSpPr>
        <p:spPr>
          <a:xfrm>
            <a:off x="380998" y="0"/>
            <a:ext cx="8229601" cy="685800"/>
          </a:xfrm>
        </p:spPr>
        <p:txBody>
          <a:bodyPr/>
          <a:lstStyle/>
          <a:p>
            <a:r>
              <a:rPr lang="en-US" altLang="en-US" sz="3600" dirty="0"/>
              <a:t>Bootstrap Grid System Rules</a:t>
            </a:r>
            <a:endParaRPr lang="en-US" altLang="en-US" sz="2400" dirty="0"/>
          </a:p>
        </p:txBody>
      </p:sp>
      <p:pic>
        <p:nvPicPr>
          <p:cNvPr id="2" name="Picture 1"/>
          <p:cNvPicPr>
            <a:picLocks noChangeAspect="1"/>
          </p:cNvPicPr>
          <p:nvPr/>
        </p:nvPicPr>
        <p:blipFill>
          <a:blip r:embed="rId3"/>
          <a:stretch>
            <a:fillRect/>
          </a:stretch>
        </p:blipFill>
        <p:spPr>
          <a:xfrm>
            <a:off x="873309" y="4495800"/>
            <a:ext cx="7721602" cy="1295400"/>
          </a:xfrm>
          <a:prstGeom prst="rect">
            <a:avLst/>
          </a:prstGeom>
          <a:ln>
            <a:solidFill>
              <a:schemeClr val="tx1"/>
            </a:solidFill>
          </a:ln>
        </p:spPr>
      </p:pic>
    </p:spTree>
    <p:extLst>
      <p:ext uri="{BB962C8B-B14F-4D97-AF65-F5344CB8AC3E}">
        <p14:creationId xmlns:p14="http://schemas.microsoft.com/office/powerpoint/2010/main" val="305079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Introduction to Flexbox</a:t>
            </a:r>
            <a:endParaRPr lang="en-GB" dirty="0"/>
          </a:p>
        </p:txBody>
      </p:sp>
      <p:sp>
        <p:nvSpPr>
          <p:cNvPr id="3" name="Content Placeholder 2"/>
          <p:cNvSpPr>
            <a:spLocks noGrp="1"/>
          </p:cNvSpPr>
          <p:nvPr>
            <p:ph idx="1"/>
          </p:nvPr>
        </p:nvSpPr>
        <p:spPr>
          <a:xfrm>
            <a:off x="336177" y="838200"/>
            <a:ext cx="8686800" cy="5410200"/>
          </a:xfrm>
        </p:spPr>
        <p:txBody>
          <a:bodyPr/>
          <a:lstStyle/>
          <a:p>
            <a:r>
              <a:rPr lang="en-US" sz="2800" dirty="0"/>
              <a:t>Before the Flexbox Layout, there were four layout modes:</a:t>
            </a:r>
          </a:p>
          <a:p>
            <a:pPr lvl="1"/>
            <a:r>
              <a:rPr lang="en-US" sz="2400" dirty="0"/>
              <a:t>Block, for sections in a webpage</a:t>
            </a:r>
          </a:p>
          <a:p>
            <a:pPr lvl="1"/>
            <a:r>
              <a:rPr lang="en-US" sz="2400" dirty="0"/>
              <a:t>Inline, for text</a:t>
            </a:r>
          </a:p>
          <a:p>
            <a:pPr lvl="1"/>
            <a:r>
              <a:rPr lang="en-US" sz="2400" dirty="0"/>
              <a:t>Table, for two-dimensional table data</a:t>
            </a:r>
          </a:p>
          <a:p>
            <a:pPr lvl="1"/>
            <a:r>
              <a:rPr lang="en-US" sz="2400" dirty="0"/>
              <a:t>Positioned, for explicit position of an element</a:t>
            </a:r>
          </a:p>
          <a:p>
            <a:r>
              <a:rPr lang="en-US" sz="2800" dirty="0"/>
              <a:t>Flexbox Layout makes it easier to design flexible responsive layout structure without using float or positioning.</a:t>
            </a:r>
          </a:p>
          <a:p>
            <a:endParaRPr lang="en-US" sz="2800" dirty="0"/>
          </a:p>
          <a:p>
            <a:pPr marL="0" indent="0">
              <a:buNone/>
            </a:pPr>
            <a:endParaRPr lang="en-US" sz="2800" dirty="0"/>
          </a:p>
        </p:txBody>
      </p:sp>
    </p:spTree>
    <p:extLst>
      <p:ext uri="{BB962C8B-B14F-4D97-AF65-F5344CB8AC3E}">
        <p14:creationId xmlns:p14="http://schemas.microsoft.com/office/powerpoint/2010/main" val="74659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Introduction to Flexbox</a:t>
            </a:r>
            <a:endParaRPr lang="en-GB" dirty="0"/>
          </a:p>
        </p:txBody>
      </p:sp>
      <p:sp>
        <p:nvSpPr>
          <p:cNvPr id="3" name="Content Placeholder 2"/>
          <p:cNvSpPr>
            <a:spLocks noGrp="1"/>
          </p:cNvSpPr>
          <p:nvPr>
            <p:ph idx="1"/>
          </p:nvPr>
        </p:nvSpPr>
        <p:spPr>
          <a:xfrm>
            <a:off x="336177" y="838200"/>
            <a:ext cx="8686800" cy="5410200"/>
          </a:xfrm>
        </p:spPr>
        <p:txBody>
          <a:bodyPr/>
          <a:lstStyle/>
          <a:p>
            <a:r>
              <a:rPr lang="en-US" sz="2800" dirty="0"/>
              <a:t>A Flexible Layout must have a parent element with the </a:t>
            </a:r>
            <a:r>
              <a:rPr lang="en-US" sz="2800" i="1" dirty="0">
                <a:solidFill>
                  <a:srgbClr val="FF0000"/>
                </a:solidFill>
              </a:rPr>
              <a:t>display</a:t>
            </a:r>
            <a:r>
              <a:rPr lang="en-US" sz="2800" dirty="0"/>
              <a:t> property set to </a:t>
            </a:r>
            <a:r>
              <a:rPr lang="en-US" sz="2800" i="1" dirty="0">
                <a:solidFill>
                  <a:srgbClr val="FF0000"/>
                </a:solidFill>
              </a:rPr>
              <a:t>flex</a:t>
            </a:r>
            <a:r>
              <a:rPr lang="en-US" sz="2800" dirty="0"/>
              <a:t>.</a:t>
            </a:r>
          </a:p>
          <a:p>
            <a:r>
              <a:rPr lang="en-US" sz="2800" dirty="0"/>
              <a:t>Direct child elements(s) of the flexible container automatically becomes flexible items.</a:t>
            </a:r>
          </a:p>
          <a:p>
            <a:r>
              <a:rPr lang="en-US" sz="2800" dirty="0"/>
              <a:t>Example:</a:t>
            </a:r>
          </a:p>
          <a:p>
            <a:pPr marL="0" indent="0">
              <a:buNone/>
            </a:pPr>
            <a:endParaRPr lang="en-US" sz="2800" dirty="0"/>
          </a:p>
          <a:p>
            <a:endParaRPr lang="en-US" sz="2800" dirty="0"/>
          </a:p>
          <a:p>
            <a:pPr marL="0" indent="0">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431386036"/>
              </p:ext>
            </p:extLst>
          </p:nvPr>
        </p:nvGraphicFramePr>
        <p:xfrm>
          <a:off x="723900" y="3200400"/>
          <a:ext cx="7848600" cy="2895600"/>
        </p:xfrm>
        <a:graphic>
          <a:graphicData uri="http://schemas.openxmlformats.org/drawingml/2006/table">
            <a:tbl>
              <a:tblPr firstRow="1" bandRow="1">
                <a:tableStyleId>{5C22544A-7EE6-4342-B048-85BDC9FD1C3A}</a:tableStyleId>
              </a:tblPr>
              <a:tblGrid>
                <a:gridCol w="7848600">
                  <a:extLst>
                    <a:ext uri="{9D8B030D-6E8A-4147-A177-3AD203B41FA5}">
                      <a16:colId xmlns:a16="http://schemas.microsoft.com/office/drawing/2014/main" val="1020297818"/>
                    </a:ext>
                  </a:extLst>
                </a:gridCol>
              </a:tblGrid>
              <a:tr h="2895600">
                <a:tc>
                  <a:txBody>
                    <a:bodyPr/>
                    <a:lstStyle/>
                    <a:p>
                      <a:r>
                        <a:rPr lang="en-SG" b="0" dirty="0">
                          <a:solidFill>
                            <a:schemeClr val="tx1"/>
                          </a:solidFill>
                          <a:latin typeface="Calibri" panose="020F0502020204030204" pitchFamily="34" charset="0"/>
                          <a:cs typeface="Calibri" panose="020F0502020204030204" pitchFamily="34" charset="0"/>
                        </a:rPr>
                        <a:t>&lt;style&gt;</a:t>
                      </a:r>
                    </a:p>
                    <a:p>
                      <a:r>
                        <a:rPr lang="en-SG" b="0" dirty="0">
                          <a:solidFill>
                            <a:schemeClr val="tx1"/>
                          </a:solidFill>
                          <a:latin typeface="Calibri" panose="020F0502020204030204" pitchFamily="34" charset="0"/>
                          <a:cs typeface="Calibri" panose="020F0502020204030204" pitchFamily="34" charset="0"/>
                        </a:rPr>
                        <a:t>    .flex-container { </a:t>
                      </a:r>
                      <a:r>
                        <a:rPr lang="en-SG" b="1" dirty="0">
                          <a:solidFill>
                            <a:srgbClr val="FF0000"/>
                          </a:solidFill>
                          <a:latin typeface="Calibri" panose="020F0502020204030204" pitchFamily="34" charset="0"/>
                          <a:cs typeface="Calibri" panose="020F0502020204030204" pitchFamily="34" charset="0"/>
                        </a:rPr>
                        <a:t>display: flex; </a:t>
                      </a:r>
                      <a:r>
                        <a:rPr lang="en-SG" b="0" dirty="0">
                          <a:solidFill>
                            <a:schemeClr val="tx1"/>
                          </a:solidFill>
                          <a:latin typeface="Calibri" panose="020F0502020204030204" pitchFamily="34" charset="0"/>
                          <a:cs typeface="Calibri" panose="020F0502020204030204" pitchFamily="34" charset="0"/>
                        </a:rPr>
                        <a:t>background-</a:t>
                      </a:r>
                      <a:r>
                        <a:rPr lang="en-SG" b="0" dirty="0" err="1">
                          <a:solidFill>
                            <a:schemeClr val="tx1"/>
                          </a:solidFill>
                          <a:latin typeface="Calibri" panose="020F0502020204030204" pitchFamily="34" charset="0"/>
                          <a:cs typeface="Calibri" panose="020F0502020204030204" pitchFamily="34" charset="0"/>
                        </a:rPr>
                        <a:t>color</a:t>
                      </a:r>
                      <a:r>
                        <a:rPr lang="en-SG" b="0" dirty="0">
                          <a:solidFill>
                            <a:schemeClr val="tx1"/>
                          </a:solidFill>
                          <a:latin typeface="Calibri" panose="020F0502020204030204" pitchFamily="34" charset="0"/>
                          <a:cs typeface="Calibri" panose="020F0502020204030204" pitchFamily="34" charset="0"/>
                        </a:rPr>
                        <a:t>: Blue;</a:t>
                      </a:r>
                      <a:r>
                        <a:rPr lang="en-SG" b="0" baseline="0" dirty="0">
                          <a:solidFill>
                            <a:schemeClr val="tx1"/>
                          </a:solidFill>
                          <a:latin typeface="Calibri" panose="020F0502020204030204" pitchFamily="34" charset="0"/>
                          <a:cs typeface="Calibri" panose="020F0502020204030204" pitchFamily="34" charset="0"/>
                        </a:rPr>
                        <a:t> </a:t>
                      </a:r>
                      <a:r>
                        <a:rPr lang="en-SG" b="0" dirty="0">
                          <a:solidFill>
                            <a:schemeClr val="tx1"/>
                          </a:solidFill>
                          <a:latin typeface="Calibri" panose="020F0502020204030204" pitchFamily="34" charset="0"/>
                          <a:cs typeface="Calibri" panose="020F050202020403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SG" b="0" dirty="0">
                          <a:solidFill>
                            <a:schemeClr val="tx1"/>
                          </a:solidFill>
                          <a:latin typeface="Calibri" panose="020F0502020204030204" pitchFamily="34" charset="0"/>
                          <a:cs typeface="Calibri" panose="020F0502020204030204" pitchFamily="34" charset="0"/>
                        </a:rPr>
                        <a:t>    .flex-container &gt; div { background-</a:t>
                      </a:r>
                      <a:r>
                        <a:rPr lang="en-SG" b="0" dirty="0" err="1">
                          <a:solidFill>
                            <a:schemeClr val="tx1"/>
                          </a:solidFill>
                          <a:latin typeface="Calibri" panose="020F0502020204030204" pitchFamily="34" charset="0"/>
                          <a:cs typeface="Calibri" panose="020F0502020204030204" pitchFamily="34" charset="0"/>
                        </a:rPr>
                        <a:t>color</a:t>
                      </a:r>
                      <a:r>
                        <a:rPr lang="en-SG" b="0" dirty="0">
                          <a:solidFill>
                            <a:schemeClr val="tx1"/>
                          </a:solidFill>
                          <a:latin typeface="Calibri" panose="020F0502020204030204" pitchFamily="34" charset="0"/>
                          <a:cs typeface="Calibri" panose="020F0502020204030204" pitchFamily="34" charset="0"/>
                        </a:rPr>
                        <a:t>: #f1f1f1;</a:t>
                      </a:r>
                      <a:r>
                        <a:rPr lang="en-SG" b="0" baseline="0" dirty="0">
                          <a:solidFill>
                            <a:schemeClr val="tx1"/>
                          </a:solidFill>
                          <a:latin typeface="Calibri" panose="020F0502020204030204" pitchFamily="34" charset="0"/>
                          <a:cs typeface="Calibri" panose="020F0502020204030204" pitchFamily="34" charset="0"/>
                        </a:rPr>
                        <a:t> </a:t>
                      </a:r>
                      <a:r>
                        <a:rPr lang="en-SG" b="0" dirty="0">
                          <a:solidFill>
                            <a:schemeClr val="tx1"/>
                          </a:solidFill>
                          <a:latin typeface="Calibri" panose="020F0502020204030204" pitchFamily="34" charset="0"/>
                          <a:cs typeface="Calibri" panose="020F0502020204030204" pitchFamily="34" charset="0"/>
                        </a:rPr>
                        <a:t>font-size: 30px;</a:t>
                      </a:r>
                    </a:p>
                    <a:p>
                      <a:r>
                        <a:rPr lang="en-SG" b="0" baseline="0" dirty="0">
                          <a:solidFill>
                            <a:schemeClr val="tx1"/>
                          </a:solidFill>
                          <a:latin typeface="Calibri" panose="020F0502020204030204" pitchFamily="34" charset="0"/>
                          <a:cs typeface="Calibri" panose="020F0502020204030204" pitchFamily="34" charset="0"/>
                        </a:rPr>
                        <a:t>                                         </a:t>
                      </a:r>
                      <a:r>
                        <a:rPr lang="en-SG" b="0" dirty="0">
                          <a:solidFill>
                            <a:schemeClr val="tx1"/>
                          </a:solidFill>
                          <a:latin typeface="Calibri" panose="020F0502020204030204" pitchFamily="34" charset="0"/>
                          <a:cs typeface="Calibri" panose="020F0502020204030204" pitchFamily="34" charset="0"/>
                        </a:rPr>
                        <a:t>margin: 10px;</a:t>
                      </a:r>
                      <a:r>
                        <a:rPr lang="en-SG" b="0" baseline="0" dirty="0">
                          <a:solidFill>
                            <a:schemeClr val="tx1"/>
                          </a:solidFill>
                          <a:latin typeface="Calibri" panose="020F0502020204030204" pitchFamily="34" charset="0"/>
                          <a:cs typeface="Calibri" panose="020F0502020204030204" pitchFamily="34" charset="0"/>
                        </a:rPr>
                        <a:t> </a:t>
                      </a:r>
                      <a:r>
                        <a:rPr lang="en-SG" b="0" dirty="0">
                          <a:solidFill>
                            <a:schemeClr val="tx1"/>
                          </a:solidFill>
                          <a:latin typeface="Calibri" panose="020F0502020204030204" pitchFamily="34" charset="0"/>
                          <a:cs typeface="Calibri" panose="020F0502020204030204" pitchFamily="34" charset="0"/>
                        </a:rPr>
                        <a:t>padding: 20px;</a:t>
                      </a:r>
                      <a:r>
                        <a:rPr lang="en-SG" b="0" baseline="0" dirty="0">
                          <a:solidFill>
                            <a:schemeClr val="tx1"/>
                          </a:solidFill>
                          <a:latin typeface="Calibri" panose="020F0502020204030204" pitchFamily="34" charset="0"/>
                          <a:cs typeface="Calibri" panose="020F0502020204030204" pitchFamily="34" charset="0"/>
                        </a:rPr>
                        <a:t> </a:t>
                      </a:r>
                      <a:r>
                        <a:rPr lang="en-SG" b="0" dirty="0">
                          <a:solidFill>
                            <a:schemeClr val="tx1"/>
                          </a:solidFill>
                          <a:latin typeface="Calibri" panose="020F0502020204030204" pitchFamily="34" charset="0"/>
                          <a:cs typeface="Calibri" panose="020F0502020204030204" pitchFamily="34" charset="0"/>
                        </a:rPr>
                        <a:t>}</a:t>
                      </a:r>
                    </a:p>
                    <a:p>
                      <a:r>
                        <a:rPr lang="en-SG" b="0" dirty="0">
                          <a:solidFill>
                            <a:schemeClr val="tx1"/>
                          </a:solidFill>
                          <a:latin typeface="Calibri" panose="020F0502020204030204" pitchFamily="34" charset="0"/>
                          <a:cs typeface="Calibri" panose="020F0502020204030204" pitchFamily="34" charset="0"/>
                        </a:rPr>
                        <a:t>&lt;/style&gt;</a:t>
                      </a:r>
                    </a:p>
                    <a:p>
                      <a:r>
                        <a:rPr lang="en-SG" b="0" dirty="0">
                          <a:solidFill>
                            <a:schemeClr val="tx1"/>
                          </a:solidFill>
                          <a:latin typeface="Calibri" panose="020F0502020204030204" pitchFamily="34" charset="0"/>
                          <a:cs typeface="Calibri" panose="020F0502020204030204" pitchFamily="34" charset="0"/>
                        </a:rPr>
                        <a:t>&lt;div class="flex-container"&gt;</a:t>
                      </a:r>
                    </a:p>
                    <a:p>
                      <a:r>
                        <a:rPr lang="en-SG" b="0" dirty="0">
                          <a:solidFill>
                            <a:schemeClr val="tx1"/>
                          </a:solidFill>
                          <a:latin typeface="Calibri" panose="020F0502020204030204" pitchFamily="34" charset="0"/>
                          <a:cs typeface="Calibri" panose="020F0502020204030204" pitchFamily="34" charset="0"/>
                        </a:rPr>
                        <a:t>    &lt;div&gt;1&lt;/div&gt;</a:t>
                      </a:r>
                    </a:p>
                    <a:p>
                      <a:r>
                        <a:rPr lang="en-SG" b="0" dirty="0">
                          <a:solidFill>
                            <a:schemeClr val="tx1"/>
                          </a:solidFill>
                          <a:latin typeface="Calibri" panose="020F0502020204030204" pitchFamily="34" charset="0"/>
                          <a:cs typeface="Calibri" panose="020F0502020204030204" pitchFamily="34" charset="0"/>
                        </a:rPr>
                        <a:t>    &lt;div&gt;2&lt;/div&gt;</a:t>
                      </a:r>
                    </a:p>
                    <a:p>
                      <a:r>
                        <a:rPr lang="en-SG" b="0" dirty="0">
                          <a:solidFill>
                            <a:schemeClr val="tx1"/>
                          </a:solidFill>
                          <a:latin typeface="Calibri" panose="020F0502020204030204" pitchFamily="34" charset="0"/>
                          <a:cs typeface="Calibri" panose="020F0502020204030204" pitchFamily="34" charset="0"/>
                        </a:rPr>
                        <a:t>    &lt;div&gt;3&lt;/div&gt;  </a:t>
                      </a:r>
                    </a:p>
                    <a:p>
                      <a:r>
                        <a:rPr lang="en-SG" b="0" dirty="0">
                          <a:solidFill>
                            <a:schemeClr val="tx1"/>
                          </a:solidFill>
                          <a:latin typeface="Calibri" panose="020F0502020204030204" pitchFamily="34" charset="0"/>
                          <a:cs typeface="Calibri" panose="020F0502020204030204" pitchFamily="34" charset="0"/>
                        </a:rPr>
                        <a:t>&lt;/div&gt;</a:t>
                      </a:r>
                    </a:p>
                  </a:txBody>
                  <a:tcPr>
                    <a:solidFill>
                      <a:schemeClr val="bg1">
                        <a:lumMod val="95000"/>
                      </a:schemeClr>
                    </a:solidFill>
                  </a:tcPr>
                </a:tc>
                <a:extLst>
                  <a:ext uri="{0D108BD9-81ED-4DB2-BD59-A6C34878D82A}">
                    <a16:rowId xmlns:a16="http://schemas.microsoft.com/office/drawing/2014/main" val="4233655791"/>
                  </a:ext>
                </a:extLst>
              </a:tr>
            </a:tbl>
          </a:graphicData>
        </a:graphic>
      </p:graphicFrame>
      <p:pic>
        <p:nvPicPr>
          <p:cNvPr id="5" name="Picture 4"/>
          <p:cNvPicPr>
            <a:picLocks noChangeAspect="1"/>
          </p:cNvPicPr>
          <p:nvPr/>
        </p:nvPicPr>
        <p:blipFill>
          <a:blip r:embed="rId2"/>
          <a:stretch>
            <a:fillRect/>
          </a:stretch>
        </p:blipFill>
        <p:spPr>
          <a:xfrm>
            <a:off x="2771775" y="4904815"/>
            <a:ext cx="5800725" cy="1200150"/>
          </a:xfrm>
          <a:prstGeom prst="rect">
            <a:avLst/>
          </a:prstGeom>
        </p:spPr>
      </p:pic>
    </p:spTree>
    <p:extLst>
      <p:ext uri="{BB962C8B-B14F-4D97-AF65-F5344CB8AC3E}">
        <p14:creationId xmlns:p14="http://schemas.microsoft.com/office/powerpoint/2010/main" val="138926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idx="1"/>
          </p:nvPr>
        </p:nvSpPr>
        <p:spPr>
          <a:xfrm>
            <a:off x="0" y="838198"/>
            <a:ext cx="9144000" cy="5334001"/>
          </a:xfrm>
        </p:spPr>
        <p:txBody>
          <a:bodyPr/>
          <a:lstStyle/>
          <a:p>
            <a:r>
              <a:rPr lang="en-US" dirty="0" smtClean="0"/>
              <a:t>Video on Bootstrap Grid (reference for worksheet)</a:t>
            </a:r>
          </a:p>
        </p:txBody>
      </p:sp>
      <p:graphicFrame>
        <p:nvGraphicFramePr>
          <p:cNvPr id="4" name="Table 3"/>
          <p:cNvGraphicFramePr>
            <a:graphicFrameLocks noGrp="1"/>
          </p:cNvGraphicFramePr>
          <p:nvPr>
            <p:extLst>
              <p:ext uri="{D42A27DB-BD31-4B8C-83A1-F6EECF244321}">
                <p14:modId xmlns:p14="http://schemas.microsoft.com/office/powerpoint/2010/main" val="4198625834"/>
              </p:ext>
            </p:extLst>
          </p:nvPr>
        </p:nvGraphicFramePr>
        <p:xfrm>
          <a:off x="605832" y="1549399"/>
          <a:ext cx="7924800" cy="1010920"/>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3720805"/>
                    </a:ext>
                  </a:extLst>
                </a:gridCol>
                <a:gridCol w="5143500">
                  <a:extLst>
                    <a:ext uri="{9D8B030D-6E8A-4147-A177-3AD203B41FA5}">
                      <a16:colId xmlns:a16="http://schemas.microsoft.com/office/drawing/2014/main" val="3665137914"/>
                    </a:ext>
                  </a:extLst>
                </a:gridCol>
              </a:tblGrid>
              <a:tr h="370840">
                <a:tc>
                  <a:txBody>
                    <a:bodyPr/>
                    <a:lstStyle/>
                    <a:p>
                      <a:r>
                        <a:rPr lang="en-US" dirty="0" smtClean="0"/>
                        <a:t>Tasks</a:t>
                      </a:r>
                      <a:endParaRPr lang="en-US" dirty="0"/>
                    </a:p>
                  </a:txBody>
                  <a:tcPr/>
                </a:tc>
                <a:tc>
                  <a:txBody>
                    <a:bodyPr/>
                    <a:lstStyle/>
                    <a:p>
                      <a:r>
                        <a:rPr lang="en-US" dirty="0" smtClean="0"/>
                        <a:t>Videos</a:t>
                      </a:r>
                      <a:endParaRPr lang="en-US" dirty="0"/>
                    </a:p>
                  </a:txBody>
                  <a:tcPr/>
                </a:tc>
                <a:extLst>
                  <a:ext uri="{0D108BD9-81ED-4DB2-BD59-A6C34878D82A}">
                    <a16:rowId xmlns:a16="http://schemas.microsoft.com/office/drawing/2014/main" val="2088814649"/>
                  </a:ext>
                </a:extLst>
              </a:tr>
              <a:tr h="370840">
                <a:tc>
                  <a:txBody>
                    <a:bodyPr/>
                    <a:lstStyle/>
                    <a:p>
                      <a:r>
                        <a:rPr lang="en-US" sz="1800" b="0" i="0" kern="1200" dirty="0" smtClean="0">
                          <a:solidFill>
                            <a:schemeClr val="dk1"/>
                          </a:solidFill>
                          <a:effectLst/>
                          <a:latin typeface="+mn-lt"/>
                          <a:ea typeface="+mn-ea"/>
                          <a:cs typeface="+mn-cs"/>
                        </a:rPr>
                        <a:t>Using the Bootstrap 4 Grid</a:t>
                      </a:r>
                    </a:p>
                    <a:p>
                      <a:endParaRPr lang="en-US" sz="1800" b="0" i="0" kern="1200" dirty="0">
                        <a:solidFill>
                          <a:schemeClr val="dk1"/>
                        </a:solidFill>
                        <a:effectLst/>
                        <a:latin typeface="+mn-lt"/>
                        <a:ea typeface="+mn-ea"/>
                        <a:cs typeface="+mn-cs"/>
                      </a:endParaRPr>
                    </a:p>
                  </a:txBody>
                  <a:tcPr/>
                </a:tc>
                <a:tc>
                  <a:txBody>
                    <a:bodyPr/>
                    <a:lstStyle/>
                    <a:p>
                      <a:pPr lvl="1"/>
                      <a:r>
                        <a:rPr lang="en-US" sz="1800" dirty="0" smtClean="0"/>
                        <a:t>https://www.youtube.com/watch?v=qmPmwdshCMw</a:t>
                      </a:r>
                    </a:p>
                  </a:txBody>
                  <a:tcPr/>
                </a:tc>
                <a:extLst>
                  <a:ext uri="{0D108BD9-81ED-4DB2-BD59-A6C34878D82A}">
                    <a16:rowId xmlns:a16="http://schemas.microsoft.com/office/drawing/2014/main" val="1851286306"/>
                  </a:ext>
                </a:extLst>
              </a:tr>
            </a:tbl>
          </a:graphicData>
        </a:graphic>
      </p:graphicFrame>
      <p:sp>
        <p:nvSpPr>
          <p:cNvPr id="7" name="TextBox 6"/>
          <p:cNvSpPr txBox="1"/>
          <p:nvPr/>
        </p:nvSpPr>
        <p:spPr>
          <a:xfrm>
            <a:off x="533401" y="2688433"/>
            <a:ext cx="8305800" cy="2677656"/>
          </a:xfrm>
          <a:prstGeom prst="rect">
            <a:avLst/>
          </a:prstGeom>
          <a:noFill/>
        </p:spPr>
        <p:txBody>
          <a:bodyPr wrap="square" rtlCol="0">
            <a:spAutoFit/>
          </a:bodyPr>
          <a:lstStyle/>
          <a:p>
            <a:r>
              <a:rPr lang="en-US" b="1" dirty="0" smtClean="0">
                <a:latin typeface="+mn-lt"/>
                <a:cs typeface="Arial" panose="020B0604020202020204" pitchFamily="34" charset="0"/>
              </a:rPr>
              <a:t>NB: To make a responsive website, one can use bootstrap. The worksheet has a step-by-step guide to create a responsive website using </a:t>
            </a:r>
            <a:r>
              <a:rPr lang="en-US" b="1" dirty="0" err="1" smtClean="0">
                <a:latin typeface="+mn-lt"/>
                <a:cs typeface="Arial" panose="020B0604020202020204" pitchFamily="34" charset="0"/>
              </a:rPr>
              <a:t>boostrap</a:t>
            </a:r>
            <a:r>
              <a:rPr lang="en-US" b="1" dirty="0" smtClean="0">
                <a:latin typeface="+mn-lt"/>
                <a:cs typeface="Arial" panose="020B0604020202020204" pitchFamily="34" charset="0"/>
              </a:rPr>
              <a:t>.</a:t>
            </a:r>
          </a:p>
          <a:p>
            <a:endParaRPr lang="en-US" b="1" dirty="0">
              <a:latin typeface="+mn-lt"/>
              <a:cs typeface="Arial" panose="020B0604020202020204" pitchFamily="34" charset="0"/>
            </a:endParaRPr>
          </a:p>
          <a:p>
            <a:r>
              <a:rPr lang="en-US" b="1" dirty="0" smtClean="0">
                <a:latin typeface="+mn-lt"/>
                <a:cs typeface="Arial" panose="020B0604020202020204" pitchFamily="34" charset="0"/>
              </a:rPr>
              <a:t>The video here supplements the worksheet in terms of understanding only.</a:t>
            </a:r>
            <a:endParaRPr lang="en-US" b="1" dirty="0">
              <a:latin typeface="+mn-lt"/>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75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p:txBody>
          <a:bodyPr/>
          <a:lstStyle/>
          <a:p>
            <a:pPr eaLnBrk="1" hangingPunct="1"/>
            <a:r>
              <a:rPr lang="en-US" dirty="0"/>
              <a:t>Reference</a:t>
            </a:r>
          </a:p>
        </p:txBody>
      </p:sp>
      <p:sp>
        <p:nvSpPr>
          <p:cNvPr id="10" name="Rectangle 3"/>
          <p:cNvSpPr>
            <a:spLocks noGrp="1" noChangeArrowheads="1"/>
          </p:cNvSpPr>
          <p:nvPr>
            <p:ph sz="half" idx="1"/>
          </p:nvPr>
        </p:nvSpPr>
        <p:spPr>
          <a:xfrm>
            <a:off x="457200" y="685801"/>
            <a:ext cx="4203438" cy="5562600"/>
          </a:xfrm>
        </p:spPr>
        <p:txBody>
          <a:bodyPr/>
          <a:lstStyle/>
          <a:p>
            <a:pPr marL="0" indent="0">
              <a:buNone/>
            </a:pPr>
            <a:r>
              <a:rPr lang="en-GB" dirty="0"/>
              <a:t>Learning Web Design</a:t>
            </a:r>
          </a:p>
          <a:p>
            <a:pPr marL="0" indent="0">
              <a:buNone/>
            </a:pPr>
            <a:r>
              <a:rPr lang="en-GB" sz="2400" b="0" dirty="0"/>
              <a:t>A Beginner’s Guide to HTML, CSS, JavaScript and Web Graphics</a:t>
            </a:r>
          </a:p>
          <a:p>
            <a:pPr marL="0" indent="0">
              <a:buNone/>
            </a:pPr>
            <a:endParaRPr lang="en-GB" sz="1100" b="0" dirty="0"/>
          </a:p>
          <a:p>
            <a:pPr marL="0" indent="0">
              <a:spcBef>
                <a:spcPts val="0"/>
              </a:spcBef>
              <a:buNone/>
            </a:pPr>
            <a:r>
              <a:rPr lang="en-GB" b="0" dirty="0"/>
              <a:t>Jennifer </a:t>
            </a:r>
            <a:r>
              <a:rPr lang="en-GB" b="0" dirty="0" err="1"/>
              <a:t>Niederst</a:t>
            </a:r>
            <a:r>
              <a:rPr lang="en-GB" b="0" dirty="0"/>
              <a:t> Robbins</a:t>
            </a:r>
          </a:p>
          <a:p>
            <a:pPr marL="0" indent="0">
              <a:buNone/>
            </a:pPr>
            <a:endParaRPr lang="en-US" sz="1200" dirty="0"/>
          </a:p>
          <a:p>
            <a:pPr marL="0" indent="0">
              <a:buNone/>
            </a:pPr>
            <a:r>
              <a:rPr lang="en-US" sz="2000" dirty="0"/>
              <a:t>Chapter 14 to 17</a:t>
            </a:r>
          </a:p>
          <a:p>
            <a:pPr marL="0" indent="0">
              <a:buNone/>
            </a:pPr>
            <a:endParaRPr lang="en-US" sz="1200" dirty="0"/>
          </a:p>
          <a:p>
            <a:pPr marL="0" indent="0">
              <a:buNone/>
            </a:pPr>
            <a:r>
              <a:rPr lang="en-US" sz="2000" dirty="0"/>
              <a:t>Available to download from NP library:</a:t>
            </a:r>
          </a:p>
          <a:p>
            <a:pPr marL="0" indent="0">
              <a:buNone/>
            </a:pPr>
            <a:r>
              <a:rPr lang="en-US" sz="2000" dirty="0">
                <a:hlinkClick r:id="rId2"/>
              </a:rPr>
              <a:t>https://</a:t>
            </a:r>
            <a:r>
              <a:rPr lang="en-US" sz="2000" dirty="0" smtClean="0">
                <a:hlinkClick r:id="rId2"/>
              </a:rPr>
              <a:t>ebookcentral.proquest.com/lib/np/detail.action?docID=5412749&amp;query=Learning+Web+Design</a:t>
            </a:r>
            <a:endParaRPr lang="en-US" sz="2000" dirty="0" smtClean="0"/>
          </a:p>
          <a:p>
            <a:pPr marL="0" indent="0">
              <a:buNone/>
            </a:pPr>
            <a:endParaRPr lang="en-US" sz="2000" dirty="0"/>
          </a:p>
          <a:p>
            <a:pPr marL="0" indent="0">
              <a:buNone/>
            </a:pPr>
            <a:r>
              <a:rPr lang="en-US" sz="2000" dirty="0"/>
              <a:t>Lynda.com:</a:t>
            </a:r>
          </a:p>
          <a:p>
            <a:pPr>
              <a:buFontTx/>
              <a:buChar char="-"/>
            </a:pPr>
            <a:r>
              <a:rPr lang="en-US" sz="2000" dirty="0"/>
              <a:t>CSS Essential Training</a:t>
            </a:r>
          </a:p>
          <a:p>
            <a:pPr>
              <a:buFontTx/>
              <a:buChar char="-"/>
            </a:pPr>
            <a:r>
              <a:rPr lang="en-US" sz="2000" dirty="0"/>
              <a:t>Bootstrap 4 Essential Training</a:t>
            </a:r>
            <a:endParaRPr lang="en-GB" sz="2000" dirty="0"/>
          </a:p>
          <a:p>
            <a:pPr marL="0" indent="0">
              <a:buNone/>
            </a:pPr>
            <a:endParaRPr lang="en-US" sz="2000" dirty="0"/>
          </a:p>
        </p:txBody>
      </p:sp>
      <p:pic>
        <p:nvPicPr>
          <p:cNvPr id="3" name="Picture 2"/>
          <p:cNvPicPr>
            <a:picLocks noChangeAspect="1"/>
          </p:cNvPicPr>
          <p:nvPr/>
        </p:nvPicPr>
        <p:blipFill>
          <a:blip r:embed="rId3"/>
          <a:stretch>
            <a:fillRect/>
          </a:stretch>
        </p:blipFill>
        <p:spPr>
          <a:xfrm>
            <a:off x="5029200" y="990600"/>
            <a:ext cx="3914775" cy="4795936"/>
          </a:xfrm>
          <a:prstGeom prst="rect">
            <a:avLst/>
          </a:prstGeom>
        </p:spPr>
      </p:pic>
    </p:spTree>
    <p:extLst>
      <p:ext uri="{BB962C8B-B14F-4D97-AF65-F5344CB8AC3E}">
        <p14:creationId xmlns:p14="http://schemas.microsoft.com/office/powerpoint/2010/main" val="68707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GB" dirty="0"/>
          </a:p>
        </p:txBody>
      </p:sp>
      <p:sp>
        <p:nvSpPr>
          <p:cNvPr id="3" name="Content Placeholder 2"/>
          <p:cNvSpPr>
            <a:spLocks noGrp="1"/>
          </p:cNvSpPr>
          <p:nvPr>
            <p:ph idx="1"/>
          </p:nvPr>
        </p:nvSpPr>
        <p:spPr>
          <a:xfrm>
            <a:off x="476250" y="838200"/>
            <a:ext cx="8191500" cy="5426468"/>
          </a:xfrm>
        </p:spPr>
        <p:txBody>
          <a:bodyPr/>
          <a:lstStyle/>
          <a:p>
            <a:pPr lvl="0"/>
            <a:r>
              <a:rPr lang="en-US" sz="2400" dirty="0"/>
              <a:t>Read the following chapters from the textbook as reference materials.</a:t>
            </a:r>
            <a:endParaRPr lang="en-GB" sz="2400" dirty="0"/>
          </a:p>
          <a:p>
            <a:pPr lvl="1"/>
            <a:r>
              <a:rPr lang="en-GB" sz="2000" dirty="0"/>
              <a:t>Chapter 14 – </a:t>
            </a:r>
            <a:r>
              <a:rPr lang="en-US" sz="2000" dirty="0"/>
              <a:t>Thinking Inside the Box</a:t>
            </a:r>
          </a:p>
          <a:p>
            <a:pPr lvl="1"/>
            <a:r>
              <a:rPr lang="en-GB" sz="2000" dirty="0"/>
              <a:t>Chapter 15 – </a:t>
            </a:r>
            <a:r>
              <a:rPr lang="en-US" sz="2000" dirty="0"/>
              <a:t>Floating and Positioning</a:t>
            </a:r>
            <a:endParaRPr lang="en-GB" sz="2000" dirty="0"/>
          </a:p>
          <a:p>
            <a:pPr lvl="1"/>
            <a:r>
              <a:rPr lang="en-GB" sz="2000" dirty="0"/>
              <a:t>Chapter 16 – </a:t>
            </a:r>
            <a:r>
              <a:rPr lang="en-US" sz="2000" dirty="0"/>
              <a:t>CSS Layout with Flexbox and Grid</a:t>
            </a:r>
          </a:p>
          <a:p>
            <a:pPr lvl="1"/>
            <a:r>
              <a:rPr lang="en-GB" sz="2000" dirty="0"/>
              <a:t>Chapter 17 – Responsive Web Design</a:t>
            </a:r>
          </a:p>
          <a:p>
            <a:pPr lvl="0"/>
            <a:endParaRPr lang="en-US" sz="2000" dirty="0"/>
          </a:p>
          <a:p>
            <a:r>
              <a:rPr lang="en-US" sz="2000" dirty="0"/>
              <a:t>Read W3Schools Bootstrap 4 materials. Emphasize on Bootstrap grid</a:t>
            </a:r>
            <a:r>
              <a:rPr lang="en-US" sz="2000" dirty="0" smtClean="0"/>
              <a:t>. (</a:t>
            </a:r>
            <a:r>
              <a:rPr lang="en-US" sz="2000" dirty="0" smtClean="0">
                <a:solidFill>
                  <a:srgbClr val="FF0000"/>
                </a:solidFill>
              </a:rPr>
              <a:t>Optional</a:t>
            </a:r>
            <a:r>
              <a:rPr lang="en-US" sz="2000" dirty="0" smtClean="0"/>
              <a:t>)</a:t>
            </a:r>
            <a:endParaRPr lang="en-GB" sz="2000" dirty="0"/>
          </a:p>
          <a:p>
            <a:pPr lvl="1"/>
            <a:r>
              <a:rPr lang="en-GB" sz="1600" dirty="0"/>
              <a:t>W3Schools Bootstrap 4 Tutorial - </a:t>
            </a:r>
            <a:r>
              <a:rPr lang="en-GB" sz="1600" dirty="0">
                <a:hlinkClick r:id="rId3"/>
              </a:rPr>
              <a:t>https://www.w3schools.com/bootstrap4/default.asp</a:t>
            </a:r>
            <a:endParaRPr lang="en-GB" sz="1600" dirty="0"/>
          </a:p>
          <a:p>
            <a:pPr marL="457200" lvl="1" indent="0">
              <a:buNone/>
            </a:pPr>
            <a:endParaRPr lang="en-GB" sz="1600" dirty="0"/>
          </a:p>
          <a:p>
            <a:pPr marL="457200" lvl="1" indent="0">
              <a:buNone/>
            </a:pPr>
            <a:endParaRPr lang="en-GB" sz="1600" dirty="0"/>
          </a:p>
          <a:p>
            <a:endParaRPr lang="en-US" sz="2000" dirty="0"/>
          </a:p>
        </p:txBody>
      </p:sp>
      <p:pic>
        <p:nvPicPr>
          <p:cNvPr id="5" name="Picture 4">
            <a:extLst>
              <a:ext uri="{FF2B5EF4-FFF2-40B4-BE49-F238E27FC236}">
                <a16:creationId xmlns:a16="http://schemas.microsoft.com/office/drawing/2014/main" id="{58BF577F-F030-4CAE-946D-BBC2461B276F}"/>
              </a:ext>
            </a:extLst>
          </p:cNvPr>
          <p:cNvPicPr>
            <a:picLocks noChangeAspect="1"/>
          </p:cNvPicPr>
          <p:nvPr/>
        </p:nvPicPr>
        <p:blipFill>
          <a:blip r:embed="rId4"/>
          <a:stretch>
            <a:fillRect/>
          </a:stretch>
        </p:blipFill>
        <p:spPr>
          <a:xfrm>
            <a:off x="3772320" y="4572000"/>
            <a:ext cx="1256879" cy="1668423"/>
          </a:xfrm>
          <a:prstGeom prst="rect">
            <a:avLst/>
          </a:prstGeom>
        </p:spPr>
      </p:pic>
    </p:spTree>
    <p:extLst>
      <p:ext uri="{BB962C8B-B14F-4D97-AF65-F5344CB8AC3E}">
        <p14:creationId xmlns:p14="http://schemas.microsoft.com/office/powerpoint/2010/main" val="346290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endParaRPr lang="en-GB" dirty="0"/>
          </a:p>
        </p:txBody>
      </p:sp>
      <p:sp>
        <p:nvSpPr>
          <p:cNvPr id="3" name="Content Placeholder 2"/>
          <p:cNvSpPr>
            <a:spLocks noGrp="1"/>
          </p:cNvSpPr>
          <p:nvPr>
            <p:ph idx="1"/>
          </p:nvPr>
        </p:nvSpPr>
        <p:spPr/>
        <p:txBody>
          <a:bodyPr/>
          <a:lstStyle/>
          <a:p>
            <a:r>
              <a:rPr lang="en-US" sz="2400" dirty="0"/>
              <a:t>Complete Week 4 Practical.</a:t>
            </a:r>
          </a:p>
          <a:p>
            <a:pPr lvl="1"/>
            <a:r>
              <a:rPr lang="en-US" sz="1800" dirty="0"/>
              <a:t>Download Week 4 Practical in MEL </a:t>
            </a:r>
            <a:r>
              <a:rPr lang="en-US" sz="1800" dirty="0" smtClean="0"/>
              <a:t>– “FED </a:t>
            </a:r>
            <a:r>
              <a:rPr lang="en-US" sz="1800" dirty="0"/>
              <a:t>2021-10 Week 4 </a:t>
            </a:r>
            <a:r>
              <a:rPr lang="en-US" sz="1800" dirty="0" smtClean="0"/>
              <a:t>Worksheet.pdf”</a:t>
            </a:r>
            <a:endParaRPr lang="en-US" sz="2000" dirty="0" smtClean="0"/>
          </a:p>
          <a:p>
            <a:pPr lvl="1"/>
            <a:r>
              <a:rPr lang="en-US" sz="2000" dirty="0" smtClean="0">
                <a:solidFill>
                  <a:srgbClr val="FF0000"/>
                </a:solidFill>
              </a:rPr>
              <a:t>Deadline end of Week 4</a:t>
            </a:r>
          </a:p>
          <a:p>
            <a:pPr lvl="1"/>
            <a:endParaRPr lang="en-US" sz="2000" dirty="0">
              <a:solidFill>
                <a:srgbClr val="FF0000"/>
              </a:solidFill>
            </a:endParaRPr>
          </a:p>
          <a:p>
            <a:r>
              <a:rPr lang="en-US" sz="2400" dirty="0"/>
              <a:t>Submit the completed practical files in MEL.</a:t>
            </a:r>
          </a:p>
          <a:p>
            <a:pPr lvl="1"/>
            <a:r>
              <a:rPr lang="en-US" sz="2000" dirty="0"/>
              <a:t>Zipped the source files</a:t>
            </a:r>
          </a:p>
          <a:p>
            <a:pPr lvl="1"/>
            <a:r>
              <a:rPr lang="en-US" sz="2000" dirty="0"/>
              <a:t>Name the zipped file in following format:-</a:t>
            </a:r>
          </a:p>
          <a:p>
            <a:pPr lvl="2"/>
            <a:r>
              <a:rPr lang="en-US" sz="1600" dirty="0" smtClean="0"/>
              <a:t>FED-Week04-SXXXXXXXX  </a:t>
            </a:r>
            <a:r>
              <a:rPr lang="en-US" sz="1600" dirty="0"/>
              <a:t>(where SXXXXXXXX is your student id)</a:t>
            </a:r>
          </a:p>
          <a:p>
            <a:pPr lvl="1"/>
            <a:r>
              <a:rPr lang="en-US" sz="2000" dirty="0"/>
              <a:t>Submit the zipped file in the weekly folder’s submission link in MEL</a:t>
            </a:r>
          </a:p>
          <a:p>
            <a:pPr lvl="1"/>
            <a:r>
              <a:rPr lang="en-US" sz="2000" dirty="0"/>
              <a:t>Also, submit the zipped file into FED network </a:t>
            </a:r>
            <a:r>
              <a:rPr lang="en-US" sz="2000"/>
              <a:t>folder </a:t>
            </a:r>
            <a:r>
              <a:rPr lang="en-US" sz="2000"/>
              <a:t>(</a:t>
            </a:r>
            <a:r>
              <a:rPr lang="en-US" sz="2000">
                <a:hlinkClick r:id="rId2" action="ppaction://hlinkfile"/>
              </a:rPr>
              <a:t>https:///ictspace.ict.np.edu.sg/FED</a:t>
            </a:r>
            <a:r>
              <a:rPr lang="en-US" sz="2000"/>
              <a:t>) under </a:t>
            </a:r>
            <a:r>
              <a:rPr lang="en-US" sz="2000" dirty="0"/>
              <a:t>your </a:t>
            </a:r>
            <a:r>
              <a:rPr lang="en-US" sz="2000" dirty="0" err="1"/>
              <a:t>studentID</a:t>
            </a:r>
            <a:r>
              <a:rPr lang="en-US" sz="2000" dirty="0"/>
              <a:t>. This is for backup purpose only. Main submission is still in MEL.</a:t>
            </a:r>
            <a:endParaRPr lang="en-US" sz="1600" dirty="0"/>
          </a:p>
          <a:p>
            <a:pPr marL="914400" lvl="2" indent="0">
              <a:buNone/>
            </a:pPr>
            <a:endParaRPr lang="en-GB" sz="1600" dirty="0"/>
          </a:p>
          <a:p>
            <a:pPr>
              <a:spcAft>
                <a:spcPts val="600"/>
              </a:spcAft>
            </a:pPr>
            <a:r>
              <a:rPr lang="en-US" sz="2400" dirty="0"/>
              <a:t>If you have any questions please communicate with your tutor via Microsoft Teams.</a:t>
            </a:r>
            <a:endParaRPr lang="en-GB" sz="2400" dirty="0"/>
          </a:p>
        </p:txBody>
      </p:sp>
    </p:spTree>
    <p:extLst>
      <p:ext uri="{BB962C8B-B14F-4D97-AF65-F5344CB8AC3E}">
        <p14:creationId xmlns:p14="http://schemas.microsoft.com/office/powerpoint/2010/main" val="9037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r>
              <a:rPr lang="en-US" dirty="0" smtClean="0"/>
              <a:t>Mapped to FED network folder</a:t>
            </a:r>
            <a:endParaRPr lang="en-US" dirty="0"/>
          </a:p>
        </p:txBody>
      </p:sp>
      <p:grpSp>
        <p:nvGrpSpPr>
          <p:cNvPr id="9" name="Group 8"/>
          <p:cNvGrpSpPr/>
          <p:nvPr/>
        </p:nvGrpSpPr>
        <p:grpSpPr>
          <a:xfrm>
            <a:off x="414503" y="1412276"/>
            <a:ext cx="7967497" cy="4836124"/>
            <a:chOff x="414503" y="1336076"/>
            <a:chExt cx="7967497" cy="4836124"/>
          </a:xfrm>
        </p:grpSpPr>
        <p:sp>
          <p:nvSpPr>
            <p:cNvPr id="4" name="TextBox 3">
              <a:extLst>
                <a:ext uri="{FF2B5EF4-FFF2-40B4-BE49-F238E27FC236}">
                  <a16:creationId xmlns:a16="http://schemas.microsoft.com/office/drawing/2014/main" id="{D88D8678-9265-4B3E-BD51-B7F4711FD507}"/>
                </a:ext>
              </a:extLst>
            </p:cNvPr>
            <p:cNvSpPr txBox="1"/>
            <p:nvPr/>
          </p:nvSpPr>
          <p:spPr>
            <a:xfrm>
              <a:off x="414503" y="1406776"/>
              <a:ext cx="2383711" cy="1015663"/>
            </a:xfrm>
            <a:prstGeom prst="rect">
              <a:avLst/>
            </a:prstGeom>
            <a:noFill/>
          </p:spPr>
          <p:txBody>
            <a:bodyPr wrap="square" rtlCol="0">
              <a:spAutoFit/>
            </a:bodyPr>
            <a:lstStyle/>
            <a:p>
              <a:r>
                <a:rPr lang="en-US" sz="3000" u="sng" dirty="0"/>
                <a:t>For Win Users</a:t>
              </a:r>
              <a:endParaRPr lang="en-GB" sz="3000" u="sng" dirty="0"/>
            </a:p>
          </p:txBody>
        </p:sp>
        <p:pic>
          <p:nvPicPr>
            <p:cNvPr id="5" name="Picture 2" descr="Image">
              <a:extLst>
                <a:ext uri="{FF2B5EF4-FFF2-40B4-BE49-F238E27FC236}">
                  <a16:creationId xmlns:a16="http://schemas.microsoft.com/office/drawing/2014/main" id="{2640A17B-2656-41DA-A69F-585A174DB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087" y="1336076"/>
              <a:ext cx="3594721" cy="33644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a:extLst>
                <a:ext uri="{FF2B5EF4-FFF2-40B4-BE49-F238E27FC236}">
                  <a16:creationId xmlns:a16="http://schemas.microsoft.com/office/drawing/2014/main" id="{16D4B2B3-DCE3-4073-B9BF-74DA86B3C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87" y="2030440"/>
              <a:ext cx="2085975" cy="2071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4DBFFB-7225-4A55-9AC4-9F445FD86957}"/>
                </a:ext>
              </a:extLst>
            </p:cNvPr>
            <p:cNvSpPr txBox="1"/>
            <p:nvPr/>
          </p:nvSpPr>
          <p:spPr>
            <a:xfrm>
              <a:off x="592008" y="4350541"/>
              <a:ext cx="2775549" cy="1477328"/>
            </a:xfrm>
            <a:prstGeom prst="rect">
              <a:avLst/>
            </a:prstGeom>
            <a:noFill/>
          </p:spPr>
          <p:txBody>
            <a:bodyPr wrap="square" rtlCol="0">
              <a:spAutoFit/>
            </a:bodyPr>
            <a:lstStyle/>
            <a:p>
              <a:pPr marL="257175" indent="-257175">
                <a:buAutoNum type="arabicPeriod"/>
              </a:pPr>
              <a:r>
                <a:rPr lang="en-US" sz="1800" dirty="0"/>
                <a:t>Right click on a blank space in your Windows Explorer</a:t>
              </a:r>
            </a:p>
            <a:p>
              <a:pPr marL="257175" indent="-257175">
                <a:buAutoNum type="arabicPeriod"/>
              </a:pPr>
              <a:r>
                <a:rPr lang="en-US" sz="1800" dirty="0"/>
                <a:t>Select ‘Add a network location’</a:t>
              </a:r>
              <a:endParaRPr lang="en-GB" sz="1800" dirty="0"/>
            </a:p>
          </p:txBody>
        </p:sp>
        <p:sp>
          <p:nvSpPr>
            <p:cNvPr id="8" name="TextBox 7">
              <a:extLst>
                <a:ext uri="{FF2B5EF4-FFF2-40B4-BE49-F238E27FC236}">
                  <a16:creationId xmlns:a16="http://schemas.microsoft.com/office/drawing/2014/main" id="{87D3308A-F784-4A54-816E-57FCAF96AA75}"/>
                </a:ext>
              </a:extLst>
            </p:cNvPr>
            <p:cNvSpPr txBox="1"/>
            <p:nvPr/>
          </p:nvSpPr>
          <p:spPr>
            <a:xfrm>
              <a:off x="4530306" y="4971871"/>
              <a:ext cx="3851694" cy="1200329"/>
            </a:xfrm>
            <a:prstGeom prst="rect">
              <a:avLst/>
            </a:prstGeom>
            <a:noFill/>
          </p:spPr>
          <p:txBody>
            <a:bodyPr wrap="square" rtlCol="0">
              <a:spAutoFit/>
            </a:bodyPr>
            <a:lstStyle/>
            <a:p>
              <a:r>
                <a:rPr lang="en-US" sz="1800" dirty="0"/>
                <a:t>3. Enter https://ictspace.ict.np.edu.sg/(your assigned module)</a:t>
              </a:r>
            </a:p>
            <a:p>
              <a:r>
                <a:rPr lang="en-US" sz="1800" dirty="0"/>
                <a:t>4. Press ‘Next’</a:t>
              </a:r>
              <a:endParaRPr lang="en-GB" sz="1800" dirty="0"/>
            </a:p>
          </p:txBody>
        </p:sp>
      </p:grpSp>
    </p:spTree>
    <p:extLst>
      <p:ext uri="{BB962C8B-B14F-4D97-AF65-F5344CB8AC3E}">
        <p14:creationId xmlns:p14="http://schemas.microsoft.com/office/powerpoint/2010/main" val="419421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err="1" smtClean="0"/>
              <a:t>Cont</a:t>
            </a:r>
            <a:r>
              <a:rPr lang="en-US" dirty="0" smtClean="0"/>
              <a:t>)</a:t>
            </a:r>
            <a:endParaRPr lang="en-US" dirty="0"/>
          </a:p>
        </p:txBody>
      </p:sp>
      <p:grpSp>
        <p:nvGrpSpPr>
          <p:cNvPr id="4" name="Group 3">
            <a:extLst>
              <a:ext uri="{FF2B5EF4-FFF2-40B4-BE49-F238E27FC236}">
                <a16:creationId xmlns:a16="http://schemas.microsoft.com/office/drawing/2014/main" id="{3AD743DA-A73A-4E32-86AD-F4BBBCECD569}"/>
              </a:ext>
            </a:extLst>
          </p:cNvPr>
          <p:cNvGrpSpPr/>
          <p:nvPr/>
        </p:nvGrpSpPr>
        <p:grpSpPr>
          <a:xfrm>
            <a:off x="2895600" y="1219200"/>
            <a:ext cx="3263855" cy="2553824"/>
            <a:chOff x="569163" y="448573"/>
            <a:chExt cx="4351807" cy="3405098"/>
          </a:xfrm>
        </p:grpSpPr>
        <p:grpSp>
          <p:nvGrpSpPr>
            <p:cNvPr id="5" name="Group 4">
              <a:extLst>
                <a:ext uri="{FF2B5EF4-FFF2-40B4-BE49-F238E27FC236}">
                  <a16:creationId xmlns:a16="http://schemas.microsoft.com/office/drawing/2014/main" id="{B87780ED-2085-4245-8A5D-E013A4AAD10D}"/>
                </a:ext>
              </a:extLst>
            </p:cNvPr>
            <p:cNvGrpSpPr/>
            <p:nvPr/>
          </p:nvGrpSpPr>
          <p:grpSpPr>
            <a:xfrm>
              <a:off x="569163" y="448573"/>
              <a:ext cx="4351807" cy="3405098"/>
              <a:chOff x="1535322" y="1009290"/>
              <a:chExt cx="4351807" cy="3405098"/>
            </a:xfrm>
          </p:grpSpPr>
          <p:pic>
            <p:nvPicPr>
              <p:cNvPr id="7" name="Picture 4" descr="Image">
                <a:extLst>
                  <a:ext uri="{FF2B5EF4-FFF2-40B4-BE49-F238E27FC236}">
                    <a16:creationId xmlns:a16="http://schemas.microsoft.com/office/drawing/2014/main" id="{67365DED-93EF-4008-8A1B-AD43F558E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322" y="1009290"/>
                <a:ext cx="4351807" cy="34050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86289A3-C9D7-4B98-BCD3-B804830A2BC1}"/>
                  </a:ext>
                </a:extLst>
              </p:cNvPr>
              <p:cNvSpPr/>
              <p:nvPr/>
            </p:nvSpPr>
            <p:spPr>
              <a:xfrm>
                <a:off x="2320505" y="2182483"/>
                <a:ext cx="621102" cy="172528"/>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6" name="TextBox 5">
              <a:extLst>
                <a:ext uri="{FF2B5EF4-FFF2-40B4-BE49-F238E27FC236}">
                  <a16:creationId xmlns:a16="http://schemas.microsoft.com/office/drawing/2014/main" id="{1F2C2BD3-4D5E-42FE-99C6-219CD06A1B9E}"/>
                </a:ext>
              </a:extLst>
            </p:cNvPr>
            <p:cNvSpPr txBox="1"/>
            <p:nvPr/>
          </p:nvSpPr>
          <p:spPr>
            <a:xfrm>
              <a:off x="1250830" y="1570010"/>
              <a:ext cx="1130061" cy="323165"/>
            </a:xfrm>
            <a:prstGeom prst="rect">
              <a:avLst/>
            </a:prstGeom>
            <a:noFill/>
          </p:spPr>
          <p:txBody>
            <a:bodyPr wrap="square" rtlCol="0">
              <a:spAutoFit/>
            </a:bodyPr>
            <a:lstStyle/>
            <a:p>
              <a:r>
                <a:rPr lang="en-US" sz="975" dirty="0">
                  <a:latin typeface="Calibri" panose="020F0502020204030204" pitchFamily="34" charset="0"/>
                  <a:cs typeface="Calibri" panose="020F0502020204030204" pitchFamily="34" charset="0"/>
                </a:rPr>
                <a:t>10123453</a:t>
              </a:r>
              <a:endParaRPr lang="en-GB" sz="975" dirty="0">
                <a:latin typeface="Calibri" panose="020F0502020204030204" pitchFamily="34" charset="0"/>
                <a:cs typeface="Calibri" panose="020F0502020204030204" pitchFamily="34" charset="0"/>
              </a:endParaRPr>
            </a:p>
          </p:txBody>
        </p:sp>
      </p:grpSp>
      <p:sp>
        <p:nvSpPr>
          <p:cNvPr id="9" name="TextBox 8">
            <a:extLst>
              <a:ext uri="{FF2B5EF4-FFF2-40B4-BE49-F238E27FC236}">
                <a16:creationId xmlns:a16="http://schemas.microsoft.com/office/drawing/2014/main" id="{29350C3E-E659-4378-B5C2-EBC7E6642BD1}"/>
              </a:ext>
            </a:extLst>
          </p:cNvPr>
          <p:cNvSpPr txBox="1"/>
          <p:nvPr/>
        </p:nvSpPr>
        <p:spPr>
          <a:xfrm>
            <a:off x="413933" y="4316554"/>
            <a:ext cx="5486400" cy="923330"/>
          </a:xfrm>
          <a:prstGeom prst="rect">
            <a:avLst/>
          </a:prstGeom>
          <a:noFill/>
        </p:spPr>
        <p:txBody>
          <a:bodyPr wrap="square" rtlCol="0">
            <a:spAutoFit/>
          </a:bodyPr>
          <a:lstStyle/>
          <a:p>
            <a:r>
              <a:rPr lang="en-US" sz="1800" dirty="0"/>
              <a:t>4. Login using </a:t>
            </a:r>
            <a:r>
              <a:rPr lang="en-US" sz="1800" dirty="0" err="1"/>
              <a:t>npstd</a:t>
            </a:r>
            <a:r>
              <a:rPr lang="en-US" sz="1800" dirty="0"/>
              <a:t>\s(your student ID number without the last alphabet)</a:t>
            </a:r>
          </a:p>
          <a:p>
            <a:r>
              <a:rPr lang="en-US" sz="1800" dirty="0"/>
              <a:t>5. Enter your NP student account password</a:t>
            </a:r>
          </a:p>
        </p:txBody>
      </p:sp>
    </p:spTree>
    <p:extLst>
      <p:ext uri="{BB962C8B-B14F-4D97-AF65-F5344CB8AC3E}">
        <p14:creationId xmlns:p14="http://schemas.microsoft.com/office/powerpoint/2010/main" val="382013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Remote Learning Instructions</a:t>
            </a:r>
          </a:p>
        </p:txBody>
      </p:sp>
      <p:sp>
        <p:nvSpPr>
          <p:cNvPr id="4" name="Slide Number Placeholder 3"/>
          <p:cNvSpPr>
            <a:spLocks noGrp="1"/>
          </p:cNvSpPr>
          <p:nvPr>
            <p:ph type="sldNum" sz="quarter" idx="12"/>
          </p:nvPr>
        </p:nvSpPr>
        <p:spPr>
          <a:xfrm>
            <a:off x="0" y="1272222"/>
            <a:ext cx="533400" cy="244476"/>
          </a:xfrm>
          <a:prstGeom prst="rect">
            <a:avLst/>
          </a:prstGeom>
        </p:spPr>
        <p:txBody>
          <a:bodyPr vert="horz" anchor="ctr" anchorCtr="0">
            <a:normAutofit fontScale="85000" lnSpcReduction="20000"/>
          </a:bodyPr>
          <a:lstStyle>
            <a:defPPr>
              <a:defRPr lang="en-US"/>
            </a:defPPr>
            <a:lvl1pPr marL="0" algn="ctr" defTabSz="457200" rtl="0" eaLnBrk="1" latinLnBrk="0" hangingPunct="1">
              <a:defRPr kumimoji="0" sz="14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66EF6D-3DA9-AB4A-B046-714C943A02DA}" type="slidenum">
              <a:rPr lang="en-US" smtClean="0"/>
              <a:pPr/>
              <a:t>2</a:t>
            </a:fld>
            <a:endParaRPr lang="en-US"/>
          </a:p>
        </p:txBody>
      </p:sp>
      <p:sp>
        <p:nvSpPr>
          <p:cNvPr id="7" name="Content Placeholder 6"/>
          <p:cNvSpPr>
            <a:spLocks noGrp="1"/>
          </p:cNvSpPr>
          <p:nvPr>
            <p:ph sz="quarter" idx="1"/>
          </p:nvPr>
        </p:nvSpPr>
        <p:spPr>
          <a:xfrm>
            <a:off x="491836" y="2861739"/>
            <a:ext cx="8153400" cy="1226501"/>
          </a:xfrm>
          <a:ln>
            <a:solidFill>
              <a:schemeClr val="tx1"/>
            </a:solidFill>
          </a:ln>
        </p:spPr>
        <p:txBody>
          <a:bodyPr>
            <a:normAutofit fontScale="92500" lnSpcReduction="20000"/>
          </a:bodyPr>
          <a:lstStyle/>
          <a:p>
            <a:r>
              <a:rPr lang="en-US" b="0" u="sng" dirty="0"/>
              <a:t>Step 2</a:t>
            </a:r>
          </a:p>
          <a:p>
            <a:pPr lvl="1"/>
            <a:r>
              <a:rPr lang="en-US" b="0" dirty="0"/>
              <a:t>Perform highlighted activities in Activities slide</a:t>
            </a:r>
          </a:p>
          <a:p>
            <a:pPr lvl="2"/>
            <a:r>
              <a:rPr lang="en-US" sz="2100" dirty="0"/>
              <a:t>Details in slide </a:t>
            </a:r>
            <a:r>
              <a:rPr lang="en-US" sz="2100" dirty="0" smtClean="0"/>
              <a:t>16</a:t>
            </a:r>
            <a:endParaRPr lang="en-US" sz="2100" dirty="0"/>
          </a:p>
          <a:p>
            <a:pPr marL="685800" lvl="2" indent="0">
              <a:buNone/>
            </a:pPr>
            <a:endParaRPr lang="en-US" dirty="0"/>
          </a:p>
        </p:txBody>
      </p:sp>
      <p:sp>
        <p:nvSpPr>
          <p:cNvPr id="9" name="Content Placeholder 6"/>
          <p:cNvSpPr txBox="1">
            <a:spLocks/>
          </p:cNvSpPr>
          <p:nvPr/>
        </p:nvSpPr>
        <p:spPr>
          <a:xfrm>
            <a:off x="495300" y="4216879"/>
            <a:ext cx="8153400" cy="1226501"/>
          </a:xfrm>
          <a:prstGeom prst="rect">
            <a:avLst/>
          </a:prstGeom>
          <a:ln>
            <a:solidFill>
              <a:schemeClr val="tx1"/>
            </a:solidFill>
          </a:ln>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3400" u="sng" dirty="0"/>
              <a:t>Step 3</a:t>
            </a:r>
          </a:p>
          <a:p>
            <a:pPr lvl="1" defTabSz="914400"/>
            <a:r>
              <a:rPr lang="en-US" sz="2900" dirty="0"/>
              <a:t>Complete and Submit Tasks given</a:t>
            </a:r>
          </a:p>
          <a:p>
            <a:pPr lvl="2" defTabSz="914400"/>
            <a:r>
              <a:rPr lang="en-US" sz="2400" dirty="0"/>
              <a:t>Details in </a:t>
            </a:r>
            <a:r>
              <a:rPr lang="en-US" sz="2400"/>
              <a:t>slide </a:t>
            </a:r>
            <a:r>
              <a:rPr lang="en-US" sz="2400" smtClean="0"/>
              <a:t>17</a:t>
            </a:r>
            <a:endParaRPr lang="en-US" sz="2400" dirty="0"/>
          </a:p>
          <a:p>
            <a:pPr marL="685800" lvl="2" indent="0" defTabSz="914400">
              <a:buNone/>
            </a:pPr>
            <a:endParaRPr lang="en-US" dirty="0"/>
          </a:p>
        </p:txBody>
      </p:sp>
      <p:sp>
        <p:nvSpPr>
          <p:cNvPr id="20" name="Content Placeholder 6">
            <a:extLst>
              <a:ext uri="{FF2B5EF4-FFF2-40B4-BE49-F238E27FC236}">
                <a16:creationId xmlns:a16="http://schemas.microsoft.com/office/drawing/2014/main" id="{32335D7B-F7A5-4AAB-8D14-CCE7C538B30A}"/>
              </a:ext>
            </a:extLst>
          </p:cNvPr>
          <p:cNvSpPr txBox="1">
            <a:spLocks/>
          </p:cNvSpPr>
          <p:nvPr/>
        </p:nvSpPr>
        <p:spPr>
          <a:xfrm>
            <a:off x="495300" y="1414620"/>
            <a:ext cx="8153400" cy="1328579"/>
          </a:xfrm>
          <a:prstGeom prst="rect">
            <a:avLst/>
          </a:prstGeom>
          <a:ln>
            <a:solidFill>
              <a:schemeClr val="tx1"/>
            </a:solidFill>
          </a:ln>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3400" u="sng" dirty="0"/>
              <a:t>Step 1</a:t>
            </a:r>
          </a:p>
          <a:p>
            <a:pPr lvl="1" defTabSz="914400"/>
            <a:r>
              <a:rPr lang="en-US" sz="2900" dirty="0"/>
              <a:t>Read the given slides</a:t>
            </a:r>
          </a:p>
          <a:p>
            <a:pPr lvl="2" defTabSz="914400"/>
            <a:r>
              <a:rPr lang="en-US" sz="2400" dirty="0"/>
              <a:t>Details in slide </a:t>
            </a:r>
            <a:r>
              <a:rPr lang="en-US" sz="2400" dirty="0" smtClean="0"/>
              <a:t>1-15</a:t>
            </a:r>
            <a:endParaRPr lang="en-US" sz="2400" dirty="0"/>
          </a:p>
          <a:p>
            <a:pPr marL="685800" lvl="2" indent="0" defTabSz="914400">
              <a:buNone/>
            </a:pPr>
            <a:endParaRPr lang="en-US" dirty="0"/>
          </a:p>
        </p:txBody>
      </p:sp>
    </p:spTree>
    <p:extLst>
      <p:ext uri="{BB962C8B-B14F-4D97-AF65-F5344CB8AC3E}">
        <p14:creationId xmlns:p14="http://schemas.microsoft.com/office/powerpoint/2010/main" val="100544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err="1" smtClean="0"/>
              <a:t>Cont</a:t>
            </a:r>
            <a:r>
              <a:rPr lang="en-US" dirty="0" smtClean="0"/>
              <a:t>)</a:t>
            </a:r>
            <a:endParaRPr lang="en-US" dirty="0"/>
          </a:p>
        </p:txBody>
      </p:sp>
      <p:pic>
        <p:nvPicPr>
          <p:cNvPr id="4" name="Picture 6" descr="Image">
            <a:extLst>
              <a:ext uri="{FF2B5EF4-FFF2-40B4-BE49-F238E27FC236}">
                <a16:creationId xmlns:a16="http://schemas.microsoft.com/office/drawing/2014/main" id="{1AA86048-9F22-48BA-802E-4F3CE68BC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1447800"/>
            <a:ext cx="6238719" cy="4324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8F6613-F1BD-4A5B-9B1B-7A5B07085A19}"/>
              </a:ext>
            </a:extLst>
          </p:cNvPr>
          <p:cNvSpPr txBox="1"/>
          <p:nvPr/>
        </p:nvSpPr>
        <p:spPr>
          <a:xfrm>
            <a:off x="88497" y="914400"/>
            <a:ext cx="8957324" cy="369332"/>
          </a:xfrm>
          <a:prstGeom prst="rect">
            <a:avLst/>
          </a:prstGeom>
          <a:noFill/>
        </p:spPr>
        <p:txBody>
          <a:bodyPr wrap="none" rtlCol="0">
            <a:spAutoFit/>
          </a:bodyPr>
          <a:lstStyle/>
          <a:p>
            <a:r>
              <a:rPr lang="en-US" sz="1800" dirty="0"/>
              <a:t>You should be able to see your class folder as shown in the example below.</a:t>
            </a:r>
            <a:endParaRPr lang="en-GB" sz="1800" dirty="0"/>
          </a:p>
        </p:txBody>
      </p:sp>
    </p:spTree>
    <p:extLst>
      <p:ext uri="{BB962C8B-B14F-4D97-AF65-F5344CB8AC3E}">
        <p14:creationId xmlns:p14="http://schemas.microsoft.com/office/powerpoint/2010/main" val="222721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Learning Objectives</a:t>
            </a:r>
            <a:endParaRPr lang="en-GB" dirty="0"/>
          </a:p>
        </p:txBody>
      </p:sp>
      <p:sp>
        <p:nvSpPr>
          <p:cNvPr id="3" name="Content Placeholder 2"/>
          <p:cNvSpPr>
            <a:spLocks noGrp="1"/>
          </p:cNvSpPr>
          <p:nvPr>
            <p:ph idx="1"/>
          </p:nvPr>
        </p:nvSpPr>
        <p:spPr>
          <a:xfrm>
            <a:off x="457200" y="838200"/>
            <a:ext cx="8153400" cy="5410200"/>
          </a:xfrm>
        </p:spPr>
        <p:txBody>
          <a:bodyPr/>
          <a:lstStyle/>
          <a:p>
            <a:r>
              <a:rPr lang="en-US" sz="2800" dirty="0"/>
              <a:t>Understanding the CSS Model in controlling the margin and padding of HTML elements, as well as defining model of a box layout element. </a:t>
            </a:r>
          </a:p>
          <a:p>
            <a:r>
              <a:rPr lang="en-US" sz="2800" dirty="0"/>
              <a:t>Using Bootstrap Framework to implement responsive web design which optimize web elements display in various device screen sizes. </a:t>
            </a:r>
          </a:p>
          <a:p>
            <a:r>
              <a:rPr lang="en-US" sz="2800" dirty="0"/>
              <a:t>Using Flexbox to control the flow and alignment of items on web pages</a:t>
            </a:r>
          </a:p>
        </p:txBody>
      </p:sp>
    </p:spTree>
    <p:extLst>
      <p:ext uri="{BB962C8B-B14F-4D97-AF65-F5344CB8AC3E}">
        <p14:creationId xmlns:p14="http://schemas.microsoft.com/office/powerpoint/2010/main" val="204245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Topics</a:t>
            </a:r>
          </a:p>
        </p:txBody>
      </p:sp>
      <p:sp>
        <p:nvSpPr>
          <p:cNvPr id="3" name="Content Placeholder 2"/>
          <p:cNvSpPr>
            <a:spLocks noGrp="1"/>
          </p:cNvSpPr>
          <p:nvPr>
            <p:ph idx="1"/>
          </p:nvPr>
        </p:nvSpPr>
        <p:spPr>
          <a:xfrm>
            <a:off x="457200" y="762000"/>
            <a:ext cx="8153400" cy="5448300"/>
          </a:xfrm>
        </p:spPr>
        <p:txBody>
          <a:bodyPr/>
          <a:lstStyle/>
          <a:p>
            <a:pPr marL="457200" indent="-457200">
              <a:buSzPct val="100000"/>
              <a:buFont typeface="+mj-lt"/>
              <a:buAutoNum type="arabicPeriod"/>
            </a:pPr>
            <a:r>
              <a:rPr lang="en-US" sz="2800" dirty="0"/>
              <a:t>CSS Box Model</a:t>
            </a:r>
          </a:p>
          <a:p>
            <a:pPr marL="685800" lvl="1" indent="-228600">
              <a:buSzPct val="100000"/>
              <a:buFont typeface="Arial" panose="020B0604020202020204" pitchFamily="34" charset="0"/>
              <a:buChar char="•"/>
            </a:pPr>
            <a:r>
              <a:rPr lang="en-US" sz="2400" dirty="0"/>
              <a:t>Margin and Padding</a:t>
            </a:r>
          </a:p>
          <a:p>
            <a:pPr marL="685800" lvl="1" indent="-228600">
              <a:buSzPct val="100000"/>
              <a:buFont typeface="Arial" panose="020B0604020202020204" pitchFamily="34" charset="0"/>
              <a:buChar char="•"/>
            </a:pPr>
            <a:r>
              <a:rPr lang="en-US" sz="2400" dirty="0"/>
              <a:t>Box Border</a:t>
            </a:r>
          </a:p>
          <a:p>
            <a:pPr marL="457200" indent="-457200">
              <a:buSzPct val="100000"/>
              <a:buFont typeface="+mj-lt"/>
              <a:buAutoNum type="arabicPeriod"/>
            </a:pPr>
            <a:r>
              <a:rPr lang="en-US" sz="2800" dirty="0"/>
              <a:t>Responsive Web Design with Bootstrap</a:t>
            </a:r>
          </a:p>
          <a:p>
            <a:pPr lvl="1">
              <a:buSzPct val="100000"/>
              <a:buFont typeface="Arial" panose="020B0604020202020204" pitchFamily="34" charset="0"/>
              <a:buChar char="•"/>
            </a:pPr>
            <a:r>
              <a:rPr lang="en-US" sz="2400" dirty="0"/>
              <a:t>Bootstrap Grid System</a:t>
            </a:r>
          </a:p>
          <a:p>
            <a:pPr marL="457200" indent="-457200">
              <a:buSzPct val="100000"/>
              <a:buFont typeface="+mj-lt"/>
              <a:buAutoNum type="arabicPeriod"/>
            </a:pPr>
            <a:r>
              <a:rPr lang="en-US" sz="2800" dirty="0"/>
              <a:t>CSS Flexbox</a:t>
            </a:r>
          </a:p>
          <a:p>
            <a:pPr marL="685800" lvl="1" indent="-228600">
              <a:buSzPct val="100000"/>
              <a:buFont typeface="Arial" panose="020B0604020202020204" pitchFamily="34" charset="0"/>
              <a:buChar char="•"/>
            </a:pPr>
            <a:r>
              <a:rPr lang="en-US" sz="2400" dirty="0"/>
              <a:t>Setting up Flexbox Container</a:t>
            </a:r>
          </a:p>
          <a:p>
            <a:pPr marL="685800" lvl="1" indent="-228600">
              <a:buSzPct val="100000"/>
              <a:buFont typeface="Arial" panose="020B0604020202020204" pitchFamily="34" charset="0"/>
              <a:buChar char="•"/>
            </a:pPr>
            <a:r>
              <a:rPr lang="en-US" sz="2400" dirty="0"/>
              <a:t>Controlling Flow in Flexbox Container</a:t>
            </a:r>
          </a:p>
          <a:p>
            <a:pPr marL="685800" lvl="1" indent="-228600">
              <a:buSzPct val="100000"/>
              <a:buFont typeface="Arial" panose="020B0604020202020204" pitchFamily="34" charset="0"/>
              <a:buChar char="•"/>
            </a:pPr>
            <a:r>
              <a:rPr lang="en-US" sz="2400" dirty="0"/>
              <a:t>Controlling Alignment of Flex Items in Container</a:t>
            </a:r>
          </a:p>
          <a:p>
            <a:pPr marL="457200" lvl="1" indent="0">
              <a:buSzPct val="100000"/>
              <a:buNone/>
            </a:pPr>
            <a:endParaRPr lang="en-US" sz="2400" dirty="0"/>
          </a:p>
          <a:p>
            <a:pPr marL="514350" lvl="0" indent="-514350">
              <a:buSzPct val="100000"/>
              <a:buFont typeface="+mj-lt"/>
              <a:buAutoNum type="arabicPeriod"/>
            </a:pPr>
            <a:endParaRPr lang="en-US" sz="2800" dirty="0"/>
          </a:p>
        </p:txBody>
      </p:sp>
    </p:spTree>
    <p:extLst>
      <p:ext uri="{BB962C8B-B14F-4D97-AF65-F5344CB8AC3E}">
        <p14:creationId xmlns:p14="http://schemas.microsoft.com/office/powerpoint/2010/main" val="20837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defRPr/>
            </a:pPr>
            <a:r>
              <a:rPr lang="en-US" dirty="0"/>
              <a:t>CSS Box Model</a:t>
            </a:r>
          </a:p>
        </p:txBody>
      </p:sp>
      <p:sp>
        <p:nvSpPr>
          <p:cNvPr id="20484" name="Rectangle 3"/>
          <p:cNvSpPr>
            <a:spLocks noGrp="1" noChangeArrowheads="1"/>
          </p:cNvSpPr>
          <p:nvPr>
            <p:ph type="body" idx="1"/>
          </p:nvPr>
        </p:nvSpPr>
        <p:spPr>
          <a:xfrm>
            <a:off x="342900" y="762000"/>
            <a:ext cx="8458200" cy="5334000"/>
          </a:xfrm>
        </p:spPr>
        <p:txBody>
          <a:bodyPr/>
          <a:lstStyle/>
          <a:p>
            <a:r>
              <a:rPr lang="en-US" altLang="en-US" sz="2800" dirty="0"/>
              <a:t>CSS treats each element on the page using a </a:t>
            </a:r>
            <a:r>
              <a:rPr lang="en-US" altLang="en-US" sz="2800" dirty="0">
                <a:solidFill>
                  <a:schemeClr val="accent1"/>
                </a:solidFill>
              </a:rPr>
              <a:t>box model</a:t>
            </a:r>
          </a:p>
          <a:p>
            <a:r>
              <a:rPr lang="en-US" altLang="en-US" sz="2800" dirty="0"/>
              <a:t>Styles can specify the </a:t>
            </a:r>
            <a:r>
              <a:rPr lang="en-US" altLang="en-US" sz="2800" dirty="0">
                <a:solidFill>
                  <a:schemeClr val="accent1"/>
                </a:solidFill>
              </a:rPr>
              <a:t>margins</a:t>
            </a:r>
            <a:r>
              <a:rPr lang="en-US" altLang="en-US" sz="2800" dirty="0"/>
              <a:t>, </a:t>
            </a:r>
            <a:r>
              <a:rPr lang="en-US" altLang="en-US" sz="2800" dirty="0">
                <a:solidFill>
                  <a:schemeClr val="accent1"/>
                </a:solidFill>
              </a:rPr>
              <a:t>borders</a:t>
            </a:r>
            <a:r>
              <a:rPr lang="en-US" altLang="en-US" sz="2800" dirty="0"/>
              <a:t> and </a:t>
            </a:r>
            <a:r>
              <a:rPr lang="en-US" altLang="en-US" sz="2800" dirty="0">
                <a:solidFill>
                  <a:schemeClr val="accent1"/>
                </a:solidFill>
              </a:rPr>
              <a:t>padding</a:t>
            </a:r>
            <a:r>
              <a:rPr lang="en-US" altLang="en-US" sz="2800" dirty="0"/>
              <a:t> of the box</a:t>
            </a:r>
          </a:p>
          <a:p>
            <a:pPr lvl="1"/>
            <a:endParaRPr lang="en-US" altLang="en-US" sz="2400" dirty="0"/>
          </a:p>
          <a:p>
            <a:pPr lvl="1"/>
            <a:endParaRPr lang="en-US" altLang="en-US" sz="2400" dirty="0"/>
          </a:p>
          <a:p>
            <a:pPr lvl="1"/>
            <a:endParaRPr lang="en-US" altLang="en-US" sz="2400" dirty="0"/>
          </a:p>
          <a:p>
            <a:pPr lvl="1"/>
            <a:endParaRPr lang="en-US" altLang="en-US" sz="2400" dirty="0"/>
          </a:p>
          <a:p>
            <a:pPr lvl="2"/>
            <a:endParaRPr lang="en-US" altLang="en-US" sz="2000" dirty="0"/>
          </a:p>
          <a:p>
            <a:pPr lvl="2"/>
            <a:endParaRPr lang="en-US" altLang="en-US" sz="2000" dirty="0"/>
          </a:p>
          <a:p>
            <a:pPr lvl="1"/>
            <a:r>
              <a:rPr lang="en-US" altLang="en-US" sz="2400" dirty="0"/>
              <a:t>E.g.    </a:t>
            </a:r>
            <a:r>
              <a:rPr lang="en-US" altLang="en-US" sz="2400" dirty="0">
                <a:latin typeface="Calibri" panose="020F0502020204030204" pitchFamily="34" charset="0"/>
                <a:cs typeface="Calibri" panose="020F0502020204030204" pitchFamily="34" charset="0"/>
              </a:rPr>
              <a:t>P { </a:t>
            </a:r>
            <a:r>
              <a:rPr lang="en-US" altLang="en-US" sz="2400" dirty="0">
                <a:solidFill>
                  <a:srgbClr val="FF0000"/>
                </a:solidFill>
                <a:latin typeface="Calibri" panose="020F0502020204030204" pitchFamily="34" charset="0"/>
                <a:cs typeface="Calibri" panose="020F0502020204030204" pitchFamily="34" charset="0"/>
              </a:rPr>
              <a:t>margin</a:t>
            </a:r>
            <a:r>
              <a:rPr lang="en-US" altLang="en-US" sz="2400" dirty="0">
                <a:latin typeface="Calibri" panose="020F0502020204030204" pitchFamily="34" charset="0"/>
                <a:cs typeface="Calibri" panose="020F0502020204030204" pitchFamily="34" charset="0"/>
              </a:rPr>
              <a:t>: 10px;</a:t>
            </a:r>
            <a:br>
              <a:rPr lang="en-US" altLang="en-US" sz="2400"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	              </a:t>
            </a:r>
            <a:r>
              <a:rPr lang="en-US" altLang="en-US" sz="2400" dirty="0">
                <a:solidFill>
                  <a:srgbClr val="FF0000"/>
                </a:solidFill>
                <a:latin typeface="Calibri" panose="020F0502020204030204" pitchFamily="34" charset="0"/>
                <a:cs typeface="Calibri" panose="020F0502020204030204" pitchFamily="34" charset="0"/>
              </a:rPr>
              <a:t>border</a:t>
            </a:r>
            <a:r>
              <a:rPr lang="en-US" altLang="en-US" sz="2400" dirty="0">
                <a:latin typeface="Calibri" panose="020F0502020204030204" pitchFamily="34" charset="0"/>
                <a:cs typeface="Calibri" panose="020F0502020204030204" pitchFamily="34" charset="0"/>
              </a:rPr>
              <a:t>: 5px solid black;</a:t>
            </a:r>
            <a:br>
              <a:rPr lang="en-US" altLang="en-US" sz="2400"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	              </a:t>
            </a:r>
            <a:r>
              <a:rPr lang="en-US" altLang="en-US" sz="2400" dirty="0">
                <a:solidFill>
                  <a:srgbClr val="FF0000"/>
                </a:solidFill>
                <a:latin typeface="Calibri" panose="020F0502020204030204" pitchFamily="34" charset="0"/>
                <a:cs typeface="Calibri" panose="020F0502020204030204" pitchFamily="34" charset="0"/>
              </a:rPr>
              <a:t>padding</a:t>
            </a:r>
            <a:r>
              <a:rPr lang="en-US" altLang="en-US" sz="2400" dirty="0">
                <a:latin typeface="Calibri" panose="020F0502020204030204" pitchFamily="34" charset="0"/>
                <a:cs typeface="Calibri" panose="020F0502020204030204" pitchFamily="34" charset="0"/>
              </a:rPr>
              <a:t>: 8px;}</a:t>
            </a:r>
            <a:endParaRPr lang="en-US" altLang="en-US" dirty="0">
              <a:latin typeface="Calibri" panose="020F0502020204030204" pitchFamily="34" charset="0"/>
              <a:cs typeface="Calibri" panose="020F0502020204030204" pitchFamily="34" charset="0"/>
            </a:endParaRPr>
          </a:p>
        </p:txBody>
      </p:sp>
      <p:grpSp>
        <p:nvGrpSpPr>
          <p:cNvPr id="20485" name="Group 14"/>
          <p:cNvGrpSpPr>
            <a:grpSpLocks/>
          </p:cNvGrpSpPr>
          <p:nvPr/>
        </p:nvGrpSpPr>
        <p:grpSpPr bwMode="auto">
          <a:xfrm>
            <a:off x="2362200" y="2171700"/>
            <a:ext cx="5181600" cy="2514600"/>
            <a:chOff x="1056" y="2352"/>
            <a:chExt cx="3264" cy="1152"/>
          </a:xfrm>
        </p:grpSpPr>
        <p:sp>
          <p:nvSpPr>
            <p:cNvPr id="20498" name="Rectangle 9"/>
            <p:cNvSpPr>
              <a:spLocks noChangeArrowheads="1"/>
            </p:cNvSpPr>
            <p:nvPr/>
          </p:nvSpPr>
          <p:spPr bwMode="auto">
            <a:xfrm>
              <a:off x="1248" y="2527"/>
              <a:ext cx="2880" cy="833"/>
            </a:xfrm>
            <a:prstGeom prst="rect">
              <a:avLst/>
            </a:prstGeom>
            <a:solidFill>
              <a:schemeClr val="tx1"/>
            </a:solidFill>
            <a:ln w="12700">
              <a:solidFill>
                <a:schemeClr val="tx1"/>
              </a:solidFill>
              <a:miter lim="800000"/>
              <a:headEnd type="none" w="sm" len="sm"/>
              <a:tailEnd type="none" w="sm" len="sm"/>
            </a:ln>
          </p:spPr>
          <p:txBody>
            <a:bodyPr wrap="none" anchorCtr="1"/>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altLang="en-US" sz="1600" b="1">
                  <a:latin typeface="Arial Narrow" panose="020B0606020202030204" pitchFamily="34" charset="0"/>
                </a:rPr>
                <a:t>Margin</a:t>
              </a:r>
            </a:p>
          </p:txBody>
        </p:sp>
        <p:sp>
          <p:nvSpPr>
            <p:cNvPr id="20499" name="Rectangle 8"/>
            <p:cNvSpPr>
              <a:spLocks noChangeArrowheads="1"/>
            </p:cNvSpPr>
            <p:nvPr/>
          </p:nvSpPr>
          <p:spPr bwMode="auto">
            <a:xfrm>
              <a:off x="1056" y="2352"/>
              <a:ext cx="3264" cy="115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1"/>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altLang="en-US" sz="1600" b="1">
                  <a:latin typeface="Arial Narrow" panose="020B0606020202030204" pitchFamily="34" charset="0"/>
                </a:rPr>
                <a:t>Margin</a:t>
              </a:r>
            </a:p>
          </p:txBody>
        </p:sp>
        <p:sp>
          <p:nvSpPr>
            <p:cNvPr id="20500" name="Rectangle 10"/>
            <p:cNvSpPr>
              <a:spLocks noChangeArrowheads="1"/>
            </p:cNvSpPr>
            <p:nvPr/>
          </p:nvSpPr>
          <p:spPr bwMode="auto">
            <a:xfrm>
              <a:off x="1344" y="2688"/>
              <a:ext cx="2640" cy="576"/>
            </a:xfrm>
            <a:prstGeom prst="rect">
              <a:avLst/>
            </a:prstGeom>
            <a:solidFill>
              <a:srgbClr val="C0C0C0"/>
            </a:solidFill>
            <a:ln w="12700">
              <a:solidFill>
                <a:schemeClr val="tx1"/>
              </a:solidFill>
              <a:miter lim="800000"/>
              <a:headEnd type="none" w="sm" len="sm"/>
              <a:tailEnd type="none" w="sm" len="sm"/>
            </a:ln>
          </p:spPr>
          <p:txBody>
            <a:bodyPr wrap="none" anchorCtr="1"/>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endParaRPr lang="en-US" altLang="en-US" sz="1600" b="1">
                <a:latin typeface="Arial Narrow" panose="020B0606020202030204" pitchFamily="34" charset="0"/>
              </a:endParaRPr>
            </a:p>
          </p:txBody>
        </p:sp>
        <p:sp>
          <p:nvSpPr>
            <p:cNvPr id="20501" name="Rectangle 11"/>
            <p:cNvSpPr>
              <a:spLocks noChangeArrowheads="1"/>
            </p:cNvSpPr>
            <p:nvPr/>
          </p:nvSpPr>
          <p:spPr bwMode="auto">
            <a:xfrm>
              <a:off x="2442" y="2525"/>
              <a:ext cx="5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US" altLang="en-US" sz="1800" b="1">
                  <a:solidFill>
                    <a:schemeClr val="bg1"/>
                  </a:solidFill>
                  <a:latin typeface="Arial Narrow" panose="020B0606020202030204" pitchFamily="34" charset="0"/>
                </a:rPr>
                <a:t>Border</a:t>
              </a:r>
            </a:p>
          </p:txBody>
        </p:sp>
        <p:sp>
          <p:nvSpPr>
            <p:cNvPr id="20502" name="Rectangle 12"/>
            <p:cNvSpPr>
              <a:spLocks noChangeArrowheads="1"/>
            </p:cNvSpPr>
            <p:nvPr/>
          </p:nvSpPr>
          <p:spPr bwMode="auto">
            <a:xfrm>
              <a:off x="1488" y="2880"/>
              <a:ext cx="2304" cy="240"/>
            </a:xfrm>
            <a:prstGeom prst="rect">
              <a:avLst/>
            </a:prstGeom>
            <a:solidFill>
              <a:schemeClr val="bg1"/>
            </a:solidFill>
            <a:ln w="12700">
              <a:solidFill>
                <a:schemeClr val="tx1"/>
              </a:solidFill>
              <a:miter lim="800000"/>
              <a:headEnd type="none" w="sm" len="sm"/>
              <a:tailEnd type="none" w="sm" len="sm"/>
            </a:ln>
          </p:spPr>
          <p:txBody>
            <a:bodyPr wrap="none" anchor="ctr" anchorCtr="1"/>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altLang="en-US" sz="1600" b="1">
                  <a:latin typeface="Arial Narrow" panose="020B0606020202030204" pitchFamily="34" charset="0"/>
                </a:rPr>
                <a:t>Content</a:t>
              </a:r>
            </a:p>
          </p:txBody>
        </p:sp>
        <p:sp>
          <p:nvSpPr>
            <p:cNvPr id="20503" name="Rectangle 13"/>
            <p:cNvSpPr>
              <a:spLocks noChangeArrowheads="1"/>
            </p:cNvSpPr>
            <p:nvPr/>
          </p:nvSpPr>
          <p:spPr bwMode="auto">
            <a:xfrm>
              <a:off x="2394" y="2688"/>
              <a:ext cx="5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US" altLang="en-US" sz="1800" b="1">
                  <a:latin typeface="Arial Narrow" panose="020B0606020202030204" pitchFamily="34" charset="0"/>
                </a:rPr>
                <a:t>Padding</a:t>
              </a:r>
            </a:p>
          </p:txBody>
        </p:sp>
      </p:grpSp>
      <p:grpSp>
        <p:nvGrpSpPr>
          <p:cNvPr id="3" name="Group 19"/>
          <p:cNvGrpSpPr>
            <a:grpSpLocks/>
          </p:cNvGrpSpPr>
          <p:nvPr/>
        </p:nvGrpSpPr>
        <p:grpSpPr bwMode="auto">
          <a:xfrm>
            <a:off x="6475413" y="2186516"/>
            <a:ext cx="534987" cy="381000"/>
            <a:chOff x="7503376" y="2362200"/>
            <a:chExt cx="535724" cy="457200"/>
          </a:xfrm>
        </p:grpSpPr>
        <p:sp>
          <p:nvSpPr>
            <p:cNvPr id="20495" name="TextBox 11"/>
            <p:cNvSpPr txBox="1">
              <a:spLocks noChangeArrowheads="1"/>
            </p:cNvSpPr>
            <p:nvPr/>
          </p:nvSpPr>
          <p:spPr bwMode="auto">
            <a:xfrm>
              <a:off x="7503376" y="2392680"/>
              <a:ext cx="53572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US" altLang="en-US" sz="1100"/>
                <a:t>10px</a:t>
              </a:r>
              <a:endParaRPr lang="en-US" altLang="en-US" sz="2000"/>
            </a:p>
          </p:txBody>
        </p:sp>
        <p:cxnSp>
          <p:nvCxnSpPr>
            <p:cNvPr id="20496" name="Straight Arrow Connector 13"/>
            <p:cNvCxnSpPr>
              <a:cxnSpLocks noChangeShapeType="1"/>
            </p:cNvCxnSpPr>
            <p:nvPr/>
          </p:nvCxnSpPr>
          <p:spPr bwMode="auto">
            <a:xfrm rot="5400000" flipH="1" flipV="1">
              <a:off x="7695406" y="2437606"/>
              <a:ext cx="1524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0497" name="Straight Arrow Connector 15"/>
            <p:cNvCxnSpPr>
              <a:cxnSpLocks noChangeShapeType="1"/>
            </p:cNvCxnSpPr>
            <p:nvPr/>
          </p:nvCxnSpPr>
          <p:spPr bwMode="auto">
            <a:xfrm rot="16200000" flipH="1">
              <a:off x="7690644" y="2736056"/>
              <a:ext cx="1651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4" name="Group 25"/>
          <p:cNvGrpSpPr>
            <a:grpSpLocks/>
          </p:cNvGrpSpPr>
          <p:nvPr/>
        </p:nvGrpSpPr>
        <p:grpSpPr bwMode="auto">
          <a:xfrm>
            <a:off x="6248400" y="2542116"/>
            <a:ext cx="446088" cy="381000"/>
            <a:chOff x="7974144" y="3505200"/>
            <a:chExt cx="445956" cy="380999"/>
          </a:xfrm>
        </p:grpSpPr>
        <p:sp>
          <p:nvSpPr>
            <p:cNvPr id="20492" name="TextBox 21"/>
            <p:cNvSpPr txBox="1">
              <a:spLocks noChangeArrowheads="1"/>
            </p:cNvSpPr>
            <p:nvPr/>
          </p:nvSpPr>
          <p:spPr bwMode="auto">
            <a:xfrm>
              <a:off x="7974144" y="3556000"/>
              <a:ext cx="44595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US" altLang="en-US" sz="1100">
                  <a:solidFill>
                    <a:schemeClr val="bg1"/>
                  </a:solidFill>
                </a:rPr>
                <a:t>5px</a:t>
              </a:r>
              <a:endParaRPr lang="en-US" altLang="en-US" sz="2000">
                <a:solidFill>
                  <a:schemeClr val="bg1"/>
                </a:solidFill>
              </a:endParaRPr>
            </a:p>
          </p:txBody>
        </p:sp>
        <p:cxnSp>
          <p:nvCxnSpPr>
            <p:cNvPr id="20493" name="Straight Arrow Connector 22"/>
            <p:cNvCxnSpPr>
              <a:cxnSpLocks noChangeShapeType="1"/>
            </p:cNvCxnSpPr>
            <p:nvPr/>
          </p:nvCxnSpPr>
          <p:spPr bwMode="auto">
            <a:xfrm rot="5400000" flipH="1" flipV="1">
              <a:off x="8129530" y="3567906"/>
              <a:ext cx="127000" cy="1588"/>
            </a:xfrm>
            <a:prstGeom prst="straightConnector1">
              <a:avLst/>
            </a:prstGeom>
            <a:noFill/>
            <a:ln w="12700" algn="ctr">
              <a:solidFill>
                <a:schemeClr val="bg1"/>
              </a:solidFill>
              <a:round/>
              <a:headEnd type="none" w="sm" len="sm"/>
              <a:tailEnd type="arrow" w="med" len="med"/>
            </a:ln>
            <a:extLst>
              <a:ext uri="{909E8E84-426E-40DD-AFC4-6F175D3DCCD1}">
                <a14:hiddenFill xmlns:a14="http://schemas.microsoft.com/office/drawing/2010/main">
                  <a:noFill/>
                </a14:hiddenFill>
              </a:ext>
            </a:extLst>
          </p:spPr>
        </p:cxnSp>
        <p:cxnSp>
          <p:nvCxnSpPr>
            <p:cNvPr id="20494" name="Straight Arrow Connector 23"/>
            <p:cNvCxnSpPr>
              <a:cxnSpLocks noChangeShapeType="1"/>
            </p:cNvCxnSpPr>
            <p:nvPr/>
          </p:nvCxnSpPr>
          <p:spPr bwMode="auto">
            <a:xfrm rot="16200000" flipH="1">
              <a:off x="8125826" y="3816614"/>
              <a:ext cx="137583" cy="1588"/>
            </a:xfrm>
            <a:prstGeom prst="straightConnector1">
              <a:avLst/>
            </a:prstGeom>
            <a:noFill/>
            <a:ln w="12700" algn="ctr">
              <a:solidFill>
                <a:schemeClr val="bg1"/>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5" name="Group 26"/>
          <p:cNvGrpSpPr>
            <a:grpSpLocks/>
          </p:cNvGrpSpPr>
          <p:nvPr/>
        </p:nvGrpSpPr>
        <p:grpSpPr bwMode="auto">
          <a:xfrm>
            <a:off x="5712542" y="2933171"/>
            <a:ext cx="446088" cy="381000"/>
            <a:chOff x="7541476" y="2362200"/>
            <a:chExt cx="445956" cy="457200"/>
          </a:xfrm>
        </p:grpSpPr>
        <p:sp>
          <p:nvSpPr>
            <p:cNvPr id="20489" name="TextBox 27"/>
            <p:cNvSpPr txBox="1">
              <a:spLocks noChangeArrowheads="1"/>
            </p:cNvSpPr>
            <p:nvPr/>
          </p:nvSpPr>
          <p:spPr bwMode="auto">
            <a:xfrm>
              <a:off x="7541476" y="2423160"/>
              <a:ext cx="44595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US" altLang="en-US" sz="1100" dirty="0"/>
                <a:t>8px</a:t>
              </a:r>
              <a:endParaRPr lang="en-US" altLang="en-US" sz="2000" dirty="0"/>
            </a:p>
          </p:txBody>
        </p:sp>
        <p:cxnSp>
          <p:nvCxnSpPr>
            <p:cNvPr id="20490" name="Straight Arrow Connector 28"/>
            <p:cNvCxnSpPr>
              <a:cxnSpLocks noChangeShapeType="1"/>
            </p:cNvCxnSpPr>
            <p:nvPr/>
          </p:nvCxnSpPr>
          <p:spPr bwMode="auto">
            <a:xfrm rot="5400000" flipH="1" flipV="1">
              <a:off x="7695406" y="2437606"/>
              <a:ext cx="1524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0491" name="Straight Arrow Connector 29"/>
            <p:cNvCxnSpPr>
              <a:cxnSpLocks noChangeShapeType="1"/>
            </p:cNvCxnSpPr>
            <p:nvPr/>
          </p:nvCxnSpPr>
          <p:spPr bwMode="auto">
            <a:xfrm rot="16200000" flipH="1">
              <a:off x="7690644" y="2736056"/>
              <a:ext cx="165100" cy="15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6527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Responsive Web Design</a:t>
            </a:r>
            <a:endParaRPr lang="en-GB" dirty="0"/>
          </a:p>
        </p:txBody>
      </p:sp>
      <p:sp>
        <p:nvSpPr>
          <p:cNvPr id="3" name="Content Placeholder 2"/>
          <p:cNvSpPr>
            <a:spLocks noGrp="1"/>
          </p:cNvSpPr>
          <p:nvPr>
            <p:ph idx="1"/>
          </p:nvPr>
        </p:nvSpPr>
        <p:spPr>
          <a:xfrm>
            <a:off x="371472" y="699525"/>
            <a:ext cx="8467728" cy="5535428"/>
          </a:xfrm>
        </p:spPr>
        <p:txBody>
          <a:bodyPr/>
          <a:lstStyle/>
          <a:p>
            <a:r>
              <a:rPr lang="en-US" dirty="0"/>
              <a:t>Responsive web design makes your web page look good on all devices.</a:t>
            </a:r>
          </a:p>
          <a:p>
            <a:r>
              <a:rPr lang="en-US" dirty="0"/>
              <a:t>Responsive web design uses 3 core components</a:t>
            </a:r>
            <a:r>
              <a:rPr lang="en-US" b="0" dirty="0"/>
              <a:t>:</a:t>
            </a:r>
          </a:p>
          <a:p>
            <a:pPr lvl="1"/>
            <a:r>
              <a:rPr lang="en-US" dirty="0"/>
              <a:t>A flexible grid</a:t>
            </a:r>
          </a:p>
          <a:p>
            <a:pPr lvl="2"/>
            <a:r>
              <a:rPr lang="en-US" dirty="0"/>
              <a:t>Responsive sites use methods that allow them to squeeze and flow into the available browser space.</a:t>
            </a:r>
          </a:p>
          <a:p>
            <a:pPr lvl="1"/>
            <a:r>
              <a:rPr lang="en-US" dirty="0"/>
              <a:t>Flexible images</a:t>
            </a:r>
          </a:p>
          <a:p>
            <a:pPr lvl="2"/>
            <a:r>
              <a:rPr lang="en-US" dirty="0"/>
              <a:t>Images and other embedded media need to be able to scale to fit their containing elements.</a:t>
            </a:r>
          </a:p>
          <a:p>
            <a:pPr lvl="1"/>
            <a:r>
              <a:rPr lang="en-US" dirty="0"/>
              <a:t>CSS media queries</a:t>
            </a:r>
          </a:p>
          <a:p>
            <a:pPr lvl="2"/>
            <a:r>
              <a:rPr lang="en-US" dirty="0"/>
              <a:t>Media queries give us a way to deliver sets of rules only to devices that meet certain criteria, such as width and orientation.</a:t>
            </a:r>
          </a:p>
          <a:p>
            <a:pPr marL="857250" lvl="2" indent="0">
              <a:buNone/>
            </a:pPr>
            <a:endParaRPr lang="en-US" dirty="0"/>
          </a:p>
        </p:txBody>
      </p:sp>
    </p:spTree>
    <p:extLst>
      <p:ext uri="{BB962C8B-B14F-4D97-AF65-F5344CB8AC3E}">
        <p14:creationId xmlns:p14="http://schemas.microsoft.com/office/powerpoint/2010/main" val="377976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600" dirty="0"/>
              <a:t>Bootstrap Framework</a:t>
            </a:r>
          </a:p>
        </p:txBody>
      </p:sp>
      <p:sp>
        <p:nvSpPr>
          <p:cNvPr id="66564" name="Rectangle 4"/>
          <p:cNvSpPr>
            <a:spLocks noGrp="1" noChangeArrowheads="1"/>
          </p:cNvSpPr>
          <p:nvPr>
            <p:ph type="body" sz="half" idx="4294967295"/>
          </p:nvPr>
        </p:nvSpPr>
        <p:spPr>
          <a:xfrm>
            <a:off x="381000" y="914400"/>
            <a:ext cx="8229600" cy="5334000"/>
          </a:xfrm>
        </p:spPr>
        <p:txBody>
          <a:bodyPr/>
          <a:lstStyle/>
          <a:p>
            <a:pPr algn="just"/>
            <a:r>
              <a:rPr lang="en-US" sz="2800" b="0" dirty="0"/>
              <a:t>Bootstrap Framework allows creation of </a:t>
            </a:r>
            <a:r>
              <a:rPr lang="en-US" sz="2800" dirty="0">
                <a:solidFill>
                  <a:schemeClr val="accent5">
                    <a:lumMod val="50000"/>
                  </a:schemeClr>
                </a:solidFill>
              </a:rPr>
              <a:t>responsive layout </a:t>
            </a:r>
            <a:r>
              <a:rPr lang="en-US" sz="2800" b="0" dirty="0"/>
              <a:t>with much less efforts. </a:t>
            </a:r>
          </a:p>
          <a:p>
            <a:pPr algn="just"/>
            <a:r>
              <a:rPr lang="en-US" sz="2800" b="0" dirty="0"/>
              <a:t>Developed by </a:t>
            </a:r>
            <a:r>
              <a:rPr lang="en-US" sz="2800" b="0" i="1" dirty="0"/>
              <a:t>Mark Otto</a:t>
            </a:r>
            <a:r>
              <a:rPr lang="en-US" sz="2800" b="0" dirty="0"/>
              <a:t> and </a:t>
            </a:r>
            <a:r>
              <a:rPr lang="en-US" sz="2800" b="0" i="1" dirty="0"/>
              <a:t>Jacob Thornton </a:t>
            </a:r>
            <a:r>
              <a:rPr lang="en-US" sz="2800" b="0" dirty="0"/>
              <a:t>at Twitter, released in August 2011.</a:t>
            </a:r>
          </a:p>
          <a:p>
            <a:pPr algn="just"/>
            <a:r>
              <a:rPr lang="en-US" sz="2800" b="0" dirty="0"/>
              <a:t>It includes </a:t>
            </a:r>
            <a:r>
              <a:rPr lang="en-US" sz="2800" dirty="0">
                <a:solidFill>
                  <a:schemeClr val="accent5">
                    <a:lumMod val="50000"/>
                  </a:schemeClr>
                </a:solidFill>
              </a:rPr>
              <a:t>HTML and CSS based design templates</a:t>
            </a:r>
            <a:r>
              <a:rPr lang="en-US" sz="2800" b="0" dirty="0"/>
              <a:t> for common user interface components like Typography, Forms, Buttons, Tables, Navigations, Dropdowns, Alerts, Tabs, Carousels, etc.</a:t>
            </a:r>
          </a:p>
          <a:p>
            <a:pPr algn="just"/>
            <a:r>
              <a:rPr lang="en-US" sz="2800" b="0" dirty="0"/>
              <a:t>The responsiveness of Bootstrap framework is implemented via CSS flexbox and media queries. </a:t>
            </a:r>
          </a:p>
          <a:p>
            <a:pPr algn="just"/>
            <a:endParaRPr lang="en-US" sz="2800" b="0" dirty="0"/>
          </a:p>
        </p:txBody>
      </p:sp>
    </p:spTree>
    <p:extLst>
      <p:ext uri="{BB962C8B-B14F-4D97-AF65-F5344CB8AC3E}">
        <p14:creationId xmlns:p14="http://schemas.microsoft.com/office/powerpoint/2010/main" val="50714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4"/>
          <p:cNvSpPr>
            <a:spLocks noGrp="1" noChangeArrowheads="1"/>
          </p:cNvSpPr>
          <p:nvPr>
            <p:ph type="body" sz="half" idx="4294967295"/>
          </p:nvPr>
        </p:nvSpPr>
        <p:spPr>
          <a:xfrm>
            <a:off x="335280" y="914400"/>
            <a:ext cx="8229601" cy="5257800"/>
          </a:xfrm>
          <a:ln>
            <a:noFill/>
          </a:ln>
        </p:spPr>
        <p:txBody>
          <a:bodyPr/>
          <a:lstStyle/>
          <a:p>
            <a:pPr algn="just"/>
            <a:r>
              <a:rPr lang="en-US" sz="2400" b="0" dirty="0"/>
              <a:t>Bootstrap's grid </a:t>
            </a:r>
            <a:r>
              <a:rPr lang="en-US" sz="2400" b="0"/>
              <a:t>system divides </a:t>
            </a:r>
            <a:r>
              <a:rPr lang="en-US" sz="2400" b="0" dirty="0"/>
              <a:t>a page into 12 equal-width columns. You can group the columns together to create wider columns:</a:t>
            </a:r>
          </a:p>
          <a:p>
            <a:pPr marL="0" indent="0" algn="just">
              <a:buNone/>
            </a:pPr>
            <a:endParaRPr lang="en-US" sz="2800" b="0" dirty="0"/>
          </a:p>
          <a:p>
            <a:pPr algn="just"/>
            <a:endParaRPr lang="en-US" sz="2800" dirty="0"/>
          </a:p>
          <a:p>
            <a:pPr algn="just"/>
            <a:endParaRPr lang="en-US" sz="2800" dirty="0"/>
          </a:p>
          <a:p>
            <a:pPr marL="0" indent="0" algn="just">
              <a:buNone/>
            </a:pPr>
            <a:endParaRPr lang="en-US" sz="2800" dirty="0"/>
          </a:p>
        </p:txBody>
      </p:sp>
      <p:sp>
        <p:nvSpPr>
          <p:cNvPr id="24578" name="Rectangle 2"/>
          <p:cNvSpPr>
            <a:spLocks noGrp="1" noChangeArrowheads="1"/>
          </p:cNvSpPr>
          <p:nvPr>
            <p:ph type="title"/>
          </p:nvPr>
        </p:nvSpPr>
        <p:spPr>
          <a:xfrm>
            <a:off x="304800" y="0"/>
            <a:ext cx="8458200" cy="762000"/>
          </a:xfrm>
        </p:spPr>
        <p:txBody>
          <a:bodyPr/>
          <a:lstStyle/>
          <a:p>
            <a:r>
              <a:rPr lang="en-US" altLang="en-US" sz="3600" dirty="0"/>
              <a:t>Bootstrap Grid System</a:t>
            </a:r>
            <a:endParaRPr lang="en-US" altLang="en-US" sz="2000" dirty="0"/>
          </a:p>
        </p:txBody>
      </p:sp>
      <p:pic>
        <p:nvPicPr>
          <p:cNvPr id="100354" name="Picture 2" descr="http://www.ibm.com/developerworks/library/wa-bootstrap/fig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220265" cy="414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8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Rectangle 4"/>
          <p:cNvSpPr>
            <a:spLocks noGrp="1" noChangeArrowheads="1"/>
          </p:cNvSpPr>
          <p:nvPr>
            <p:ph type="body" sz="half" idx="4294967295"/>
          </p:nvPr>
        </p:nvSpPr>
        <p:spPr>
          <a:xfrm>
            <a:off x="364374" y="748145"/>
            <a:ext cx="8229601" cy="5562600"/>
          </a:xfrm>
          <a:ln>
            <a:noFill/>
          </a:ln>
        </p:spPr>
        <p:txBody>
          <a:bodyPr/>
          <a:lstStyle/>
          <a:p>
            <a:pPr algn="just"/>
            <a:r>
              <a:rPr lang="en-US" sz="2400" b="0" dirty="0"/>
              <a:t>There are predefined </a:t>
            </a:r>
            <a:r>
              <a:rPr lang="en-US" sz="2400" dirty="0">
                <a:solidFill>
                  <a:srgbClr val="800000"/>
                </a:solidFill>
              </a:rPr>
              <a:t>Grid classes</a:t>
            </a:r>
            <a:r>
              <a:rPr lang="en-US" sz="2400" b="0" dirty="0"/>
              <a:t> for different types of devices:</a:t>
            </a:r>
          </a:p>
          <a:p>
            <a:pPr algn="just"/>
            <a:endParaRPr lang="en-US" sz="2400" b="0" dirty="0"/>
          </a:p>
          <a:p>
            <a:pPr algn="just"/>
            <a:endParaRPr lang="en-US" sz="2400" b="0" dirty="0"/>
          </a:p>
          <a:p>
            <a:pPr algn="just"/>
            <a:endParaRPr lang="en-US" sz="2400" b="0" dirty="0"/>
          </a:p>
          <a:p>
            <a:pPr algn="just"/>
            <a:endParaRPr lang="en-US" sz="2400" b="0" dirty="0"/>
          </a:p>
          <a:p>
            <a:pPr algn="just"/>
            <a:endParaRPr lang="en-US" sz="2400" b="0" dirty="0"/>
          </a:p>
          <a:p>
            <a:pPr algn="just"/>
            <a:endParaRPr lang="en-US" sz="2400" b="0" dirty="0"/>
          </a:p>
          <a:p>
            <a:pPr algn="just"/>
            <a:endParaRPr lang="en-US" sz="2400" b="0" dirty="0"/>
          </a:p>
          <a:p>
            <a:pPr marL="0" indent="0" algn="just">
              <a:buNone/>
            </a:pPr>
            <a:endParaRPr lang="en-US" sz="2400" b="0" dirty="0"/>
          </a:p>
          <a:p>
            <a:pPr marL="0" indent="0" algn="just">
              <a:buNone/>
            </a:pPr>
            <a:endParaRPr lang="en-US" sz="2400" b="0" dirty="0"/>
          </a:p>
          <a:p>
            <a:pPr algn="just"/>
            <a:r>
              <a:rPr lang="en-US" sz="2400" b="0" dirty="0"/>
              <a:t>Bootstrap grid is responsive, and the columns will re-arrange automatically when the screen size is below the breakpoint of the grid class.</a:t>
            </a:r>
          </a:p>
          <a:p>
            <a:pPr algn="just"/>
            <a:endParaRPr lang="en-US" sz="2800" dirty="0"/>
          </a:p>
          <a:p>
            <a:pPr marL="0" indent="0" algn="just">
              <a:buNone/>
            </a:pPr>
            <a:endParaRPr lang="en-US" sz="2800" dirty="0"/>
          </a:p>
        </p:txBody>
      </p:sp>
      <p:sp>
        <p:nvSpPr>
          <p:cNvPr id="24578" name="Rectangle 2"/>
          <p:cNvSpPr>
            <a:spLocks noGrp="1" noChangeArrowheads="1"/>
          </p:cNvSpPr>
          <p:nvPr>
            <p:ph type="title"/>
          </p:nvPr>
        </p:nvSpPr>
        <p:spPr>
          <a:xfrm>
            <a:off x="350519" y="-53686"/>
            <a:ext cx="8229601" cy="815686"/>
          </a:xfrm>
        </p:spPr>
        <p:txBody>
          <a:bodyPr/>
          <a:lstStyle/>
          <a:p>
            <a:r>
              <a:rPr lang="en-US" altLang="en-US" sz="3600" dirty="0"/>
              <a:t>Bootstrap Grid System </a:t>
            </a:r>
            <a:r>
              <a:rPr lang="en-US" altLang="en-US" sz="2400" b="0" dirty="0"/>
              <a:t>(cont.)</a:t>
            </a:r>
            <a:endParaRPr lang="en-US" alt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 y="1148492"/>
            <a:ext cx="6553200" cy="3987721"/>
          </a:xfrm>
          <a:prstGeom prst="rect">
            <a:avLst/>
          </a:prstGeom>
        </p:spPr>
      </p:pic>
      <p:sp>
        <p:nvSpPr>
          <p:cNvPr id="3" name="Rectangle 2"/>
          <p:cNvSpPr/>
          <p:nvPr/>
        </p:nvSpPr>
        <p:spPr bwMode="auto">
          <a:xfrm>
            <a:off x="2590800" y="2611582"/>
            <a:ext cx="5004955" cy="436417"/>
          </a:xfrm>
          <a:prstGeom prst="rect">
            <a:avLst/>
          </a:prstGeom>
          <a:noFill/>
          <a:ln w="12700" cap="flat" cmpd="sng" algn="ctr">
            <a:solidFill>
              <a:schemeClr val="accent5">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2569029632"/>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12664</TotalTime>
  <Words>1640</Words>
  <Application>Microsoft Office PowerPoint</Application>
  <PresentationFormat>On-screen Show (4:3)</PresentationFormat>
  <Paragraphs>230</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Tahoma</vt:lpstr>
      <vt:lpstr>Verdana</vt:lpstr>
      <vt:lpstr>Wingdings</vt:lpstr>
      <vt:lpstr>Wingdings 2</vt:lpstr>
      <vt:lpstr>Contport</vt:lpstr>
      <vt:lpstr>PowerPoint Presentation</vt:lpstr>
      <vt:lpstr>Remote Learning Instructions</vt:lpstr>
      <vt:lpstr>Learning Objectives</vt:lpstr>
      <vt:lpstr>Topics</vt:lpstr>
      <vt:lpstr>CSS Box Model</vt:lpstr>
      <vt:lpstr>Responsive Web Design</vt:lpstr>
      <vt:lpstr>Bootstrap Framework</vt:lpstr>
      <vt:lpstr>Bootstrap Grid System</vt:lpstr>
      <vt:lpstr>Bootstrap Grid System (cont.)</vt:lpstr>
      <vt:lpstr>Bootstrap Grid Classes</vt:lpstr>
      <vt:lpstr>Bootstrap Grid System Rules</vt:lpstr>
      <vt:lpstr>Introduction to Flexbox</vt:lpstr>
      <vt:lpstr>Introduction to Flexbox</vt:lpstr>
      <vt:lpstr>Bootstrap Grid</vt:lpstr>
      <vt:lpstr>Reference</vt:lpstr>
      <vt:lpstr>Activities</vt:lpstr>
      <vt:lpstr>Tasks</vt:lpstr>
      <vt:lpstr>Appendix</vt:lpstr>
      <vt:lpstr>Appendix (Cont)</vt:lpstr>
      <vt:lpstr>Appendix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Mohamed Saifulamri OMAR (NP)</cp:lastModifiedBy>
  <cp:revision>998</cp:revision>
  <cp:lastPrinted>2000-08-04T01:42:18Z</cp:lastPrinted>
  <dcterms:created xsi:type="dcterms:W3CDTF">1995-05-28T16:29:18Z</dcterms:created>
  <dcterms:modified xsi:type="dcterms:W3CDTF">2021-10-18T06:44:43Z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2021-10-18T06:44:43Z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96eda2ab-b231-4173-bbb8-e20d9781489e</vt:lpwstr>
  </property>
  <property fmtid="{D5CDD505-2E9C-101B-9397-08002B2CF9AE}" pid="8" name="MSIP_Label_30286cb9-b49f-4646-87a5-340028348160_ContentBits">
    <vt:lpwstr>1</vt:lpwstr>
  </property>
</Properties>
</file>