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376" r:id="rId2"/>
    <p:sldId id="445" r:id="rId3"/>
    <p:sldId id="455" r:id="rId4"/>
    <p:sldId id="450" r:id="rId5"/>
    <p:sldId id="469" r:id="rId6"/>
    <p:sldId id="459" r:id="rId7"/>
    <p:sldId id="464" r:id="rId8"/>
    <p:sldId id="458" r:id="rId9"/>
    <p:sldId id="465" r:id="rId10"/>
    <p:sldId id="467" r:id="rId11"/>
    <p:sldId id="466" r:id="rId12"/>
    <p:sldId id="468" r:id="rId13"/>
    <p:sldId id="474" r:id="rId14"/>
    <p:sldId id="472" r:id="rId15"/>
    <p:sldId id="471" r:id="rId16"/>
    <p:sldId id="475" r:id="rId17"/>
    <p:sldId id="476" r:id="rId18"/>
    <p:sldId id="477" r:id="rId19"/>
    <p:sldId id="478" r:id="rId20"/>
  </p:sldIdLst>
  <p:sldSz cx="9144000" cy="6858000" type="screen4x3"/>
  <p:notesSz cx="6797675" cy="987425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1">
          <p15:clr>
            <a:srgbClr val="A4A3A4"/>
          </p15:clr>
        </p15:guide>
        <p15:guide id="2" pos="29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00FF00"/>
    <a:srgbClr val="800000"/>
    <a:srgbClr val="CCFFFF"/>
    <a:srgbClr val="FFCC99"/>
    <a:srgbClr val="CCCC00"/>
    <a:srgbClr val="00CC00"/>
    <a:srgbClr val="996633"/>
    <a:srgbClr val="00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86418" autoAdjust="0"/>
  </p:normalViewPr>
  <p:slideViewPr>
    <p:cSldViewPr>
      <p:cViewPr varScale="1">
        <p:scale>
          <a:sx n="76" d="100"/>
          <a:sy n="76" d="100"/>
        </p:scale>
        <p:origin x="1613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728"/>
    </p:cViewPr>
  </p:sorterViewPr>
  <p:notesViewPr>
    <p:cSldViewPr>
      <p:cViewPr>
        <p:scale>
          <a:sx n="100" d="100"/>
          <a:sy n="100" d="100"/>
        </p:scale>
        <p:origin x="1650" y="72"/>
      </p:cViewPr>
      <p:guideLst>
        <p:guide orient="horz" pos="2171"/>
        <p:guide pos="29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013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2946401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47713"/>
            <a:ext cx="4916488" cy="3689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91063"/>
            <a:ext cx="4986338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3" rIns="92885" bIns="464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78950"/>
            <a:ext cx="2946401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789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18" tIns="0" rIns="19218" bIns="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000" i="1">
                <a:latin typeface="Arial" charset="0"/>
              </a:defRPr>
            </a:lvl1pPr>
          </a:lstStyle>
          <a:p>
            <a:pPr>
              <a:defRPr/>
            </a:pPr>
            <a:fld id="{480B1165-9335-4490-A2CF-E29C5EDA27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7160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1E8F15A5-6023-41DB-A222-EA0A024F0D0B}" type="slidenum">
              <a:rPr lang="en-GB" sz="1000" smtClean="0">
                <a:latin typeface="Arial" charset="0"/>
              </a:rPr>
              <a:pPr/>
              <a:t>1</a:t>
            </a:fld>
            <a:endParaRPr lang="en-GB" sz="1000">
              <a:latin typeface="Arial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5954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0B1165-9335-4490-A2CF-E29C5EDA27A8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162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09600"/>
            <a:ext cx="7620000" cy="838200"/>
          </a:xfrm>
          <a:solidFill>
            <a:srgbClr val="0000FF"/>
          </a:solidFill>
          <a:ln w="9525"/>
        </p:spPr>
        <p:txBody>
          <a:bodyPr anchor="b"/>
          <a:lstStyle>
            <a:lvl1pPr algn="ctr">
              <a:defRPr sz="4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Chapter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743200"/>
            <a:ext cx="4419600" cy="2895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>
                <a:latin typeface="Verdana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0678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1069EC97-1614-4016-80B0-056622A390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6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2484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4BF222A5-C630-481B-992E-9A13343A11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25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814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0F3B785A-0954-4728-9AEE-5E5AFAB699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4800" y="990600"/>
            <a:ext cx="81534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7B25E2B7-64FE-43AC-AA85-A3DABC177F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6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838198"/>
            <a:ext cx="8153400" cy="53340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412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   Slide </a:t>
            </a:r>
            <a:fld id="{DB10DA04-BE61-4688-A47F-CE638610C5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0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1066800"/>
            <a:ext cx="40005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C150C643-5973-4420-ACC5-63A35F854A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6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6388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B93BE6C5-5479-4F7F-8C6F-07C4AB25D8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3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35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7150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   Slide </a:t>
            </a:r>
            <a:fld id="{E5B3E104-0B9F-48A0-9620-CE9BF067F8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7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6388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   Slide </a:t>
            </a:r>
            <a:fld id="{4A783B3C-2206-4294-B5F7-8065074B6C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9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657600" y="5257800"/>
            <a:ext cx="1905000" cy="381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dirty="0"/>
              <a:t>Slide </a:t>
            </a:r>
            <a:fld id="{48E61B8B-F9E7-434F-A85A-58E6B26E35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3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838198"/>
            <a:ext cx="8153400" cy="5306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Line 17"/>
          <p:cNvSpPr>
            <a:spLocks noChangeShapeType="1"/>
          </p:cNvSpPr>
          <p:nvPr userDrawn="1"/>
        </p:nvSpPr>
        <p:spPr bwMode="auto">
          <a:xfrm>
            <a:off x="457200" y="6248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29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0033CC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991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sp>
        <p:nvSpPr>
          <p:cNvPr id="1032" name="Rectangle 16"/>
          <p:cNvSpPr>
            <a:spLocks noChangeArrowheads="1"/>
          </p:cNvSpPr>
          <p:nvPr userDrawn="1"/>
        </p:nvSpPr>
        <p:spPr bwMode="auto">
          <a:xfrm>
            <a:off x="7010400" y="6400800"/>
            <a:ext cx="1600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4763" lvl="1" algn="r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Last updated: </a:t>
            </a:r>
            <a:r>
              <a:rPr lang="en-US" sz="1200" dirty="0" smtClean="0">
                <a:latin typeface="Arial Narrow" pitchFamily="34" charset="0"/>
              </a:rPr>
              <a:t>30/9/21</a:t>
            </a:r>
            <a:endParaRPr lang="en-US" sz="1200" dirty="0">
              <a:latin typeface="Arial Narrow" pitchFamily="34" charset="0"/>
            </a:endParaRPr>
          </a:p>
        </p:txBody>
      </p:sp>
      <p:sp>
        <p:nvSpPr>
          <p:cNvPr id="1033" name="Rectangle 16"/>
          <p:cNvSpPr>
            <a:spLocks noChangeArrowheads="1"/>
          </p:cNvSpPr>
          <p:nvPr userDrawn="1"/>
        </p:nvSpPr>
        <p:spPr bwMode="auto">
          <a:xfrm>
            <a:off x="3733800" y="6400800"/>
            <a:ext cx="17145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4763" lvl="1" algn="ctr">
              <a:spcBef>
                <a:spcPct val="50000"/>
              </a:spcBef>
            </a:pPr>
            <a:r>
              <a:rPr lang="en-US" altLang="en-US" sz="1200" dirty="0"/>
              <a:t>Week 5 Lesson Plan</a:t>
            </a:r>
            <a:r>
              <a:rPr lang="en-US" sz="1200" dirty="0">
                <a:latin typeface="Arial Narrow" pitchFamily="34" charset="0"/>
              </a:rPr>
              <a:t/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Slide </a:t>
            </a:r>
            <a:fld id="{C547723C-E064-4B18-A6E4-9DEF22D414C9}" type="slidenum">
              <a:rPr lang="en-US" sz="1200">
                <a:latin typeface="Arial Narrow" pitchFamily="34" charset="0"/>
              </a:rPr>
              <a:pPr marL="4763" lvl="1" algn="ctr">
                <a:spcBef>
                  <a:spcPct val="50000"/>
                </a:spcBef>
              </a:pPr>
              <a:t>‹#›</a:t>
            </a:fld>
            <a:endParaRPr lang="en-US" sz="1200" dirty="0">
              <a:latin typeface="Arial Narrow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65265" y="6351941"/>
            <a:ext cx="1554035" cy="353659"/>
          </a:xfrm>
          <a:prstGeom prst="rect">
            <a:avLst/>
          </a:prstGeom>
        </p:spPr>
      </p:pic>
      <p:sp>
        <p:nvSpPr>
          <p:cNvPr id="11" name="Rectangle 16"/>
          <p:cNvSpPr>
            <a:spLocks noChangeArrowheads="1"/>
          </p:cNvSpPr>
          <p:nvPr userDrawn="1"/>
        </p:nvSpPr>
        <p:spPr bwMode="auto">
          <a:xfrm>
            <a:off x="2057400" y="6400800"/>
            <a:ext cx="152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4763" lvl="1"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Diploma in CSF</a:t>
            </a:r>
            <a:br>
              <a:rPr lang="en-US" sz="1200" dirty="0">
                <a:latin typeface="Arial Narrow" pitchFamily="34" charset="0"/>
              </a:rPr>
            </a:br>
            <a:r>
              <a:rPr lang="en-US" sz="1200" dirty="0">
                <a:latin typeface="Arial Narrow" pitchFamily="34" charset="0"/>
              </a:rPr>
              <a:t>FED </a:t>
            </a:r>
            <a:r>
              <a:rPr lang="en-US" sz="1200" dirty="0" smtClean="0">
                <a:latin typeface="Arial Narrow" pitchFamily="34" charset="0"/>
              </a:rPr>
              <a:t>AY21/22, </a:t>
            </a:r>
            <a:r>
              <a:rPr lang="en-US" sz="1200" dirty="0">
                <a:latin typeface="Arial Narrow" pitchFamily="34" charset="0"/>
              </a:rPr>
              <a:t>Sem 2</a:t>
            </a:r>
          </a:p>
        </p:txBody>
      </p:sp>
      <p:sp>
        <p:nvSpPr>
          <p:cNvPr id="3" name="MSIPCMContentMarking" descr="{&quot;HashCode&quot;:-1818968269,&quot;Placement&quot;:&quot;Header&quot;,&quot;Top&quot;:0.0,&quot;Left&quot;:0.0,&quot;SlideWidth&quot;:720,&quot;SlideHeight&quot;:540}"/>
          <p:cNvSpPr txBox="1"/>
          <p:nvPr userDrawn="1"/>
        </p:nvSpPr>
        <p:spPr>
          <a:xfrm>
            <a:off x="0" y="0"/>
            <a:ext cx="2755813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1100" smtClean="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(Closed) - Non Sensitive</a:t>
            </a:r>
            <a:endParaRPr lang="en-US" sz="11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  <p:sldLayoutId id="2147483935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40000"/>
        <a:buFont typeface="Wingdings" pitchFamily="2" charset="2"/>
        <a:buChar char="§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3CC"/>
        </a:buClr>
        <a:buSzPct val="120000"/>
        <a:buFont typeface="Wingdings" pitchFamily="2" charset="2"/>
        <a:buChar char="§"/>
        <a:defRPr kumimoji="1" sz="2800" b="1">
          <a:solidFill>
            <a:srgbClr val="00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hlink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0000"/>
        <a:buFont typeface="Wingdings" pitchFamily="2" charset="2"/>
        <a:buChar char="§"/>
        <a:defRPr kumimoji="1" sz="2000">
          <a:solidFill>
            <a:srgbClr val="00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bookcentral.proquest.com/lib/np/detail.action?docID=5412749&amp;query=Learning+Web+Design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bootstrap4/default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file:///\\ictspace.ict.np.edu.sg\FE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ChangeArrowheads="1"/>
          </p:cNvSpPr>
          <p:nvPr/>
        </p:nvSpPr>
        <p:spPr bwMode="auto">
          <a:xfrm>
            <a:off x="0" y="0"/>
            <a:ext cx="1828800" cy="6858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10921" y="1400921"/>
            <a:ext cx="6515100" cy="3048000"/>
          </a:xfrm>
        </p:spPr>
        <p:txBody>
          <a:bodyPr/>
          <a:lstStyle/>
          <a:p>
            <a:pPr marL="742950" indent="-742950">
              <a:lnSpc>
                <a:spcPct val="130000"/>
              </a:lnSpc>
              <a:buClr>
                <a:srgbClr val="0033CC"/>
              </a:buClr>
              <a:buSzPct val="100000"/>
              <a:buFont typeface="+mj-lt"/>
              <a:buAutoNum type="arabicPeriod"/>
              <a:defRPr/>
            </a:pPr>
            <a:r>
              <a:rPr lang="en-US" sz="36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Responsive </a:t>
            </a:r>
            <a:br>
              <a:rPr lang="en-US" sz="36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6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Navigation Bar</a:t>
            </a:r>
          </a:p>
          <a:p>
            <a:pPr marL="742950" indent="-742950">
              <a:lnSpc>
                <a:spcPct val="130000"/>
              </a:lnSpc>
              <a:buClr>
                <a:srgbClr val="0033CC"/>
              </a:buClr>
              <a:buSzPct val="100000"/>
              <a:buFont typeface="+mj-lt"/>
              <a:buAutoNum type="arabicPeriod"/>
              <a:defRPr/>
            </a:pPr>
            <a:r>
              <a:rPr lang="en-US" sz="36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CSS Animation</a:t>
            </a:r>
          </a:p>
          <a:p>
            <a:pPr algn="ctr">
              <a:lnSpc>
                <a:spcPct val="130000"/>
              </a:lnSpc>
              <a:defRPr/>
            </a:pPr>
            <a:endParaRPr lang="en-GB" sz="36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defRPr/>
            </a:pPr>
            <a:endParaRPr lang="en-GB" sz="20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609600" y="1371600"/>
            <a:ext cx="609600" cy="337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WE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</a:t>
            </a:r>
            <a:endParaRPr lang="en-GB" sz="3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0" y="152400"/>
            <a:ext cx="1752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4000" b="1" dirty="0">
                <a:solidFill>
                  <a:schemeClr val="bg1"/>
                </a:solidFill>
                <a:latin typeface="Tahoma" pitchFamily="34" charset="0"/>
              </a:rPr>
              <a:t>FED</a:t>
            </a: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457200" y="5562600"/>
            <a:ext cx="914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5</a:t>
            </a:r>
            <a:r>
              <a:rPr lang="en-GB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590800" y="4876800"/>
            <a:ext cx="5486400" cy="159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200" b="1" dirty="0">
                <a:latin typeface="Arial Narrow" pitchFamily="34" charset="0"/>
              </a:rPr>
              <a:t>Front End Development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200" dirty="0">
                <a:latin typeface="Arial Narrow" pitchFamily="34" charset="0"/>
              </a:rPr>
              <a:t>Diploma in CSF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40000"/>
              <a:buFont typeface="Wingdings" pitchFamily="2" charset="2"/>
              <a:buNone/>
              <a:defRPr/>
            </a:pPr>
            <a:r>
              <a:rPr kumimoji="1" lang="en-GB" sz="3200" dirty="0">
                <a:latin typeface="Arial Narrow" pitchFamily="34" charset="0"/>
              </a:rPr>
              <a:t>Year 1 (</a:t>
            </a:r>
            <a:r>
              <a:rPr kumimoji="1" lang="en-GB" sz="3200" dirty="0" smtClean="0">
                <a:latin typeface="Arial Narrow" pitchFamily="34" charset="0"/>
              </a:rPr>
              <a:t>2021/22), </a:t>
            </a:r>
            <a:r>
              <a:rPr kumimoji="1" lang="en-GB" sz="3200" dirty="0">
                <a:latin typeface="Arial Narrow" pitchFamily="34" charset="0"/>
              </a:rPr>
              <a:t>Semester 2</a:t>
            </a:r>
            <a:endParaRPr kumimoji="1" lang="en-GB" sz="4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8" name="Line 15"/>
          <p:cNvSpPr>
            <a:spLocks noChangeShapeType="1"/>
          </p:cNvSpPr>
          <p:nvPr/>
        </p:nvSpPr>
        <p:spPr bwMode="auto">
          <a:xfrm>
            <a:off x="1828800" y="1143000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pic>
        <p:nvPicPr>
          <p:cNvPr id="15369" name="Picture 16" descr="School of 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30480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CSS </a:t>
            </a:r>
            <a:r>
              <a:rPr lang="en-GB" dirty="0" err="1">
                <a:effectLst/>
              </a:rPr>
              <a:t>Keyframes</a:t>
            </a:r>
            <a:r>
              <a:rPr lang="en-GB" dirty="0">
                <a:effectLst/>
              </a:rPr>
              <a:t> Animation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74423" cy="5257800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  <a:buSzPct val="140000"/>
            </a:pPr>
            <a:r>
              <a:rPr lang="en-US" dirty="0">
                <a:solidFill>
                  <a:schemeClr val="tx1"/>
                </a:solidFill>
                <a:cs typeface="Calibri" panose="020F0502020204030204" pitchFamily="34" charset="0"/>
              </a:rPr>
              <a:t>Animation is created by gradually changing from one set of CSS styles to another.</a:t>
            </a:r>
          </a:p>
          <a:p>
            <a:pPr marL="742950" lvl="2" indent="-342900">
              <a:buClr>
                <a:srgbClr val="0033CC"/>
              </a:buClr>
              <a:buSzPct val="120000"/>
            </a:pPr>
            <a:r>
              <a:rPr lang="en-US" b="1" dirty="0">
                <a:solidFill>
                  <a:srgbClr val="0033CC"/>
                </a:solidFill>
                <a:cs typeface="Calibri" panose="020F0502020204030204" pitchFamily="34" charset="0"/>
              </a:rPr>
              <a:t>During the animation, you can change the set of CSS styles many times.</a:t>
            </a:r>
            <a:endParaRPr lang="en-US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742950" lvl="2" indent="-342900">
              <a:buClr>
                <a:srgbClr val="0033CC"/>
              </a:buClr>
              <a:buSzPct val="120000"/>
            </a:pPr>
            <a:r>
              <a:rPr lang="en-US" b="1" dirty="0">
                <a:solidFill>
                  <a:srgbClr val="0033CC"/>
                </a:solidFill>
                <a:cs typeface="Calibri" panose="020F0502020204030204" pitchFamily="34" charset="0"/>
              </a:rPr>
              <a:t>Transition property is applied to achieve a smooth transition</a:t>
            </a:r>
          </a:p>
          <a:p>
            <a:pPr marL="742950" lvl="2" indent="-342900">
              <a:buClr>
                <a:srgbClr val="0033CC"/>
              </a:buClr>
              <a:buSzPct val="120000"/>
            </a:pPr>
            <a:r>
              <a:rPr lang="en-US" b="1" dirty="0">
                <a:solidFill>
                  <a:srgbClr val="0033CC"/>
                </a:solidFill>
                <a:cs typeface="Calibri" panose="020F0502020204030204" pitchFamily="34" charset="0"/>
              </a:rPr>
              <a:t>Transform property can by applied to achieve movement</a:t>
            </a:r>
          </a:p>
          <a:p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keyframes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/>
              <a:t>rule specifies the animation code.</a:t>
            </a:r>
            <a:endParaRPr lang="en-US" sz="2400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cs typeface="Calibri" panose="020F0502020204030204" pitchFamily="34" charset="0"/>
              </a:rPr>
              <a:t>Specify when the style change will happen in percent, or with the keywords "from" and "to"</a:t>
            </a:r>
          </a:p>
          <a:p>
            <a:pPr lvl="1"/>
            <a:r>
              <a:rPr lang="en-US" sz="2400" dirty="0">
                <a:cs typeface="Calibri" panose="020F0502020204030204" pitchFamily="34" charset="0"/>
              </a:rPr>
              <a:t>0% is the beginning of the animation </a:t>
            </a:r>
          </a:p>
          <a:p>
            <a:pPr lvl="1"/>
            <a:r>
              <a:rPr lang="en-US" sz="2400" dirty="0">
                <a:cs typeface="Calibri" panose="020F0502020204030204" pitchFamily="34" charset="0"/>
              </a:rPr>
              <a:t>100% is when the animation is complete.</a:t>
            </a:r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8965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CSS </a:t>
            </a:r>
            <a:r>
              <a:rPr lang="en-GB" dirty="0" err="1">
                <a:effectLst/>
              </a:rPr>
              <a:t>Keyframes</a:t>
            </a:r>
            <a:r>
              <a:rPr lang="en-GB" dirty="0">
                <a:effectLst/>
              </a:rPr>
              <a:t> Animation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717" y="726141"/>
            <a:ext cx="8686800" cy="5410200"/>
          </a:xfrm>
        </p:spPr>
        <p:txBody>
          <a:bodyPr/>
          <a:lstStyle/>
          <a:p>
            <a:r>
              <a:rPr lang="en-US" sz="2800" dirty="0"/>
              <a:t>Example: Bouncing and Rotating Ball: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321078"/>
              </p:ext>
            </p:extLst>
          </p:nvPr>
        </p:nvGraphicFramePr>
        <p:xfrm>
          <a:off x="515470" y="1183341"/>
          <a:ext cx="81534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1020297818"/>
                    </a:ext>
                  </a:extLst>
                </a:gridCol>
              </a:tblGrid>
              <a:tr h="4648200">
                <a:tc>
                  <a:txBody>
                    <a:bodyPr/>
                    <a:lstStyle/>
                    <a:p>
                      <a:r>
                        <a:rPr lang="en-SG" sz="18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&lt;html&gt;</a:t>
                      </a:r>
                    </a:p>
                    <a:p>
                      <a:r>
                        <a:rPr lang="en-SG" sz="18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&lt;head&gt;</a:t>
                      </a:r>
                    </a:p>
                    <a:p>
                      <a:r>
                        <a:rPr lang="en-SG" sz="18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&lt;style&gt;</a:t>
                      </a:r>
                    </a:p>
                    <a:p>
                      <a:r>
                        <a:rPr lang="en-SG" sz="18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body { display: flex;  justify-content: </a:t>
                      </a:r>
                      <a:r>
                        <a:rPr lang="en-SG" sz="1800" b="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center</a:t>
                      </a:r>
                      <a:r>
                        <a:rPr lang="en-SG" sz="18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; }</a:t>
                      </a:r>
                    </a:p>
                    <a:p>
                      <a:r>
                        <a:rPr lang="en-SG" sz="18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.box { width: 300px; height: 300px; border: solid thick brown; }</a:t>
                      </a:r>
                    </a:p>
                    <a:p>
                      <a:r>
                        <a:rPr lang="en-SG" sz="18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.ball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width: 100px;</a:t>
                      </a:r>
                      <a:r>
                        <a:rPr lang="en-SG" sz="1800" b="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SG" sz="18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height: 100px; border-radius: 50%; background-</a:t>
                      </a:r>
                      <a:r>
                        <a:rPr lang="en-SG" sz="1800" b="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color</a:t>
                      </a:r>
                      <a:r>
                        <a:rPr lang="en-SG" sz="18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 #FF5722;</a:t>
                      </a:r>
                    </a:p>
                    <a:p>
                      <a:r>
                        <a:rPr lang="en-SG" sz="18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text-align: </a:t>
                      </a:r>
                      <a:r>
                        <a:rPr lang="en-SG" sz="1800" b="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center</a:t>
                      </a:r>
                      <a:r>
                        <a:rPr lang="en-SG" sz="18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;</a:t>
                      </a:r>
                      <a:r>
                        <a:rPr lang="en-SG" sz="1800" b="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SG" sz="18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vertical-align: middle;</a:t>
                      </a:r>
                      <a:r>
                        <a:rPr lang="en-SG" sz="1800" b="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SG" sz="18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line-height: 100px;</a:t>
                      </a:r>
                    </a:p>
                    <a:p>
                      <a:r>
                        <a:rPr lang="en-SG" sz="18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animation: bounce 2.0s;</a:t>
                      </a:r>
                    </a:p>
                    <a:p>
                      <a:r>
                        <a:rPr lang="en-SG" sz="18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animation-direction: alternate;</a:t>
                      </a:r>
                    </a:p>
                    <a:p>
                      <a:r>
                        <a:rPr lang="en-SG" sz="18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animation-timing-function: ease-in;</a:t>
                      </a:r>
                    </a:p>
                    <a:p>
                      <a:r>
                        <a:rPr lang="en-SG" sz="18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animation-iteration-count: infinite;</a:t>
                      </a:r>
                    </a:p>
                    <a:p>
                      <a:r>
                        <a:rPr lang="en-SG" sz="18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}</a:t>
                      </a:r>
                    </a:p>
                    <a:p>
                      <a:r>
                        <a:rPr lang="en-SG" sz="18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@</a:t>
                      </a:r>
                      <a:r>
                        <a:rPr lang="en-SG" sz="1800" b="1" kern="120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keyframes</a:t>
                      </a:r>
                      <a:r>
                        <a:rPr lang="en-SG" sz="18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bounce {</a:t>
                      </a:r>
                    </a:p>
                    <a:p>
                      <a:r>
                        <a:rPr lang="en-SG" sz="18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0% { transform: translate(0, 0) rotate(0deg);</a:t>
                      </a:r>
                      <a:r>
                        <a:rPr lang="en-SG" sz="1800" b="1" kern="1200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SG" sz="18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}</a:t>
                      </a:r>
                    </a:p>
                    <a:p>
                      <a:r>
                        <a:rPr lang="en-SG" sz="18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    100% { transform: translate(200px, 200px) rotate(360deg); }</a:t>
                      </a:r>
                    </a:p>
                    <a:p>
                      <a:r>
                        <a:rPr lang="en-SG" sz="18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}</a:t>
                      </a:r>
                    </a:p>
                    <a:p>
                      <a:r>
                        <a:rPr lang="en-SG" sz="18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&lt;/style&gt;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655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62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CSS </a:t>
            </a:r>
            <a:r>
              <a:rPr lang="en-GB" dirty="0" err="1">
                <a:effectLst/>
              </a:rPr>
              <a:t>Keyframes</a:t>
            </a:r>
            <a:r>
              <a:rPr lang="en-GB" dirty="0">
                <a:effectLst/>
              </a:rPr>
              <a:t> Animation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53035"/>
            <a:ext cx="8686800" cy="5410200"/>
          </a:xfrm>
        </p:spPr>
        <p:txBody>
          <a:bodyPr/>
          <a:lstStyle/>
          <a:p>
            <a:r>
              <a:rPr lang="en-US" sz="2800" dirty="0"/>
              <a:t>Example: Bouncing and Rotating Ball (Continued):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147535"/>
              </p:ext>
            </p:extLst>
          </p:nvPr>
        </p:nvGraphicFramePr>
        <p:xfrm>
          <a:off x="475128" y="1335741"/>
          <a:ext cx="8135471" cy="4827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5471">
                  <a:extLst>
                    <a:ext uri="{9D8B030D-6E8A-4147-A177-3AD203B41FA5}">
                      <a16:colId xmlns:a16="http://schemas.microsoft.com/office/drawing/2014/main" val="1020297818"/>
                    </a:ext>
                  </a:extLst>
                </a:gridCol>
              </a:tblGrid>
              <a:tr h="48274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&lt;/head&gt;</a:t>
                      </a:r>
                    </a:p>
                    <a:p>
                      <a:r>
                        <a:rPr lang="en-SG" sz="18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&lt;body&gt;</a:t>
                      </a:r>
                    </a:p>
                    <a:p>
                      <a:r>
                        <a:rPr lang="en-SG" sz="18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&lt;div class="box"&gt;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  &lt;div class="ball"&gt;Ball&lt;/div&gt;</a:t>
                      </a:r>
                    </a:p>
                    <a:p>
                      <a:r>
                        <a:rPr lang="en-SG" sz="18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&lt;/div&gt;</a:t>
                      </a:r>
                    </a:p>
                    <a:p>
                      <a:r>
                        <a:rPr lang="en-SG" sz="18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&lt;/body&gt;</a:t>
                      </a:r>
                    </a:p>
                    <a:p>
                      <a:r>
                        <a:rPr lang="en-SG" sz="18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&lt;/html&gt;</a:t>
                      </a:r>
                      <a:endParaRPr lang="en-SG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65579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338" y="1362634"/>
            <a:ext cx="4839261" cy="478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93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Worksheet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like week 4 worksheet, week 5 worksheet is very much guided. </a:t>
            </a:r>
            <a:endParaRPr lang="en-US" dirty="0"/>
          </a:p>
          <a:p>
            <a:r>
              <a:rPr lang="en-US" dirty="0" smtClean="0"/>
              <a:t>Focus is on creating responsive navigation bar using bootstrap.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76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Reference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685801"/>
            <a:ext cx="4203438" cy="55626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Learning Web Design</a:t>
            </a:r>
          </a:p>
          <a:p>
            <a:pPr marL="0" indent="0">
              <a:buNone/>
            </a:pPr>
            <a:r>
              <a:rPr lang="en-GB" sz="2400" b="0" dirty="0"/>
              <a:t>A Beginner’s Guide to HTML, CSS, JavaScript and Web Graphics</a:t>
            </a:r>
          </a:p>
          <a:p>
            <a:pPr marL="0" indent="0">
              <a:buNone/>
            </a:pPr>
            <a:endParaRPr lang="en-GB" sz="1100" b="0" dirty="0"/>
          </a:p>
          <a:p>
            <a:pPr marL="0" indent="0">
              <a:spcBef>
                <a:spcPts val="0"/>
              </a:spcBef>
              <a:buNone/>
            </a:pPr>
            <a:r>
              <a:rPr lang="en-GB" b="0" dirty="0"/>
              <a:t>Jennifer </a:t>
            </a:r>
            <a:r>
              <a:rPr lang="en-GB" b="0" dirty="0" err="1"/>
              <a:t>Niederst</a:t>
            </a:r>
            <a:r>
              <a:rPr lang="en-GB" b="0" dirty="0"/>
              <a:t> Robbins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000" dirty="0"/>
              <a:t>Chapter 18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000" dirty="0"/>
              <a:t>Available to download from NP library: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https://ebookcentral.proquest.com/lib/np/detail.action?docID=5412749&amp;query=Learning+Web+Design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Lynda.com:</a:t>
            </a:r>
          </a:p>
          <a:p>
            <a:pPr>
              <a:buFontTx/>
              <a:buChar char="-"/>
            </a:pPr>
            <a:r>
              <a:rPr lang="en-US" sz="2000" dirty="0"/>
              <a:t>Bootstrap 4 Essential Training</a:t>
            </a:r>
          </a:p>
          <a:p>
            <a:pPr>
              <a:buFontTx/>
              <a:buChar char="-"/>
            </a:pPr>
            <a:r>
              <a:rPr lang="en-US" sz="2000" dirty="0"/>
              <a:t>CSS: Animation</a:t>
            </a:r>
          </a:p>
          <a:p>
            <a:pPr>
              <a:buFontTx/>
              <a:buChar char="-"/>
            </a:pPr>
            <a:endParaRPr lang="en-GB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90600"/>
            <a:ext cx="3914775" cy="479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75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745732"/>
            <a:ext cx="8191500" cy="5426468"/>
          </a:xfrm>
        </p:spPr>
        <p:txBody>
          <a:bodyPr/>
          <a:lstStyle/>
          <a:p>
            <a:pPr lvl="0"/>
            <a:endParaRPr lang="en-US" sz="2400" dirty="0"/>
          </a:p>
          <a:p>
            <a:pPr lvl="0"/>
            <a:r>
              <a:rPr lang="en-US" sz="2400" dirty="0"/>
              <a:t>Read the following chapters from the textbook as reference materials.</a:t>
            </a:r>
            <a:endParaRPr lang="en-GB" sz="2400" dirty="0"/>
          </a:p>
          <a:p>
            <a:pPr lvl="1"/>
            <a:r>
              <a:rPr lang="en-GB" sz="2000" dirty="0"/>
              <a:t>Chapter 17 – Responsive Web Design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/>
              <a:t>Read W3Schools Bootstrap 4 materials. Emphasize on Bootstrap </a:t>
            </a:r>
            <a:r>
              <a:rPr lang="en-US" sz="2400" dirty="0" err="1"/>
              <a:t>Navs</a:t>
            </a:r>
            <a:r>
              <a:rPr lang="en-US" sz="2400" dirty="0"/>
              <a:t> &amp; Navbar.</a:t>
            </a:r>
            <a:endParaRPr lang="en-GB" sz="2400" dirty="0"/>
          </a:p>
          <a:p>
            <a:pPr lvl="1"/>
            <a:r>
              <a:rPr lang="en-GB" sz="1800" dirty="0"/>
              <a:t>W3Schools Bootstrap 4 Tutorial - </a:t>
            </a:r>
            <a:r>
              <a:rPr lang="en-GB" sz="1800" dirty="0">
                <a:hlinkClick r:id="rId3"/>
              </a:rPr>
              <a:t>https://www.w3schools.com/bootstrap4/default.asp</a:t>
            </a:r>
            <a:endParaRPr lang="en-GB" sz="1800" dirty="0"/>
          </a:p>
          <a:p>
            <a:pPr lvl="0"/>
            <a:endParaRPr lang="en-US" sz="2000" dirty="0"/>
          </a:p>
          <a:p>
            <a:pPr lvl="0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295856-19C9-413D-A1C4-3E034E11D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4648200"/>
            <a:ext cx="12001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05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Complete Week 5 Practical.</a:t>
            </a:r>
          </a:p>
          <a:p>
            <a:pPr lvl="1"/>
            <a:r>
              <a:rPr lang="en-US" sz="1800" dirty="0"/>
              <a:t>Download Week 5 Practical in MEL – “FED 2021-10 Week 5 </a:t>
            </a:r>
            <a:r>
              <a:rPr lang="en-US" sz="1800" dirty="0" smtClean="0"/>
              <a:t>Worksheet.pdf”</a:t>
            </a:r>
            <a:endParaRPr lang="en-US" sz="2000" dirty="0" smtClean="0"/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Deadline end of Week 5</a:t>
            </a:r>
          </a:p>
          <a:p>
            <a:pPr lvl="1"/>
            <a:endParaRPr lang="en-US" sz="2000" dirty="0">
              <a:solidFill>
                <a:srgbClr val="FF0000"/>
              </a:solidFill>
            </a:endParaRPr>
          </a:p>
          <a:p>
            <a:r>
              <a:rPr lang="en-US" sz="2400" dirty="0"/>
              <a:t>Submit the completed practical files in MEL.</a:t>
            </a:r>
          </a:p>
          <a:p>
            <a:pPr lvl="1"/>
            <a:r>
              <a:rPr lang="en-US" sz="2000" dirty="0"/>
              <a:t>Zipped the source files</a:t>
            </a:r>
          </a:p>
          <a:p>
            <a:pPr lvl="1"/>
            <a:r>
              <a:rPr lang="en-US" sz="2000" dirty="0"/>
              <a:t>Name the zipped file in following format:-</a:t>
            </a:r>
          </a:p>
          <a:p>
            <a:pPr lvl="2"/>
            <a:r>
              <a:rPr lang="en-US" sz="1600" dirty="0" smtClean="0"/>
              <a:t>FED-Week05-SXXXXXXXX  </a:t>
            </a:r>
            <a:r>
              <a:rPr lang="en-US" sz="1600" dirty="0"/>
              <a:t>(where SXXXXXXXX is your student id)</a:t>
            </a:r>
          </a:p>
          <a:p>
            <a:pPr lvl="1"/>
            <a:r>
              <a:rPr lang="en-US" sz="2000" dirty="0"/>
              <a:t>Submit the zipped file in the weekly folder’s submission link in MEL</a:t>
            </a:r>
          </a:p>
          <a:p>
            <a:pPr lvl="1"/>
            <a:r>
              <a:rPr lang="en-US" sz="2000" dirty="0"/>
              <a:t>Also, submit the zipped file into FED network </a:t>
            </a:r>
            <a:r>
              <a:rPr lang="en-US" sz="2000"/>
              <a:t>folder </a:t>
            </a:r>
            <a:r>
              <a:rPr lang="en-US" sz="2000"/>
              <a:t>(</a:t>
            </a:r>
            <a:r>
              <a:rPr lang="en-US" sz="2000">
                <a:hlinkClick r:id="rId2" action="ppaction://hlinkfile"/>
              </a:rPr>
              <a:t>https:///ictspace.ict.np.edu.sg/FED</a:t>
            </a:r>
            <a:r>
              <a:rPr lang="en-US" sz="2000"/>
              <a:t>) under </a:t>
            </a:r>
            <a:r>
              <a:rPr lang="en-US" sz="2000" dirty="0"/>
              <a:t>your </a:t>
            </a:r>
            <a:r>
              <a:rPr lang="en-US" sz="2000" dirty="0" err="1"/>
              <a:t>studentID</a:t>
            </a:r>
            <a:r>
              <a:rPr lang="en-US" sz="2000" dirty="0"/>
              <a:t>. This is for backup purpose only. Main submission is still in MEL.</a:t>
            </a:r>
            <a:endParaRPr lang="en-US" sz="1600" dirty="0"/>
          </a:p>
          <a:p>
            <a:pPr marL="914400" lvl="2" indent="0">
              <a:buNone/>
            </a:pPr>
            <a:endParaRPr lang="en-GB" sz="1600" dirty="0"/>
          </a:p>
          <a:p>
            <a:pPr>
              <a:spcAft>
                <a:spcPts val="600"/>
              </a:spcAft>
            </a:pPr>
            <a:r>
              <a:rPr lang="en-US" sz="2400" dirty="0"/>
              <a:t>If you have any questions please communicate with your tutor via Microsoft Teams.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69974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Mapped to FED network folder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14503" y="1412276"/>
            <a:ext cx="7967497" cy="4836124"/>
            <a:chOff x="414503" y="1336076"/>
            <a:chExt cx="7967497" cy="483612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88D8678-9265-4B3E-BD51-B7F4711FD507}"/>
                </a:ext>
              </a:extLst>
            </p:cNvPr>
            <p:cNvSpPr txBox="1"/>
            <p:nvPr/>
          </p:nvSpPr>
          <p:spPr>
            <a:xfrm>
              <a:off x="414503" y="1406776"/>
              <a:ext cx="23837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u="sng" dirty="0"/>
                <a:t>For Win Users</a:t>
              </a:r>
              <a:endParaRPr lang="en-GB" sz="3000" u="sng" dirty="0"/>
            </a:p>
          </p:txBody>
        </p:sp>
        <p:pic>
          <p:nvPicPr>
            <p:cNvPr id="5" name="Picture 2" descr="Image">
              <a:extLst>
                <a:ext uri="{FF2B5EF4-FFF2-40B4-BE49-F238E27FC236}">
                  <a16:creationId xmlns:a16="http://schemas.microsoft.com/office/drawing/2014/main" id="{2640A17B-2656-41DA-A69F-585A174DB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1087" y="1336076"/>
              <a:ext cx="3594721" cy="3364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Image">
              <a:extLst>
                <a:ext uri="{FF2B5EF4-FFF2-40B4-BE49-F238E27FC236}">
                  <a16:creationId xmlns:a16="http://schemas.microsoft.com/office/drawing/2014/main" id="{16D4B2B3-DCE3-4073-B9BF-74DA86B3C5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987" y="2030440"/>
              <a:ext cx="2085975" cy="2071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4DBFFB-7225-4A55-9AC4-9F445FD86957}"/>
                </a:ext>
              </a:extLst>
            </p:cNvPr>
            <p:cNvSpPr txBox="1"/>
            <p:nvPr/>
          </p:nvSpPr>
          <p:spPr>
            <a:xfrm>
              <a:off x="592008" y="4350541"/>
              <a:ext cx="277554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indent="-257175">
                <a:buAutoNum type="arabicPeriod"/>
              </a:pPr>
              <a:r>
                <a:rPr lang="en-US" sz="1800" dirty="0"/>
                <a:t>Right click on a blank space in your Windows Explorer</a:t>
              </a:r>
            </a:p>
            <a:p>
              <a:pPr marL="257175" indent="-257175">
                <a:buAutoNum type="arabicPeriod"/>
              </a:pPr>
              <a:r>
                <a:rPr lang="en-US" sz="1800" dirty="0"/>
                <a:t>Select ‘Add a network location’</a:t>
              </a:r>
              <a:endParaRPr lang="en-GB" sz="1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D3308A-F784-4A54-816E-57FCAF96AA75}"/>
                </a:ext>
              </a:extLst>
            </p:cNvPr>
            <p:cNvSpPr txBox="1"/>
            <p:nvPr/>
          </p:nvSpPr>
          <p:spPr>
            <a:xfrm>
              <a:off x="4530306" y="4971871"/>
              <a:ext cx="38516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3. Enter https://ictspace.ict.np.edu.sg/(your assigned module)</a:t>
              </a:r>
            </a:p>
            <a:p>
              <a:r>
                <a:rPr lang="en-US" sz="1800" dirty="0"/>
                <a:t>4. Press ‘Next’</a:t>
              </a:r>
              <a:endParaRPr lang="en-GB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7026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D743DA-A73A-4E32-86AD-F4BBBCECD569}"/>
              </a:ext>
            </a:extLst>
          </p:cNvPr>
          <p:cNvGrpSpPr/>
          <p:nvPr/>
        </p:nvGrpSpPr>
        <p:grpSpPr>
          <a:xfrm>
            <a:off x="2895600" y="1219200"/>
            <a:ext cx="3263855" cy="2553824"/>
            <a:chOff x="569163" y="448573"/>
            <a:chExt cx="4351807" cy="34050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87780ED-2085-4245-8A5D-E013A4AAD10D}"/>
                </a:ext>
              </a:extLst>
            </p:cNvPr>
            <p:cNvGrpSpPr/>
            <p:nvPr/>
          </p:nvGrpSpPr>
          <p:grpSpPr>
            <a:xfrm>
              <a:off x="569163" y="448573"/>
              <a:ext cx="4351807" cy="3405098"/>
              <a:chOff x="1535322" y="1009290"/>
              <a:chExt cx="4351807" cy="3405098"/>
            </a:xfrm>
          </p:grpSpPr>
          <p:pic>
            <p:nvPicPr>
              <p:cNvPr id="7" name="Picture 4" descr="Image">
                <a:extLst>
                  <a:ext uri="{FF2B5EF4-FFF2-40B4-BE49-F238E27FC236}">
                    <a16:creationId xmlns:a16="http://schemas.microsoft.com/office/drawing/2014/main" id="{67365DED-93EF-4008-8A1B-AD43F558E1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5322" y="1009290"/>
                <a:ext cx="4351807" cy="34050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86289A3-C9D7-4B98-BCD3-B804830A2BC1}"/>
                  </a:ext>
                </a:extLst>
              </p:cNvPr>
              <p:cNvSpPr/>
              <p:nvPr/>
            </p:nvSpPr>
            <p:spPr>
              <a:xfrm>
                <a:off x="2320505" y="2182483"/>
                <a:ext cx="621102" cy="172528"/>
              </a:xfrm>
              <a:prstGeom prst="rect">
                <a:avLst/>
              </a:prstGeom>
              <a:solidFill>
                <a:srgbClr val="F0F0F0"/>
              </a:solidFill>
              <a:ln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2C2BD3-4D5E-42FE-99C6-219CD06A1B9E}"/>
                </a:ext>
              </a:extLst>
            </p:cNvPr>
            <p:cNvSpPr txBox="1"/>
            <p:nvPr/>
          </p:nvSpPr>
          <p:spPr>
            <a:xfrm>
              <a:off x="1250830" y="1570010"/>
              <a:ext cx="113006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75" dirty="0">
                  <a:latin typeface="Calibri" panose="020F0502020204030204" pitchFamily="34" charset="0"/>
                  <a:cs typeface="Calibri" panose="020F0502020204030204" pitchFamily="34" charset="0"/>
                </a:rPr>
                <a:t>10123453</a:t>
              </a:r>
              <a:endParaRPr lang="en-GB" sz="975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350C3E-E659-4378-B5C2-EBC7E6642BD1}"/>
              </a:ext>
            </a:extLst>
          </p:cNvPr>
          <p:cNvSpPr txBox="1"/>
          <p:nvPr/>
        </p:nvSpPr>
        <p:spPr>
          <a:xfrm>
            <a:off x="413933" y="4316554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4. Login using </a:t>
            </a:r>
            <a:r>
              <a:rPr lang="en-US" sz="1800" dirty="0" err="1"/>
              <a:t>npstd</a:t>
            </a:r>
            <a:r>
              <a:rPr lang="en-US" sz="1800" dirty="0"/>
              <a:t>\s(your student ID number without the last alphabet)</a:t>
            </a:r>
          </a:p>
          <a:p>
            <a:r>
              <a:rPr lang="en-US" sz="1800" dirty="0"/>
              <a:t>5. Enter your NP student account password</a:t>
            </a:r>
          </a:p>
        </p:txBody>
      </p:sp>
    </p:spTree>
    <p:extLst>
      <p:ext uri="{BB962C8B-B14F-4D97-AF65-F5344CB8AC3E}">
        <p14:creationId xmlns:p14="http://schemas.microsoft.com/office/powerpoint/2010/main" val="1981604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6" descr="Image">
            <a:extLst>
              <a:ext uri="{FF2B5EF4-FFF2-40B4-BE49-F238E27FC236}">
                <a16:creationId xmlns:a16="http://schemas.microsoft.com/office/drawing/2014/main" id="{1AA86048-9F22-48BA-802E-4F3CE68BC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1447800"/>
            <a:ext cx="6238719" cy="432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8F6613-F1BD-4A5B-9B1B-7A5B07085A19}"/>
              </a:ext>
            </a:extLst>
          </p:cNvPr>
          <p:cNvSpPr txBox="1"/>
          <p:nvPr/>
        </p:nvSpPr>
        <p:spPr>
          <a:xfrm>
            <a:off x="88497" y="914400"/>
            <a:ext cx="8957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You should be able to see your class folder as shown in the example below.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84284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Remote Learning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4572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66EF6D-3DA9-AB4A-B046-714C943A02D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91836" y="2861739"/>
            <a:ext cx="8153400" cy="1226501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b="0" u="sng" dirty="0"/>
              <a:t>Step 2</a:t>
            </a:r>
          </a:p>
          <a:p>
            <a:pPr lvl="1"/>
            <a:r>
              <a:rPr lang="en-US" b="0" dirty="0"/>
              <a:t>Perform highlighted activities in Activities slide</a:t>
            </a:r>
          </a:p>
          <a:p>
            <a:pPr lvl="2"/>
            <a:r>
              <a:rPr lang="en-US" sz="2100" dirty="0"/>
              <a:t>Details in slide </a:t>
            </a:r>
            <a:r>
              <a:rPr lang="en-US" sz="2100" dirty="0" smtClean="0"/>
              <a:t>15</a:t>
            </a:r>
            <a:endParaRPr lang="en-US" sz="2100" dirty="0"/>
          </a:p>
          <a:p>
            <a:pPr marL="685800" lvl="2" indent="0">
              <a:buNone/>
            </a:pPr>
            <a:endParaRPr lang="en-US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495300" y="4216879"/>
            <a:ext cx="8153400" cy="12265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 fontScale="9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3400" u="sng" dirty="0"/>
              <a:t>Step 3</a:t>
            </a:r>
          </a:p>
          <a:p>
            <a:pPr lvl="1" defTabSz="914400"/>
            <a:r>
              <a:rPr lang="en-US" sz="2900" dirty="0"/>
              <a:t>Complete and Submit Tasks given</a:t>
            </a:r>
          </a:p>
          <a:p>
            <a:pPr lvl="2" defTabSz="914400"/>
            <a:r>
              <a:rPr lang="en-US" sz="2400" dirty="0"/>
              <a:t>Details in </a:t>
            </a:r>
            <a:r>
              <a:rPr lang="en-US" sz="2400"/>
              <a:t>slide </a:t>
            </a:r>
            <a:r>
              <a:rPr lang="en-US" sz="2400" smtClean="0"/>
              <a:t>16</a:t>
            </a:r>
            <a:endParaRPr lang="en-US" sz="2400" dirty="0"/>
          </a:p>
          <a:p>
            <a:pPr marL="685800" lvl="2" indent="0" defTabSz="914400">
              <a:buNone/>
            </a:pPr>
            <a:endParaRPr lang="en-US" dirty="0"/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2335D7B-F7A5-4AAB-8D14-CCE7C538B30A}"/>
              </a:ext>
            </a:extLst>
          </p:cNvPr>
          <p:cNvSpPr txBox="1">
            <a:spLocks/>
          </p:cNvSpPr>
          <p:nvPr/>
        </p:nvSpPr>
        <p:spPr>
          <a:xfrm>
            <a:off x="495300" y="1414620"/>
            <a:ext cx="8153400" cy="13285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3400" u="sng" dirty="0"/>
              <a:t>Step 1</a:t>
            </a:r>
          </a:p>
          <a:p>
            <a:pPr lvl="1" defTabSz="914400"/>
            <a:r>
              <a:rPr lang="en-US" sz="2900" dirty="0"/>
              <a:t>Read the given slides</a:t>
            </a:r>
          </a:p>
          <a:p>
            <a:pPr lvl="2" defTabSz="914400"/>
            <a:r>
              <a:rPr lang="en-US" sz="2400" dirty="0"/>
              <a:t>Details in slide </a:t>
            </a:r>
            <a:r>
              <a:rPr lang="en-US" sz="2400" dirty="0" smtClean="0"/>
              <a:t>1-14</a:t>
            </a:r>
            <a:endParaRPr lang="en-US" sz="2400" dirty="0"/>
          </a:p>
          <a:p>
            <a:pPr marL="685800" lvl="2" indent="0" defTabSz="9144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4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153400" cy="5448300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800" dirty="0"/>
              <a:t>Responsive Navigation Bar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Collapsible Responsive Navigation Bar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Include HTML Files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800" dirty="0"/>
              <a:t>CSS Animation</a:t>
            </a:r>
          </a:p>
          <a:p>
            <a:pPr marL="685800" lvl="1" indent="-228600"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CSS Transitions</a:t>
            </a:r>
          </a:p>
          <a:p>
            <a:pPr marL="685800" lvl="1" indent="-228600"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CSS Transforms</a:t>
            </a:r>
          </a:p>
          <a:p>
            <a:pPr marL="457200" lvl="1" indent="0">
              <a:buSzPct val="100000"/>
              <a:buNone/>
            </a:pPr>
            <a:endParaRPr lang="en-US" sz="2400" dirty="0"/>
          </a:p>
          <a:p>
            <a:pPr marL="514350" lvl="0" indent="-514350">
              <a:buSzPct val="100000"/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37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Learning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153400" cy="5334000"/>
          </a:xfrm>
        </p:spPr>
        <p:txBody>
          <a:bodyPr/>
          <a:lstStyle/>
          <a:p>
            <a:r>
              <a:rPr lang="en-US" sz="2800" dirty="0"/>
              <a:t>Using Bootstrap Framework to implement navigation bar which will collapse into a toggle button and drop-down list in a smaller screen.</a:t>
            </a:r>
          </a:p>
          <a:p>
            <a:r>
              <a:rPr lang="en-US" sz="2800" dirty="0"/>
              <a:t>Using “Include HTML” feature to add the same navigation bar to all pages (Global navigation system).</a:t>
            </a:r>
          </a:p>
          <a:p>
            <a:r>
              <a:rPr lang="en-US" sz="2800" dirty="0"/>
              <a:t>Using CSS properties only (without JavaScript or Flash) to produce animated interactive effects.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245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Responsive Navigation Bar (Navbar)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18" y="723900"/>
            <a:ext cx="8348382" cy="5410200"/>
          </a:xfrm>
        </p:spPr>
        <p:txBody>
          <a:bodyPr/>
          <a:lstStyle/>
          <a:p>
            <a:r>
              <a:rPr lang="en-US" sz="2800" dirty="0"/>
              <a:t>Navigation bar takes up substantial screen space. </a:t>
            </a:r>
          </a:p>
          <a:p>
            <a:r>
              <a:rPr lang="en-US" sz="2800" dirty="0"/>
              <a:t>For devices with small screen, it is a common practice to hide the navbar, only to display it as a drop-down list upon clicking a toggle button: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Bootstrap framework provides CCS classes to build a collapsible navigation bar.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2571" y="4214991"/>
            <a:ext cx="358845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SG" sz="1800" dirty="0"/>
              <a:t>Note:  Refer to practical</a:t>
            </a:r>
          </a:p>
          <a:p>
            <a:r>
              <a:rPr lang="en-SG" sz="1800" dirty="0"/>
              <a:t>handout for implementation details and code explanation.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282F81-8685-4394-92EC-112BEB97A8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2571" y="2709388"/>
            <a:ext cx="3592662" cy="1468290"/>
          </a:xfrm>
          <a:prstGeom prst="rect">
            <a:avLst/>
          </a:prstGeom>
        </p:spPr>
      </p:pic>
      <p:cxnSp>
        <p:nvCxnSpPr>
          <p:cNvPr id="5" name="Straight Arrow Connector 4"/>
          <p:cNvCxnSpPr>
            <a:cxnSpLocks/>
          </p:cNvCxnSpPr>
          <p:nvPr/>
        </p:nvCxnSpPr>
        <p:spPr bwMode="auto">
          <a:xfrm flipH="1">
            <a:off x="1447800" y="2590800"/>
            <a:ext cx="1763862" cy="40669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FC334BF-E779-4D48-942A-83B9D50972C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40462" y="2646457"/>
            <a:ext cx="3193097" cy="2592941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cxnSpLocks/>
          </p:cNvCxnSpPr>
          <p:nvPr/>
        </p:nvCxnSpPr>
        <p:spPr bwMode="auto">
          <a:xfrm>
            <a:off x="6934200" y="2133600"/>
            <a:ext cx="133734" cy="101629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3814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Include HTML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638" y="726141"/>
            <a:ext cx="8385362" cy="5410200"/>
          </a:xfrm>
        </p:spPr>
        <p:txBody>
          <a:bodyPr/>
          <a:lstStyle/>
          <a:p>
            <a:r>
              <a:rPr lang="en-US" sz="2800" dirty="0"/>
              <a:t>The navigation bar on each page of a website usually has the same design and contains the same links which allow navigation to each another.</a:t>
            </a:r>
          </a:p>
          <a:p>
            <a:r>
              <a:rPr lang="en-US" sz="2800" dirty="0"/>
              <a:t>To maintain design consistency and avoiding code duplication, the common header (contains navigation bar) and footer are implemented as separate HTML pages and then “included” to all pages of the website.</a:t>
            </a:r>
          </a:p>
          <a:p>
            <a:r>
              <a:rPr lang="en-US" sz="2800" dirty="0"/>
              <a:t>W3School.com provide a JavaScript function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includeHTML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sz="2800" dirty="0"/>
              <a:t> which allows inclusion of a HTML page in another, you specify where you want to include the page with the </a:t>
            </a:r>
            <a:r>
              <a:rPr lang="en-SG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w3-include-html</a:t>
            </a:r>
            <a:r>
              <a:rPr lang="en-SG" sz="2800" dirty="0"/>
              <a:t> attribute in a &lt;div&gt; element:</a:t>
            </a:r>
            <a:r>
              <a:rPr lang="en-US" sz="2800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5738607"/>
          <a:ext cx="8001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>
                  <a:extLst>
                    <a:ext uri="{9D8B030D-6E8A-4147-A177-3AD203B41FA5}">
                      <a16:colId xmlns:a16="http://schemas.microsoft.com/office/drawing/2014/main" val="2447316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&lt;div </a:t>
                      </a:r>
                      <a:r>
                        <a:rPr lang="en-SG" sz="2400" b="0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w3-include-html</a:t>
                      </a:r>
                      <a:r>
                        <a:rPr lang="en-SG" sz="2400" b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=“header.html"&gt;&lt;/div&gt;</a:t>
                      </a:r>
                      <a:r>
                        <a:rPr lang="en-SG" sz="2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199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52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Introduction to CSS Transitions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5106"/>
            <a:ext cx="8305800" cy="5410200"/>
          </a:xfrm>
        </p:spPr>
        <p:txBody>
          <a:bodyPr/>
          <a:lstStyle/>
          <a:p>
            <a:r>
              <a:rPr lang="en-US" sz="2800" dirty="0"/>
              <a:t>CSS transitions allows you to change property values of a HTML element over a given duration.  </a:t>
            </a:r>
          </a:p>
          <a:p>
            <a:r>
              <a:rPr lang="en-US" sz="2800" dirty="0"/>
              <a:t>It is used to implement </a:t>
            </a:r>
            <a:r>
              <a:rPr lang="en-US" sz="2800" dirty="0">
                <a:solidFill>
                  <a:srgbClr val="0033CC"/>
                </a:solidFill>
              </a:rPr>
              <a:t>mouse-over effect, </a:t>
            </a:r>
            <a:r>
              <a:rPr lang="en-US" sz="2800" dirty="0"/>
              <a:t>aimed at catching user attention when hovering over an element.</a:t>
            </a:r>
          </a:p>
          <a:p>
            <a:r>
              <a:rPr lang="en-US" sz="2800" dirty="0"/>
              <a:t>Example: </a:t>
            </a:r>
            <a:r>
              <a:rPr lang="en-US" sz="2000" i="1" dirty="0"/>
              <a:t>(Note: “div” is a red block of 100px by 100px initially)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592550"/>
              </p:ext>
            </p:extLst>
          </p:nvPr>
        </p:nvGraphicFramePr>
        <p:xfrm>
          <a:off x="914400" y="3110753"/>
          <a:ext cx="76962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6200">
                  <a:extLst>
                    <a:ext uri="{9D8B030D-6E8A-4147-A177-3AD203B41FA5}">
                      <a16:colId xmlns:a16="http://schemas.microsoft.com/office/drawing/2014/main" val="1020297818"/>
                    </a:ext>
                  </a:extLst>
                </a:gridCol>
              </a:tblGrid>
              <a:tr h="289560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&lt;head&gt;</a:t>
                      </a:r>
                    </a:p>
                    <a:p>
                      <a:r>
                        <a:rPr lang="en-SG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&lt;style&gt; </a:t>
                      </a:r>
                    </a:p>
                    <a:p>
                      <a:r>
                        <a:rPr lang="en-SG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div { width: 100px; height: 100px; background: red; </a:t>
                      </a:r>
                      <a:r>
                        <a:rPr lang="en-SG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transition: width 2s;</a:t>
                      </a:r>
                      <a:r>
                        <a:rPr lang="en-SG" b="1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SG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}</a:t>
                      </a:r>
                    </a:p>
                    <a:p>
                      <a:r>
                        <a:rPr lang="en-SG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</a:t>
                      </a:r>
                      <a:r>
                        <a:rPr lang="en-SG" b="1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div:hover</a:t>
                      </a:r>
                      <a:r>
                        <a:rPr lang="en-SG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{</a:t>
                      </a:r>
                      <a:r>
                        <a:rPr lang="en-SG" b="1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SG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width: 300px;</a:t>
                      </a:r>
                      <a:r>
                        <a:rPr lang="en-SG" b="1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SG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}</a:t>
                      </a:r>
                    </a:p>
                    <a:p>
                      <a:r>
                        <a:rPr lang="en-SG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&lt;/style&gt;</a:t>
                      </a:r>
                    </a:p>
                    <a:p>
                      <a:r>
                        <a:rPr lang="en-SG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&lt;/head&gt;</a:t>
                      </a:r>
                    </a:p>
                    <a:p>
                      <a:r>
                        <a:rPr lang="en-SG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&lt;body&gt;</a:t>
                      </a:r>
                    </a:p>
                    <a:p>
                      <a:r>
                        <a:rPr lang="en-SG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&lt;p&gt;Hover over the div element below, the width of the width of the square</a:t>
                      </a:r>
                      <a:r>
                        <a:rPr lang="en-SG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r>
                        <a:rPr lang="en-SG" b="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will expand gradually from 100px to 300px, within 2 seconds</a:t>
                      </a:r>
                      <a:r>
                        <a:rPr lang="en-SG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:&lt;/p&gt;</a:t>
                      </a:r>
                    </a:p>
                    <a:p>
                      <a:r>
                        <a:rPr lang="en-SG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&lt;div&gt;&lt;/div&gt;</a:t>
                      </a:r>
                    </a:p>
                    <a:p>
                      <a:r>
                        <a:rPr lang="en-SG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&lt;/body&gt;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655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817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Introduction to CSS Transitions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03729"/>
            <a:ext cx="8610600" cy="5410200"/>
          </a:xfrm>
        </p:spPr>
        <p:txBody>
          <a:bodyPr/>
          <a:lstStyle/>
          <a:p>
            <a:r>
              <a:rPr lang="en-US" sz="2800" dirty="0"/>
              <a:t>When applying a transition, you need to specify:</a:t>
            </a:r>
          </a:p>
          <a:p>
            <a:pPr lvl="1"/>
            <a:r>
              <a:rPr lang="en-US" sz="2400" dirty="0"/>
              <a:t>CSS property to change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(transition-property)</a:t>
            </a:r>
            <a:r>
              <a:rPr lang="en-US" sz="2400" dirty="0"/>
              <a:t> </a:t>
            </a:r>
            <a:r>
              <a:rPr lang="en-US" sz="2000" i="1" dirty="0"/>
              <a:t>(Required)</a:t>
            </a:r>
          </a:p>
          <a:p>
            <a:pPr lvl="1"/>
            <a:r>
              <a:rPr lang="en-US" sz="2400" dirty="0"/>
              <a:t>How long it should take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(transition-duration) </a:t>
            </a:r>
            <a:r>
              <a:rPr lang="en-US" sz="2000" i="1" dirty="0"/>
              <a:t>(Required)</a:t>
            </a:r>
          </a:p>
          <a:p>
            <a:pPr lvl="1"/>
            <a:r>
              <a:rPr lang="en-US" sz="2400" dirty="0"/>
              <a:t>How the transition accelerates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(transition-timing-function)</a:t>
            </a:r>
          </a:p>
          <a:p>
            <a:pPr lvl="1"/>
            <a:r>
              <a:rPr lang="en-US" sz="2400" dirty="0"/>
              <a:t>Should there be a pause before it starts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(transition-delay)</a:t>
            </a:r>
          </a:p>
          <a:p>
            <a:r>
              <a:rPr lang="en-US" sz="2800" dirty="0"/>
              <a:t>Timing Functions: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(Incomplete list, default: ease)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ease</a:t>
            </a:r>
            <a:r>
              <a:rPr lang="en-US" sz="2400" dirty="0"/>
              <a:t> - starts slowly, accelerates quickly, slows down at the end</a:t>
            </a:r>
            <a:endParaRPr lang="en-US" sz="2400" i="1" dirty="0"/>
          </a:p>
          <a:p>
            <a:pPr lvl="1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</a:t>
            </a:r>
            <a:r>
              <a:rPr lang="en-US" sz="2400" dirty="0"/>
              <a:t> - stays consistent from the beginning to end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ease-in</a:t>
            </a:r>
            <a:r>
              <a:rPr lang="en-US" sz="2400" dirty="0"/>
              <a:t> - starts slowly, then speeds up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ease-out</a:t>
            </a:r>
            <a:r>
              <a:rPr lang="en-US" sz="2400" dirty="0"/>
              <a:t> - starts out fast, then slows down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ease-in-out</a:t>
            </a:r>
            <a:r>
              <a:rPr lang="en-US" sz="2400" dirty="0"/>
              <a:t> - starts slowly, speeds up, slows down at the very end, similar to ease, but with less pronounced acceleration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197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</a:rPr>
              <a:t>Introduction to CSS Transforms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5257800"/>
          </a:xfrm>
        </p:spPr>
        <p:txBody>
          <a:bodyPr/>
          <a:lstStyle/>
          <a:p>
            <a:r>
              <a:rPr lang="en-US" sz="2800" dirty="0"/>
              <a:t>CSS Transforms allows you to rotate, relocate, resize, and skew HTML elements in both 2 and 3D space.</a:t>
            </a:r>
          </a:p>
          <a:p>
            <a:r>
              <a:rPr lang="en-US" sz="2800" dirty="0"/>
              <a:t>2D transform functions</a:t>
            </a:r>
            <a:r>
              <a:rPr lang="en-US" dirty="0"/>
              <a:t>: 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(Incomplete list)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scale(): </a:t>
            </a:r>
            <a:r>
              <a:rPr lang="en-US" sz="2400" dirty="0">
                <a:cs typeface="Calibri" panose="020F0502020204030204" pitchFamily="34" charset="0"/>
              </a:rPr>
              <a:t>affects the size of the element, in both horizontal and vertical direction.</a:t>
            </a:r>
          </a:p>
          <a:p>
            <a:pPr lvl="1"/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skewX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2400" dirty="0">
                <a:cs typeface="Calibri" panose="020F0502020204030204" pitchFamily="34" charset="0"/>
              </a:rPr>
              <a:t>and </a:t>
            </a: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skewY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sz="2400" dirty="0">
                <a:cs typeface="Calibri" panose="020F0502020204030204" pitchFamily="34" charset="0"/>
              </a:rPr>
              <a:t>: tilts an element horizontally or vertically, like turning a rectangle into a parallelogram.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translate(): </a:t>
            </a:r>
            <a:r>
              <a:rPr lang="en-US" sz="2400" dirty="0">
                <a:cs typeface="Calibri" panose="020F0502020204030204" pitchFamily="34" charset="0"/>
              </a:rPr>
              <a:t>moves an element sideways (horizontally) or up and down (vertically).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rotate(): </a:t>
            </a:r>
            <a:r>
              <a:rPr lang="en-US" sz="2400" dirty="0">
                <a:cs typeface="Calibri" panose="020F0502020204030204" pitchFamily="34" charset="0"/>
              </a:rPr>
              <a:t>rotates the element clockwise from its current position by a certain degree. 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@keyframes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rule specifies the animation code.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263527"/>
      </p:ext>
    </p:extLst>
  </p:cSld>
  <p:clrMapOvr>
    <a:masterClrMapping/>
  </p:clrMapOvr>
</p:sld>
</file>

<file path=ppt/theme/theme1.xml><?xml version="1.0" encoding="utf-8"?>
<a:theme xmlns:a="http://schemas.openxmlformats.org/drawingml/2006/main" name="Contport">
  <a:themeElements>
    <a:clrScheme name="Contpor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por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ontpor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por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por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\\Ccsstaff1\software\office97\Template\Designs\CONTPORT.POT</Template>
  <TotalTime>13365</TotalTime>
  <Words>1295</Words>
  <Application>Microsoft Office PowerPoint</Application>
  <PresentationFormat>On-screen Show (4:3)</PresentationFormat>
  <Paragraphs>178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 Unicode MS</vt:lpstr>
      <vt:lpstr>Arial</vt:lpstr>
      <vt:lpstr>Arial Narrow</vt:lpstr>
      <vt:lpstr>Calibri</vt:lpstr>
      <vt:lpstr>Tahoma</vt:lpstr>
      <vt:lpstr>Verdana</vt:lpstr>
      <vt:lpstr>Wingdings</vt:lpstr>
      <vt:lpstr>Wingdings 2</vt:lpstr>
      <vt:lpstr>Contport</vt:lpstr>
      <vt:lpstr>PowerPoint Presentation</vt:lpstr>
      <vt:lpstr>Remote Learning Instructions</vt:lpstr>
      <vt:lpstr>Topics</vt:lpstr>
      <vt:lpstr>Learning Objectives</vt:lpstr>
      <vt:lpstr>Responsive Navigation Bar (Navbar)</vt:lpstr>
      <vt:lpstr>Include HTML File</vt:lpstr>
      <vt:lpstr>Introduction to CSS Transitions</vt:lpstr>
      <vt:lpstr>Introduction to CSS Transitions</vt:lpstr>
      <vt:lpstr>Introduction to CSS Transforms</vt:lpstr>
      <vt:lpstr>CSS Keyframes Animation</vt:lpstr>
      <vt:lpstr>CSS Keyframes Animation</vt:lpstr>
      <vt:lpstr>CSS Keyframes Animation</vt:lpstr>
      <vt:lpstr>Notes on Worksheet</vt:lpstr>
      <vt:lpstr>Reference</vt:lpstr>
      <vt:lpstr>Activities</vt:lpstr>
      <vt:lpstr>Tasks</vt:lpstr>
      <vt:lpstr>Appendix</vt:lpstr>
      <vt:lpstr>Appendix (Cont)</vt:lpstr>
      <vt:lpstr>Appendix (Cont)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template</dc:title>
  <dc:creator>School of ICT</dc:creator>
  <cp:lastModifiedBy>Mohamed Saifulamri OMAR (NP)</cp:lastModifiedBy>
  <cp:revision>1016</cp:revision>
  <cp:lastPrinted>2000-08-04T01:42:18Z</cp:lastPrinted>
  <dcterms:created xsi:type="dcterms:W3CDTF">1995-05-28T16:29:18Z</dcterms:created>
  <dcterms:modified xsi:type="dcterms:W3CDTF">2021-10-18T06:46:06Z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286cb9-b49f-4646-87a5-340028348160_Enabled">
    <vt:lpwstr>true</vt:lpwstr>
  </property>
  <property fmtid="{D5CDD505-2E9C-101B-9397-08002B2CF9AE}" pid="3" name="MSIP_Label_30286cb9-b49f-4646-87a5-340028348160_SetDate">
    <vt:lpwstr>2021-10-18T06:46:06Z</vt:lpwstr>
  </property>
  <property fmtid="{D5CDD505-2E9C-101B-9397-08002B2CF9AE}" pid="4" name="MSIP_Label_30286cb9-b49f-4646-87a5-340028348160_Method">
    <vt:lpwstr>Standard</vt:lpwstr>
  </property>
  <property fmtid="{D5CDD505-2E9C-101B-9397-08002B2CF9AE}" pid="5" name="MSIP_Label_30286cb9-b49f-4646-87a5-340028348160_Name">
    <vt:lpwstr>30286cb9-b49f-4646-87a5-340028348160</vt:lpwstr>
  </property>
  <property fmtid="{D5CDD505-2E9C-101B-9397-08002B2CF9AE}" pid="6" name="MSIP_Label_30286cb9-b49f-4646-87a5-340028348160_SiteId">
    <vt:lpwstr>cba9e115-3016-4462-a1ab-a565cba0cdf1</vt:lpwstr>
  </property>
  <property fmtid="{D5CDD505-2E9C-101B-9397-08002B2CF9AE}" pid="7" name="MSIP_Label_30286cb9-b49f-4646-87a5-340028348160_ActionId">
    <vt:lpwstr>0b166334-bd77-4432-85ac-4f6409f124f4</vt:lpwstr>
  </property>
  <property fmtid="{D5CDD505-2E9C-101B-9397-08002B2CF9AE}" pid="8" name="MSIP_Label_30286cb9-b49f-4646-87a5-340028348160_ContentBits">
    <vt:lpwstr>1</vt:lpwstr>
  </property>
</Properties>
</file>