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36" r:id="rId2"/>
  </p:sldMasterIdLst>
  <p:notesMasterIdLst>
    <p:notesMasterId r:id="rId15"/>
  </p:notesMasterIdLst>
  <p:handoutMasterIdLst>
    <p:handoutMasterId r:id="rId16"/>
  </p:handoutMasterIdLst>
  <p:sldIdLst>
    <p:sldId id="376" r:id="rId3"/>
    <p:sldId id="445" r:id="rId4"/>
    <p:sldId id="455" r:id="rId5"/>
    <p:sldId id="458" r:id="rId6"/>
    <p:sldId id="459" r:id="rId7"/>
    <p:sldId id="474" r:id="rId8"/>
    <p:sldId id="475" r:id="rId9"/>
    <p:sldId id="456" r:id="rId10"/>
    <p:sldId id="476" r:id="rId11"/>
    <p:sldId id="477" r:id="rId12"/>
    <p:sldId id="478" r:id="rId13"/>
    <p:sldId id="479" r:id="rId14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FF00"/>
    <a:srgbClr val="800000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6418" autoAdjust="0"/>
  </p:normalViewPr>
  <p:slideViewPr>
    <p:cSldViewPr>
      <p:cViewPr varScale="1">
        <p:scale>
          <a:sx n="76" d="100"/>
          <a:sy n="76" d="100"/>
        </p:scale>
        <p:origin x="16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21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2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3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6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5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7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87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06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01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9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2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61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17/10/21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Week 7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</a:t>
            </a:r>
            <a:r>
              <a:rPr lang="en-US" sz="1200" dirty="0" smtClean="0">
                <a:latin typeface="Arial Narrow" pitchFamily="34" charset="0"/>
              </a:rPr>
              <a:t>AY21/22, </a:t>
            </a:r>
            <a:r>
              <a:rPr lang="en-US" sz="1200" dirty="0">
                <a:latin typeface="Arial Narrow" pitchFamily="34" charset="0"/>
              </a:rPr>
              <a:t>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17/11/20</a:t>
            </a: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71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Week 7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AY20/21, 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vMl3StAju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ictspace.ict.np.edu.sg\FED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286001"/>
            <a:ext cx="6019800" cy="914401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0033CC"/>
              </a:buClr>
              <a:buSzPct val="100000"/>
              <a:defRPr/>
            </a:pPr>
            <a:r>
              <a:rPr lang="en-SG" sz="3600" dirty="0">
                <a:solidFill>
                  <a:srgbClr val="0033CC"/>
                </a:solidFill>
              </a:rPr>
              <a:t>Building Carousels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latin typeface="Tahoma" pitchFamily="34" charset="0"/>
              </a:rPr>
              <a:t>FED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>
                <a:latin typeface="Arial Narrow" pitchFamily="34" charset="0"/>
              </a:rPr>
              <a:t>Front 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1 (</a:t>
            </a:r>
            <a:r>
              <a:rPr kumimoji="1" lang="en-GB" sz="3200" dirty="0" smtClean="0">
                <a:latin typeface="Arial Narrow" pitchFamily="34" charset="0"/>
              </a:rPr>
              <a:t>2021/22), </a:t>
            </a:r>
            <a:r>
              <a:rPr kumimoji="1" lang="en-GB" sz="3200" dirty="0">
                <a:latin typeface="Arial Narrow" pitchFamily="34" charset="0"/>
              </a:rPr>
              <a:t>Semester 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Mapped to FED network folder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4503" y="1412276"/>
            <a:ext cx="7967497" cy="4836124"/>
            <a:chOff x="414503" y="1336076"/>
            <a:chExt cx="7967497" cy="48361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D8678-9265-4B3E-BD51-B7F4711FD507}"/>
                </a:ext>
              </a:extLst>
            </p:cNvPr>
            <p:cNvSpPr txBox="1"/>
            <p:nvPr/>
          </p:nvSpPr>
          <p:spPr>
            <a:xfrm>
              <a:off x="414503" y="1406776"/>
              <a:ext cx="2383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u="sng" dirty="0"/>
                <a:t>For Win Users</a:t>
              </a:r>
              <a:endParaRPr lang="en-GB" sz="3000" u="sng" dirty="0"/>
            </a:p>
          </p:txBody>
        </p:sp>
        <p:pic>
          <p:nvPicPr>
            <p:cNvPr id="5" name="Picture 2" descr="Image">
              <a:extLst>
                <a:ext uri="{FF2B5EF4-FFF2-40B4-BE49-F238E27FC236}">
                  <a16:creationId xmlns:a16="http://schemas.microsoft.com/office/drawing/2014/main" id="{2640A17B-2656-41DA-A69F-585A174DB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087" y="1336076"/>
              <a:ext cx="3594721" cy="336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Image">
              <a:extLst>
                <a:ext uri="{FF2B5EF4-FFF2-40B4-BE49-F238E27FC236}">
                  <a16:creationId xmlns:a16="http://schemas.microsoft.com/office/drawing/2014/main" id="{16D4B2B3-DCE3-4073-B9BF-74DA86B3C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87" y="2030440"/>
              <a:ext cx="2085975" cy="207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4DBFFB-7225-4A55-9AC4-9F445FD86957}"/>
                </a:ext>
              </a:extLst>
            </p:cNvPr>
            <p:cNvSpPr txBox="1"/>
            <p:nvPr/>
          </p:nvSpPr>
          <p:spPr>
            <a:xfrm>
              <a:off x="592008" y="4350541"/>
              <a:ext cx="27755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AutoNum type="arabicPeriod"/>
              </a:pPr>
              <a:r>
                <a:rPr lang="en-US" sz="1800" dirty="0"/>
                <a:t>Right click on a blank space in your Windows Explorer</a:t>
              </a:r>
            </a:p>
            <a:p>
              <a:pPr marL="257175" indent="-257175">
                <a:buAutoNum type="arabicPeriod"/>
              </a:pPr>
              <a:r>
                <a:rPr lang="en-US" sz="1800" dirty="0"/>
                <a:t>Select ‘Add a network location’</a:t>
              </a:r>
              <a:endParaRPr lang="en-GB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3308A-F784-4A54-816E-57FCAF96AA75}"/>
                </a:ext>
              </a:extLst>
            </p:cNvPr>
            <p:cNvSpPr txBox="1"/>
            <p:nvPr/>
          </p:nvSpPr>
          <p:spPr>
            <a:xfrm>
              <a:off x="4530306" y="4971871"/>
              <a:ext cx="38516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3. Enter https://ictspace.ict.np.edu.sg/(your assigned module)</a:t>
              </a:r>
            </a:p>
            <a:p>
              <a:r>
                <a:rPr lang="en-US" sz="1800" dirty="0"/>
                <a:t>4. Press ‘Next’</a:t>
              </a:r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227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743DA-A73A-4E32-86AD-F4BBBCECD569}"/>
              </a:ext>
            </a:extLst>
          </p:cNvPr>
          <p:cNvGrpSpPr/>
          <p:nvPr/>
        </p:nvGrpSpPr>
        <p:grpSpPr>
          <a:xfrm>
            <a:off x="2895600" y="1219200"/>
            <a:ext cx="3263855" cy="2553824"/>
            <a:chOff x="569163" y="448573"/>
            <a:chExt cx="4351807" cy="34050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7780ED-2085-4245-8A5D-E013A4AAD10D}"/>
                </a:ext>
              </a:extLst>
            </p:cNvPr>
            <p:cNvGrpSpPr/>
            <p:nvPr/>
          </p:nvGrpSpPr>
          <p:grpSpPr>
            <a:xfrm>
              <a:off x="569163" y="448573"/>
              <a:ext cx="4351807" cy="3405098"/>
              <a:chOff x="1535322" y="1009290"/>
              <a:chExt cx="4351807" cy="3405098"/>
            </a:xfrm>
          </p:grpSpPr>
          <p:pic>
            <p:nvPicPr>
              <p:cNvPr id="7" name="Picture 4" descr="Image">
                <a:extLst>
                  <a:ext uri="{FF2B5EF4-FFF2-40B4-BE49-F238E27FC236}">
                    <a16:creationId xmlns:a16="http://schemas.microsoft.com/office/drawing/2014/main" id="{67365DED-93EF-4008-8A1B-AD43F558E1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5322" y="1009290"/>
                <a:ext cx="4351807" cy="3405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6289A3-C9D7-4B98-BCD3-B804830A2BC1}"/>
                  </a:ext>
                </a:extLst>
              </p:cNvPr>
              <p:cNvSpPr/>
              <p:nvPr/>
            </p:nvSpPr>
            <p:spPr>
              <a:xfrm>
                <a:off x="2320505" y="2182483"/>
                <a:ext cx="621102" cy="172528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C2BD3-4D5E-42FE-99C6-219CD06A1B9E}"/>
                </a:ext>
              </a:extLst>
            </p:cNvPr>
            <p:cNvSpPr txBox="1"/>
            <p:nvPr/>
          </p:nvSpPr>
          <p:spPr>
            <a:xfrm>
              <a:off x="1250830" y="1570010"/>
              <a:ext cx="11300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latin typeface="Calibri" panose="020F0502020204030204" pitchFamily="34" charset="0"/>
                  <a:cs typeface="Calibri" panose="020F0502020204030204" pitchFamily="34" charset="0"/>
                </a:rPr>
                <a:t>10123453</a:t>
              </a:r>
              <a:endParaRPr lang="en-GB" sz="97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50C3E-E659-4378-B5C2-EBC7E6642BD1}"/>
              </a:ext>
            </a:extLst>
          </p:cNvPr>
          <p:cNvSpPr txBox="1"/>
          <p:nvPr/>
        </p:nvSpPr>
        <p:spPr>
          <a:xfrm>
            <a:off x="413933" y="431655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4. Login using </a:t>
            </a:r>
            <a:r>
              <a:rPr lang="en-US" sz="1800" dirty="0" err="1"/>
              <a:t>npstd</a:t>
            </a:r>
            <a:r>
              <a:rPr lang="en-US" sz="1800" dirty="0"/>
              <a:t>\s(your student ID number without the last alphabet)</a:t>
            </a:r>
          </a:p>
          <a:p>
            <a:r>
              <a:rPr lang="en-US" sz="1800" dirty="0"/>
              <a:t>5. Enter your NP student account password</a:t>
            </a:r>
          </a:p>
        </p:txBody>
      </p:sp>
    </p:spTree>
    <p:extLst>
      <p:ext uri="{BB962C8B-B14F-4D97-AF65-F5344CB8AC3E}">
        <p14:creationId xmlns:p14="http://schemas.microsoft.com/office/powerpoint/2010/main" val="119666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1AA86048-9F22-48BA-802E-4F3CE68B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447800"/>
            <a:ext cx="6238719" cy="43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F6613-F1BD-4A5B-9B1B-7A5B07085A19}"/>
              </a:ext>
            </a:extLst>
          </p:cNvPr>
          <p:cNvSpPr txBox="1"/>
          <p:nvPr/>
        </p:nvSpPr>
        <p:spPr>
          <a:xfrm>
            <a:off x="88497" y="914400"/>
            <a:ext cx="895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You should be able to see your class folder as shown in the example below.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7430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Remote Learning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66EF6D-3DA9-AB4A-B046-714C943A02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91836" y="2861739"/>
            <a:ext cx="8153400" cy="12265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u="sng" dirty="0"/>
              <a:t>Step 2</a:t>
            </a:r>
          </a:p>
          <a:p>
            <a:pPr lvl="1"/>
            <a:r>
              <a:rPr lang="en-US" b="0" dirty="0"/>
              <a:t>Perform highlighted activities in Activities slide</a:t>
            </a:r>
          </a:p>
          <a:p>
            <a:pPr lvl="2"/>
            <a:r>
              <a:rPr lang="en-US" sz="2100" dirty="0"/>
              <a:t>Details in slide </a:t>
            </a:r>
            <a:r>
              <a:rPr lang="en-US" sz="2100" dirty="0" smtClean="0"/>
              <a:t>8</a:t>
            </a:r>
            <a:endParaRPr lang="en-US" sz="2100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95300" y="4216879"/>
            <a:ext cx="8153400" cy="1226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3</a:t>
            </a:r>
          </a:p>
          <a:p>
            <a:pPr lvl="1" defTabSz="914400"/>
            <a:r>
              <a:rPr lang="en-US" sz="2900" dirty="0"/>
              <a:t>Complete and Submit Tasks given</a:t>
            </a:r>
          </a:p>
          <a:p>
            <a:pPr lvl="2" defTabSz="914400"/>
            <a:r>
              <a:rPr lang="en-US" sz="2400" dirty="0"/>
              <a:t>Details in slide 9</a:t>
            </a:r>
            <a:endParaRPr lang="en-US" sz="2400" dirty="0" smtClean="0"/>
          </a:p>
          <a:p>
            <a:pPr marL="685800" lvl="2" indent="0" defTabSz="914400">
              <a:buNone/>
            </a:pPr>
            <a:endParaRPr lang="en-US" sz="2400" dirty="0"/>
          </a:p>
          <a:p>
            <a:pPr marL="685800" lvl="2" indent="0" defTabSz="914400">
              <a:buNone/>
            </a:pPr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2335D7B-F7A5-4AAB-8D14-CCE7C538B30A}"/>
              </a:ext>
            </a:extLst>
          </p:cNvPr>
          <p:cNvSpPr txBox="1">
            <a:spLocks/>
          </p:cNvSpPr>
          <p:nvPr/>
        </p:nvSpPr>
        <p:spPr>
          <a:xfrm>
            <a:off x="495300" y="1414620"/>
            <a:ext cx="8153400" cy="13285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1</a:t>
            </a:r>
          </a:p>
          <a:p>
            <a:pPr lvl="1" defTabSz="914400"/>
            <a:r>
              <a:rPr lang="en-US" sz="2900" dirty="0"/>
              <a:t>Read the given slides</a:t>
            </a:r>
          </a:p>
          <a:p>
            <a:pPr lvl="2" defTabSz="914400"/>
            <a:r>
              <a:rPr lang="en-US" sz="2400" dirty="0"/>
              <a:t>Details in slide </a:t>
            </a:r>
            <a:r>
              <a:rPr lang="en-US" sz="2400" dirty="0" smtClean="0"/>
              <a:t>1-7</a:t>
            </a:r>
            <a:endParaRPr lang="en-US" sz="2400" dirty="0"/>
          </a:p>
          <a:p>
            <a:pPr marL="685800" lvl="2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SG" dirty="0"/>
              <a:t>1.	</a:t>
            </a:r>
            <a:r>
              <a:rPr lang="en-US" dirty="0"/>
              <a:t>Building Carousels using the Bootstrap framework</a:t>
            </a:r>
            <a:endParaRPr lang="en-US" sz="2400" dirty="0"/>
          </a:p>
          <a:p>
            <a:pPr lvl="1"/>
            <a:r>
              <a:rPr lang="en-SG" sz="2400" dirty="0"/>
              <a:t>What is Carousel</a:t>
            </a:r>
          </a:p>
          <a:p>
            <a:pPr lvl="1"/>
            <a:r>
              <a:rPr lang="en-SG" sz="2400" dirty="0"/>
              <a:t>Building your Carousels using the Bootstrap framework</a:t>
            </a:r>
            <a:endParaRPr lang="en-US" sz="2400" dirty="0"/>
          </a:p>
          <a:p>
            <a:pPr marL="457200" lvl="1" indent="0">
              <a:buSzPct val="100000"/>
              <a:buNone/>
            </a:pPr>
            <a:endParaRPr lang="en-US" sz="2400" dirty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334000"/>
          </a:xfrm>
        </p:spPr>
        <p:txBody>
          <a:bodyPr/>
          <a:lstStyle/>
          <a:p>
            <a:r>
              <a:rPr lang="en-US" dirty="0"/>
              <a:t>Bootstrap is a free front-end framework for faster and easier web development</a:t>
            </a:r>
          </a:p>
          <a:p>
            <a:r>
              <a:rPr lang="en-US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dirty="0"/>
              <a:t>Bootstrap also gives you the ability to easily create responsive designs</a:t>
            </a:r>
          </a:p>
          <a:p>
            <a:pPr marL="0" indent="0">
              <a:buNone/>
            </a:pPr>
            <a:endParaRPr 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https://www.w3schools.com/bootstrap4/bootstrap_get_started.asp</a:t>
            </a:r>
          </a:p>
          <a:p>
            <a:endParaRPr lang="en-SG" dirty="0"/>
          </a:p>
          <a:p>
            <a:pPr marL="457200" lvl="1" indent="0">
              <a:buSzPct val="100000"/>
              <a:buNone/>
            </a:pPr>
            <a:endParaRPr lang="en-US" sz="2400" dirty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993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Carousels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334000"/>
          </a:xfrm>
        </p:spPr>
        <p:txBody>
          <a:bodyPr/>
          <a:lstStyle/>
          <a:p>
            <a:r>
              <a:rPr lang="en-US" dirty="0"/>
              <a:t>Carousels are one of the popular Bootstrap component.</a:t>
            </a:r>
          </a:p>
          <a:p>
            <a:r>
              <a:rPr lang="en-US" dirty="0"/>
              <a:t>It allows you to create a slideshow that auto-advances and gives you some controls to let you advance through the images.</a:t>
            </a:r>
          </a:p>
          <a:p>
            <a:pPr marL="457200" lvl="1" indent="0">
              <a:buSzPct val="100000"/>
              <a:buNone/>
            </a:pPr>
            <a:endParaRPr lang="en-US" sz="2400" dirty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38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Carousel (Reference to Worksheet)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198"/>
            <a:ext cx="9144000" cy="5334001"/>
          </a:xfrm>
        </p:spPr>
        <p:txBody>
          <a:bodyPr/>
          <a:lstStyle/>
          <a:p>
            <a:r>
              <a:rPr lang="en-US" sz="2000" dirty="0" smtClean="0"/>
              <a:t>Partial coded header.html provided </a:t>
            </a:r>
          </a:p>
          <a:p>
            <a:r>
              <a:rPr lang="en-US" sz="2000" dirty="0" smtClean="0"/>
              <a:t>Fill in correct code for Gallery and Order</a:t>
            </a:r>
          </a:p>
          <a:p>
            <a:r>
              <a:rPr lang="en-US" sz="2000" dirty="0" smtClean="0"/>
              <a:t>Gallery stylesheet given</a:t>
            </a:r>
          </a:p>
          <a:p>
            <a:endParaRPr lang="en-US" sz="2400" dirty="0" smtClean="0"/>
          </a:p>
          <a:p>
            <a:r>
              <a:rPr lang="en-US" sz="2000" dirty="0" smtClean="0"/>
              <a:t>Partial coded gallery.html provided</a:t>
            </a:r>
          </a:p>
          <a:p>
            <a:r>
              <a:rPr lang="en-US" sz="2000" dirty="0" smtClean="0"/>
              <a:t>Fill in correct code for gallery.html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99245"/>
            <a:ext cx="5867400" cy="2972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905" y="838198"/>
            <a:ext cx="437871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2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(Reference to Worksheet)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198"/>
            <a:ext cx="9144000" cy="5334001"/>
          </a:xfrm>
        </p:spPr>
        <p:txBody>
          <a:bodyPr/>
          <a:lstStyle/>
          <a:p>
            <a:r>
              <a:rPr lang="en-US" sz="2400" dirty="0" smtClean="0"/>
              <a:t>Partial coded order.html provided</a:t>
            </a:r>
          </a:p>
          <a:p>
            <a:r>
              <a:rPr lang="en-US" sz="2400" dirty="0" smtClean="0"/>
              <a:t>Fill in correct code for order.html</a:t>
            </a:r>
          </a:p>
          <a:p>
            <a:r>
              <a:rPr lang="en-US" sz="2400" dirty="0" smtClean="0"/>
              <a:t>Order stylesheet NOT provided. Students to code for the order stylesheet themselves.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14600"/>
            <a:ext cx="474924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343900" cy="5334001"/>
          </a:xfrm>
        </p:spPr>
        <p:txBody>
          <a:bodyPr/>
          <a:lstStyle/>
          <a:p>
            <a:pPr>
              <a:tabLst>
                <a:tab pos="457200" algn="l"/>
              </a:tabLst>
            </a:pPr>
            <a:r>
              <a:rPr lang="en-US" dirty="0"/>
              <a:t>Watch the video clip - Bootstrap 4 Carousel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https://www.youtube.com/watch?v=AvMl3StAju4</a:t>
            </a:r>
            <a:r>
              <a:rPr lang="en-US" dirty="0"/>
              <a:t> </a:t>
            </a:r>
          </a:p>
          <a:p>
            <a:pPr marL="517525" indent="-517525">
              <a:buNone/>
              <a:tabLst>
                <a:tab pos="457200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dirty="0"/>
              <a:t>Follow the article to create Bootstrap carousel https://getbootstrap.com/docs/4.0/components/carousel/</a:t>
            </a:r>
            <a:endParaRPr lang="en-GB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90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Complete Week 7 Practical.</a:t>
            </a:r>
          </a:p>
          <a:p>
            <a:pPr lvl="1"/>
            <a:r>
              <a:rPr lang="en-US" sz="1800" dirty="0"/>
              <a:t>Download Week 7 Practical in MEL – “FED 2021-10 Week 7 </a:t>
            </a:r>
            <a:r>
              <a:rPr lang="en-US" sz="1800" dirty="0" smtClean="0"/>
              <a:t>Worksheet.pdf”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Deadline end of Week 7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/>
              <a:t>Submit the completed practical files in MEL.</a:t>
            </a:r>
          </a:p>
          <a:p>
            <a:pPr lvl="1"/>
            <a:r>
              <a:rPr lang="en-US" sz="2000" dirty="0"/>
              <a:t>Zipped the source files</a:t>
            </a:r>
          </a:p>
          <a:p>
            <a:pPr lvl="1"/>
            <a:r>
              <a:rPr lang="en-US" sz="2000" dirty="0"/>
              <a:t>Name the zipped file in following format:-</a:t>
            </a:r>
          </a:p>
          <a:p>
            <a:pPr lvl="2"/>
            <a:r>
              <a:rPr lang="en-US" sz="1600" dirty="0" smtClean="0"/>
              <a:t>FED-Week07-SXXXXXXXX  </a:t>
            </a:r>
            <a:r>
              <a:rPr lang="en-US" sz="1600" dirty="0"/>
              <a:t>(where SXXXXXXXX is your student id)</a:t>
            </a:r>
          </a:p>
          <a:p>
            <a:pPr lvl="1"/>
            <a:r>
              <a:rPr lang="en-US" sz="2000" dirty="0"/>
              <a:t>Submit the zipped file in the weekly folder’s submission link in MEL</a:t>
            </a:r>
          </a:p>
          <a:p>
            <a:pPr lvl="1"/>
            <a:r>
              <a:rPr lang="en-US" sz="2000" dirty="0"/>
              <a:t>Also, submit the zipped file into FED network </a:t>
            </a:r>
            <a:r>
              <a:rPr lang="en-US" sz="2000"/>
              <a:t>folder </a:t>
            </a:r>
            <a:r>
              <a:rPr lang="en-US" sz="2000"/>
              <a:t>(</a:t>
            </a:r>
            <a:r>
              <a:rPr lang="en-US" sz="2000">
                <a:hlinkClick r:id="rId2" action="ppaction://hlinkfile"/>
              </a:rPr>
              <a:t>https:///ictspace.ict.np.edu.sg/FED</a:t>
            </a:r>
            <a:r>
              <a:rPr lang="en-US" sz="2000"/>
              <a:t>) under </a:t>
            </a:r>
            <a:r>
              <a:rPr lang="en-US" sz="2000" dirty="0"/>
              <a:t>your </a:t>
            </a:r>
            <a:r>
              <a:rPr lang="en-US" sz="2000" dirty="0" err="1"/>
              <a:t>studentID</a:t>
            </a:r>
            <a:r>
              <a:rPr lang="en-US" sz="2000" dirty="0"/>
              <a:t>. This is for backup purpose only. Main submission is still in MEL.</a:t>
            </a:r>
            <a:endParaRPr lang="en-US" sz="1600" dirty="0"/>
          </a:p>
          <a:p>
            <a:pPr marL="914400" lvl="2" indent="0">
              <a:buNone/>
            </a:pPr>
            <a:endParaRPr lang="en-GB" sz="1600" dirty="0"/>
          </a:p>
          <a:p>
            <a:pPr>
              <a:spcAft>
                <a:spcPts val="600"/>
              </a:spcAft>
            </a:pPr>
            <a:r>
              <a:rPr lang="en-US" sz="2400" dirty="0"/>
              <a:t>If you have any questions please communicate with your tutor via Microsoft Teams.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422700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15220</TotalTime>
  <Words>457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Wingdings 2</vt:lpstr>
      <vt:lpstr>Contport</vt:lpstr>
      <vt:lpstr>1_Contport</vt:lpstr>
      <vt:lpstr>PowerPoint Presentation</vt:lpstr>
      <vt:lpstr>Remote Learning Instructions</vt:lpstr>
      <vt:lpstr>Topics</vt:lpstr>
      <vt:lpstr>Bootstrap</vt:lpstr>
      <vt:lpstr>Carousels</vt:lpstr>
      <vt:lpstr>Carousel (Reference to Worksheet)</vt:lpstr>
      <vt:lpstr>Order (Reference to Worksheet)</vt:lpstr>
      <vt:lpstr>Activities</vt:lpstr>
      <vt:lpstr>Tasks</vt:lpstr>
      <vt:lpstr>Appendix</vt:lpstr>
      <vt:lpstr>Appendix (Cont)</vt:lpstr>
      <vt:lpstr>Appendix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1007</cp:revision>
  <cp:lastPrinted>2000-08-04T01:42:18Z</cp:lastPrinted>
  <dcterms:created xsi:type="dcterms:W3CDTF">1995-05-28T16:29:18Z</dcterms:created>
  <dcterms:modified xsi:type="dcterms:W3CDTF">2021-10-18T06:47:59Z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2021-10-18T06:47:59Z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78c5ddf4-483a-4951-ae31-2eb29f4ca8d9</vt:lpwstr>
  </property>
  <property fmtid="{D5CDD505-2E9C-101B-9397-08002B2CF9AE}" pid="8" name="MSIP_Label_30286cb9-b49f-4646-87a5-340028348160_ContentBits">
    <vt:lpwstr>1</vt:lpwstr>
  </property>
</Properties>
</file>