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76" r:id="rId2"/>
    <p:sldId id="445" r:id="rId3"/>
    <p:sldId id="450" r:id="rId4"/>
    <p:sldId id="454" r:id="rId5"/>
    <p:sldId id="458" r:id="rId6"/>
    <p:sldId id="457" r:id="rId7"/>
    <p:sldId id="474" r:id="rId8"/>
    <p:sldId id="475" r:id="rId9"/>
    <p:sldId id="476" r:id="rId10"/>
    <p:sldId id="477" r:id="rId11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00000"/>
    <a:srgbClr val="0033CC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418" autoAdjust="0"/>
  </p:normalViewPr>
  <p:slideViewPr>
    <p:cSldViewPr>
      <p:cViewPr varScale="1">
        <p:scale>
          <a:sx n="76" d="100"/>
          <a:sy n="76" d="100"/>
        </p:scale>
        <p:origin x="16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05/10/21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8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AY21/22,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sign.tutsplus.com/series/ajax-for-front-end-designers--cms-967" TargetMode="External"/><Relationship Id="rId2" Type="http://schemas.openxmlformats.org/officeDocument/2006/relationships/hyperlink" Target="https://www.w3schools.com/xml/ajax_intro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F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371600"/>
            <a:ext cx="6553200" cy="1524000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0033CC"/>
              </a:buClr>
              <a:buSzPct val="100000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AJAX and jQuery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1AA86048-9F22-48BA-802E-4F3CE68B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47800"/>
            <a:ext cx="6238719" cy="4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F6613-F1BD-4A5B-9B1B-7A5B07085A19}"/>
              </a:ext>
            </a:extLst>
          </p:cNvPr>
          <p:cNvSpPr txBox="1"/>
          <p:nvPr/>
        </p:nvSpPr>
        <p:spPr>
          <a:xfrm>
            <a:off x="88497" y="914400"/>
            <a:ext cx="895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You should be able to see your class folder as shown in the example below.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246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66EF6D-3DA9-AB4A-B046-714C943A02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91836" y="2861739"/>
            <a:ext cx="8153400" cy="12265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u="sng" dirty="0"/>
              <a:t>Step 2</a:t>
            </a:r>
          </a:p>
          <a:p>
            <a:pPr lvl="1"/>
            <a:r>
              <a:rPr lang="en-US" b="0" dirty="0"/>
              <a:t>Perform highlighted activities in Activities slide</a:t>
            </a:r>
          </a:p>
          <a:p>
            <a:pPr lvl="2"/>
            <a:r>
              <a:rPr lang="en-US" sz="2100" dirty="0"/>
              <a:t>Details in slide 6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" y="4216879"/>
            <a:ext cx="8153400" cy="1226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Complete and Submit Tasks given</a:t>
            </a:r>
          </a:p>
          <a:p>
            <a:pPr lvl="2" defTabSz="914400"/>
            <a:r>
              <a:rPr lang="en-US" sz="2400" dirty="0"/>
              <a:t>Details in slide 7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495300" y="1414620"/>
            <a:ext cx="8153400" cy="1328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the given slides</a:t>
            </a:r>
          </a:p>
          <a:p>
            <a:pPr lvl="2" defTabSz="914400"/>
            <a:r>
              <a:rPr lang="en-US" sz="2400" dirty="0"/>
              <a:t>Details in slide 1-7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/>
              <a:t>At the end of this week’s practical exercises you will learn to:</a:t>
            </a:r>
          </a:p>
          <a:p>
            <a:pPr lvl="1"/>
            <a:r>
              <a:rPr lang="en-US" sz="2400" dirty="0"/>
              <a:t>Update a web page without reloading the page</a:t>
            </a:r>
          </a:p>
          <a:p>
            <a:pPr lvl="1"/>
            <a:r>
              <a:rPr lang="en-US" sz="2400" dirty="0"/>
              <a:t>Request data from a server</a:t>
            </a:r>
          </a:p>
          <a:p>
            <a:pPr lvl="1"/>
            <a:r>
              <a:rPr lang="en-US" sz="2400" dirty="0"/>
              <a:t>Receive data from a server</a:t>
            </a:r>
          </a:p>
          <a:p>
            <a:pPr lvl="1"/>
            <a:r>
              <a:rPr lang="en-US" sz="2400" dirty="0"/>
              <a:t>Read XML data into a web page using jQuery</a:t>
            </a:r>
          </a:p>
          <a:p>
            <a:pPr lvl="1"/>
            <a:r>
              <a:rPr lang="en-US" sz="2400" dirty="0"/>
              <a:t>Create a slideshow using jQuery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AJAX?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AJAX stand for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synchronous </a:t>
            </a:r>
            <a:r>
              <a:rPr lang="en-US" sz="2800" dirty="0">
                <a:solidFill>
                  <a:srgbClr val="FF0000"/>
                </a:solidFill>
              </a:rPr>
              <a:t>J</a:t>
            </a:r>
            <a:r>
              <a:rPr lang="en-US" sz="2800" dirty="0"/>
              <a:t>avaScript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nd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ML.</a:t>
            </a:r>
          </a:p>
          <a:p>
            <a:r>
              <a:rPr lang="en-US" sz="2800" dirty="0"/>
              <a:t>While not a technology in itself, it is a term that describes a "new" approach to using a number of existing technologies together, including: </a:t>
            </a:r>
          </a:p>
          <a:p>
            <a:pPr lvl="1"/>
            <a:r>
              <a:rPr lang="en-US" sz="2400" dirty="0"/>
              <a:t>HTML or XHTML, Cascading Style Sheets, JavaScript, The Document Object Model, XML, XSLT, and most importantly the </a:t>
            </a:r>
            <a:r>
              <a:rPr lang="en-US" sz="2400" dirty="0" err="1"/>
              <a:t>XMLHttpRequest</a:t>
            </a:r>
            <a:r>
              <a:rPr lang="en-US" sz="2400" dirty="0"/>
              <a:t> object.</a:t>
            </a:r>
          </a:p>
          <a:p>
            <a:r>
              <a:rPr lang="en-US" sz="2800" dirty="0"/>
              <a:t>It is able to:</a:t>
            </a:r>
          </a:p>
          <a:p>
            <a:pPr lvl="1"/>
            <a:r>
              <a:rPr lang="en-US" sz="2400" dirty="0"/>
              <a:t>Update a web page without reloading the page</a:t>
            </a:r>
          </a:p>
          <a:p>
            <a:pPr lvl="1"/>
            <a:r>
              <a:rPr lang="en-US" sz="2400" dirty="0"/>
              <a:t>Request data from a server - after the page has loaded</a:t>
            </a:r>
          </a:p>
          <a:p>
            <a:pPr lvl="1"/>
            <a:r>
              <a:rPr lang="en-US" sz="2400" dirty="0"/>
              <a:t>Receive data from a server - after the page has loaded</a:t>
            </a:r>
          </a:p>
          <a:p>
            <a:pPr lvl="1"/>
            <a:r>
              <a:rPr lang="en-US" sz="2400" dirty="0"/>
              <a:t>Send data to a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0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fast, small, and feature-rich JavaScript library. </a:t>
            </a:r>
          </a:p>
          <a:p>
            <a:r>
              <a:rPr lang="en-US" dirty="0"/>
              <a:t>It makes things like HTML document traversal and manipulation, event handling, animation, and Ajax much simpler with an easy-to-use API that works across a multitude of browsers. </a:t>
            </a:r>
          </a:p>
          <a:p>
            <a:r>
              <a:rPr lang="en-US" dirty="0"/>
              <a:t>With a combination of versatility and extensibility, jQuery has changed the way that millions of people write JavaScript.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44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Read the following from the textbook.</a:t>
            </a:r>
          </a:p>
          <a:p>
            <a:pPr marL="400050" lvl="1" indent="0">
              <a:buNone/>
            </a:pPr>
            <a:r>
              <a:rPr lang="en-US" sz="2000" dirty="0"/>
              <a:t>What is Ajax (p.633)</a:t>
            </a:r>
          </a:p>
          <a:p>
            <a:pPr marL="400050" lvl="1" indent="0">
              <a:buNone/>
            </a:pPr>
            <a:r>
              <a:rPr lang="en-US" sz="2000" dirty="0"/>
              <a:t>jQuery and Other Libraries (pp.633 – 637)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Read “AJAX Introduction” from w3schools.com and follow the examples</a:t>
            </a:r>
          </a:p>
          <a:p>
            <a:pPr marL="457200" indent="0">
              <a:buNone/>
            </a:pPr>
            <a:r>
              <a:rPr lang="en-GB" sz="2400" u="sng" dirty="0">
                <a:hlinkClick r:id="rId2"/>
              </a:rPr>
              <a:t>https://www.w3schools.com/xml/ajax_intro.asp</a:t>
            </a:r>
            <a:endParaRPr lang="en-US" sz="1800" dirty="0"/>
          </a:p>
          <a:p>
            <a:pPr marL="457200" indent="-457200">
              <a:buSzPct val="100000"/>
              <a:buFont typeface="+mj-lt"/>
              <a:buAutoNum type="arabicPeriod" startAt="3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Read the posts on “AJAX for Front-End Designers” from tuts+ and follow the examples.</a:t>
            </a:r>
          </a:p>
          <a:p>
            <a:pPr marL="457200" indent="0">
              <a:buNone/>
            </a:pPr>
            <a:r>
              <a:rPr lang="en-GB" sz="2400" u="sng" dirty="0">
                <a:hlinkClick r:id="rId3"/>
              </a:rPr>
              <a:t>https://webdesign.tutsplus.com/series/ajax-for-front-end-designers--cms-967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8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Complete Week 8 Practical.</a:t>
            </a:r>
          </a:p>
          <a:p>
            <a:pPr lvl="1"/>
            <a:r>
              <a:rPr lang="en-US" sz="1800" dirty="0"/>
              <a:t>Download Week 8 Practical in MEL – “FED 2021-10 Week 8 </a:t>
            </a:r>
            <a:r>
              <a:rPr lang="en-US" sz="1800" dirty="0" smtClean="0"/>
              <a:t>Worksheet.pdf”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Deadline end of Week 8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Submit the completed practical files in MEL.</a:t>
            </a:r>
          </a:p>
          <a:p>
            <a:pPr lvl="1"/>
            <a:r>
              <a:rPr lang="en-US" sz="2000" dirty="0"/>
              <a:t>Zipped the source files</a:t>
            </a:r>
          </a:p>
          <a:p>
            <a:pPr lvl="1"/>
            <a:r>
              <a:rPr lang="en-US" sz="2000" dirty="0"/>
              <a:t>Name the zipped file in following format:-</a:t>
            </a:r>
          </a:p>
          <a:p>
            <a:pPr lvl="2"/>
            <a:r>
              <a:rPr lang="en-US" sz="1600" dirty="0" smtClean="0"/>
              <a:t>FED-Week08-SXXXXXXXX  </a:t>
            </a:r>
            <a:r>
              <a:rPr lang="en-US" sz="1600" dirty="0"/>
              <a:t>(where SXXXXXXXX is your student id)</a:t>
            </a:r>
          </a:p>
          <a:p>
            <a:pPr lvl="1"/>
            <a:r>
              <a:rPr lang="en-US" sz="2000" dirty="0"/>
              <a:t>Submit the zipped file in the weekly folder’s submission link in MEL</a:t>
            </a:r>
          </a:p>
          <a:p>
            <a:pPr lvl="1"/>
            <a:r>
              <a:rPr lang="en-US" sz="2000" dirty="0"/>
              <a:t>Also, submit the zipped file into FED network </a:t>
            </a:r>
            <a:r>
              <a:rPr lang="en-US" sz="2000"/>
              <a:t>folder </a:t>
            </a:r>
            <a:r>
              <a:rPr lang="en-US" sz="2000"/>
              <a:t>(</a:t>
            </a:r>
            <a:r>
              <a:rPr lang="en-US" sz="2000">
                <a:hlinkClick r:id="rId2" action="ppaction://hlinkfile"/>
              </a:rPr>
              <a:t>https:///ictspace.ict.np.edu.sg/FED</a:t>
            </a:r>
            <a:r>
              <a:rPr lang="en-US" sz="2000"/>
              <a:t>) under </a:t>
            </a:r>
            <a:r>
              <a:rPr lang="en-US" sz="2000" dirty="0"/>
              <a:t>your </a:t>
            </a:r>
            <a:r>
              <a:rPr lang="en-US" sz="2000" dirty="0" err="1"/>
              <a:t>studentID</a:t>
            </a:r>
            <a:r>
              <a:rPr lang="en-US" sz="2000" dirty="0"/>
              <a:t>. This is for backup purpose only. Main submission is still in MEL.</a:t>
            </a:r>
            <a:endParaRPr lang="en-US" sz="1600" dirty="0"/>
          </a:p>
          <a:p>
            <a:pPr marL="914400" lvl="2" indent="0">
              <a:buNone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US" sz="2400" dirty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264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Mapped to FED network folder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4503" y="1412276"/>
            <a:ext cx="7967497" cy="4836124"/>
            <a:chOff x="414503" y="1336076"/>
            <a:chExt cx="7967497" cy="48361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D8678-9265-4B3E-BD51-B7F4711FD507}"/>
                </a:ext>
              </a:extLst>
            </p:cNvPr>
            <p:cNvSpPr txBox="1"/>
            <p:nvPr/>
          </p:nvSpPr>
          <p:spPr>
            <a:xfrm>
              <a:off x="414503" y="1406776"/>
              <a:ext cx="2383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u="sng" dirty="0"/>
                <a:t>For Win Users</a:t>
              </a:r>
              <a:endParaRPr lang="en-GB" sz="3000" u="sng" dirty="0"/>
            </a:p>
          </p:txBody>
        </p:sp>
        <p:pic>
          <p:nvPicPr>
            <p:cNvPr id="5" name="Picture 2" descr="Image">
              <a:extLst>
                <a:ext uri="{FF2B5EF4-FFF2-40B4-BE49-F238E27FC236}">
                  <a16:creationId xmlns:a16="http://schemas.microsoft.com/office/drawing/2014/main" id="{2640A17B-2656-41DA-A69F-585A174D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87" y="1336076"/>
              <a:ext cx="3594721" cy="336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mage">
              <a:extLst>
                <a:ext uri="{FF2B5EF4-FFF2-40B4-BE49-F238E27FC236}">
                  <a16:creationId xmlns:a16="http://schemas.microsoft.com/office/drawing/2014/main" id="{16D4B2B3-DCE3-4073-B9BF-74DA86B3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87" y="2030440"/>
              <a:ext cx="2085975" cy="207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4DBFFB-7225-4A55-9AC4-9F445FD86957}"/>
                </a:ext>
              </a:extLst>
            </p:cNvPr>
            <p:cNvSpPr txBox="1"/>
            <p:nvPr/>
          </p:nvSpPr>
          <p:spPr>
            <a:xfrm>
              <a:off x="592008" y="4350541"/>
              <a:ext cx="2775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AutoNum type="arabicPeriod"/>
              </a:pPr>
              <a:r>
                <a:rPr lang="en-US" sz="1800" dirty="0"/>
                <a:t>Right click on a blank space in your Windows Explorer</a:t>
              </a:r>
            </a:p>
            <a:p>
              <a:pPr marL="257175" indent="-257175">
                <a:buAutoNum type="arabicPeriod"/>
              </a:pPr>
              <a:r>
                <a:rPr lang="en-US" sz="1800" dirty="0"/>
                <a:t>Select ‘Add a network location’</a:t>
              </a:r>
              <a:endParaRPr lang="en-GB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3308A-F784-4A54-816E-57FCAF96AA75}"/>
                </a:ext>
              </a:extLst>
            </p:cNvPr>
            <p:cNvSpPr txBox="1"/>
            <p:nvPr/>
          </p:nvSpPr>
          <p:spPr>
            <a:xfrm>
              <a:off x="4530306" y="4971871"/>
              <a:ext cx="3851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3. Enter https://ictspace.ict.np.edu.sg/(your assigned module)</a:t>
              </a:r>
            </a:p>
            <a:p>
              <a:r>
                <a:rPr lang="en-US" sz="1800" dirty="0"/>
                <a:t>4. Press ‘Next’</a:t>
              </a:r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5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743DA-A73A-4E32-86AD-F4BBBCECD569}"/>
              </a:ext>
            </a:extLst>
          </p:cNvPr>
          <p:cNvGrpSpPr/>
          <p:nvPr/>
        </p:nvGrpSpPr>
        <p:grpSpPr>
          <a:xfrm>
            <a:off x="2895600" y="1219200"/>
            <a:ext cx="3263855" cy="2553824"/>
            <a:chOff x="569163" y="448573"/>
            <a:chExt cx="4351807" cy="34050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7780ED-2085-4245-8A5D-E013A4AAD10D}"/>
                </a:ext>
              </a:extLst>
            </p:cNvPr>
            <p:cNvGrpSpPr/>
            <p:nvPr/>
          </p:nvGrpSpPr>
          <p:grpSpPr>
            <a:xfrm>
              <a:off x="569163" y="448573"/>
              <a:ext cx="4351807" cy="3405098"/>
              <a:chOff x="1535322" y="1009290"/>
              <a:chExt cx="4351807" cy="3405098"/>
            </a:xfrm>
          </p:grpSpPr>
          <p:pic>
            <p:nvPicPr>
              <p:cNvPr id="7" name="Picture 4" descr="Image">
                <a:extLst>
                  <a:ext uri="{FF2B5EF4-FFF2-40B4-BE49-F238E27FC236}">
                    <a16:creationId xmlns:a16="http://schemas.microsoft.com/office/drawing/2014/main" id="{67365DED-93EF-4008-8A1B-AD43F558E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322" y="1009290"/>
                <a:ext cx="4351807" cy="3405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6289A3-C9D7-4B98-BCD3-B804830A2BC1}"/>
                  </a:ext>
                </a:extLst>
              </p:cNvPr>
              <p:cNvSpPr/>
              <p:nvPr/>
            </p:nvSpPr>
            <p:spPr>
              <a:xfrm>
                <a:off x="2320505" y="2182483"/>
                <a:ext cx="621102" cy="172528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C2BD3-4D5E-42FE-99C6-219CD06A1B9E}"/>
                </a:ext>
              </a:extLst>
            </p:cNvPr>
            <p:cNvSpPr txBox="1"/>
            <p:nvPr/>
          </p:nvSpPr>
          <p:spPr>
            <a:xfrm>
              <a:off x="1250830" y="1570010"/>
              <a:ext cx="1130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Calibri" panose="020F0502020204030204" pitchFamily="34" charset="0"/>
                  <a:cs typeface="Calibri" panose="020F0502020204030204" pitchFamily="34" charset="0"/>
                </a:rPr>
                <a:t>10123453</a:t>
              </a:r>
              <a:endParaRPr lang="en-GB" sz="97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50C3E-E659-4378-B5C2-EBC7E6642BD1}"/>
              </a:ext>
            </a:extLst>
          </p:cNvPr>
          <p:cNvSpPr txBox="1"/>
          <p:nvPr/>
        </p:nvSpPr>
        <p:spPr>
          <a:xfrm>
            <a:off x="413933" y="431655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4. Login using </a:t>
            </a:r>
            <a:r>
              <a:rPr lang="en-US" sz="1800" dirty="0" err="1"/>
              <a:t>npstd</a:t>
            </a:r>
            <a:r>
              <a:rPr lang="en-US" sz="1800" dirty="0"/>
              <a:t>\s(your student ID number without the last alphabet)</a:t>
            </a:r>
          </a:p>
          <a:p>
            <a:r>
              <a:rPr lang="en-US" sz="1800" dirty="0"/>
              <a:t>5. Enter your NP student account password</a:t>
            </a:r>
          </a:p>
        </p:txBody>
      </p:sp>
    </p:spTree>
    <p:extLst>
      <p:ext uri="{BB962C8B-B14F-4D97-AF65-F5344CB8AC3E}">
        <p14:creationId xmlns:p14="http://schemas.microsoft.com/office/powerpoint/2010/main" val="2072670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12547</TotalTime>
  <Words>548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Tahoma</vt:lpstr>
      <vt:lpstr>Verdana</vt:lpstr>
      <vt:lpstr>Wingdings</vt:lpstr>
      <vt:lpstr>Wingdings 2</vt:lpstr>
      <vt:lpstr>Contport</vt:lpstr>
      <vt:lpstr>PowerPoint Presentation</vt:lpstr>
      <vt:lpstr>Remote Learning Instructions</vt:lpstr>
      <vt:lpstr>Learning Objectives</vt:lpstr>
      <vt:lpstr>What is AJAX?</vt:lpstr>
      <vt:lpstr>What is jQuery?</vt:lpstr>
      <vt:lpstr>Activities</vt:lpstr>
      <vt:lpstr>Tasks</vt:lpstr>
      <vt:lpstr>Appendix</vt:lpstr>
      <vt:lpstr>Appendix (Cont)</vt:lpstr>
      <vt:lpstr>Appendix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969</cp:revision>
  <cp:lastPrinted>2000-08-04T01:42:18Z</cp:lastPrinted>
  <dcterms:created xsi:type="dcterms:W3CDTF">1995-05-28T16:29:18Z</dcterms:created>
  <dcterms:modified xsi:type="dcterms:W3CDTF">2021-10-18T06:49:42Z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2021-10-18T06:49:42Z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87baaf69-0c11-4a0e-b9b5-905c08125919</vt:lpwstr>
  </property>
  <property fmtid="{D5CDD505-2E9C-101B-9397-08002B2CF9AE}" pid="8" name="MSIP_Label_30286cb9-b49f-4646-87a5-340028348160_ContentBits">
    <vt:lpwstr>1</vt:lpwstr>
  </property>
</Properties>
</file>